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0"/>
  </p:notesMasterIdLst>
  <p:sldIdLst>
    <p:sldId id="256" r:id="rId11"/>
    <p:sldId id="335" r:id="rId12"/>
    <p:sldId id="337" r:id="rId13"/>
    <p:sldId id="323" r:id="rId14"/>
    <p:sldId id="334" r:id="rId15"/>
    <p:sldId id="313" r:id="rId16"/>
    <p:sldId id="325" r:id="rId17"/>
    <p:sldId id="260" r:id="rId18"/>
    <p:sldId id="343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E6DCA2"/>
    <a:srgbClr val="1B9B15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>
        <p:scale>
          <a:sx n="60" d="100"/>
          <a:sy n="60" d="100"/>
        </p:scale>
        <p:origin x="-876" y="-60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23" descr="1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0025" y="44450"/>
            <a:ext cx="2284413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7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7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7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823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19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823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19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823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1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926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1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925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925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3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28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4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28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4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27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4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6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130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26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130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26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130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27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8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229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1233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9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232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9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232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30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1334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1331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334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32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4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436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4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34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434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-150" normalizeH="0" baseline="0" noProof="0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北师大版 五年级下册 第七单元 用方程解决问题</a:t>
            </a:r>
            <a:endParaRPr kumimoji="0" lang="zh-CN" altLang="en-US" sz="2400" b="1" kern="1200" cap="none" spc="-150" normalizeH="0" baseline="0" noProof="0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6387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6398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9" name="AutoShape 7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anose="02010800040101010101" pitchFamily="2" charset="-122"/>
              </a:endParaRPr>
            </a:p>
          </p:txBody>
        </p:sp>
      </p:grpSp>
      <p:grpSp>
        <p:nvGrpSpPr>
          <p:cNvPr id="16388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6396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7" name="AutoShape 10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6389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6394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5" name="AutoShape 13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6390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6392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3" name="AutoShape 16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anose="02010800040101010101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16391" name="图片 128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2205038"/>
            <a:ext cx="5502275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230" y="405130"/>
            <a:ext cx="3292475" cy="2301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"/>
          <p:cNvGrpSpPr/>
          <p:nvPr/>
        </p:nvGrpSpPr>
        <p:grpSpPr>
          <a:xfrm>
            <a:off x="5476875" y="0"/>
            <a:ext cx="3667125" cy="2101850"/>
            <a:chOff x="5476607" y="0"/>
            <a:chExt cx="3667393" cy="2101603"/>
          </a:xfrm>
        </p:grpSpPr>
        <p:pic>
          <p:nvPicPr>
            <p:cNvPr id="3686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45733" y="0"/>
              <a:ext cx="1598267" cy="130028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</p:pic>
        <p:sp>
          <p:nvSpPr>
            <p:cNvPr id="9220" name="圆角矩形标注 3"/>
            <p:cNvSpPr/>
            <p:nvPr/>
          </p:nvSpPr>
          <p:spPr>
            <a:xfrm rot="10800000">
              <a:off x="5476607" y="1167569"/>
              <a:ext cx="2263744" cy="934034"/>
            </a:xfrm>
            <a:prstGeom prst="wedgeRoundRectCallout">
              <a:avLst>
                <a:gd name="adj1" fmla="val -20833"/>
                <a:gd name="adj2" fmla="val 62500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1" name="TextBox 4"/>
            <p:cNvSpPr txBox="1"/>
            <p:nvPr/>
          </p:nvSpPr>
          <p:spPr>
            <a:xfrm>
              <a:off x="5529509" y="1403752"/>
              <a:ext cx="201622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这是我的邮票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0" y="4010025"/>
            <a:ext cx="4329113" cy="2227263"/>
            <a:chOff x="0" y="4010744"/>
            <a:chExt cx="4329525" cy="2226049"/>
          </a:xfrm>
        </p:grpSpPr>
        <p:pic>
          <p:nvPicPr>
            <p:cNvPr id="3686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010744"/>
              <a:ext cx="1520477" cy="129614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9" name="圆角矩形标注 8"/>
            <p:cNvSpPr/>
            <p:nvPr/>
          </p:nvSpPr>
          <p:spPr bwMode="auto">
            <a:xfrm rot="10800000">
              <a:off x="1354459" y="5302759"/>
              <a:ext cx="2917594" cy="934034"/>
            </a:xfrm>
            <a:prstGeom prst="wedgeRoundRectCallou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10800000" rev="0"/>
              </a:camera>
              <a:lightRig rig="threePt" dir="t"/>
            </a:scene3d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TextBox 9"/>
            <p:cNvSpPr txBox="1"/>
            <p:nvPr/>
          </p:nvSpPr>
          <p:spPr>
            <a:xfrm>
              <a:off x="1354459" y="5538943"/>
              <a:ext cx="297506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哈，我有这么多邮票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980" y="3689350"/>
            <a:ext cx="3584575" cy="2764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795" y="4437380"/>
            <a:ext cx="4184650" cy="2207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836930"/>
            <a:ext cx="3714750" cy="1967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9115" y="2978785"/>
            <a:ext cx="776224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</a:rPr>
              <a:t>小组讨论</a:t>
            </a:r>
            <a:r>
              <a:rPr lang="zh-CN" altLang="en-US" sz="3200" b="1">
                <a:solidFill>
                  <a:schemeClr val="tx1"/>
                </a:solidFill>
              </a:rPr>
              <a:t>的要求：</a:t>
            </a:r>
            <a:endParaRPr lang="zh-CN" altLang="en-US" sz="3200" b="1">
              <a:solidFill>
                <a:schemeClr val="tx1"/>
              </a:solidFill>
            </a:endParaRPr>
          </a:p>
          <a:p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1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、你是怎么列的？为什么要这样列呢？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2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、你在题中找到几个等量关系？你在上面的过程中分别是怎么使用的？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1052830"/>
            <a:ext cx="77622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</a:rPr>
              <a:t>姐姐和弟弟一共有</a:t>
            </a:r>
            <a:r>
              <a:rPr lang="en-US" altLang="zh-CN" sz="3200" b="1">
                <a:solidFill>
                  <a:srgbClr val="FF0000"/>
                </a:solidFill>
              </a:rPr>
              <a:t>180</a:t>
            </a:r>
            <a:r>
              <a:rPr lang="zh-CN" altLang="en-US" sz="3200" b="1">
                <a:solidFill>
                  <a:srgbClr val="FF0000"/>
                </a:solidFill>
              </a:rPr>
              <a:t>张邮票，姐姐的邮票张数是弟弟的</a:t>
            </a:r>
            <a:r>
              <a:rPr lang="en-US" altLang="zh-CN" sz="3200" b="1">
                <a:solidFill>
                  <a:srgbClr val="FF0000"/>
                </a:solidFill>
              </a:rPr>
              <a:t>3</a:t>
            </a:r>
            <a:r>
              <a:rPr lang="zh-CN" altLang="en-US" sz="3200" b="1">
                <a:solidFill>
                  <a:srgbClr val="FF0000"/>
                </a:solidFill>
              </a:rPr>
              <a:t>倍。</a:t>
            </a:r>
            <a:r>
              <a:rPr lang="zh-CN" altLang="en-US" sz="3200" b="1"/>
              <a:t>姐姐和弟弟各有多少张邮票？</a:t>
            </a:r>
            <a:endParaRPr lang="zh-CN" altLang="en-US" sz="3200" b="1"/>
          </a:p>
        </p:txBody>
      </p:sp>
      <p:cxnSp>
        <p:nvCxnSpPr>
          <p:cNvPr id="2" name="直接连接符 1"/>
          <p:cNvCxnSpPr/>
          <p:nvPr/>
        </p:nvCxnSpPr>
        <p:spPr>
          <a:xfrm>
            <a:off x="1605915" y="1570990"/>
            <a:ext cx="5118100" cy="190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885825" y="1555115"/>
            <a:ext cx="7583170" cy="520065"/>
            <a:chOff x="1530" y="1998"/>
            <a:chExt cx="11942" cy="81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530" y="2817"/>
              <a:ext cx="6123" cy="0"/>
            </a:xfrm>
            <a:prstGeom prst="line">
              <a:avLst/>
            </a:prstGeom>
            <a:ln>
              <a:solidFill>
                <a:srgbClr val="1B9B1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1282" y="1998"/>
              <a:ext cx="2190" cy="3"/>
            </a:xfrm>
            <a:prstGeom prst="line">
              <a:avLst/>
            </a:prstGeom>
            <a:ln>
              <a:solidFill>
                <a:srgbClr val="1B9B15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081" name="图片 6" descr="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781300"/>
            <a:ext cx="5513070" cy="302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7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1124585"/>
            <a:ext cx="4276725" cy="1858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145" y="1196975"/>
            <a:ext cx="4304665" cy="2074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webwxgetmsgimg"/>
          <p:cNvPicPr>
            <a:picLocks noChangeAspect="1"/>
          </p:cNvPicPr>
          <p:nvPr/>
        </p:nvPicPr>
        <p:blipFill>
          <a:blip r:embed="rId1"/>
          <a:srcRect l="30136"/>
          <a:stretch>
            <a:fillRect/>
          </a:stretch>
        </p:blipFill>
        <p:spPr>
          <a:xfrm rot="16200000">
            <a:off x="2534920" y="-1344295"/>
            <a:ext cx="4342130" cy="790067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-108585" y="4437380"/>
            <a:ext cx="8763000" cy="1626870"/>
            <a:chOff x="91" y="7027"/>
            <a:chExt cx="13800" cy="2562"/>
          </a:xfrm>
        </p:grpSpPr>
        <p:sp>
          <p:nvSpPr>
            <p:cNvPr id="28" name="TextBox 15"/>
            <p:cNvSpPr txBox="1"/>
            <p:nvPr/>
          </p:nvSpPr>
          <p:spPr>
            <a:xfrm>
              <a:off x="1757" y="7895"/>
              <a:ext cx="12135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宋体" panose="02010600030101010101" pitchFamily="2" charset="-122"/>
                </a:rPr>
                <a:t>想一想：今天学习的内容和以前学习的用方程解决问题有什么区别？</a:t>
              </a:r>
              <a:endParaRPr lang="zh-CN" altLang="en-US" sz="32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1" y="7027"/>
              <a:ext cx="2182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7200" b="1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？</a:t>
              </a:r>
              <a:endParaRPr lang="zh-CN" altLang="en-US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Box 9"/>
          <p:cNvSpPr txBox="1"/>
          <p:nvPr/>
        </p:nvSpPr>
        <p:spPr>
          <a:xfrm>
            <a:off x="539750" y="1497013"/>
            <a:ext cx="8120063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根据下面题中的信息写出等量关系，再列方程解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决问题。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⑴这幅画的长、宽各是多少厘米？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2" name="图片 8" descr="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205163"/>
            <a:ext cx="4968875" cy="2468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187450" y="3500438"/>
            <a:ext cx="2305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长＝宽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×2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2188" y="4391025"/>
            <a:ext cx="360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（长＋宽）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×2</a:t>
            </a:r>
            <a:r>
              <a:rPr lang="zh-CN" altLang="en-US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162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9"/>
          <p:cNvSpPr txBox="1"/>
          <p:nvPr/>
        </p:nvSpPr>
        <p:spPr>
          <a:xfrm>
            <a:off x="539750" y="1497013"/>
            <a:ext cx="8120063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根据下面题中的信息写出等量关系，再列方程解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决问题。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⑵白键和黑键各有多少？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36" name="图片 4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663" y="3041650"/>
            <a:ext cx="4248150" cy="193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8313" y="3789363"/>
            <a:ext cx="43195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白键个数＋黑键个数＝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88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375" y="4713288"/>
            <a:ext cx="43211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白键个数－黑键个数＝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5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3556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3578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9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80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81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557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3558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3566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7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8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9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0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1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2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3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4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5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6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7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3559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3562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3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4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5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560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1189990" y="3107055"/>
            <a:ext cx="7039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这节课你有什么收获呢？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2289"/>
          <p:cNvGrpSpPr/>
          <p:nvPr/>
        </p:nvGrpSpPr>
        <p:grpSpPr>
          <a:xfrm>
            <a:off x="4930775" y="5516563"/>
            <a:ext cx="3529013" cy="1008062"/>
            <a:chOff x="0" y="0"/>
            <a:chExt cx="2223" cy="635"/>
          </a:xfrm>
        </p:grpSpPr>
        <p:sp>
          <p:nvSpPr>
            <p:cNvPr id="15362" name="任意多边形 12290"/>
            <p:cNvSpPr/>
            <p:nvPr/>
          </p:nvSpPr>
          <p:spPr>
            <a:xfrm>
              <a:off x="0" y="0"/>
              <a:ext cx="2087" cy="635"/>
            </a:xfrm>
            <a:custGeom>
              <a:avLst/>
              <a:gdLst/>
              <a:ahLst/>
              <a:cxnLst/>
              <a:pathLst>
                <a:path w="2087" h="635">
                  <a:moveTo>
                    <a:pt x="0" y="635"/>
                  </a:moveTo>
                  <a:lnTo>
                    <a:pt x="2087" y="635"/>
                  </a:lnTo>
                  <a:lnTo>
                    <a:pt x="1860" y="227"/>
                  </a:lnTo>
                  <a:lnTo>
                    <a:pt x="1044" y="0"/>
                  </a:lnTo>
                  <a:lnTo>
                    <a:pt x="273" y="227"/>
                  </a:lnTo>
                  <a:lnTo>
                    <a:pt x="0" y="635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3" name="文本框 12291"/>
            <p:cNvSpPr txBox="1"/>
            <p:nvPr/>
          </p:nvSpPr>
          <p:spPr>
            <a:xfrm>
              <a:off x="227" y="155"/>
              <a:ext cx="199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 anchorCtr="0">
              <a:spAutoFit/>
            </a:bodyPr>
            <a:p>
              <a:pPr>
                <a:buClrTx/>
                <a:buSzTx/>
                <a:buFont typeface="Arial" panose="020B0604020202020204" pitchFamily="34" charset="0"/>
              </a:pPr>
              <a:r>
                <a:rPr lang="zh-CN" altLang="en-US" sz="4400" b="1" dirty="0">
                  <a:solidFill>
                    <a:srgbClr val="FFFF99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我的收获</a:t>
              </a:r>
              <a:endParaRPr lang="zh-CN" altLang="en-US" sz="4400" b="1" dirty="0">
                <a:solidFill>
                  <a:srgbClr val="FFFF99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15364" name="矩形 12292"/>
          <p:cNvSpPr/>
          <p:nvPr/>
        </p:nvSpPr>
        <p:spPr>
          <a:xfrm>
            <a:off x="755650" y="1566863"/>
            <a:ext cx="7920038" cy="36239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找出等量关系：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弄清题意，找出等量关系；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设未知数：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合理设定未知数，并用等量关系表示另一个量；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列方程：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根据题中另一个等量关系，列出方程；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解方程：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解方程并求出其它量；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3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（</a:t>
            </a:r>
            <a:r>
              <a:rPr lang="en-US" altLang="zh-CN" sz="28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检验：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检验，并写出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答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语。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tags/tag1.xml><?xml version="1.0" encoding="utf-8"?>
<p:tagLst xmlns:p="http://schemas.openxmlformats.org/presentationml/2006/main">
  <p:tag name="COMMONDATA" val="eyJoZGlkIjoiZjJjODc2YjQyYWEyODE3NTAxZDczODVmYmVjNWQ2NWMifQ==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WPS 演示</Application>
  <PresentationFormat>全屏显示(4:3)</PresentationFormat>
  <Paragraphs>50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9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Celtic Garamond the 2nd</vt:lpstr>
      <vt:lpstr>Garamond</vt:lpstr>
      <vt:lpstr>Gulim</vt:lpstr>
      <vt:lpstr>Urban Jungle</vt:lpstr>
      <vt:lpstr>Segoe Print</vt:lpstr>
      <vt:lpstr>黑体</vt:lpstr>
      <vt:lpstr>华文琥珀</vt:lpstr>
      <vt:lpstr>Times New Roman</vt:lpstr>
      <vt:lpstr>楷体_GB2312</vt:lpstr>
      <vt:lpstr>新宋体</vt:lpstr>
      <vt:lpstr>华文新魏</vt:lpstr>
      <vt:lpstr>Arial Unicode MS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tw</cp:lastModifiedBy>
  <cp:revision>337</cp:revision>
  <dcterms:created xsi:type="dcterms:W3CDTF">2012-09-21T09:22:00Z</dcterms:created>
  <dcterms:modified xsi:type="dcterms:W3CDTF">2022-05-09T10:18:42Z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NXTAG2">
    <vt:lpwstr>0008005a1f000000000001024140</vt:lpwstr>
  </property>
  <property fmtid="{D5CDD505-2E9C-101B-9397-08002B2CF9AE}" pid="4" name="ICV">
    <vt:lpwstr>971601229CC8415D9CDD980AE6F90471</vt:lpwstr>
  </property>
</Properties>
</file>