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  <p:sldMasterId id="2147483686" r:id="rId4"/>
    <p:sldMasterId id="2147483698" r:id="rId5"/>
    <p:sldMasterId id="2147483710" r:id="rId6"/>
    <p:sldMasterId id="2147483722" r:id="rId7"/>
    <p:sldMasterId id="2147483734" r:id="rId8"/>
    <p:sldMasterId id="2147483746" r:id="rId9"/>
  </p:sldMasterIdLst>
  <p:notesMasterIdLst>
    <p:notesMasterId r:id="rId22"/>
  </p:notesMasterIdLst>
  <p:sldIdLst>
    <p:sldId id="256" r:id="rId10"/>
    <p:sldId id="337" r:id="rId11"/>
    <p:sldId id="304" r:id="rId12"/>
    <p:sldId id="338" r:id="rId13"/>
    <p:sldId id="356" r:id="rId14"/>
    <p:sldId id="357" r:id="rId15"/>
    <p:sldId id="358" r:id="rId16"/>
    <p:sldId id="331" r:id="rId17"/>
    <p:sldId id="359" r:id="rId18"/>
    <p:sldId id="360" r:id="rId19"/>
    <p:sldId id="260" r:id="rId20"/>
    <p:sldId id="309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0AF2C"/>
    <a:srgbClr val="E97117"/>
    <a:srgbClr val="E6931A"/>
    <a:srgbClr val="FF99FF"/>
    <a:srgbClr val="FFCC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56" d="100"/>
          <a:sy n="56" d="100"/>
        </p:scale>
        <p:origin x="1580" y="88"/>
      </p:cViewPr>
      <p:guideLst>
        <p:guide orient="horz" pos="2152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6" descr="C:\Documents and Settings\dell\Application Data\Tencent\Users\472550065\QQ\WinTemp\RichOle\}T]DNB)K$SXM6_M~67IC$$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405063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  <a:t>‹#›</a:t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file:///C:\ProgramData\Ruijie\RG_IIB_Mate\Temp\img_btn_edit_primary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Data\Ruijie\RG_IIB_Mate\Temp\img_btn_edit_primary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/>
          <p:nvPr/>
        </p:nvSpPr>
        <p:spPr>
          <a:xfrm>
            <a:off x="2236788" y="836712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北师大版 一年级下册 总复习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63688" y="2625090"/>
            <a:ext cx="61045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zh-CN" altLang="zh-CN" sz="6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以内数的运算</a:t>
            </a:r>
            <a:endParaRPr lang="zh-CN" altLang="en-US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01DF188C-F17E-444F-9F4C-6753F33B1303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it" hidden="1">
            <a:extLst>
              <a:ext uri="{FF2B5EF4-FFF2-40B4-BE49-F238E27FC236}">
                <a16:creationId xmlns:a16="http://schemas.microsoft.com/office/drawing/2014/main" id="{EEB75176-286B-4280-9674-E4E30FE59908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0610FF-C5B7-4EBF-B8B7-A19CF297D7AC}"/>
              </a:ext>
            </a:extLst>
          </p:cNvPr>
          <p:cNvSpPr txBox="1"/>
          <p:nvPr/>
        </p:nvSpPr>
        <p:spPr>
          <a:xfrm>
            <a:off x="1043608" y="1052736"/>
            <a:ext cx="7272808" cy="4346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最大的两位数和最小的两位数的差是（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、个位上是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，比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大又比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小的数有（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），（  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）和（ 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）。</a:t>
            </a:r>
          </a:p>
          <a:p>
            <a:pPr algn="l">
              <a:lnSpc>
                <a:spcPct val="125000"/>
              </a:lnSpc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、已知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c-d=16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d+9=18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，求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分别是多少？</a:t>
            </a: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endParaRPr lang="zh-CN" altLang="en-US" dirty="0">
              <a:latin typeface="Arial" panose="020B0604020202090204" pitchFamily="34" charset="0"/>
            </a:endParaRPr>
          </a:p>
        </p:txBody>
      </p:sp>
      <p:grpSp>
        <p:nvGrpSpPr>
          <p:cNvPr id="1741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7434" name="Picture 5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1741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41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2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grpSp>
        <p:nvGrpSpPr>
          <p:cNvPr id="1741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7418" name="Picture 24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1741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395605" y="2925445"/>
            <a:ext cx="9989185" cy="132207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80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本节课你有什么收获？</a:t>
            </a:r>
            <a:endParaRPr kumimoji="0" lang="zh-CN" altLang="en-US" sz="80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  <p:pic>
        <p:nvPicPr>
          <p:cNvPr id="3" name="edit" hidden="1">
            <a:extLst>
              <a:ext uri="{FF2B5EF4-FFF2-40B4-BE49-F238E27FC236}">
                <a16:creationId xmlns:a16="http://schemas.microsoft.com/office/drawing/2014/main" id="{9B8C6B9C-03DC-4029-B204-6F5EC931DF06}"/>
              </a:ext>
            </a:extLst>
          </p:cNvPr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650" y="1917065"/>
            <a:ext cx="79673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课后作业：</a:t>
            </a:r>
          </a:p>
          <a:p>
            <a:pPr algn="l"/>
            <a:endParaRPr lang="zh-CN" altLang="en-US" sz="2800" dirty="0"/>
          </a:p>
          <a:p>
            <a:pPr algn="l"/>
            <a:r>
              <a:rPr lang="zh-CN" altLang="en-US" sz="2800" dirty="0"/>
              <a:t>1.完成数学书第8</a:t>
            </a:r>
            <a:r>
              <a:rPr lang="en-US" altLang="zh-CN" sz="2800" dirty="0"/>
              <a:t>6</a:t>
            </a:r>
            <a:r>
              <a:rPr lang="zh-CN" altLang="en-US" sz="2800" dirty="0"/>
              <a:t>页的第</a:t>
            </a:r>
            <a:r>
              <a:rPr lang="en-US" altLang="zh-CN" sz="2800" dirty="0"/>
              <a:t>4-6</a:t>
            </a:r>
            <a:r>
              <a:rPr lang="zh-CN" altLang="en-US" sz="2800" dirty="0"/>
              <a:t>题。</a:t>
            </a:r>
          </a:p>
          <a:p>
            <a:pPr algn="l"/>
            <a:endParaRPr lang="zh-CN" altLang="en-US" sz="2800" dirty="0"/>
          </a:p>
          <a:p>
            <a:pPr algn="l"/>
            <a:r>
              <a:rPr lang="zh-CN" altLang="en-US" sz="2800" dirty="0"/>
              <a:t>2.实践性作业：</a:t>
            </a:r>
            <a:r>
              <a:rPr lang="zh-CN" altLang="zh-CN" sz="2800" dirty="0"/>
              <a:t>回家问问家长的年龄，看看和自己的年龄差多少。</a:t>
            </a:r>
            <a:endParaRPr lang="zh-CN" altLang="en-US" sz="2800" dirty="0"/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AD8ACB87-B7A5-408B-945A-4C24247FB0A5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6336" y="2548955"/>
            <a:ext cx="333937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zh-CN" sz="6000" b="1" dirty="0">
                <a:solidFill>
                  <a:srgbClr val="FF0000"/>
                </a:solidFill>
              </a:rPr>
              <a:t>知识连接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r>
              <a:rPr lang="zh-CN" altLang="zh-CN" sz="6000" b="1" dirty="0">
                <a:solidFill>
                  <a:srgbClr val="FF0000"/>
                </a:solidFill>
              </a:rPr>
              <a:t>明确目标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F3A52D9D-10F9-40C0-8F11-B78581A02631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dit" hidden="1">
            <a:extLst>
              <a:ext uri="{FF2B5EF4-FFF2-40B4-BE49-F238E27FC236}">
                <a16:creationId xmlns:a16="http://schemas.microsoft.com/office/drawing/2014/main" id="{92388478-5D68-4472-8205-DAC06039186F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3EED05D-2578-4D10-AFCA-C77943873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484784"/>
            <a:ext cx="5544615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dit" hidden="1">
            <a:extLst>
              <a:ext uri="{FF2B5EF4-FFF2-40B4-BE49-F238E27FC236}">
                <a16:creationId xmlns:a16="http://schemas.microsoft.com/office/drawing/2014/main" id="{BF883E6D-6082-40FC-8501-BFF78A3669C8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B9BF3EB-941F-4CDA-8091-A0AE0726E745}"/>
              </a:ext>
            </a:extLst>
          </p:cNvPr>
          <p:cNvSpPr txBox="1"/>
          <p:nvPr/>
        </p:nvSpPr>
        <p:spPr>
          <a:xfrm>
            <a:off x="683568" y="1340768"/>
            <a:ext cx="7992888" cy="5223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、比一比，看谁算的又对又快。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24-6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16+9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33-4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40-20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30-10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20+20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28+6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  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27+5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 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50+8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83+10=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、把你经常出错的题目写下来。</a:t>
            </a: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u="sng" kern="100" dirty="0">
                <a:effectLst/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3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、说一说计算过程中我们应该注意什么？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我的想法是：</a:t>
            </a:r>
            <a:r>
              <a:rPr lang="en-US" altLang="zh-CN" sz="1800" u="sng" kern="100" dirty="0">
                <a:effectLst/>
                <a:latin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25000"/>
              </a:lnSpc>
            </a:pPr>
            <a:endParaRPr lang="en-US" altLang="zh-CN" u="sng" kern="100" dirty="0">
              <a:latin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zh-CN" altLang="zh-CN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、交流分享，归纳总结</a:t>
            </a:r>
            <a:endParaRPr lang="en-US" altLang="zh-CN" sz="2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u="sng" kern="100" dirty="0">
                <a:effectLst/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635" y="2479675"/>
            <a:ext cx="333937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zh-CN" sz="6000" b="1" dirty="0">
                <a:solidFill>
                  <a:srgbClr val="FF0000"/>
                </a:solidFill>
              </a:rPr>
              <a:t>知识梳理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pPr algn="l"/>
            <a:r>
              <a:rPr lang="zh-CN" altLang="zh-CN" sz="6000" b="1" dirty="0">
                <a:solidFill>
                  <a:srgbClr val="FF0000"/>
                </a:solidFill>
              </a:rPr>
              <a:t>规律小结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1C6EA95F-CFE2-4681-99FC-60FEF41E7964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908720"/>
            <a:ext cx="7559040" cy="5216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利用小棒或计数器说一说你是怎么计算的？与同桌说一说自己的计算方法？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36+45=          76-19=         62+38=         100-39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、用竖式计算。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64+16=           75-29=        45+55=        100-23=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3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、小组交流、思路分析：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E11DB38F-5343-48C3-B0E8-AA57E5180B70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635" y="2479675"/>
            <a:ext cx="333937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zh-CN" altLang="zh-CN" sz="6000" b="1" dirty="0">
                <a:solidFill>
                  <a:srgbClr val="FF0000"/>
                </a:solidFill>
              </a:rPr>
              <a:t>知识建构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pPr algn="l"/>
            <a:r>
              <a:rPr lang="zh-CN" altLang="zh-CN" sz="6000" b="1" dirty="0">
                <a:solidFill>
                  <a:srgbClr val="FF0000"/>
                </a:solidFill>
              </a:rPr>
              <a:t>夯实基础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4" name="edit" hidden="1">
            <a:extLst>
              <a:ext uri="{FF2B5EF4-FFF2-40B4-BE49-F238E27FC236}">
                <a16:creationId xmlns:a16="http://schemas.microsoft.com/office/drawing/2014/main" id="{E0CA9024-90DD-4340-9B81-8684B426A7B4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328420"/>
            <a:ext cx="8641337" cy="45858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、想一想，算一算，比一比。在横线里填上“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”或“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3______74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3           36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36______77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30______63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30         68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20______78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、按要求写数。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）写出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个大于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40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>
              <a:defRPr/>
            </a:pP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）写出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个大于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，又小于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800" kern="1200" cap="none" spc="0" normalizeH="0" baseline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edit" hidden="1">
            <a:extLst>
              <a:ext uri="{FF2B5EF4-FFF2-40B4-BE49-F238E27FC236}">
                <a16:creationId xmlns:a16="http://schemas.microsoft.com/office/drawing/2014/main" id="{E92728A9-C1D6-4AFF-A885-69018E809AE4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it" hidden="1">
            <a:extLst>
              <a:ext uri="{FF2B5EF4-FFF2-40B4-BE49-F238E27FC236}">
                <a16:creationId xmlns:a16="http://schemas.microsoft.com/office/drawing/2014/main" id="{CF0524FC-8B79-4B60-8798-CCF00E3BBDDC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000" cy="2032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D5E0B3E-7FB3-4474-B6CA-16698D13CB62}"/>
              </a:ext>
            </a:extLst>
          </p:cNvPr>
          <p:cNvSpPr txBox="1"/>
          <p:nvPr/>
        </p:nvSpPr>
        <p:spPr>
          <a:xfrm>
            <a:off x="2546033" y="3027164"/>
            <a:ext cx="55949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6000" b="1" dirty="0">
                <a:solidFill>
                  <a:srgbClr val="FF0000"/>
                </a:solidFill>
              </a:rPr>
              <a:t>思维拓展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341</Words>
  <Application>Microsoft Office PowerPoint</Application>
  <PresentationFormat>全屏显示(4:3)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Celtic Garamond the 2nd</vt:lpstr>
      <vt:lpstr>Urban Jungle</vt:lpstr>
      <vt:lpstr>黑体</vt:lpstr>
      <vt:lpstr>华文彩云</vt:lpstr>
      <vt:lpstr>楷体</vt:lpstr>
      <vt:lpstr>宋体</vt:lpstr>
      <vt:lpstr>Arial</vt:lpstr>
      <vt:lpstr>Calibri</vt:lpstr>
      <vt:lpstr>Times New Roman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495167034@qq.com</cp:lastModifiedBy>
  <cp:revision>96</cp:revision>
  <dcterms:created xsi:type="dcterms:W3CDTF">2022-02-22T04:29:01Z</dcterms:created>
  <dcterms:modified xsi:type="dcterms:W3CDTF">2022-02-23T14:23:57Z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2052-3.9.0.6159</vt:lpwstr>
  </property>
  <property fmtid="{D5CDD505-2E9C-101B-9397-08002B2CF9AE}" pid="3" name="ICV">
    <vt:lpwstr>B59E673156C346879BF66A8ADC2EBD27</vt:lpwstr>
  </property>
</Properties>
</file>