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31"/>
  </p:notesMasterIdLst>
  <p:sldIdLst>
    <p:sldId id="256" r:id="rId11"/>
    <p:sldId id="337" r:id="rId12"/>
    <p:sldId id="338" r:id="rId13"/>
    <p:sldId id="334" r:id="rId14"/>
    <p:sldId id="304" r:id="rId15"/>
    <p:sldId id="335" r:id="rId16"/>
    <p:sldId id="333" r:id="rId17"/>
    <p:sldId id="343" r:id="rId18"/>
    <p:sldId id="332" r:id="rId19"/>
    <p:sldId id="339" r:id="rId20"/>
    <p:sldId id="340" r:id="rId21"/>
    <p:sldId id="331" r:id="rId22"/>
    <p:sldId id="330" r:id="rId23"/>
    <p:sldId id="329" r:id="rId24"/>
    <p:sldId id="328" r:id="rId25"/>
    <p:sldId id="341" r:id="rId26"/>
    <p:sldId id="327" r:id="rId27"/>
    <p:sldId id="342" r:id="rId28"/>
    <p:sldId id="260" r:id="rId29"/>
    <p:sldId id="309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F0AF2C"/>
    <a:srgbClr val="E97117"/>
    <a:srgbClr val="E6931A"/>
    <a:srgbClr val="FF99FF"/>
    <a:srgbClr val="FFCC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1" d="100"/>
          <a:sy n="71" d="100"/>
        </p:scale>
        <p:origin x="-1134" y="-96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6" descr="C:\Documents and Settings\dell\Application Data\Tencent\Users\472550065\QQ\WinTemp\RichOle\}T]DNB)K$SXM6_M~67IC$$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2405063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12" y="25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90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236788" y="692150"/>
            <a:ext cx="63357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北师大版 一年级下册 总复习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4075" y="2493010"/>
            <a:ext cx="42646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8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观察物体</a:t>
            </a:r>
            <a:endParaRPr lang="zh-CN" altLang="en-US" sz="80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文本框 1"/>
          <p:cNvSpPr txBox="1"/>
          <p:nvPr/>
        </p:nvSpPr>
        <p:spPr>
          <a:xfrm>
            <a:off x="880110" y="1700530"/>
            <a:ext cx="67417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Tx/>
              <a:buSz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右边的图形分别是谁看到的？用线连一连。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223" name="图片 1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467360" y="3789045"/>
            <a:ext cx="2319655" cy="1737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3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549015" y="3068320"/>
            <a:ext cx="4072890" cy="310642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flipV="1">
            <a:off x="4010660" y="4002088"/>
            <a:ext cx="1231900" cy="11318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005580" y="4002088"/>
            <a:ext cx="2232025" cy="13684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098098" y="4002088"/>
            <a:ext cx="2232025" cy="13684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249035" y="4002088"/>
            <a:ext cx="1009650" cy="12239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91865" y="2708910"/>
            <a:ext cx="22885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基础夯实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143" y="1485265"/>
            <a:ext cx="10683875" cy="953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L="742950" marR="0" indent="-742950" defTabSz="914400">
              <a:buClrTx/>
              <a:buSzTx/>
              <a:buFontTx/>
              <a:buAutoNum type="arabicPeriod"/>
              <a:defRPr/>
            </a:pPr>
            <a:r>
              <a:rPr kumimoji="0" lang="zh-CN" altLang="en-US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下图的三张照片，分别是从茶叶盒的哪个方向拍</a:t>
            </a:r>
            <a:endParaRPr kumimoji="0" lang="en-US" altLang="zh-CN" sz="2800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    </a:t>
            </a:r>
            <a:r>
              <a:rPr kumimoji="0" lang="zh-CN" altLang="en-US" sz="2800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的？填一填。</a:t>
            </a:r>
            <a:r>
              <a:rPr kumimoji="0" lang="zh-CN" altLang="en-US" sz="2800" b="1" kern="1200" cap="none" spc="0" normalizeH="0" baseline="0" noProof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0241" name="图片 2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1619885" y="2438400"/>
            <a:ext cx="3741420" cy="2122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3"/>
          <p:cNvSpPr txBox="1"/>
          <p:nvPr/>
        </p:nvSpPr>
        <p:spPr>
          <a:xfrm>
            <a:off x="911543" y="5066665"/>
            <a:ext cx="705167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</a:rPr>
              <a:t>（    ）面   （    ）面  （    ）面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4258" y="5066665"/>
            <a:ext cx="7013575" cy="706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        前       侧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2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2202815" y="1557020"/>
            <a:ext cx="5060950" cy="3681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"/>
          <p:cNvSpPr txBox="1"/>
          <p:nvPr/>
        </p:nvSpPr>
        <p:spPr>
          <a:xfrm>
            <a:off x="682943" y="981075"/>
            <a:ext cx="1020127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2.  下面的图形分别是从物体的哪一面看到的？</a:t>
            </a:r>
            <a:r>
              <a:rPr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4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1930718" y="5454650"/>
            <a:ext cx="705167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</a:rPr>
              <a:t>（    ）面（    ）面（    ）面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6180" y="5454650"/>
            <a:ext cx="4792663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      上      侧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15695" y="1052830"/>
            <a:ext cx="6519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Calibri" panose="020F0502020204030204" charset="0"/>
                <a:ea typeface="宋体" panose="02010600030101010101" pitchFamily="2" charset="-122"/>
              </a:rPr>
              <a:t>3.</a:t>
            </a:r>
            <a:r>
              <a:rPr lang="zh-CN" sz="2800">
                <a:latin typeface="Calibri" panose="020F0502020204030204" charset="0"/>
                <a:ea typeface="宋体" panose="02010600030101010101" pitchFamily="2" charset="-122"/>
              </a:rPr>
              <a:t>它们分别看到的是什么？连一连。</a:t>
            </a:r>
            <a:endParaRPr lang="zh-CN" altLang="en-US" sz="2800"/>
          </a:p>
        </p:txBody>
      </p:sp>
      <p:pic>
        <p:nvPicPr>
          <p:cNvPr id="14338" name="图片 2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 flipH="1">
            <a:off x="1115695" y="2277745"/>
            <a:ext cx="2641600" cy="2097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3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003800" y="2528570"/>
            <a:ext cx="2503170" cy="214503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连接符 5"/>
          <p:cNvCxnSpPr/>
          <p:nvPr/>
        </p:nvCxnSpPr>
        <p:spPr>
          <a:xfrm flipH="1" flipV="1">
            <a:off x="5652135" y="3140710"/>
            <a:ext cx="1367790" cy="6477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436235" y="3068955"/>
            <a:ext cx="1534160" cy="9385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755650" y="1124268"/>
            <a:ext cx="1871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选一选。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2290" name="组合 4"/>
          <p:cNvGrpSpPr/>
          <p:nvPr/>
        </p:nvGrpSpPr>
        <p:grpSpPr>
          <a:xfrm>
            <a:off x="899795" y="1772920"/>
            <a:ext cx="7924800" cy="809625"/>
            <a:chOff x="2721" y="2922"/>
            <a:chExt cx="12480" cy="1276"/>
          </a:xfrm>
        </p:grpSpPr>
        <p:sp>
          <p:nvSpPr>
            <p:cNvPr id="12291" name="文本框 2"/>
            <p:cNvSpPr txBox="1"/>
            <p:nvPr/>
          </p:nvSpPr>
          <p:spPr>
            <a:xfrm>
              <a:off x="2721" y="3035"/>
              <a:ext cx="1248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r>
                <a:rPr lang="en-US" altLang="zh-CN" sz="2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）      从上面看，看到的是（     ）。</a:t>
              </a:r>
              <a:endPara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pic>
          <p:nvPicPr>
            <p:cNvPr id="12292" name="图片 3"/>
            <p:cNvPicPr>
              <a:picLocks noChangeAspect="1"/>
            </p:cNvPicPr>
            <p:nvPr/>
          </p:nvPicPr>
          <p:blipFill>
            <a:blip r:embed="rId1">
              <a:grayscl/>
            </a:blip>
            <a:stretch>
              <a:fillRect/>
            </a:stretch>
          </p:blipFill>
          <p:spPr>
            <a:xfrm>
              <a:off x="4044" y="2922"/>
              <a:ext cx="1011" cy="12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293" name="图片 5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151890" y="2844800"/>
            <a:ext cx="6858000" cy="96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7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177290" y="5178743"/>
            <a:ext cx="7500938" cy="1143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5" name="组合 9"/>
          <p:cNvGrpSpPr/>
          <p:nvPr/>
        </p:nvGrpSpPr>
        <p:grpSpPr>
          <a:xfrm>
            <a:off x="763292" y="4077018"/>
            <a:ext cx="8197850" cy="685166"/>
            <a:chOff x="2026" y="6042"/>
            <a:chExt cx="12909" cy="1081"/>
          </a:xfrm>
        </p:grpSpPr>
        <p:pic>
          <p:nvPicPr>
            <p:cNvPr id="12296" name="图片 6"/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>
              <a:off x="3185" y="6042"/>
              <a:ext cx="1260" cy="10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7" name="文本框 8"/>
            <p:cNvSpPr txBox="1"/>
            <p:nvPr/>
          </p:nvSpPr>
          <p:spPr>
            <a:xfrm>
              <a:off x="2026" y="6156"/>
              <a:ext cx="12909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r>
                <a:rPr lang="en-US" altLang="zh-CN" sz="2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）      从侧面看，看到的是（     ）。</a:t>
              </a:r>
              <a:endPara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939790" y="1844675"/>
            <a:ext cx="600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95963" y="413289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1820" y="2420620"/>
            <a:ext cx="22885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思维拓展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836930"/>
            <a:ext cx="78409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1.不同方向看一看。（下面各图分别是谁看到的？填一填）</a:t>
            </a:r>
            <a:endParaRPr lang="zh-CN" altLang="en-US" sz="2800"/>
          </a:p>
        </p:txBody>
      </p:sp>
      <p:pic>
        <p:nvPicPr>
          <p:cNvPr id="3" name="图片 3" descr="776ac5a0e79e7739bf6ee9b70ac17c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790065"/>
            <a:ext cx="5560060" cy="44380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47495" y="5516880"/>
            <a:ext cx="59182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</a:rPr>
              <a:t>小明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1140" y="5516880"/>
            <a:ext cx="59182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</a:rPr>
              <a:t>小亮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9520" y="5516880"/>
            <a:ext cx="59182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</a:rPr>
              <a:t>小红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6145" y="5589270"/>
            <a:ext cx="59182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b="1">
                <a:solidFill>
                  <a:srgbClr val="FF0000"/>
                </a:solidFill>
              </a:rPr>
              <a:t>小刚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4855" y="1628775"/>
            <a:ext cx="80613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sz="2800">
                <a:ea typeface="宋体" panose="02010600030101010101" pitchFamily="2" charset="-122"/>
              </a:rPr>
              <a:t>有一块魔方，每个面上分别写着1、2、3、4、</a:t>
            </a:r>
            <a:r>
              <a:rPr lang="en-US" altLang="zh-CN" sz="2800">
                <a:ea typeface="宋体" panose="02010600030101010101" pitchFamily="2" charset="-122"/>
              </a:rPr>
              <a:t>    </a:t>
            </a:r>
            <a:r>
              <a:rPr lang="zh-CN" sz="2800">
                <a:ea typeface="宋体" panose="02010600030101010101" pitchFamily="2" charset="-122"/>
              </a:rPr>
              <a:t>5、6,小明从不同角度观察的结果如图所示，问这个魔方相对面上的数字各是多少？</a:t>
            </a:r>
            <a:endParaRPr lang="zh-CN" altLang="en-US" sz="2800"/>
          </a:p>
        </p:txBody>
      </p:sp>
      <p:pic>
        <p:nvPicPr>
          <p:cNvPr id="4" name="图片 4" descr="aff470b5789fcd0de1a55ca6c156f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3213100"/>
            <a:ext cx="4740275" cy="21666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20560" y="3860800"/>
            <a:ext cx="93345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1→5</a:t>
            </a:r>
            <a:endParaRPr lang="en-US" altLang="zh-CN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2→4</a:t>
            </a:r>
            <a:endParaRPr lang="en-US" altLang="zh-CN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3→6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1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7412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7434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3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37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13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414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7422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3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4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5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6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7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8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9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30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31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32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33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7415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7418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9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0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1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16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395605" y="2925445"/>
            <a:ext cx="9989185" cy="132207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80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本节课你有什么收获？</a:t>
            </a:r>
            <a:endParaRPr kumimoji="0" lang="zh-CN" altLang="en-US" sz="8000" kern="1200" cap="none" spc="0" normalizeH="0" baseline="0" noProof="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91640" y="2493010"/>
            <a:ext cx="52514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知识梳理（思维导图）成果汇报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917065"/>
            <a:ext cx="74409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课后作业：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1.完成数学书第85页的第3题和第90页的第2题。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2.实践性作业：将钟表拨到3：00，再在镜子里照一照，你发现了什么？</a:t>
            </a:r>
            <a:endParaRPr lang="zh-CN" altLang="en-US"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95830" y="1659890"/>
            <a:ext cx="705993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活动要求：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1.在小组内展示自己提前完成</a:t>
            </a:r>
            <a:endParaRPr lang="zh-CN" altLang="en-US" sz="2800"/>
          </a:p>
          <a:p>
            <a:pPr algn="l"/>
            <a:r>
              <a:rPr lang="en-US" altLang="zh-CN" sz="2800"/>
              <a:t>   </a:t>
            </a:r>
            <a:r>
              <a:rPr lang="zh-CN" altLang="en-US" sz="2800"/>
              <a:t>的知识梳理（思维导图）成果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2.以小组为单位在全班展示汇报</a:t>
            </a:r>
            <a:endParaRPr lang="zh-CN" altLang="en-US" sz="2800"/>
          </a:p>
          <a:p>
            <a:pPr algn="l"/>
            <a:endParaRPr lang="zh-CN" altLang="en-US" sz="2800"/>
          </a:p>
          <a:p>
            <a:pPr algn="l"/>
            <a:r>
              <a:rPr lang="zh-CN" altLang="en-US" sz="2800"/>
              <a:t>3.全班进行总结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2060575"/>
            <a:ext cx="8784590" cy="2450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c0e9b23b5156f140b7f4b8404e1dc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595" y="1181735"/>
            <a:ext cx="8307705" cy="466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260" y="1412875"/>
            <a:ext cx="729488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知识应用1：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从两个方向观察到的单一物体的形状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/>
              <a:t>经典例题1：</a:t>
            </a:r>
            <a:endParaRPr lang="zh-CN" altLang="en-US" sz="2800"/>
          </a:p>
          <a:p>
            <a:pPr algn="l"/>
            <a:r>
              <a:rPr lang="zh-CN" altLang="en-US" sz="2800"/>
              <a:t>下面这两张照片分别是从汽车的哪面拍到的？</a:t>
            </a:r>
            <a:endParaRPr lang="zh-CN" altLang="en-US" sz="2800"/>
          </a:p>
        </p:txBody>
      </p:sp>
      <p:pic>
        <p:nvPicPr>
          <p:cNvPr id="5121" name="图片 4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1403350" y="3716655"/>
            <a:ext cx="5413375" cy="204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95605" y="2132965"/>
            <a:ext cx="808101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思路分析：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同一辆汽车，从第一张照片上看到的是汽车的头部，</a:t>
            </a:r>
            <a:endParaRPr lang="zh-CN" altLang="en-US" sz="28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所以是从汽车的前面拍到的。从第二张照片上看到</a:t>
            </a:r>
            <a:endParaRPr lang="zh-CN" altLang="en-US" sz="28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的是汽车的尾部，所以是从汽车的后面拍到的。</a:t>
            </a:r>
            <a:endParaRPr lang="zh-CN" altLang="en-US" sz="28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39520" y="4291013"/>
            <a:ext cx="81327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第一张照片是从汽车的前面拍到的。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146" name="图片 4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1884045" y="1524000"/>
            <a:ext cx="6667500" cy="2516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50620" y="5395913"/>
            <a:ext cx="59029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第二张照片是从汽车的后面拍到的。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48" name="文本框 2"/>
          <p:cNvSpPr txBox="1"/>
          <p:nvPr/>
        </p:nvSpPr>
        <p:spPr>
          <a:xfrm>
            <a:off x="71120" y="782638"/>
            <a:ext cx="104711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下面这两张照片分别是从汽车的哪面拍到的？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3"/>
          <p:cNvSpPr txBox="1"/>
          <p:nvPr/>
        </p:nvSpPr>
        <p:spPr>
          <a:xfrm>
            <a:off x="1115695" y="692468"/>
            <a:ext cx="73850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知识应用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判断从不同方向看到的物体的形状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71" name="文本框 1"/>
          <p:cNvSpPr txBox="1"/>
          <p:nvPr/>
        </p:nvSpPr>
        <p:spPr>
          <a:xfrm>
            <a:off x="1259205" y="1700530"/>
            <a:ext cx="67417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Tx/>
              <a:buSz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经典例题 2 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右边的图形分别是谁看到的？用线连一连。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223" name="图片 1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1475740" y="2564765"/>
            <a:ext cx="1680210" cy="1259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3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4067810" y="2653665"/>
            <a:ext cx="1740535" cy="1327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1"/>
          <p:cNvSpPr txBox="1"/>
          <p:nvPr/>
        </p:nvSpPr>
        <p:spPr>
          <a:xfrm>
            <a:off x="395605" y="3789045"/>
            <a:ext cx="85344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思路分析：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熊猫站在水杯的前面，它看到的是水杯的正面（手柄在右边）；小兔站在水杯的后面，它看到的是水杯的背面（手柄在左边）；鸭子站在水杯的右面，它看到的是水杯的右面（手柄在前面）；小鸡站在水杯的左面，它看到的是水杯的左面（手柄在后面，看不见）。</a:t>
            </a:r>
            <a:endParaRPr lang="zh-CN" altLang="en-US" sz="28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872</Words>
  <Application>WPS 演示</Application>
  <PresentationFormat>全屏显示(4:3)</PresentationFormat>
  <Paragraphs>95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20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Celtic Garamond the 2nd</vt:lpstr>
      <vt:lpstr>Segoe Print</vt:lpstr>
      <vt:lpstr>Gulim</vt:lpstr>
      <vt:lpstr>Urban Jungle</vt:lpstr>
      <vt:lpstr>黑体</vt:lpstr>
      <vt:lpstr>华文琥珀</vt:lpstr>
      <vt:lpstr>华文彩云</vt:lpstr>
      <vt:lpstr>Arial Unicode MS</vt:lpstr>
      <vt:lpstr>Malgun Gothic</vt:lpstr>
      <vt:lpstr>Times New Roman</vt:lpstr>
      <vt:lpstr>楷体</vt:lpstr>
      <vt:lpstr>Calibri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一路有你</cp:lastModifiedBy>
  <cp:revision>88</cp:revision>
  <dcterms:created xsi:type="dcterms:W3CDTF">2012-09-21T09:22:00Z</dcterms:created>
  <dcterms:modified xsi:type="dcterms:W3CDTF">2022-02-20T09:29:51Z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B59E673156C346879BF66A8ADC2EBD27</vt:lpwstr>
  </property>
</Properties>
</file>