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4" r:id="rId4"/>
    <p:sldMasterId id="2147483686" r:id="rId5"/>
    <p:sldMasterId id="2147483698" r:id="rId6"/>
    <p:sldMasterId id="2147483710" r:id="rId7"/>
    <p:sldMasterId id="2147483722" r:id="rId8"/>
    <p:sldMasterId id="2147483734" r:id="rId9"/>
    <p:sldMasterId id="2147483746" r:id="rId10"/>
  </p:sldMasterIdLst>
  <p:notesMasterIdLst>
    <p:notesMasterId r:id="rId28"/>
  </p:notesMasterIdLst>
  <p:sldIdLst>
    <p:sldId id="256" r:id="rId11"/>
    <p:sldId id="337" r:id="rId12"/>
    <p:sldId id="338" r:id="rId13"/>
    <p:sldId id="334" r:id="rId14"/>
    <p:sldId id="356" r:id="rId15"/>
    <p:sldId id="357" r:id="rId16"/>
    <p:sldId id="304" r:id="rId17"/>
    <p:sldId id="358" r:id="rId18"/>
    <p:sldId id="331" r:id="rId19"/>
    <p:sldId id="359" r:id="rId20"/>
    <p:sldId id="360" r:id="rId21"/>
    <p:sldId id="361" r:id="rId22"/>
    <p:sldId id="341" r:id="rId23"/>
    <p:sldId id="362" r:id="rId24"/>
    <p:sldId id="363" r:id="rId25"/>
    <p:sldId id="260" r:id="rId26"/>
    <p:sldId id="309" r:id="rId27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00"/>
    <a:srgbClr val="F0AF2C"/>
    <a:srgbClr val="E97117"/>
    <a:srgbClr val="E6931A"/>
    <a:srgbClr val="FF99FF"/>
    <a:srgbClr val="FFCC00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Objects="1" showGuides="1">
      <p:cViewPr varScale="1">
        <p:scale>
          <a:sx n="71" d="100"/>
          <a:sy n="71" d="100"/>
        </p:scale>
        <p:origin x="-1134" y="-96"/>
      </p:cViewPr>
      <p:guideLst>
        <p:guide orient="horz" pos="2152"/>
        <p:guide pos="278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17.xml"/><Relationship Id="rId26" Type="http://schemas.openxmlformats.org/officeDocument/2006/relationships/slide" Target="slides/slide16.xml"/><Relationship Id="rId25" Type="http://schemas.openxmlformats.org/officeDocument/2006/relationships/slide" Target="slides/slide15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8434" name="Rectangle 2"/>
          <p:cNvSpPr/>
          <p:nvPr>
            <p:ph type="sldImg" idx="2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1267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8"/>
          <p:cNvSpPr>
            <a:spLocks noChangeArrowheads="1"/>
          </p:cNvSpPr>
          <p:nvPr/>
        </p:nvSpPr>
        <p:spPr bwMode="auto">
          <a:xfrm>
            <a:off x="8448675" y="1797050"/>
            <a:ext cx="300038" cy="30162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8004175" y="1514475"/>
            <a:ext cx="430213" cy="431800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AutoShape 10"/>
          <p:cNvSpPr>
            <a:spLocks noChangeArrowheads="1"/>
          </p:cNvSpPr>
          <p:nvPr/>
        </p:nvSpPr>
        <p:spPr bwMode="auto">
          <a:xfrm>
            <a:off x="620713" y="31496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AutoShape 11"/>
          <p:cNvSpPr>
            <a:spLocks noChangeArrowheads="1"/>
          </p:cNvSpPr>
          <p:nvPr/>
        </p:nvSpPr>
        <p:spPr bwMode="auto">
          <a:xfrm>
            <a:off x="323850" y="2852738"/>
            <a:ext cx="296863" cy="296863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AutoShape 12"/>
          <p:cNvSpPr>
            <a:spLocks noChangeArrowheads="1"/>
          </p:cNvSpPr>
          <p:nvPr/>
        </p:nvSpPr>
        <p:spPr bwMode="auto">
          <a:xfrm>
            <a:off x="220663" y="36195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AutoShape 13"/>
          <p:cNvSpPr>
            <a:spLocks noChangeArrowheads="1"/>
          </p:cNvSpPr>
          <p:nvPr/>
        </p:nvSpPr>
        <p:spPr bwMode="auto">
          <a:xfrm>
            <a:off x="8080375" y="112395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48" name="Picture 14" descr="未命名3"/>
          <p:cNvPicPr>
            <a:picLocks noChangeAspect="1"/>
          </p:cNvPicPr>
          <p:nvPr userDrawn="1"/>
        </p:nvPicPr>
        <p:blipFill>
          <a:blip r:embed="rId2"/>
          <a:srcRect l="2507" r="1715"/>
          <a:stretch>
            <a:fillRect/>
          </a:stretch>
        </p:blipFill>
        <p:spPr>
          <a:xfrm>
            <a:off x="-26987" y="5127625"/>
            <a:ext cx="461645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9" name="Picture 15" descr="未命名3"/>
          <p:cNvPicPr>
            <a:picLocks noChangeAspect="1"/>
          </p:cNvPicPr>
          <p:nvPr userDrawn="1"/>
        </p:nvPicPr>
        <p:blipFill>
          <a:blip r:embed="rId3"/>
          <a:srcRect l="1640"/>
          <a:stretch>
            <a:fillRect/>
          </a:stretch>
        </p:blipFill>
        <p:spPr>
          <a:xfrm>
            <a:off x="4572000" y="5127625"/>
            <a:ext cx="4608513" cy="1830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Picture 16" descr="C:\Documents and Settings\dell\Application Data\Tencent\Users\472550065\QQ\WinTemp\RichOle\}T]DNB)K$SXM6_M~67IC$$2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2405063" cy="2500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/>
              <a:t>单击此处编辑母版副标题样式</a:t>
            </a:r>
            <a:endParaRPr lang="zh-CN"/>
          </a:p>
        </p:txBody>
      </p:sp>
      <p:sp>
        <p:nvSpPr>
          <p:cNvPr id="25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4" Type="http://schemas.openxmlformats.org/officeDocument/2006/relationships/theme" Target="../theme/theme3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4" Type="http://schemas.openxmlformats.org/officeDocument/2006/relationships/theme" Target="../theme/theme4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4" Type="http://schemas.openxmlformats.org/officeDocument/2006/relationships/theme" Target="../theme/theme5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9.xml"/><Relationship Id="rId14" Type="http://schemas.openxmlformats.org/officeDocument/2006/relationships/theme" Target="../theme/theme6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8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7.xml"/><Relationship Id="rId8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5.xml"/><Relationship Id="rId6" Type="http://schemas.openxmlformats.org/officeDocument/2006/relationships/slideLayout" Target="../slideLayouts/slideLayout74.xml"/><Relationship Id="rId5" Type="http://schemas.openxmlformats.org/officeDocument/2006/relationships/slideLayout" Target="../slideLayouts/slideLayout73.xml"/><Relationship Id="rId4" Type="http://schemas.openxmlformats.org/officeDocument/2006/relationships/slideLayout" Target="../slideLayouts/slideLayout72.xml"/><Relationship Id="rId3" Type="http://schemas.openxmlformats.org/officeDocument/2006/relationships/slideLayout" Target="../slideLayouts/slideLayout71.xml"/><Relationship Id="rId2" Type="http://schemas.openxmlformats.org/officeDocument/2006/relationships/slideLayout" Target="../slideLayouts/slideLayout70.xml"/><Relationship Id="rId15" Type="http://schemas.openxmlformats.org/officeDocument/2006/relationships/theme" Target="../theme/theme7.xml"/><Relationship Id="rId14" Type="http://schemas.openxmlformats.org/officeDocument/2006/relationships/image" Target="../media/image5.png"/><Relationship Id="rId13" Type="http://schemas.openxmlformats.org/officeDocument/2006/relationships/image" Target="../media/image1.jpe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78.xml"/><Relationship Id="rId1" Type="http://schemas.openxmlformats.org/officeDocument/2006/relationships/slideLayout" Target="../slideLayouts/slideLayout69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8.xml"/><Relationship Id="rId8" Type="http://schemas.openxmlformats.org/officeDocument/2006/relationships/slideLayout" Target="../slideLayouts/slideLayout87.xml"/><Relationship Id="rId7" Type="http://schemas.openxmlformats.org/officeDocument/2006/relationships/slideLayout" Target="../slideLayouts/slideLayout86.xml"/><Relationship Id="rId6" Type="http://schemas.openxmlformats.org/officeDocument/2006/relationships/slideLayout" Target="../slideLayouts/slideLayout85.xml"/><Relationship Id="rId5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3.xml"/><Relationship Id="rId3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1.xml"/><Relationship Id="rId14" Type="http://schemas.openxmlformats.org/officeDocument/2006/relationships/theme" Target="../theme/theme8.xml"/><Relationship Id="rId13" Type="http://schemas.openxmlformats.org/officeDocument/2006/relationships/image" Target="../media/image5.pn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0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9.xml"/><Relationship Id="rId8" Type="http://schemas.openxmlformats.org/officeDocument/2006/relationships/slideLayout" Target="../slideLayouts/slideLayout98.xml"/><Relationship Id="rId7" Type="http://schemas.openxmlformats.org/officeDocument/2006/relationships/slideLayout" Target="../slideLayouts/slideLayout97.xml"/><Relationship Id="rId6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5.xml"/><Relationship Id="rId4" Type="http://schemas.openxmlformats.org/officeDocument/2006/relationships/slideLayout" Target="../slideLayouts/slideLayout94.xml"/><Relationship Id="rId3" Type="http://schemas.openxmlformats.org/officeDocument/2006/relationships/slideLayout" Target="../slideLayouts/slideLayout93.xml"/><Relationship Id="rId2" Type="http://schemas.openxmlformats.org/officeDocument/2006/relationships/slideLayout" Target="../slideLayouts/slideLayout92.xml"/><Relationship Id="rId13" Type="http://schemas.openxmlformats.org/officeDocument/2006/relationships/theme" Target="../theme/theme9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1056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8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1054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31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2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1050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35" name="Oval 11"/>
            <p:cNvSpPr>
              <a:spLocks noChangeArrowheads="1"/>
            </p:cNvSpPr>
            <p:nvPr/>
          </p:nvSpPr>
          <p:spPr bwMode="auto">
            <a:xfrm>
              <a:off x="-12" y="25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Oval 12"/>
            <p:cNvSpPr>
              <a:spLocks noChangeArrowheads="1"/>
            </p:cNvSpPr>
            <p:nvPr/>
          </p:nvSpPr>
          <p:spPr bwMode="auto">
            <a:xfrm>
              <a:off x="2590" y="23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8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9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041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1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53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Rectangle 3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5" name="Oval 3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Oval 3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7" name="Oval 3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Group 2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051" name="Oval 3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2" name="Oval 4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3" name="Oval 5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4" name="Oval 6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5" name="Oval 7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6" name="Oval 8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7" name="Oval 9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8" name="Oval 10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9" name="Oval 11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0" name="Oval 12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1" name="Oval 13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2" name="Oval 14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9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9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9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9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9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9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9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9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3117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0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75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3115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3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4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77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3111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7" name="Oval 11"/>
            <p:cNvSpPr>
              <a:spLocks noChangeArrowheads="1"/>
            </p:cNvSpPr>
            <p:nvPr/>
          </p:nvSpPr>
          <p:spPr bwMode="auto">
            <a:xfrm>
              <a:off x="-12" y="25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08" name="Oval 12"/>
            <p:cNvSpPr>
              <a:spLocks noChangeArrowheads="1"/>
            </p:cNvSpPr>
            <p:nvPr/>
          </p:nvSpPr>
          <p:spPr bwMode="auto">
            <a:xfrm>
              <a:off x="2590" y="23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09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10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1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80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4113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4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5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6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7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8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9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0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1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2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3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4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25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6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7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8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9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0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1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2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3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4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5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92" name="Picture 40" descr="3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37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4138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9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40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41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42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4141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4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99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4139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7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8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01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4135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31" name="Oval 11"/>
            <p:cNvSpPr>
              <a:spLocks noChangeArrowheads="1"/>
            </p:cNvSpPr>
            <p:nvPr/>
          </p:nvSpPr>
          <p:spPr bwMode="auto">
            <a:xfrm>
              <a:off x="-12" y="25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2" name="Oval 12"/>
            <p:cNvSpPr>
              <a:spLocks noChangeArrowheads="1"/>
            </p:cNvSpPr>
            <p:nvPr/>
          </p:nvSpPr>
          <p:spPr bwMode="auto">
            <a:xfrm>
              <a:off x="2590" y="23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3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34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5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04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5137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8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9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0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1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2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3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4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5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6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7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8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49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0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1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2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3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4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5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6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7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8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9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116" name="Picture 40" descr="3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61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5162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63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64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65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66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5122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5165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8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23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5163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1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2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25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5159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5" name="Oval 11"/>
            <p:cNvSpPr>
              <a:spLocks noChangeArrowheads="1"/>
            </p:cNvSpPr>
            <p:nvPr/>
          </p:nvSpPr>
          <p:spPr bwMode="auto">
            <a:xfrm>
              <a:off x="-12" y="25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56" name="Oval 12"/>
            <p:cNvSpPr>
              <a:spLocks noChangeArrowheads="1"/>
            </p:cNvSpPr>
            <p:nvPr/>
          </p:nvSpPr>
          <p:spPr bwMode="auto">
            <a:xfrm>
              <a:off x="2590" y="23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57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8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9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28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6161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2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3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4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5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6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7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8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9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0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1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2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73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4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5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6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7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8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9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0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1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2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3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40" name="Picture 40" descr="3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85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6186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7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8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9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90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14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6189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2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14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6187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5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6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4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6183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9" name="Oval 11"/>
            <p:cNvSpPr>
              <a:spLocks noChangeArrowheads="1"/>
            </p:cNvSpPr>
            <p:nvPr/>
          </p:nvSpPr>
          <p:spPr bwMode="auto">
            <a:xfrm>
              <a:off x="-12" y="25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0" name="Oval 12"/>
            <p:cNvSpPr>
              <a:spLocks noChangeArrowheads="1"/>
            </p:cNvSpPr>
            <p:nvPr/>
          </p:nvSpPr>
          <p:spPr bwMode="auto">
            <a:xfrm>
              <a:off x="2590" y="23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1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82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3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5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7185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6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7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8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9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0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1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2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3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4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5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6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97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98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99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0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1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2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3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4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5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6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7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64" name="Picture 40" descr="3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09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7210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11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12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13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14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7170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7212" name="Picture 3" descr="3-2"/>
            <p:cNvPicPr>
              <a:picLocks noChangeAspect="1"/>
            </p:cNvPicPr>
            <p:nvPr userDrawn="1"/>
          </p:nvPicPr>
          <p:blipFill>
            <a:blip r:embed="rId12"/>
            <a:srcRect l="17415" t="9470" r="8928" b="64217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6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-101600" y="-19050"/>
            <a:ext cx="6905625" cy="207963"/>
          </a:xfrm>
          <a:prstGeom prst="rect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2633663" y="2366963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3" name="Group 7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7208" name="Picture 8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6388" t="11485" r="29807" b="44258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01" name="Oval 9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2" name="Oval 10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3" name="Oval 11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204" name="Oval 12"/>
          <p:cNvSpPr>
            <a:spLocks noChangeArrowheads="1"/>
          </p:cNvSpPr>
          <p:nvPr/>
        </p:nvSpPr>
        <p:spPr bwMode="auto">
          <a:xfrm>
            <a:off x="7127875" y="3597275"/>
            <a:ext cx="863600" cy="647700"/>
          </a:xfrm>
          <a:prstGeom prst="ellipse">
            <a:avLst/>
          </a:prstGeom>
          <a:solidFill>
            <a:schemeClr val="bg1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子页２题目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3802063" y="51149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7" name="Group 15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8208" name="Line 16"/>
            <p:cNvSpPr>
              <a:spLocks noChangeShapeType="1"/>
            </p:cNvSpPr>
            <p:nvPr/>
          </p:nvSpPr>
          <p:spPr bwMode="auto">
            <a:xfrm>
              <a:off x="2260" y="2690"/>
              <a:ext cx="0" cy="3605"/>
            </a:xfrm>
            <a:prstGeom prst="line">
              <a:avLst/>
            </a:prstGeom>
            <a:noFill/>
            <a:ln w="38100" cap="flat" cmpd="sng">
              <a:solidFill>
                <a:schemeClr val="bg2"/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9" name="Line 17"/>
            <p:cNvSpPr>
              <a:spLocks noChangeShapeType="1"/>
            </p:cNvSpPr>
            <p:nvPr/>
          </p:nvSpPr>
          <p:spPr bwMode="auto">
            <a:xfrm>
              <a:off x="1095" y="2680"/>
              <a:ext cx="0" cy="3952"/>
            </a:xfrm>
            <a:prstGeom prst="line">
              <a:avLst/>
            </a:prstGeom>
            <a:noFill/>
            <a:ln w="38100" cap="flat" cmpd="sng">
              <a:solidFill>
                <a:schemeClr val="bg2"/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0" name="AutoShape 18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1" name="AutoShape 19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2" name="AutoShape 20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3" name="AutoShape 21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4" name="AutoShape 22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7202" name="Picture 23" descr="3"/>
            <p:cNvPicPr>
              <a:picLocks noChangeAspect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5588" r="77829" b="63399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16" name="Text Box 24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7" name="Text Box 25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9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8" name="Text Box 26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9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9" name="Text Box 27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9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0" name="Text Box 28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9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221" name="Rectangle 29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22" name="Oval 30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23" name="Oval 31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24" name="Oval 32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82" name="Group 33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8226" name="Oval 34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7" name="Oval 35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8" name="Oval 36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9" name="Oval 37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0" name="Oval 38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1" name="Oval 39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2" name="Oval 40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3" name="Oval 41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4" name="Oval 42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5" name="Oval 43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6" name="Oval 44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7" name="Oval 45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8227" name="Picture 3" descr="3-2"/>
            <p:cNvPicPr>
              <a:picLocks noChangeAspect="1"/>
            </p:cNvPicPr>
            <p:nvPr userDrawn="1"/>
          </p:nvPicPr>
          <p:blipFill>
            <a:blip r:embed="rId12"/>
            <a:srcRect l="17415" t="9470" r="8928" b="64217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0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子页３题目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grpSp>
        <p:nvGrpSpPr>
          <p:cNvPr id="8196" name="Group 6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9223" name="Line 7"/>
            <p:cNvSpPr>
              <a:spLocks noChangeShapeType="1"/>
            </p:cNvSpPr>
            <p:nvPr/>
          </p:nvSpPr>
          <p:spPr bwMode="auto">
            <a:xfrm>
              <a:off x="2260" y="2690"/>
              <a:ext cx="0" cy="3605"/>
            </a:xfrm>
            <a:prstGeom prst="line">
              <a:avLst/>
            </a:prstGeom>
            <a:noFill/>
            <a:ln w="38100" cap="flat" cmpd="sng">
              <a:solidFill>
                <a:schemeClr val="bg2"/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4" name="Line 8"/>
            <p:cNvSpPr>
              <a:spLocks noChangeShapeType="1"/>
            </p:cNvSpPr>
            <p:nvPr/>
          </p:nvSpPr>
          <p:spPr bwMode="auto">
            <a:xfrm>
              <a:off x="1095" y="2680"/>
              <a:ext cx="0" cy="3952"/>
            </a:xfrm>
            <a:prstGeom prst="line">
              <a:avLst/>
            </a:prstGeom>
            <a:noFill/>
            <a:ln w="38100" cap="flat" cmpd="sng">
              <a:solidFill>
                <a:schemeClr val="bg2"/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5" name="AutoShape 9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6" name="AutoShape 10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7" name="AutoShape 11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8" name="AutoShape 12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9" name="AutoShape 13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8221" name="Picture 14" descr="3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5588" r="77829" b="63399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1" name="Text Box 15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2" name="Text Box 16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9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3" name="Text Box 17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9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4" name="Text Box 18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9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5" name="Text Box 19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9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36" name="Rectangle 2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37" name="Oval 2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38" name="Oval 2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39" name="Oval 2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201" name="Group 24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9241" name="Oval 25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2" name="Oval 26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3" name="Oval 27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4" name="Oval 28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5" name="Oval 29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6" name="Oval 30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7" name="Oval 31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8" name="Oval 32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9" name="Oval 33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50" name="Oval 34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51" name="Oval 35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52" name="Oval 36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Line 2"/>
          <p:cNvSpPr>
            <a:spLocks noChangeShapeType="1"/>
          </p:cNvSpPr>
          <p:nvPr/>
        </p:nvSpPr>
        <p:spPr bwMode="auto">
          <a:xfrm>
            <a:off x="1906588" y="260350"/>
            <a:ext cx="0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43" name="AutoShape 3"/>
          <p:cNvSpPr>
            <a:spLocks noChangeArrowheads="1"/>
          </p:cNvSpPr>
          <p:nvPr/>
        </p:nvSpPr>
        <p:spPr bwMode="auto">
          <a:xfrm rot="16200000">
            <a:off x="4075113" y="1847850"/>
            <a:ext cx="1004888" cy="9209088"/>
          </a:xfrm>
          <a:prstGeom prst="flowChartDelay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0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9242" name="Picture 5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6" name="Oval 6"/>
            <p:cNvSpPr>
              <a:spLocks noChangeArrowheads="1"/>
            </p:cNvSpPr>
            <p:nvPr/>
          </p:nvSpPr>
          <p:spPr bwMode="auto">
            <a:xfrm>
              <a:off x="0" y="24"/>
              <a:ext cx="1703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47" name="Oval 7"/>
            <p:cNvSpPr>
              <a:spLocks noChangeArrowheads="1"/>
            </p:cNvSpPr>
            <p:nvPr/>
          </p:nvSpPr>
          <p:spPr bwMode="auto">
            <a:xfrm>
              <a:off x="2600" y="15"/>
              <a:ext cx="1703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48" name="Oval 8"/>
            <p:cNvSpPr>
              <a:spLocks noChangeArrowheads="1"/>
            </p:cNvSpPr>
            <p:nvPr/>
          </p:nvSpPr>
          <p:spPr bwMode="auto">
            <a:xfrm rot="3660000">
              <a:off x="495" y="228"/>
              <a:ext cx="1048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49" name="Line 9"/>
          <p:cNvSpPr>
            <a:spLocks noChangeShapeType="1"/>
          </p:cNvSpPr>
          <p:nvPr/>
        </p:nvSpPr>
        <p:spPr bwMode="auto">
          <a:xfrm>
            <a:off x="1116013" y="669925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2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0251" name="Oval 11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2" name="Oval 12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3" name="Oval 13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4" name="Oval 14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5" name="Oval 15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6" name="Oval 16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7" name="Oval 17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8" name="Oval 18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9" name="Oval 19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0" name="Oval 20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1" name="Oval 21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2" name="Oval 22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223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9226" name="Picture 24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6388" t="11485" r="29807" b="44258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65" name="Oval 25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6" name="Oval 26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7" name="Oval 27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9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68" name="Line 28"/>
          <p:cNvSpPr>
            <a:spLocks noChangeShapeType="1"/>
          </p:cNvSpPr>
          <p:nvPr/>
        </p:nvSpPr>
        <p:spPr bwMode="auto">
          <a:xfrm>
            <a:off x="6804025" y="188913"/>
            <a:ext cx="0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69" name="Text Box 29"/>
          <p:cNvSpPr txBox="1">
            <a:spLocks noChangeArrowheads="1"/>
          </p:cNvSpPr>
          <p:nvPr/>
        </p:nvSpPr>
        <p:spPr bwMode="auto">
          <a:xfrm>
            <a:off x="684213" y="3228975"/>
            <a:ext cx="7947025" cy="30162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9B05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T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H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99FF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N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K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 Y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O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U</a:t>
            </a:r>
            <a:endParaRPr kumimoji="0" lang="zh-CN" altLang="en-US" sz="96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rban Jungle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9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4"/>
          <p:cNvSpPr txBox="1"/>
          <p:nvPr/>
        </p:nvSpPr>
        <p:spPr>
          <a:xfrm>
            <a:off x="2236788" y="692150"/>
            <a:ext cx="633571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8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北师大版 一年级下册 总复习</a:t>
            </a:r>
            <a:endParaRPr lang="zh-CN" altLang="en-US" sz="2400" b="1" dirty="0">
              <a:solidFill>
                <a:srgbClr val="008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46020" y="2625090"/>
            <a:ext cx="425196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80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解决问题</a:t>
            </a:r>
            <a:endParaRPr lang="zh-CN" altLang="en-US" sz="8000" b="1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51143" y="1328420"/>
            <a:ext cx="10683875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p>
            <a:pPr marR="0" defTabSz="914400">
              <a:buClrTx/>
              <a:buSzTx/>
              <a:buFontTx/>
              <a:defRPr/>
            </a:pPr>
            <a:r>
              <a:rPr kumimoji="0" lang="en-US" altLang="zh-CN" sz="2800" kern="1200" cap="none" spc="0" normalizeH="0" baseline="0" noProof="0"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2.</a:t>
            </a:r>
            <a:endParaRPr kumimoji="0" lang="zh-CN" altLang="en-US" sz="2800" kern="1200" cap="none" spc="0" normalizeH="0" baseline="0" noProof="0"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5" name="图片 5" descr="IMG_26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0110" y="1850390"/>
            <a:ext cx="7594600" cy="2198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51143" y="1328420"/>
            <a:ext cx="10683875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p>
            <a:pPr marR="0" defTabSz="914400">
              <a:buClrTx/>
              <a:buSzTx/>
              <a:buFontTx/>
              <a:defRPr/>
            </a:pPr>
            <a:r>
              <a:rPr kumimoji="0" lang="en-US" altLang="zh-CN" sz="2800" kern="1200" cap="none" spc="0" normalizeH="0" baseline="0" noProof="0"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3. </a:t>
            </a:r>
            <a:r>
              <a:rPr kumimoji="0" lang="zh-CN" altLang="en-US" sz="2800" kern="1200" cap="none" spc="0" normalizeH="0" baseline="0" noProof="0"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运木头。</a:t>
            </a:r>
            <a:endParaRPr kumimoji="0" lang="zh-CN" altLang="en-US" sz="2800" kern="1200" cap="none" spc="0" normalizeH="0" baseline="0" noProof="0"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9" name="图片 19" descr="IMG_26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6755" y="2044065"/>
            <a:ext cx="7896225" cy="1915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51143" y="1256665"/>
            <a:ext cx="10683875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p>
            <a:pPr marR="0" defTabSz="914400">
              <a:buClrTx/>
              <a:buSzTx/>
              <a:buFontTx/>
              <a:defRPr/>
            </a:pPr>
            <a:r>
              <a:rPr kumimoji="0" lang="en-US" altLang="zh-CN" sz="2800" kern="1200" cap="none" spc="0" normalizeH="0" baseline="0" noProof="0"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4.</a:t>
            </a:r>
            <a:endParaRPr kumimoji="0" lang="zh-CN" altLang="en-US" sz="2800" kern="1200" cap="none" spc="0" normalizeH="0" baseline="0" noProof="0"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2" name="图片 22" descr="IMG_2609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185" y="1850390"/>
            <a:ext cx="8157210" cy="363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31820" y="2420620"/>
            <a:ext cx="22885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b="1">
                <a:solidFill>
                  <a:srgbClr val="FF0000"/>
                </a:solidFill>
              </a:rPr>
              <a:t> </a:t>
            </a:r>
            <a:r>
              <a:rPr lang="zh-CN" altLang="en-US" sz="4000" b="1">
                <a:solidFill>
                  <a:srgbClr val="FF0000"/>
                </a:solidFill>
              </a:rPr>
              <a:t>思维拓展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3535" y="1294765"/>
            <a:ext cx="8458200" cy="95313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p>
            <a:pPr marR="0" defTabSz="914400">
              <a:buClrTx/>
              <a:buSzTx/>
              <a:buFontTx/>
              <a:defRPr/>
            </a:pPr>
            <a:r>
              <a:rPr kumimoji="0" lang="en-US" altLang="zh-CN" sz="2800" kern="1200" cap="none" spc="0" normalizeH="0" baseline="0" noProof="0"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3. 少年宫组织两队同学参加夏令营，每队有3位老师，每辆车可坐50名乘客。</a:t>
            </a:r>
            <a:endParaRPr kumimoji="0" lang="en-US" altLang="zh-CN" sz="2800" kern="1200" cap="none" spc="0" normalizeH="0" baseline="0" noProof="0"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3" name="图片 23" descr="IMG_2609 3"/>
          <p:cNvPicPr>
            <a:picLocks noChangeAspect="1"/>
          </p:cNvPicPr>
          <p:nvPr/>
        </p:nvPicPr>
        <p:blipFill>
          <a:blip r:embed="rId1"/>
          <a:srcRect t="31676"/>
          <a:stretch>
            <a:fillRect/>
          </a:stretch>
        </p:blipFill>
        <p:spPr>
          <a:xfrm>
            <a:off x="391160" y="2399665"/>
            <a:ext cx="8168005" cy="2035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3535" y="1294765"/>
            <a:ext cx="8458200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p>
            <a:pPr marR="0" defTabSz="914400">
              <a:buClrTx/>
              <a:buSzTx/>
              <a:buFontTx/>
              <a:defRPr/>
            </a:pPr>
            <a:r>
              <a:rPr kumimoji="0" lang="en-US" altLang="zh-CN" sz="2800" kern="1200" cap="none" spc="0" normalizeH="0" baseline="0" noProof="0"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3. 套圈游戏。</a:t>
            </a:r>
            <a:endParaRPr kumimoji="0" lang="en-US" altLang="zh-CN" sz="2800" kern="1200" cap="none" spc="0" normalizeH="0" baseline="0" noProof="0"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5" name="图片 25" descr="IMG_2610"/>
          <p:cNvPicPr>
            <a:picLocks noChangeAspect="1"/>
          </p:cNvPicPr>
          <p:nvPr/>
        </p:nvPicPr>
        <p:blipFill>
          <a:blip r:embed="rId1"/>
          <a:srcRect t="7617"/>
          <a:stretch>
            <a:fillRect/>
          </a:stretch>
        </p:blipFill>
        <p:spPr>
          <a:xfrm>
            <a:off x="697865" y="1748790"/>
            <a:ext cx="7801610" cy="4335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Line 2"/>
          <p:cNvSpPr/>
          <p:nvPr/>
        </p:nvSpPr>
        <p:spPr>
          <a:xfrm>
            <a:off x="1906588" y="260350"/>
            <a:ext cx="0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11" name="AutoShape 3"/>
          <p:cNvSpPr/>
          <p:nvPr/>
        </p:nvSpPr>
        <p:spPr>
          <a:xfrm rot="-5400000">
            <a:off x="4075113" y="1847850"/>
            <a:ext cx="1004887" cy="9209088"/>
          </a:xfrm>
          <a:prstGeom prst="flowChartDelay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p>
            <a:endParaRPr lang="zh-CN" altLang="en-US" dirty="0">
              <a:latin typeface="Arial" panose="020B0604020202090204" pitchFamily="34" charset="0"/>
            </a:endParaRPr>
          </a:p>
        </p:txBody>
      </p:sp>
      <p:grpSp>
        <p:nvGrpSpPr>
          <p:cNvPr id="17412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17434" name="Picture 5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35" name="Oval 6"/>
            <p:cNvSpPr/>
            <p:nvPr/>
          </p:nvSpPr>
          <p:spPr>
            <a:xfrm>
              <a:off x="0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17436" name="Oval 7"/>
            <p:cNvSpPr/>
            <p:nvPr/>
          </p:nvSpPr>
          <p:spPr>
            <a:xfrm>
              <a:off x="2602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17437" name="Oval 8"/>
            <p:cNvSpPr/>
            <p:nvPr/>
          </p:nvSpPr>
          <p:spPr>
            <a:xfrm rot="3660000">
              <a:off x="494" y="227"/>
              <a:ext cx="1049" cy="5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90204" pitchFamily="34" charset="0"/>
              </a:endParaRPr>
            </a:p>
          </p:txBody>
        </p:sp>
      </p:grpSp>
      <p:sp>
        <p:nvSpPr>
          <p:cNvPr id="17413" name="Line 9"/>
          <p:cNvSpPr/>
          <p:nvPr/>
        </p:nvSpPr>
        <p:spPr>
          <a:xfrm>
            <a:off x="1116013" y="669925"/>
            <a:ext cx="1587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7414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7422" name="Oval 11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17423" name="Oval 12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17424" name="Oval 13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17425" name="Oval 14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17426" name="Oval 15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17427" name="Oval 16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17428" name="Oval 17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17429" name="Oval 18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17430" name="Oval 19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17431" name="Oval 20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17432" name="Oval 21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17433" name="Oval 22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90204" pitchFamily="34" charset="0"/>
              </a:endParaRPr>
            </a:p>
          </p:txBody>
        </p:sp>
      </p:grpSp>
      <p:grpSp>
        <p:nvGrpSpPr>
          <p:cNvPr id="17415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17418" name="Picture 24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6388" t="11485" r="29807" b="44258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9" name="Oval 25"/>
            <p:cNvSpPr/>
            <p:nvPr/>
          </p:nvSpPr>
          <p:spPr>
            <a:xfrm>
              <a:off x="0" y="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17420" name="Oval 26"/>
            <p:cNvSpPr/>
            <p:nvPr/>
          </p:nvSpPr>
          <p:spPr>
            <a:xfrm>
              <a:off x="795" y="200"/>
              <a:ext cx="1361" cy="51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90204" pitchFamily="34" charset="0"/>
              </a:endParaRPr>
            </a:p>
          </p:txBody>
        </p:sp>
        <p:sp>
          <p:nvSpPr>
            <p:cNvPr id="17421" name="Oval 27"/>
            <p:cNvSpPr/>
            <p:nvPr/>
          </p:nvSpPr>
          <p:spPr>
            <a:xfrm>
              <a:off x="2799" y="20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90204" pitchFamily="34" charset="0"/>
              </a:endParaRPr>
            </a:p>
          </p:txBody>
        </p:sp>
      </p:grpSp>
      <p:sp>
        <p:nvSpPr>
          <p:cNvPr id="17416" name="Line 28"/>
          <p:cNvSpPr/>
          <p:nvPr/>
        </p:nvSpPr>
        <p:spPr>
          <a:xfrm>
            <a:off x="6804025" y="188913"/>
            <a:ext cx="0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33" name="Text Box 29"/>
          <p:cNvSpPr txBox="1">
            <a:spLocks noChangeArrowheads="1"/>
          </p:cNvSpPr>
          <p:nvPr/>
        </p:nvSpPr>
        <p:spPr bwMode="auto">
          <a:xfrm>
            <a:off x="395605" y="2925445"/>
            <a:ext cx="9989185" cy="1322070"/>
          </a:xfrm>
          <a:prstGeom prst="rect">
            <a:avLst/>
          </a:prstGeom>
          <a:noFill/>
          <a:ln w="9525">
            <a:noFill/>
            <a:miter lim="800000"/>
          </a:ln>
          <a:effectLst>
            <a:glow rad="101600">
              <a:schemeClr val="accent2">
                <a:satMod val="175000"/>
                <a:alpha val="40000"/>
              </a:schemeClr>
            </a:glow>
            <a:softEdge rad="127000"/>
          </a:effectLst>
          <a:scene3d>
            <a:camera prst="perspectiveContrastingRightFacing"/>
            <a:lightRig rig="threePt" dir="t"/>
          </a:scene3d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8000" kern="1200" cap="none" spc="0" normalizeH="0" baseline="0" noProof="0" dirty="0">
                <a:solidFill>
                  <a:srgbClr val="FF9B05"/>
                </a:solidFill>
                <a:latin typeface="华文彩云" pitchFamily="2" charset="-122"/>
                <a:ea typeface="华文彩云" pitchFamily="2" charset="-122"/>
                <a:cs typeface="+mn-cs"/>
              </a:rPr>
              <a:t>本节课你有什么收获？</a:t>
            </a:r>
            <a:endParaRPr kumimoji="0" lang="zh-CN" altLang="en-US" sz="8000" kern="1200" cap="none" spc="0" normalizeH="0" baseline="0" noProof="0" dirty="0">
              <a:solidFill>
                <a:srgbClr val="FF0000"/>
              </a:solidFill>
              <a:latin typeface="华文彩云" pitchFamily="2" charset="-122"/>
              <a:ea typeface="华文彩云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55650" y="1917065"/>
            <a:ext cx="796734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课后作业：</a:t>
            </a:r>
            <a:endParaRPr lang="zh-CN" altLang="en-US" sz="2800" b="1">
              <a:solidFill>
                <a:srgbClr val="FF0000"/>
              </a:solidFill>
            </a:endParaRPr>
          </a:p>
          <a:p>
            <a:pPr algn="l"/>
            <a:endParaRPr lang="zh-CN" altLang="en-US" sz="2800"/>
          </a:p>
          <a:p>
            <a:pPr algn="l"/>
            <a:r>
              <a:rPr lang="zh-CN" altLang="en-US" sz="2800"/>
              <a:t>1.完成数学书第8</a:t>
            </a:r>
            <a:r>
              <a:rPr lang="en-US" altLang="zh-CN" sz="2800"/>
              <a:t>8</a:t>
            </a:r>
            <a:r>
              <a:rPr lang="zh-CN" altLang="en-US" sz="2800"/>
              <a:t>页的第</a:t>
            </a:r>
            <a:r>
              <a:rPr lang="en-US" altLang="zh-CN" sz="2800"/>
              <a:t>10</a:t>
            </a:r>
            <a:r>
              <a:rPr lang="zh-CN" altLang="en-US" sz="2800"/>
              <a:t>题和第</a:t>
            </a:r>
            <a:r>
              <a:rPr lang="en-US" altLang="zh-CN" sz="2800"/>
              <a:t>89</a:t>
            </a:r>
            <a:r>
              <a:rPr lang="zh-CN" altLang="en-US" sz="2800"/>
              <a:t>页的第</a:t>
            </a:r>
            <a:r>
              <a:rPr lang="en-US" altLang="zh-CN" sz="2800"/>
              <a:t>14</a:t>
            </a:r>
            <a:r>
              <a:rPr lang="zh-CN" altLang="en-US" sz="2800"/>
              <a:t>题。</a:t>
            </a:r>
            <a:endParaRPr lang="zh-CN" altLang="en-US" sz="2800"/>
          </a:p>
          <a:p>
            <a:pPr algn="l"/>
            <a:endParaRPr lang="zh-CN" altLang="en-US" sz="2800"/>
          </a:p>
          <a:p>
            <a:pPr algn="l"/>
            <a:r>
              <a:rPr lang="zh-CN" altLang="en-US" sz="2800"/>
              <a:t>2.实践性作业：认真观察发现生活中的数学信息，提出一个数学问题并解答。</a:t>
            </a:r>
            <a:endParaRPr lang="zh-CN" altLang="en-US" sz="28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40635" y="2479675"/>
            <a:ext cx="406273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b="1">
                <a:solidFill>
                  <a:srgbClr val="FF0000"/>
                </a:solidFill>
              </a:rPr>
              <a:t> </a:t>
            </a:r>
            <a:r>
              <a:rPr lang="zh-CN" altLang="en-US" sz="6000" b="1">
                <a:solidFill>
                  <a:srgbClr val="FF0000"/>
                </a:solidFill>
              </a:rPr>
              <a:t>加减分分类</a:t>
            </a:r>
            <a:endParaRPr lang="zh-CN" altLang="en-US" sz="6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87985" y="1156335"/>
            <a:ext cx="9163685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/>
              <a:t>1.解决问题。</a:t>
            </a:r>
            <a:endParaRPr lang="zh-CN" altLang="en-US" sz="2800"/>
          </a:p>
          <a:p>
            <a:pPr algn="l"/>
            <a:endParaRPr lang="zh-CN" altLang="en-US" sz="2800"/>
          </a:p>
          <a:p>
            <a:pPr algn="l"/>
            <a:endParaRPr lang="zh-CN" altLang="en-US" sz="2800"/>
          </a:p>
          <a:p>
            <a:pPr algn="l"/>
            <a:endParaRPr lang="zh-CN" altLang="en-US" sz="2800"/>
          </a:p>
          <a:p>
            <a:pPr algn="l"/>
            <a:endParaRPr lang="zh-CN" altLang="en-US" sz="2800"/>
          </a:p>
          <a:p>
            <a:pPr algn="l">
              <a:lnSpc>
                <a:spcPts val="4000"/>
              </a:lnSpc>
            </a:pPr>
            <a:r>
              <a:rPr lang="zh-CN" altLang="en-US" sz="2400"/>
              <a:t>（1）儿童画报和故事书一共有多少本？</a:t>
            </a:r>
            <a:endParaRPr lang="zh-CN" altLang="en-US" sz="2400"/>
          </a:p>
          <a:p>
            <a:pPr algn="l">
              <a:lnSpc>
                <a:spcPts val="4000"/>
              </a:lnSpc>
            </a:pPr>
            <a:r>
              <a:rPr lang="zh-CN" altLang="en-US" sz="2400"/>
              <a:t>（2）儿童画报还剩多少本？</a:t>
            </a:r>
            <a:endParaRPr lang="zh-CN" altLang="en-US" sz="2400"/>
          </a:p>
          <a:p>
            <a:pPr algn="l">
              <a:lnSpc>
                <a:spcPts val="4000"/>
              </a:lnSpc>
            </a:pPr>
            <a:r>
              <a:rPr lang="zh-CN" altLang="en-US" sz="2400"/>
              <a:t>（3）儿童画报比故事书多多少本？</a:t>
            </a:r>
            <a:endParaRPr lang="zh-CN" altLang="en-US" sz="2400"/>
          </a:p>
          <a:p>
            <a:pPr algn="l">
              <a:lnSpc>
                <a:spcPts val="4000"/>
              </a:lnSpc>
            </a:pPr>
            <a:r>
              <a:rPr lang="zh-CN" altLang="en-US" sz="2400"/>
              <a:t>（4）儿童画报比连环画少多少本？</a:t>
            </a:r>
            <a:endParaRPr lang="zh-CN" altLang="en-US" sz="2400"/>
          </a:p>
          <a:p>
            <a:pPr algn="l">
              <a:lnSpc>
                <a:spcPts val="4000"/>
              </a:lnSpc>
            </a:pPr>
            <a:r>
              <a:rPr lang="zh-CN" altLang="en-US" sz="2400"/>
              <a:t>（5）少儿百科比儿童画报多8本，少儿百科有多少本？</a:t>
            </a:r>
            <a:endParaRPr lang="zh-CN" altLang="en-US" sz="2400"/>
          </a:p>
          <a:p>
            <a:pPr algn="l">
              <a:lnSpc>
                <a:spcPts val="4000"/>
              </a:lnSpc>
            </a:pPr>
            <a:r>
              <a:rPr lang="zh-CN" altLang="en-US" sz="2400"/>
              <a:t>（6）再提出一个数学问题，并解答。</a:t>
            </a:r>
            <a:endParaRPr lang="zh-CN" altLang="en-US" sz="2400"/>
          </a:p>
          <a:p>
            <a:pPr algn="l"/>
            <a:endParaRPr lang="zh-CN" altLang="en-US" sz="2400"/>
          </a:p>
        </p:txBody>
      </p:sp>
      <p:pic>
        <p:nvPicPr>
          <p:cNvPr id="3" name="图片 2" descr="IMG_26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5810" y="1720850"/>
            <a:ext cx="6243955" cy="154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61950" y="1268730"/>
            <a:ext cx="916368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/>
              <a:t>2.分一分，哪些是加法问题？哪些是减法问题？</a:t>
            </a:r>
            <a:endParaRPr lang="zh-CN" altLang="en-US" sz="2800"/>
          </a:p>
          <a:p>
            <a:pPr algn="l"/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737870" y="1945005"/>
            <a:ext cx="6278880" cy="14865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>
                <a:latin typeface="宋体" charset="0"/>
                <a:ea typeface="宋体" charset="0"/>
                <a:cs typeface="宋体" charset="0"/>
              </a:rPr>
              <a:t>加法：</a:t>
            </a:r>
            <a:endParaRPr lang="zh-CN" altLang="en-US" sz="2400">
              <a:latin typeface="宋体" charset="0"/>
              <a:ea typeface="宋体" charset="0"/>
              <a:cs typeface="宋体" charset="0"/>
            </a:endParaRPr>
          </a:p>
          <a:p>
            <a:pPr algn="l">
              <a:lnSpc>
                <a:spcPts val="4000"/>
              </a:lnSpc>
            </a:pPr>
            <a:r>
              <a:rPr lang="zh-CN" altLang="en-US" sz="2000">
                <a:sym typeface="+mn-ea"/>
              </a:rPr>
              <a:t>（</a:t>
            </a:r>
            <a:r>
              <a:rPr lang="zh-CN" altLang="en-US" sz="2000">
                <a:latin typeface="宋体" charset="0"/>
                <a:ea typeface="宋体" charset="0"/>
                <a:cs typeface="宋体" charset="0"/>
                <a:sym typeface="+mn-ea"/>
              </a:rPr>
              <a:t>1）儿童画报和故事书一共有多少本？</a:t>
            </a:r>
            <a:endParaRPr lang="zh-CN" altLang="en-US" sz="2000">
              <a:latin typeface="宋体" charset="0"/>
              <a:ea typeface="宋体" charset="0"/>
              <a:cs typeface="宋体" charset="0"/>
            </a:endParaRPr>
          </a:p>
          <a:p>
            <a:pPr algn="l">
              <a:lnSpc>
                <a:spcPts val="4000"/>
              </a:lnSpc>
            </a:pPr>
            <a:r>
              <a:rPr lang="zh-CN" altLang="en-US" sz="2000">
                <a:latin typeface="宋体" charset="0"/>
                <a:ea typeface="宋体" charset="0"/>
                <a:cs typeface="宋体" charset="0"/>
                <a:sym typeface="+mn-ea"/>
              </a:rPr>
              <a:t>（5）少儿百科比儿童画报多8本，少儿百科有多少本？</a:t>
            </a:r>
            <a:endParaRPr lang="zh-CN" altLang="en-US" sz="2000">
              <a:latin typeface="宋体" charset="0"/>
              <a:ea typeface="宋体" charset="0"/>
              <a:cs typeface="宋体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7870" y="3427095"/>
            <a:ext cx="7208520" cy="2512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None/>
            </a:pPr>
            <a:r>
              <a:rPr lang="zh-CN" altLang="en-US" sz="2400">
                <a:latin typeface="宋体" charset="0"/>
                <a:ea typeface="宋体" charset="0"/>
                <a:cs typeface="宋体" charset="0"/>
              </a:rPr>
              <a:t>减法：</a:t>
            </a:r>
            <a:endParaRPr lang="zh-CN" altLang="en-US" sz="2400">
              <a:latin typeface="宋体" charset="0"/>
              <a:ea typeface="宋体" charset="0"/>
              <a:cs typeface="宋体" charset="0"/>
            </a:endParaRPr>
          </a:p>
          <a:p>
            <a:pPr algn="l">
              <a:lnSpc>
                <a:spcPts val="4000"/>
              </a:lnSpc>
              <a:buNone/>
            </a:pPr>
            <a:r>
              <a:rPr lang="zh-CN" altLang="en-US" sz="2000">
                <a:latin typeface="宋体" charset="0"/>
                <a:ea typeface="宋体" charset="0"/>
                <a:cs typeface="宋体" charset="0"/>
                <a:sym typeface="+mn-ea"/>
              </a:rPr>
              <a:t>（2）儿童画报还剩多少本？</a:t>
            </a:r>
            <a:endParaRPr lang="zh-CN" altLang="en-US" sz="2000">
              <a:latin typeface="宋体" charset="0"/>
              <a:ea typeface="宋体" charset="0"/>
              <a:cs typeface="宋体" charset="0"/>
            </a:endParaRPr>
          </a:p>
          <a:p>
            <a:pPr algn="l">
              <a:lnSpc>
                <a:spcPts val="4000"/>
              </a:lnSpc>
              <a:buNone/>
            </a:pPr>
            <a:r>
              <a:rPr lang="zh-CN" altLang="en-US" sz="2000">
                <a:latin typeface="宋体" charset="0"/>
                <a:ea typeface="宋体" charset="0"/>
                <a:cs typeface="宋体" charset="0"/>
                <a:sym typeface="+mn-ea"/>
              </a:rPr>
              <a:t>（3）儿童画报比故事书多多少本？</a:t>
            </a:r>
            <a:endParaRPr lang="zh-CN" altLang="en-US" sz="2000">
              <a:latin typeface="宋体" charset="0"/>
              <a:ea typeface="宋体" charset="0"/>
              <a:cs typeface="宋体" charset="0"/>
            </a:endParaRPr>
          </a:p>
          <a:p>
            <a:pPr algn="l">
              <a:lnSpc>
                <a:spcPts val="4000"/>
              </a:lnSpc>
              <a:buNone/>
            </a:pPr>
            <a:r>
              <a:rPr lang="zh-CN" altLang="en-US" sz="2000">
                <a:latin typeface="宋体" charset="0"/>
                <a:ea typeface="宋体" charset="0"/>
                <a:cs typeface="宋体" charset="0"/>
                <a:sym typeface="+mn-ea"/>
              </a:rPr>
              <a:t>（4）儿童画报比连环画少多少本？</a:t>
            </a:r>
            <a:endParaRPr lang="zh-CN" altLang="en-US" sz="1600"/>
          </a:p>
          <a:p>
            <a:pPr algn="l">
              <a:lnSpc>
                <a:spcPts val="4000"/>
              </a:lnSpc>
              <a:buNone/>
            </a:pPr>
            <a:endParaRPr lang="zh-CN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40635" y="2479675"/>
            <a:ext cx="406273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b="1">
                <a:solidFill>
                  <a:srgbClr val="FF0000"/>
                </a:solidFill>
              </a:rPr>
              <a:t> </a:t>
            </a:r>
            <a:r>
              <a:rPr lang="zh-CN" altLang="en-US" sz="6000" b="1">
                <a:solidFill>
                  <a:srgbClr val="FF0000"/>
                </a:solidFill>
              </a:rPr>
              <a:t>含义大探讨</a:t>
            </a:r>
            <a:endParaRPr lang="zh-CN" altLang="en-US" sz="6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04875" y="1685925"/>
            <a:ext cx="7559040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活动要求：</a:t>
            </a:r>
            <a:endParaRPr lang="zh-CN" altLang="en-US" sz="2800" b="1">
              <a:solidFill>
                <a:srgbClr val="FF0000"/>
              </a:solidFill>
            </a:endParaRPr>
          </a:p>
          <a:p>
            <a:pPr algn="l"/>
            <a:endParaRPr lang="zh-CN" altLang="en-US" sz="2800"/>
          </a:p>
          <a:p>
            <a:pPr algn="l"/>
            <a:r>
              <a:rPr lang="zh-CN" altLang="en-US" sz="2800"/>
              <a:t>1.归纳总结哪些问题用加法？哪些问题用减法？</a:t>
            </a:r>
            <a:endParaRPr lang="zh-CN" altLang="en-US" sz="2800"/>
          </a:p>
          <a:p>
            <a:pPr algn="l"/>
            <a:endParaRPr lang="zh-CN" altLang="en-US" sz="2800"/>
          </a:p>
          <a:p>
            <a:pPr algn="l"/>
            <a:r>
              <a:rPr lang="zh-CN" altLang="en-US" sz="2800"/>
              <a:t>2.以小组为单位在全班展示汇报。</a:t>
            </a:r>
            <a:endParaRPr lang="zh-CN" altLang="en-US" sz="2800"/>
          </a:p>
          <a:p>
            <a:pPr algn="l"/>
            <a:endParaRPr lang="zh-CN" altLang="en-US" sz="2800"/>
          </a:p>
          <a:p>
            <a:pPr algn="l"/>
            <a:r>
              <a:rPr lang="zh-CN" altLang="en-US" sz="2800"/>
              <a:t>3.全班进行总结。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" name="图片 20" descr="截屏2022-02-09 22.46.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" y="1682750"/>
            <a:ext cx="9039225" cy="3677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40635" y="2479675"/>
            <a:ext cx="406273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b="1">
                <a:solidFill>
                  <a:srgbClr val="FF0000"/>
                </a:solidFill>
              </a:rPr>
              <a:t> </a:t>
            </a:r>
            <a:r>
              <a:rPr lang="zh-CN" altLang="en-US" sz="6000" b="1">
                <a:solidFill>
                  <a:srgbClr val="FF0000"/>
                </a:solidFill>
              </a:rPr>
              <a:t>问题连连探</a:t>
            </a:r>
            <a:endParaRPr lang="zh-CN" altLang="en-US" sz="6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51143" y="1328420"/>
            <a:ext cx="10683875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p>
            <a:pPr marR="0" defTabSz="914400">
              <a:buClrTx/>
              <a:buSzTx/>
              <a:buFontTx/>
              <a:defRPr/>
            </a:pPr>
            <a:r>
              <a:rPr kumimoji="0" lang="en-US" altLang="zh-CN" sz="2800" kern="1200" cap="none" spc="0" normalizeH="0" baseline="0" noProof="0"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1.</a:t>
            </a:r>
            <a:r>
              <a:rPr kumimoji="0" lang="zh-CN" altLang="en-US" sz="2800" kern="1200" cap="none" spc="0" normalizeH="0" baseline="0" noProof="0"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提出一个数学问题，并解答。</a:t>
            </a:r>
            <a:endParaRPr kumimoji="0" lang="zh-CN" altLang="en-US" sz="2800" kern="1200" cap="none" spc="0" normalizeH="0" baseline="0" noProof="0"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3" name="图片 1" descr="IMG_26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2045335"/>
            <a:ext cx="8283575" cy="3364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_6">
  <a:themeElements>
    <a:clrScheme name="自定义设计方案_6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6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_7">
  <a:themeElements>
    <a:clrScheme name="自定义设计方案_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7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自定义设计方案_8">
  <a:themeElements>
    <a:clrScheme name="自定义设计方案_8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8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自定义设计方案_3">
  <a:themeElements>
    <a:clrScheme name="自定义设计方案_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3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自定义设计方案_4">
  <a:themeElements>
    <a:clrScheme name="自定义设计方案_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自定义设计方案_5">
  <a:themeElements>
    <a:clrScheme name="自定义设计方案_5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5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469</Words>
  <Application>WPS 文字</Application>
  <PresentationFormat>全屏显示(4:3)</PresentationFormat>
  <Paragraphs>66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17</vt:i4>
      </vt:variant>
    </vt:vector>
  </HeadingPairs>
  <TitlesOfParts>
    <vt:vector size="52" baseType="lpstr">
      <vt:lpstr>Arial</vt:lpstr>
      <vt:lpstr>方正书宋_GBK</vt:lpstr>
      <vt:lpstr>Wingdings</vt:lpstr>
      <vt:lpstr>宋体</vt:lpstr>
      <vt:lpstr>汉仪书宋二KW</vt:lpstr>
      <vt:lpstr>微软雅黑</vt:lpstr>
      <vt:lpstr>汉仪旗黑</vt:lpstr>
      <vt:lpstr>Celtic Garamond the 2nd</vt:lpstr>
      <vt:lpstr>苹方-简</vt:lpstr>
      <vt:lpstr>Gulim</vt:lpstr>
      <vt:lpstr>Urban Jungle</vt:lpstr>
      <vt:lpstr>黑体</vt:lpstr>
      <vt:lpstr>汉仪中黑KW</vt:lpstr>
      <vt:lpstr>Times New Roman</vt:lpstr>
      <vt:lpstr>楷体</vt:lpstr>
      <vt:lpstr>汉仪楷体KW</vt:lpstr>
      <vt:lpstr>Calibri</vt:lpstr>
      <vt:lpstr>Helvetica Neue</vt:lpstr>
      <vt:lpstr>华文彩云</vt:lpstr>
      <vt:lpstr>宋体</vt:lpstr>
      <vt:lpstr>Arial Unicode MS</vt:lpstr>
      <vt:lpstr>Apple SD Gothic Neo</vt:lpstr>
      <vt:lpstr>华文彩云</vt:lpstr>
      <vt:lpstr>楷体</vt:lpstr>
      <vt:lpstr>黑体</vt:lpstr>
      <vt:lpstr>雅痞-简</vt:lpstr>
      <vt:lpstr>自定义设计方案_2</vt:lpstr>
      <vt:lpstr>默认设计模板</vt:lpstr>
      <vt:lpstr>1_自定义设计方案_2</vt:lpstr>
      <vt:lpstr>自定义设计方案_6</vt:lpstr>
      <vt:lpstr>自定义设计方案_7</vt:lpstr>
      <vt:lpstr>自定义设计方案_8</vt:lpstr>
      <vt:lpstr>自定义设计方案_3</vt:lpstr>
      <vt:lpstr>自定义设计方案_4</vt:lpstr>
      <vt:lpstr>自定义设计方案_5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dukunrong</cp:lastModifiedBy>
  <cp:revision>91</cp:revision>
  <dcterms:created xsi:type="dcterms:W3CDTF">2022-02-22T04:29:01Z</dcterms:created>
  <dcterms:modified xsi:type="dcterms:W3CDTF">2022-02-22T04:29:01Z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2052-3.9.0.6159</vt:lpwstr>
  </property>
  <property fmtid="{D5CDD505-2E9C-101B-9397-08002B2CF9AE}" pid="3" name="ICV">
    <vt:lpwstr>B59E673156C346879BF66A8ADC2EBD27</vt:lpwstr>
  </property>
</Properties>
</file>