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354" r:id="rId3"/>
    <p:sldId id="355" r:id="rId4"/>
    <p:sldId id="498" r:id="rId5"/>
    <p:sldId id="472" r:id="rId6"/>
    <p:sldId id="475" r:id="rId7"/>
    <p:sldId id="480" r:id="rId8"/>
    <p:sldId id="426" r:id="rId9"/>
    <p:sldId id="466" r:id="rId10"/>
    <p:sldId id="433" r:id="rId11"/>
    <p:sldId id="445" r:id="rId12"/>
    <p:sldId id="443" r:id="rId13"/>
    <p:sldId id="459" r:id="rId14"/>
    <p:sldId id="522" r:id="rId15"/>
    <p:sldId id="523" r:id="rId16"/>
    <p:sldId id="524" r:id="rId17"/>
    <p:sldId id="525" r:id="rId18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3CD48"/>
    <a:srgbClr val="F9A75F"/>
    <a:srgbClr val="7E528B"/>
    <a:srgbClr val="1FBAC0"/>
    <a:srgbClr val="E4C4A7"/>
    <a:srgbClr val="F14D37"/>
    <a:srgbClr val="8CC63E"/>
    <a:srgbClr val="E1EFE2"/>
    <a:srgbClr val="CAD97E"/>
    <a:srgbClr val="00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0853" autoAdjust="0"/>
    <p:restoredTop sz="94660"/>
  </p:normalViewPr>
  <p:slideViewPr>
    <p:cSldViewPr snapToGrid="0" showGuides="1">
      <p:cViewPr varScale="1">
        <p:scale>
          <a:sx n="87" d="100"/>
          <a:sy n="87" d="100"/>
        </p:scale>
        <p:origin x="852" y="60"/>
      </p:cViewPr>
      <p:guideLst>
        <p:guide orient="horz" pos="2144"/>
        <p:guide pos="3843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" Type="http://schemas.openxmlformats.org/officeDocument/2006/relationships/slide" Target="slides/slide1.xml"/><Relationship Id="rId21" Type="http://schemas.openxmlformats.org/officeDocument/2006/relationships/tableStyles" Target="tableStyles.xml"/><Relationship Id="rId20" Type="http://schemas.openxmlformats.org/officeDocument/2006/relationships/viewProps" Target="viewProps.xml"/><Relationship Id="rId2" Type="http://schemas.openxmlformats.org/officeDocument/2006/relationships/theme" Target="theme/theme1.xml"/><Relationship Id="rId19" Type="http://schemas.openxmlformats.org/officeDocument/2006/relationships/presProps" Target="presProps.xml"/><Relationship Id="rId18" Type="http://schemas.openxmlformats.org/officeDocument/2006/relationships/slide" Target="slides/slide16.xml"/><Relationship Id="rId17" Type="http://schemas.openxmlformats.org/officeDocument/2006/relationships/slide" Target="slides/slide15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更多资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4" y="1145"/>
            <a:ext cx="12190493" cy="6855710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更多资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7" y="0"/>
            <a:ext cx="12184246" cy="6858000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更多资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4" y="1145"/>
            <a:ext cx="12190493" cy="6855710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首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 userDrawn="1"/>
        </p:nvSpPr>
        <p:spPr>
          <a:xfrm>
            <a:off x="2531522" y="2402005"/>
            <a:ext cx="7128955" cy="2307560"/>
          </a:xfrm>
          <a:custGeom>
            <a:avLst/>
            <a:gdLst/>
            <a:ahLst/>
            <a:cxnLst/>
            <a:rect l="l" t="t" r="r" b="b"/>
            <a:pathLst>
              <a:path w="5564915" h="1801295">
                <a:moveTo>
                  <a:pt x="410468" y="1114127"/>
                </a:moveTo>
                <a:cubicBezTo>
                  <a:pt x="406803" y="1117792"/>
                  <a:pt x="380538" y="1134590"/>
                  <a:pt x="331673" y="1164520"/>
                </a:cubicBezTo>
                <a:cubicBezTo>
                  <a:pt x="282807" y="1194449"/>
                  <a:pt x="233331" y="1221631"/>
                  <a:pt x="183244" y="1246063"/>
                </a:cubicBezTo>
                <a:lnTo>
                  <a:pt x="417798" y="1202085"/>
                </a:lnTo>
                <a:lnTo>
                  <a:pt x="417798" y="1158106"/>
                </a:lnTo>
                <a:lnTo>
                  <a:pt x="513085" y="1158106"/>
                </a:lnTo>
                <a:lnTo>
                  <a:pt x="549734" y="1114127"/>
                </a:lnTo>
                <a:close/>
                <a:moveTo>
                  <a:pt x="3166467" y="1040829"/>
                </a:moveTo>
                <a:cubicBezTo>
                  <a:pt x="3164024" y="1049381"/>
                  <a:pt x="3142034" y="1098552"/>
                  <a:pt x="3100499" y="1188341"/>
                </a:cubicBezTo>
                <a:cubicBezTo>
                  <a:pt x="3058963" y="1278131"/>
                  <a:pt x="3010098" y="1363340"/>
                  <a:pt x="2953903" y="1443968"/>
                </a:cubicBezTo>
                <a:cubicBezTo>
                  <a:pt x="2964898" y="1451297"/>
                  <a:pt x="3005517" y="1448243"/>
                  <a:pt x="3075761" y="1434805"/>
                </a:cubicBezTo>
                <a:cubicBezTo>
                  <a:pt x="3146005" y="1421367"/>
                  <a:pt x="3176240" y="1360897"/>
                  <a:pt x="3166467" y="1253393"/>
                </a:cubicBezTo>
                <a:close/>
                <a:moveTo>
                  <a:pt x="776957" y="798947"/>
                </a:moveTo>
                <a:cubicBezTo>
                  <a:pt x="776957" y="800168"/>
                  <a:pt x="747638" y="827044"/>
                  <a:pt x="689000" y="879574"/>
                </a:cubicBezTo>
                <a:cubicBezTo>
                  <a:pt x="685335" y="884461"/>
                  <a:pt x="678005" y="889347"/>
                  <a:pt x="667010" y="894234"/>
                </a:cubicBezTo>
                <a:lnTo>
                  <a:pt x="901311" y="894234"/>
                </a:lnTo>
                <a:lnTo>
                  <a:pt x="835595" y="798947"/>
                </a:lnTo>
                <a:close/>
                <a:moveTo>
                  <a:pt x="1304702" y="608372"/>
                </a:moveTo>
                <a:cubicBezTo>
                  <a:pt x="1304702" y="614480"/>
                  <a:pt x="1309283" y="647159"/>
                  <a:pt x="1318445" y="706408"/>
                </a:cubicBezTo>
                <a:cubicBezTo>
                  <a:pt x="1327607" y="765657"/>
                  <a:pt x="1340129" y="816049"/>
                  <a:pt x="1356010" y="857585"/>
                </a:cubicBezTo>
                <a:cubicBezTo>
                  <a:pt x="1356010" y="861250"/>
                  <a:pt x="1359675" y="849034"/>
                  <a:pt x="1367005" y="820936"/>
                </a:cubicBezTo>
                <a:cubicBezTo>
                  <a:pt x="1374335" y="792838"/>
                  <a:pt x="1385329" y="734200"/>
                  <a:pt x="1399989" y="645021"/>
                </a:cubicBezTo>
                <a:cubicBezTo>
                  <a:pt x="1398767" y="640135"/>
                  <a:pt x="1401211" y="627918"/>
                  <a:pt x="1407319" y="608372"/>
                </a:cubicBezTo>
                <a:close/>
                <a:moveTo>
                  <a:pt x="5050222" y="527745"/>
                </a:moveTo>
                <a:lnTo>
                  <a:pt x="5050222" y="769627"/>
                </a:lnTo>
                <a:cubicBezTo>
                  <a:pt x="5056329" y="770849"/>
                  <a:pt x="5080151" y="765352"/>
                  <a:pt x="5121686" y="753135"/>
                </a:cubicBezTo>
                <a:cubicBezTo>
                  <a:pt x="5163222" y="740919"/>
                  <a:pt x="5185822" y="721984"/>
                  <a:pt x="5189487" y="696330"/>
                </a:cubicBezTo>
                <a:cubicBezTo>
                  <a:pt x="5191930" y="696330"/>
                  <a:pt x="5186738" y="682281"/>
                  <a:pt x="5173912" y="654183"/>
                </a:cubicBezTo>
                <a:cubicBezTo>
                  <a:pt x="5161084" y="626086"/>
                  <a:pt x="5119854" y="583940"/>
                  <a:pt x="5050222" y="527745"/>
                </a:cubicBezTo>
                <a:close/>
                <a:moveTo>
                  <a:pt x="601042" y="447117"/>
                </a:moveTo>
                <a:lnTo>
                  <a:pt x="601042" y="505755"/>
                </a:lnTo>
                <a:lnTo>
                  <a:pt x="637691" y="505755"/>
                </a:lnTo>
                <a:lnTo>
                  <a:pt x="681670" y="447117"/>
                </a:lnTo>
                <a:close/>
                <a:moveTo>
                  <a:pt x="5050222" y="278532"/>
                </a:moveTo>
                <a:lnTo>
                  <a:pt x="5050222" y="432457"/>
                </a:lnTo>
                <a:lnTo>
                  <a:pt x="5182158" y="278532"/>
                </a:lnTo>
                <a:close/>
                <a:moveTo>
                  <a:pt x="4133999" y="21989"/>
                </a:moveTo>
                <a:lnTo>
                  <a:pt x="4493158" y="21989"/>
                </a:lnTo>
                <a:lnTo>
                  <a:pt x="4493158" y="102617"/>
                </a:lnTo>
                <a:lnTo>
                  <a:pt x="4683733" y="102617"/>
                </a:lnTo>
                <a:lnTo>
                  <a:pt x="4683733" y="322511"/>
                </a:lnTo>
                <a:lnTo>
                  <a:pt x="4478499" y="322511"/>
                </a:lnTo>
                <a:cubicBezTo>
                  <a:pt x="4479720" y="326175"/>
                  <a:pt x="4477277" y="340835"/>
                  <a:pt x="4471169" y="366489"/>
                </a:cubicBezTo>
                <a:lnTo>
                  <a:pt x="4661743" y="366489"/>
                </a:lnTo>
                <a:lnTo>
                  <a:pt x="4661743" y="593713"/>
                </a:lnTo>
                <a:lnTo>
                  <a:pt x="4463839" y="593713"/>
                </a:lnTo>
                <a:cubicBezTo>
                  <a:pt x="4461396" y="592491"/>
                  <a:pt x="4458952" y="602264"/>
                  <a:pt x="4456509" y="623032"/>
                </a:cubicBezTo>
                <a:cubicBezTo>
                  <a:pt x="4454066" y="627918"/>
                  <a:pt x="4451623" y="632805"/>
                  <a:pt x="4449179" y="637691"/>
                </a:cubicBezTo>
                <a:lnTo>
                  <a:pt x="4683733" y="637691"/>
                </a:lnTo>
                <a:lnTo>
                  <a:pt x="4683733" y="872244"/>
                </a:lnTo>
                <a:lnTo>
                  <a:pt x="4412531" y="872244"/>
                </a:lnTo>
                <a:cubicBezTo>
                  <a:pt x="4411309" y="875909"/>
                  <a:pt x="4396955" y="899731"/>
                  <a:pt x="4369468" y="943710"/>
                </a:cubicBezTo>
                <a:cubicBezTo>
                  <a:pt x="4341981" y="987689"/>
                  <a:pt x="4302584" y="1034721"/>
                  <a:pt x="4251275" y="1084808"/>
                </a:cubicBezTo>
                <a:lnTo>
                  <a:pt x="4507818" y="1084808"/>
                </a:lnTo>
                <a:lnTo>
                  <a:pt x="4507818" y="930883"/>
                </a:lnTo>
                <a:lnTo>
                  <a:pt x="4727711" y="930883"/>
                </a:lnTo>
                <a:lnTo>
                  <a:pt x="4727711" y="36649"/>
                </a:lnTo>
                <a:lnTo>
                  <a:pt x="5519328" y="36649"/>
                </a:lnTo>
                <a:lnTo>
                  <a:pt x="5519328" y="307851"/>
                </a:lnTo>
                <a:lnTo>
                  <a:pt x="5402051" y="454447"/>
                </a:lnTo>
                <a:cubicBezTo>
                  <a:pt x="5409381" y="458112"/>
                  <a:pt x="5437784" y="489263"/>
                  <a:pt x="5487260" y="547901"/>
                </a:cubicBezTo>
                <a:cubicBezTo>
                  <a:pt x="5536736" y="606540"/>
                  <a:pt x="5562084" y="675562"/>
                  <a:pt x="5563306" y="754968"/>
                </a:cubicBezTo>
                <a:cubicBezTo>
                  <a:pt x="5570636" y="764741"/>
                  <a:pt x="5552922" y="807193"/>
                  <a:pt x="5510166" y="882323"/>
                </a:cubicBezTo>
                <a:cubicBezTo>
                  <a:pt x="5467408" y="957453"/>
                  <a:pt x="5353186" y="1010289"/>
                  <a:pt x="5167498" y="1040829"/>
                </a:cubicBezTo>
                <a:lnTo>
                  <a:pt x="5050222" y="798947"/>
                </a:lnTo>
                <a:lnTo>
                  <a:pt x="5050222" y="1048159"/>
                </a:lnTo>
                <a:lnTo>
                  <a:pt x="4844988" y="1048159"/>
                </a:lnTo>
                <a:lnTo>
                  <a:pt x="4844988" y="1084808"/>
                </a:lnTo>
                <a:lnTo>
                  <a:pt x="5409381" y="1084808"/>
                </a:lnTo>
                <a:lnTo>
                  <a:pt x="5409381" y="1531925"/>
                </a:lnTo>
                <a:cubicBezTo>
                  <a:pt x="5410603" y="1534368"/>
                  <a:pt x="5410297" y="1546585"/>
                  <a:pt x="5408464" y="1568574"/>
                </a:cubicBezTo>
                <a:cubicBezTo>
                  <a:pt x="5406632" y="1590563"/>
                  <a:pt x="5394111" y="1616218"/>
                  <a:pt x="5370900" y="1645537"/>
                </a:cubicBezTo>
                <a:cubicBezTo>
                  <a:pt x="5347688" y="1674856"/>
                  <a:pt x="5305542" y="1699899"/>
                  <a:pt x="5244460" y="1720667"/>
                </a:cubicBezTo>
                <a:cubicBezTo>
                  <a:pt x="5183380" y="1741435"/>
                  <a:pt x="5094200" y="1751208"/>
                  <a:pt x="4976924" y="1749986"/>
                </a:cubicBezTo>
                <a:lnTo>
                  <a:pt x="4881637" y="1465957"/>
                </a:lnTo>
                <a:cubicBezTo>
                  <a:pt x="4890188" y="1468400"/>
                  <a:pt x="4923172" y="1468095"/>
                  <a:pt x="4980589" y="1465041"/>
                </a:cubicBezTo>
                <a:cubicBezTo>
                  <a:pt x="5038005" y="1461987"/>
                  <a:pt x="5066103" y="1442746"/>
                  <a:pt x="5064881" y="1407319"/>
                </a:cubicBezTo>
                <a:lnTo>
                  <a:pt x="4844988" y="1407319"/>
                </a:lnTo>
                <a:lnTo>
                  <a:pt x="4844988" y="1786635"/>
                </a:lnTo>
                <a:lnTo>
                  <a:pt x="4507818" y="1786635"/>
                </a:lnTo>
                <a:lnTo>
                  <a:pt x="4507818" y="1407319"/>
                </a:lnTo>
                <a:lnTo>
                  <a:pt x="4302584" y="1407319"/>
                </a:lnTo>
                <a:lnTo>
                  <a:pt x="4302584" y="1727997"/>
                </a:lnTo>
                <a:lnTo>
                  <a:pt x="3972743" y="1727997"/>
                </a:lnTo>
                <a:lnTo>
                  <a:pt x="3972743" y="1165436"/>
                </a:lnTo>
                <a:lnTo>
                  <a:pt x="3848137" y="989521"/>
                </a:lnTo>
                <a:cubicBezTo>
                  <a:pt x="3860353" y="990743"/>
                  <a:pt x="3909218" y="951650"/>
                  <a:pt x="3994733" y="872244"/>
                </a:cubicBezTo>
                <a:lnTo>
                  <a:pt x="3840807" y="872244"/>
                </a:lnTo>
                <a:lnTo>
                  <a:pt x="3840807" y="637691"/>
                </a:lnTo>
                <a:lnTo>
                  <a:pt x="4090020" y="637691"/>
                </a:lnTo>
                <a:lnTo>
                  <a:pt x="4090020" y="635859"/>
                </a:lnTo>
                <a:cubicBezTo>
                  <a:pt x="4090020" y="633416"/>
                  <a:pt x="4090020" y="629140"/>
                  <a:pt x="4090020" y="623032"/>
                </a:cubicBezTo>
                <a:cubicBezTo>
                  <a:pt x="4092463" y="620589"/>
                  <a:pt x="4094907" y="610815"/>
                  <a:pt x="4097350" y="593713"/>
                </a:cubicBezTo>
                <a:lnTo>
                  <a:pt x="3877456" y="593713"/>
                </a:lnTo>
                <a:lnTo>
                  <a:pt x="3877456" y="366489"/>
                </a:lnTo>
                <a:lnTo>
                  <a:pt x="4126669" y="366489"/>
                </a:lnTo>
                <a:cubicBezTo>
                  <a:pt x="4126669" y="362824"/>
                  <a:pt x="4126669" y="348165"/>
                  <a:pt x="4126669" y="322511"/>
                </a:cubicBezTo>
                <a:lnTo>
                  <a:pt x="3833477" y="322511"/>
                </a:lnTo>
                <a:lnTo>
                  <a:pt x="3833477" y="102617"/>
                </a:lnTo>
                <a:lnTo>
                  <a:pt x="4133999" y="102617"/>
                </a:lnTo>
                <a:close/>
                <a:moveTo>
                  <a:pt x="300521" y="7330"/>
                </a:moveTo>
                <a:lnTo>
                  <a:pt x="623032" y="7330"/>
                </a:lnTo>
                <a:lnTo>
                  <a:pt x="623032" y="161255"/>
                </a:lnTo>
                <a:lnTo>
                  <a:pt x="820936" y="161255"/>
                </a:lnTo>
                <a:lnTo>
                  <a:pt x="842925" y="117277"/>
                </a:lnTo>
                <a:lnTo>
                  <a:pt x="1092138" y="212564"/>
                </a:lnTo>
                <a:cubicBezTo>
                  <a:pt x="1090916" y="216229"/>
                  <a:pt x="1077784" y="247991"/>
                  <a:pt x="1052740" y="307851"/>
                </a:cubicBezTo>
                <a:cubicBezTo>
                  <a:pt x="1027697" y="367711"/>
                  <a:pt x="996851" y="433679"/>
                  <a:pt x="960202" y="505755"/>
                </a:cubicBezTo>
                <a:lnTo>
                  <a:pt x="996851" y="505755"/>
                </a:lnTo>
                <a:cubicBezTo>
                  <a:pt x="1000515" y="502090"/>
                  <a:pt x="1024337" y="452309"/>
                  <a:pt x="1068316" y="356411"/>
                </a:cubicBezTo>
                <a:cubicBezTo>
                  <a:pt x="1112295" y="260513"/>
                  <a:pt x="1149555" y="144153"/>
                  <a:pt x="1180095" y="7330"/>
                </a:cubicBezTo>
                <a:lnTo>
                  <a:pt x="1502606" y="43979"/>
                </a:lnTo>
                <a:cubicBezTo>
                  <a:pt x="1501384" y="46422"/>
                  <a:pt x="1494971" y="69022"/>
                  <a:pt x="1483365" y="111779"/>
                </a:cubicBezTo>
                <a:cubicBezTo>
                  <a:pt x="1471760" y="154536"/>
                  <a:pt x="1458627" y="202791"/>
                  <a:pt x="1443967" y="256542"/>
                </a:cubicBezTo>
                <a:lnTo>
                  <a:pt x="1825116" y="256542"/>
                </a:lnTo>
                <a:lnTo>
                  <a:pt x="1825116" y="608372"/>
                </a:lnTo>
                <a:lnTo>
                  <a:pt x="1744489" y="608372"/>
                </a:lnTo>
                <a:cubicBezTo>
                  <a:pt x="1744489" y="616924"/>
                  <a:pt x="1733189" y="687778"/>
                  <a:pt x="1710588" y="820936"/>
                </a:cubicBezTo>
                <a:cubicBezTo>
                  <a:pt x="1687988" y="954094"/>
                  <a:pt x="1647980" y="1098246"/>
                  <a:pt x="1590563" y="1253393"/>
                </a:cubicBezTo>
                <a:cubicBezTo>
                  <a:pt x="1591785" y="1259501"/>
                  <a:pt x="1618050" y="1286072"/>
                  <a:pt x="1669359" y="1333105"/>
                </a:cubicBezTo>
                <a:cubicBezTo>
                  <a:pt x="1720667" y="1380137"/>
                  <a:pt x="1782359" y="1417092"/>
                  <a:pt x="1854436" y="1443968"/>
                </a:cubicBezTo>
                <a:lnTo>
                  <a:pt x="1641872" y="1786635"/>
                </a:lnTo>
                <a:cubicBezTo>
                  <a:pt x="1646758" y="1797630"/>
                  <a:pt x="1556358" y="1722499"/>
                  <a:pt x="1370670" y="1561244"/>
                </a:cubicBezTo>
                <a:cubicBezTo>
                  <a:pt x="1365783" y="1564909"/>
                  <a:pt x="1328524" y="1593617"/>
                  <a:pt x="1258891" y="1647369"/>
                </a:cubicBezTo>
                <a:cubicBezTo>
                  <a:pt x="1189258" y="1701121"/>
                  <a:pt x="1114127" y="1752429"/>
                  <a:pt x="1033500" y="1801295"/>
                </a:cubicBezTo>
                <a:lnTo>
                  <a:pt x="813606" y="1531925"/>
                </a:lnTo>
                <a:cubicBezTo>
                  <a:pt x="819714" y="1531925"/>
                  <a:pt x="861250" y="1508103"/>
                  <a:pt x="938212" y="1460460"/>
                </a:cubicBezTo>
                <a:cubicBezTo>
                  <a:pt x="1015175" y="1412816"/>
                  <a:pt x="1088473" y="1346237"/>
                  <a:pt x="1158106" y="1260723"/>
                </a:cubicBezTo>
                <a:cubicBezTo>
                  <a:pt x="1153219" y="1266831"/>
                  <a:pt x="1111684" y="1159328"/>
                  <a:pt x="1033500" y="938212"/>
                </a:cubicBezTo>
                <a:lnTo>
                  <a:pt x="982191" y="1011510"/>
                </a:lnTo>
                <a:lnTo>
                  <a:pt x="901563" y="894600"/>
                </a:lnTo>
                <a:lnTo>
                  <a:pt x="901563" y="1055489"/>
                </a:lnTo>
                <a:lnTo>
                  <a:pt x="820936" y="1165436"/>
                </a:lnTo>
                <a:lnTo>
                  <a:pt x="1011510" y="1128787"/>
                </a:lnTo>
                <a:lnTo>
                  <a:pt x="1011510" y="1378000"/>
                </a:lnTo>
                <a:lnTo>
                  <a:pt x="740308" y="1421978"/>
                </a:lnTo>
                <a:lnTo>
                  <a:pt x="740308" y="1610720"/>
                </a:lnTo>
                <a:cubicBezTo>
                  <a:pt x="741530" y="1614385"/>
                  <a:pt x="737559" y="1633626"/>
                  <a:pt x="728397" y="1668442"/>
                </a:cubicBezTo>
                <a:cubicBezTo>
                  <a:pt x="719235" y="1703259"/>
                  <a:pt x="693886" y="1730440"/>
                  <a:pt x="652351" y="1749986"/>
                </a:cubicBezTo>
                <a:cubicBezTo>
                  <a:pt x="654794" y="1751208"/>
                  <a:pt x="628834" y="1757011"/>
                  <a:pt x="574472" y="1767394"/>
                </a:cubicBezTo>
                <a:cubicBezTo>
                  <a:pt x="520109" y="1777778"/>
                  <a:pt x="421462" y="1784192"/>
                  <a:pt x="278532" y="1786635"/>
                </a:cubicBezTo>
                <a:lnTo>
                  <a:pt x="190574" y="1546585"/>
                </a:lnTo>
                <a:cubicBezTo>
                  <a:pt x="196683" y="1547806"/>
                  <a:pt x="224780" y="1549028"/>
                  <a:pt x="274867" y="1550250"/>
                </a:cubicBezTo>
                <a:cubicBezTo>
                  <a:pt x="324954" y="1551471"/>
                  <a:pt x="360381" y="1550250"/>
                  <a:pt x="381149" y="1546585"/>
                </a:cubicBezTo>
                <a:cubicBezTo>
                  <a:pt x="393365" y="1551471"/>
                  <a:pt x="405581" y="1534368"/>
                  <a:pt x="417798" y="1495276"/>
                </a:cubicBezTo>
                <a:lnTo>
                  <a:pt x="417798" y="1465957"/>
                </a:lnTo>
                <a:lnTo>
                  <a:pt x="73298" y="1517266"/>
                </a:lnTo>
                <a:lnTo>
                  <a:pt x="43978" y="1268053"/>
                </a:lnTo>
                <a:lnTo>
                  <a:pt x="131936" y="1253393"/>
                </a:lnTo>
                <a:lnTo>
                  <a:pt x="0" y="974861"/>
                </a:lnTo>
                <a:cubicBezTo>
                  <a:pt x="4886" y="973640"/>
                  <a:pt x="41230" y="955621"/>
                  <a:pt x="109031" y="920804"/>
                </a:cubicBezTo>
                <a:cubicBezTo>
                  <a:pt x="176831" y="885988"/>
                  <a:pt x="243105" y="845369"/>
                  <a:pt x="307851" y="798947"/>
                </a:cubicBezTo>
                <a:lnTo>
                  <a:pt x="58638" y="798947"/>
                </a:lnTo>
                <a:lnTo>
                  <a:pt x="58638" y="505755"/>
                </a:lnTo>
                <a:lnTo>
                  <a:pt x="300521" y="505755"/>
                </a:lnTo>
                <a:lnTo>
                  <a:pt x="300521" y="454447"/>
                </a:lnTo>
                <a:lnTo>
                  <a:pt x="95287" y="454447"/>
                </a:lnTo>
                <a:lnTo>
                  <a:pt x="95287" y="153925"/>
                </a:lnTo>
                <a:lnTo>
                  <a:pt x="300521" y="153925"/>
                </a:lnTo>
                <a:close/>
                <a:moveTo>
                  <a:pt x="2191606" y="0"/>
                </a:moveTo>
                <a:lnTo>
                  <a:pt x="2536105" y="0"/>
                </a:lnTo>
                <a:lnTo>
                  <a:pt x="2536105" y="271202"/>
                </a:lnTo>
                <a:lnTo>
                  <a:pt x="2734010" y="271202"/>
                </a:lnTo>
                <a:lnTo>
                  <a:pt x="2734010" y="630362"/>
                </a:lnTo>
                <a:lnTo>
                  <a:pt x="2558095" y="630362"/>
                </a:lnTo>
                <a:cubicBezTo>
                  <a:pt x="2555651" y="630362"/>
                  <a:pt x="2567868" y="645021"/>
                  <a:pt x="2594744" y="674340"/>
                </a:cubicBezTo>
                <a:cubicBezTo>
                  <a:pt x="2600852" y="680448"/>
                  <a:pt x="2631393" y="707935"/>
                  <a:pt x="2686366" y="756800"/>
                </a:cubicBezTo>
                <a:cubicBezTo>
                  <a:pt x="2741339" y="805666"/>
                  <a:pt x="2781653" y="841704"/>
                  <a:pt x="2807307" y="864915"/>
                </a:cubicBezTo>
                <a:lnTo>
                  <a:pt x="2638722" y="1187425"/>
                </a:lnTo>
                <a:cubicBezTo>
                  <a:pt x="2642387" y="1188647"/>
                  <a:pt x="2620398" y="1171544"/>
                  <a:pt x="2572754" y="1136117"/>
                </a:cubicBezTo>
                <a:cubicBezTo>
                  <a:pt x="2567868" y="1132452"/>
                  <a:pt x="2555651" y="1117792"/>
                  <a:pt x="2536105" y="1092138"/>
                </a:cubicBezTo>
                <a:lnTo>
                  <a:pt x="2536105" y="1341351"/>
                </a:lnTo>
                <a:cubicBezTo>
                  <a:pt x="2547100" y="1338907"/>
                  <a:pt x="2606655" y="1273856"/>
                  <a:pt x="2714769" y="1146195"/>
                </a:cubicBezTo>
                <a:cubicBezTo>
                  <a:pt x="2822883" y="1018535"/>
                  <a:pt x="2912368" y="846590"/>
                  <a:pt x="2983222" y="630362"/>
                </a:cubicBezTo>
                <a:lnTo>
                  <a:pt x="2770659" y="630362"/>
                </a:lnTo>
                <a:lnTo>
                  <a:pt x="2770659" y="278532"/>
                </a:lnTo>
                <a:lnTo>
                  <a:pt x="3166467" y="278532"/>
                </a:lnTo>
                <a:lnTo>
                  <a:pt x="3166467" y="0"/>
                </a:lnTo>
                <a:lnTo>
                  <a:pt x="3503637" y="0"/>
                </a:lnTo>
                <a:lnTo>
                  <a:pt x="3503637" y="271202"/>
                </a:lnTo>
                <a:lnTo>
                  <a:pt x="3686882" y="271202"/>
                </a:lnTo>
                <a:lnTo>
                  <a:pt x="3686882" y="630362"/>
                </a:lnTo>
                <a:lnTo>
                  <a:pt x="3503637" y="630362"/>
                </a:lnTo>
                <a:lnTo>
                  <a:pt x="3503637" y="1414649"/>
                </a:lnTo>
                <a:cubicBezTo>
                  <a:pt x="3504859" y="1426865"/>
                  <a:pt x="3502415" y="1476952"/>
                  <a:pt x="3496307" y="1564909"/>
                </a:cubicBezTo>
                <a:cubicBezTo>
                  <a:pt x="3490199" y="1652867"/>
                  <a:pt x="3468210" y="1712116"/>
                  <a:pt x="3430339" y="1742656"/>
                </a:cubicBezTo>
                <a:cubicBezTo>
                  <a:pt x="3436447" y="1745100"/>
                  <a:pt x="3413847" y="1754262"/>
                  <a:pt x="3362539" y="1770143"/>
                </a:cubicBezTo>
                <a:cubicBezTo>
                  <a:pt x="3311230" y="1786024"/>
                  <a:pt x="3192121" y="1793965"/>
                  <a:pt x="3005212" y="1793965"/>
                </a:cubicBezTo>
                <a:lnTo>
                  <a:pt x="2887935" y="1517266"/>
                </a:lnTo>
                <a:cubicBezTo>
                  <a:pt x="2884270" y="1522152"/>
                  <a:pt x="2864113" y="1543836"/>
                  <a:pt x="2827464" y="1582317"/>
                </a:cubicBezTo>
                <a:cubicBezTo>
                  <a:pt x="2790815" y="1620799"/>
                  <a:pt x="2759664" y="1649812"/>
                  <a:pt x="2734010" y="1669359"/>
                </a:cubicBezTo>
                <a:lnTo>
                  <a:pt x="2536105" y="1429308"/>
                </a:lnTo>
                <a:lnTo>
                  <a:pt x="2536105" y="1801295"/>
                </a:lnTo>
                <a:lnTo>
                  <a:pt x="2191606" y="1801295"/>
                </a:lnTo>
                <a:lnTo>
                  <a:pt x="2191606" y="1238734"/>
                </a:lnTo>
                <a:cubicBezTo>
                  <a:pt x="2189162" y="1244842"/>
                  <a:pt x="2172365" y="1271718"/>
                  <a:pt x="2141213" y="1319361"/>
                </a:cubicBezTo>
                <a:cubicBezTo>
                  <a:pt x="2110062" y="1367005"/>
                  <a:pt x="2075551" y="1406097"/>
                  <a:pt x="2037680" y="1436638"/>
                </a:cubicBezTo>
                <a:lnTo>
                  <a:pt x="1898414" y="1062819"/>
                </a:lnTo>
                <a:cubicBezTo>
                  <a:pt x="1903301" y="1059154"/>
                  <a:pt x="1936590" y="1015786"/>
                  <a:pt x="1998283" y="932715"/>
                </a:cubicBezTo>
                <a:cubicBezTo>
                  <a:pt x="2059975" y="849644"/>
                  <a:pt x="2119529" y="748860"/>
                  <a:pt x="2176946" y="630362"/>
                </a:cubicBezTo>
                <a:lnTo>
                  <a:pt x="1942393" y="630362"/>
                </a:lnTo>
                <a:lnTo>
                  <a:pt x="1942393" y="271202"/>
                </a:lnTo>
                <a:lnTo>
                  <a:pt x="2191606" y="271202"/>
                </a:lnTo>
                <a:close/>
              </a:path>
            </a:pathLst>
          </a:custGeom>
          <a:solidFill>
            <a:srgbClr val="A1C450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" name="任意多边形 5"/>
          <p:cNvSpPr/>
          <p:nvPr userDrawn="1"/>
        </p:nvSpPr>
        <p:spPr>
          <a:xfrm>
            <a:off x="3689925" y="914402"/>
            <a:ext cx="4812150" cy="1129450"/>
          </a:xfrm>
          <a:custGeom>
            <a:avLst/>
            <a:gdLst/>
            <a:ahLst/>
            <a:cxnLst/>
            <a:rect l="l" t="t" r="r" b="b"/>
            <a:pathLst>
              <a:path w="3012765" h="707120">
                <a:moveTo>
                  <a:pt x="1709226" y="476576"/>
                </a:moveTo>
                <a:cubicBezTo>
                  <a:pt x="1704761" y="485536"/>
                  <a:pt x="1700063" y="494249"/>
                  <a:pt x="1695134" y="502714"/>
                </a:cubicBezTo>
                <a:cubicBezTo>
                  <a:pt x="1715504" y="509070"/>
                  <a:pt x="1735441" y="515798"/>
                  <a:pt x="1754944" y="522899"/>
                </a:cubicBezTo>
                <a:cubicBezTo>
                  <a:pt x="1768245" y="515085"/>
                  <a:pt x="1783221" y="499644"/>
                  <a:pt x="1799871" y="476576"/>
                </a:cubicBezTo>
                <a:close/>
                <a:moveTo>
                  <a:pt x="1806150" y="318957"/>
                </a:moveTo>
                <a:lnTo>
                  <a:pt x="1806150" y="371512"/>
                </a:lnTo>
                <a:lnTo>
                  <a:pt x="1767687" y="371512"/>
                </a:lnTo>
                <a:cubicBezTo>
                  <a:pt x="1763470" y="379915"/>
                  <a:pt x="1758773" y="386628"/>
                  <a:pt x="1753595" y="391651"/>
                </a:cubicBezTo>
                <a:lnTo>
                  <a:pt x="1914097" y="391651"/>
                </a:lnTo>
                <a:lnTo>
                  <a:pt x="1914097" y="463693"/>
                </a:lnTo>
                <a:cubicBezTo>
                  <a:pt x="1895710" y="504590"/>
                  <a:pt x="1873340" y="537456"/>
                  <a:pt x="1846985" y="562292"/>
                </a:cubicBezTo>
                <a:cubicBezTo>
                  <a:pt x="1864410" y="567500"/>
                  <a:pt x="1887757" y="576167"/>
                  <a:pt x="1917027" y="588290"/>
                </a:cubicBezTo>
                <a:lnTo>
                  <a:pt x="1902423" y="601731"/>
                </a:lnTo>
                <a:cubicBezTo>
                  <a:pt x="1942669" y="577763"/>
                  <a:pt x="1980496" y="546649"/>
                  <a:pt x="2015905" y="508388"/>
                </a:cubicBezTo>
                <a:cubicBezTo>
                  <a:pt x="1992836" y="463925"/>
                  <a:pt x="1976822" y="415386"/>
                  <a:pt x="1967861" y="362769"/>
                </a:cubicBezTo>
                <a:cubicBezTo>
                  <a:pt x="1967613" y="372381"/>
                  <a:pt x="1960389" y="385992"/>
                  <a:pt x="1946188" y="403603"/>
                </a:cubicBezTo>
                <a:cubicBezTo>
                  <a:pt x="1937506" y="395666"/>
                  <a:pt x="1927957" y="383341"/>
                  <a:pt x="1917539" y="366629"/>
                </a:cubicBezTo>
                <a:cubicBezTo>
                  <a:pt x="1911927" y="355405"/>
                  <a:pt x="1909616" y="348274"/>
                  <a:pt x="1910609" y="345235"/>
                </a:cubicBezTo>
                <a:lnTo>
                  <a:pt x="1889540" y="377326"/>
                </a:lnTo>
                <a:cubicBezTo>
                  <a:pt x="1855961" y="355095"/>
                  <a:pt x="1828164" y="335639"/>
                  <a:pt x="1806150" y="318957"/>
                </a:cubicBezTo>
                <a:close/>
                <a:moveTo>
                  <a:pt x="2466658" y="271239"/>
                </a:moveTo>
                <a:lnTo>
                  <a:pt x="2875610" y="271239"/>
                </a:lnTo>
                <a:lnTo>
                  <a:pt x="2875610" y="365280"/>
                </a:lnTo>
                <a:lnTo>
                  <a:pt x="2755943" y="431974"/>
                </a:lnTo>
                <a:lnTo>
                  <a:pt x="3012765" y="431974"/>
                </a:lnTo>
                <a:lnTo>
                  <a:pt x="3012765" y="531503"/>
                </a:lnTo>
                <a:lnTo>
                  <a:pt x="2744269" y="531503"/>
                </a:lnTo>
                <a:lnTo>
                  <a:pt x="2744269" y="595545"/>
                </a:lnTo>
                <a:cubicBezTo>
                  <a:pt x="2744269" y="661619"/>
                  <a:pt x="2709279" y="695725"/>
                  <a:pt x="2639299" y="697865"/>
                </a:cubicBezTo>
                <a:cubicBezTo>
                  <a:pt x="2594341" y="699818"/>
                  <a:pt x="2549847" y="700795"/>
                  <a:pt x="2505819" y="700795"/>
                </a:cubicBezTo>
                <a:cubicBezTo>
                  <a:pt x="2499184" y="662999"/>
                  <a:pt x="2490983" y="627853"/>
                  <a:pt x="2481216" y="595359"/>
                </a:cubicBezTo>
                <a:cubicBezTo>
                  <a:pt x="2521648" y="599297"/>
                  <a:pt x="2556731" y="601266"/>
                  <a:pt x="2586465" y="601266"/>
                </a:cubicBezTo>
                <a:cubicBezTo>
                  <a:pt x="2613595" y="601266"/>
                  <a:pt x="2627160" y="589623"/>
                  <a:pt x="2627160" y="566338"/>
                </a:cubicBezTo>
                <a:lnTo>
                  <a:pt x="2627160" y="531503"/>
                </a:lnTo>
                <a:lnTo>
                  <a:pt x="2323644" y="531503"/>
                </a:lnTo>
                <a:lnTo>
                  <a:pt x="2323644" y="431974"/>
                </a:lnTo>
                <a:lnTo>
                  <a:pt x="2627160" y="431974"/>
                </a:lnTo>
                <a:lnTo>
                  <a:pt x="2627160" y="418533"/>
                </a:lnTo>
                <a:lnTo>
                  <a:pt x="2720550" y="370768"/>
                </a:lnTo>
                <a:lnTo>
                  <a:pt x="2466658" y="370768"/>
                </a:lnTo>
                <a:close/>
                <a:moveTo>
                  <a:pt x="923608" y="271239"/>
                </a:moveTo>
                <a:lnTo>
                  <a:pt x="1332560" y="271239"/>
                </a:lnTo>
                <a:lnTo>
                  <a:pt x="1332560" y="365280"/>
                </a:lnTo>
                <a:lnTo>
                  <a:pt x="1212893" y="431974"/>
                </a:lnTo>
                <a:lnTo>
                  <a:pt x="1469715" y="431974"/>
                </a:lnTo>
                <a:lnTo>
                  <a:pt x="1469715" y="531503"/>
                </a:lnTo>
                <a:lnTo>
                  <a:pt x="1201219" y="531503"/>
                </a:lnTo>
                <a:lnTo>
                  <a:pt x="1201219" y="595545"/>
                </a:lnTo>
                <a:cubicBezTo>
                  <a:pt x="1201219" y="661619"/>
                  <a:pt x="1166229" y="695725"/>
                  <a:pt x="1096249" y="697865"/>
                </a:cubicBezTo>
                <a:cubicBezTo>
                  <a:pt x="1051291" y="699818"/>
                  <a:pt x="1006797" y="700795"/>
                  <a:pt x="962769" y="700795"/>
                </a:cubicBezTo>
                <a:cubicBezTo>
                  <a:pt x="956134" y="662999"/>
                  <a:pt x="947933" y="627853"/>
                  <a:pt x="938166" y="595359"/>
                </a:cubicBezTo>
                <a:cubicBezTo>
                  <a:pt x="978597" y="599297"/>
                  <a:pt x="1013681" y="601266"/>
                  <a:pt x="1043415" y="601266"/>
                </a:cubicBezTo>
                <a:cubicBezTo>
                  <a:pt x="1070545" y="601266"/>
                  <a:pt x="1084110" y="589623"/>
                  <a:pt x="1084110" y="566338"/>
                </a:cubicBezTo>
                <a:lnTo>
                  <a:pt x="1084110" y="531503"/>
                </a:lnTo>
                <a:lnTo>
                  <a:pt x="780594" y="531503"/>
                </a:lnTo>
                <a:lnTo>
                  <a:pt x="780594" y="431974"/>
                </a:lnTo>
                <a:lnTo>
                  <a:pt x="1084110" y="431974"/>
                </a:lnTo>
                <a:lnTo>
                  <a:pt x="1084110" y="418533"/>
                </a:lnTo>
                <a:lnTo>
                  <a:pt x="1177500" y="370768"/>
                </a:lnTo>
                <a:lnTo>
                  <a:pt x="923608" y="370768"/>
                </a:lnTo>
                <a:close/>
                <a:moveTo>
                  <a:pt x="1823318" y="235474"/>
                </a:moveTo>
                <a:lnTo>
                  <a:pt x="1863193" y="258845"/>
                </a:lnTo>
                <a:cubicBezTo>
                  <a:pt x="1876588" y="266627"/>
                  <a:pt x="1888207" y="273301"/>
                  <a:pt x="1898051" y="278867"/>
                </a:cubicBezTo>
                <a:cubicBezTo>
                  <a:pt x="1902299" y="270790"/>
                  <a:pt x="1906517" y="262315"/>
                  <a:pt x="1910704" y="253441"/>
                </a:cubicBezTo>
                <a:lnTo>
                  <a:pt x="1918759" y="235474"/>
                </a:lnTo>
                <a:close/>
                <a:moveTo>
                  <a:pt x="1806150" y="235474"/>
                </a:moveTo>
                <a:lnTo>
                  <a:pt x="1806150" y="264310"/>
                </a:lnTo>
                <a:lnTo>
                  <a:pt x="1816499" y="235474"/>
                </a:lnTo>
                <a:close/>
                <a:moveTo>
                  <a:pt x="2041205" y="221940"/>
                </a:moveTo>
                <a:cubicBezTo>
                  <a:pt x="2040089" y="223645"/>
                  <a:pt x="2039531" y="227738"/>
                  <a:pt x="2039531" y="234218"/>
                </a:cubicBezTo>
                <a:cubicBezTo>
                  <a:pt x="2047189" y="309005"/>
                  <a:pt x="2059762" y="369978"/>
                  <a:pt x="2077250" y="417138"/>
                </a:cubicBezTo>
                <a:cubicBezTo>
                  <a:pt x="2098582" y="362102"/>
                  <a:pt x="2112147" y="297036"/>
                  <a:pt x="2117945" y="221940"/>
                </a:cubicBezTo>
                <a:close/>
                <a:moveTo>
                  <a:pt x="580522" y="164688"/>
                </a:moveTo>
                <a:cubicBezTo>
                  <a:pt x="627589" y="271720"/>
                  <a:pt x="671556" y="382488"/>
                  <a:pt x="712421" y="496993"/>
                </a:cubicBezTo>
                <a:lnTo>
                  <a:pt x="590010" y="544432"/>
                </a:lnTo>
                <a:cubicBezTo>
                  <a:pt x="546912" y="419106"/>
                  <a:pt x="506853" y="305191"/>
                  <a:pt x="469831" y="202685"/>
                </a:cubicBezTo>
                <a:close/>
                <a:moveTo>
                  <a:pt x="109993" y="164688"/>
                </a:moveTo>
                <a:lnTo>
                  <a:pt x="227986" y="196267"/>
                </a:lnTo>
                <a:cubicBezTo>
                  <a:pt x="196577" y="323112"/>
                  <a:pt x="160347" y="441121"/>
                  <a:pt x="119295" y="550292"/>
                </a:cubicBezTo>
                <a:cubicBezTo>
                  <a:pt x="101187" y="544432"/>
                  <a:pt x="77235" y="536603"/>
                  <a:pt x="47439" y="526805"/>
                </a:cubicBezTo>
                <a:cubicBezTo>
                  <a:pt x="26851" y="518558"/>
                  <a:pt x="11038" y="511318"/>
                  <a:pt x="0" y="505086"/>
                </a:cubicBezTo>
                <a:cubicBezTo>
                  <a:pt x="40958" y="396193"/>
                  <a:pt x="77623" y="282727"/>
                  <a:pt x="109993" y="164688"/>
                </a:cubicBezTo>
                <a:close/>
                <a:moveTo>
                  <a:pt x="1697785" y="120407"/>
                </a:moveTo>
                <a:lnTo>
                  <a:pt x="1639788" y="150549"/>
                </a:lnTo>
                <a:lnTo>
                  <a:pt x="1697785" y="150549"/>
                </a:lnTo>
                <a:close/>
                <a:moveTo>
                  <a:pt x="1806150" y="119923"/>
                </a:moveTo>
                <a:lnTo>
                  <a:pt x="1806150" y="150549"/>
                </a:lnTo>
                <a:lnTo>
                  <a:pt x="1861216" y="150549"/>
                </a:lnTo>
                <a:close/>
                <a:moveTo>
                  <a:pt x="297842" y="15906"/>
                </a:moveTo>
                <a:lnTo>
                  <a:pt x="426578" y="15906"/>
                </a:lnTo>
                <a:lnTo>
                  <a:pt x="426578" y="550106"/>
                </a:lnTo>
                <a:cubicBezTo>
                  <a:pt x="426578" y="639186"/>
                  <a:pt x="392875" y="686889"/>
                  <a:pt x="325468" y="693214"/>
                </a:cubicBezTo>
                <a:cubicBezTo>
                  <a:pt x="279921" y="695198"/>
                  <a:pt x="231350" y="696190"/>
                  <a:pt x="179756" y="696190"/>
                </a:cubicBezTo>
                <a:cubicBezTo>
                  <a:pt x="175105" y="672905"/>
                  <a:pt x="167881" y="644612"/>
                  <a:pt x="158083" y="611312"/>
                </a:cubicBezTo>
                <a:cubicBezTo>
                  <a:pt x="156099" y="601390"/>
                  <a:pt x="154052" y="589685"/>
                  <a:pt x="151944" y="576198"/>
                </a:cubicBezTo>
                <a:cubicBezTo>
                  <a:pt x="190949" y="582058"/>
                  <a:pt x="226017" y="584988"/>
                  <a:pt x="257147" y="584988"/>
                </a:cubicBezTo>
                <a:cubicBezTo>
                  <a:pt x="284277" y="584988"/>
                  <a:pt x="297842" y="567516"/>
                  <a:pt x="297842" y="532572"/>
                </a:cubicBezTo>
                <a:close/>
                <a:moveTo>
                  <a:pt x="1994185" y="8558"/>
                </a:moveTo>
                <a:lnTo>
                  <a:pt x="2103806" y="21255"/>
                </a:lnTo>
                <a:cubicBezTo>
                  <a:pt x="2095745" y="61376"/>
                  <a:pt x="2086024" y="95095"/>
                  <a:pt x="2074645" y="122411"/>
                </a:cubicBezTo>
                <a:lnTo>
                  <a:pt x="2249751" y="122411"/>
                </a:lnTo>
                <a:lnTo>
                  <a:pt x="2249751" y="221940"/>
                </a:lnTo>
                <a:lnTo>
                  <a:pt x="2219892" y="221940"/>
                </a:lnTo>
                <a:cubicBezTo>
                  <a:pt x="2212358" y="339328"/>
                  <a:pt x="2186313" y="436826"/>
                  <a:pt x="2141757" y="514434"/>
                </a:cubicBezTo>
                <a:cubicBezTo>
                  <a:pt x="2173290" y="548757"/>
                  <a:pt x="2210249" y="577825"/>
                  <a:pt x="2252634" y="601638"/>
                </a:cubicBezTo>
                <a:cubicBezTo>
                  <a:pt x="2233938" y="621079"/>
                  <a:pt x="2211521" y="653325"/>
                  <a:pt x="2185383" y="698376"/>
                </a:cubicBezTo>
                <a:cubicBezTo>
                  <a:pt x="2138750" y="667990"/>
                  <a:pt x="2102659" y="636861"/>
                  <a:pt x="2077110" y="604987"/>
                </a:cubicBezTo>
                <a:cubicBezTo>
                  <a:pt x="2038105" y="648674"/>
                  <a:pt x="1992449" y="682718"/>
                  <a:pt x="1940142" y="707120"/>
                </a:cubicBezTo>
                <a:cubicBezTo>
                  <a:pt x="1920143" y="679959"/>
                  <a:pt x="1901323" y="655635"/>
                  <a:pt x="1883680" y="634148"/>
                </a:cubicBezTo>
                <a:lnTo>
                  <a:pt x="1861728" y="675029"/>
                </a:lnTo>
                <a:cubicBezTo>
                  <a:pt x="1829668" y="658906"/>
                  <a:pt x="1797732" y="643341"/>
                  <a:pt x="1765920" y="628334"/>
                </a:cubicBezTo>
                <a:cubicBezTo>
                  <a:pt x="1717117" y="661076"/>
                  <a:pt x="1654392" y="684424"/>
                  <a:pt x="1577745" y="698376"/>
                </a:cubicBezTo>
                <a:cubicBezTo>
                  <a:pt x="1568723" y="667680"/>
                  <a:pt x="1556212" y="637124"/>
                  <a:pt x="1540213" y="606707"/>
                </a:cubicBezTo>
                <a:cubicBezTo>
                  <a:pt x="1591000" y="597778"/>
                  <a:pt x="1632827" y="589329"/>
                  <a:pt x="1665693" y="581360"/>
                </a:cubicBezTo>
                <a:cubicBezTo>
                  <a:pt x="1638005" y="571345"/>
                  <a:pt x="1604937" y="558354"/>
                  <a:pt x="1566490" y="542386"/>
                </a:cubicBezTo>
                <a:cubicBezTo>
                  <a:pt x="1582334" y="514728"/>
                  <a:pt x="1595946" y="492792"/>
                  <a:pt x="1607325" y="476576"/>
                </a:cubicBezTo>
                <a:lnTo>
                  <a:pt x="1551886" y="476576"/>
                </a:lnTo>
                <a:lnTo>
                  <a:pt x="1551886" y="391651"/>
                </a:lnTo>
                <a:lnTo>
                  <a:pt x="1644160" y="391651"/>
                </a:lnTo>
                <a:cubicBezTo>
                  <a:pt x="1644935" y="389263"/>
                  <a:pt x="1648253" y="381295"/>
                  <a:pt x="1654113" y="367745"/>
                </a:cubicBezTo>
                <a:cubicBezTo>
                  <a:pt x="1658236" y="355498"/>
                  <a:pt x="1661787" y="344119"/>
                  <a:pt x="1664763" y="333608"/>
                </a:cubicBezTo>
                <a:lnTo>
                  <a:pt x="1697785" y="336491"/>
                </a:lnTo>
                <a:lnTo>
                  <a:pt x="1697785" y="290541"/>
                </a:lnTo>
                <a:cubicBezTo>
                  <a:pt x="1674437" y="324151"/>
                  <a:pt x="1632858" y="357017"/>
                  <a:pt x="1573048" y="389139"/>
                </a:cubicBezTo>
                <a:cubicBezTo>
                  <a:pt x="1561173" y="354382"/>
                  <a:pt x="1549251" y="322539"/>
                  <a:pt x="1537283" y="293610"/>
                </a:cubicBezTo>
                <a:cubicBezTo>
                  <a:pt x="1586148" y="274852"/>
                  <a:pt x="1627975" y="255473"/>
                  <a:pt x="1662763" y="235474"/>
                </a:cubicBezTo>
                <a:lnTo>
                  <a:pt x="1557700" y="235474"/>
                </a:lnTo>
                <a:lnTo>
                  <a:pt x="1557700" y="150549"/>
                </a:lnTo>
                <a:lnTo>
                  <a:pt x="1613185" y="150549"/>
                </a:lnTo>
                <a:cubicBezTo>
                  <a:pt x="1600318" y="132318"/>
                  <a:pt x="1583776" y="106769"/>
                  <a:pt x="1563560" y="73903"/>
                </a:cubicBezTo>
                <a:lnTo>
                  <a:pt x="1635695" y="27905"/>
                </a:lnTo>
                <a:cubicBezTo>
                  <a:pt x="1650532" y="44509"/>
                  <a:pt x="1666502" y="65682"/>
                  <a:pt x="1683605" y="91425"/>
                </a:cubicBezTo>
                <a:lnTo>
                  <a:pt x="1697785" y="113540"/>
                </a:lnTo>
                <a:lnTo>
                  <a:pt x="1697785" y="13348"/>
                </a:lnTo>
                <a:lnTo>
                  <a:pt x="1806150" y="13348"/>
                </a:lnTo>
                <a:lnTo>
                  <a:pt x="1806150" y="113401"/>
                </a:lnTo>
                <a:lnTo>
                  <a:pt x="1812684" y="104130"/>
                </a:lnTo>
                <a:cubicBezTo>
                  <a:pt x="1823219" y="88800"/>
                  <a:pt x="1835846" y="69345"/>
                  <a:pt x="1850566" y="45765"/>
                </a:cubicBezTo>
                <a:cubicBezTo>
                  <a:pt x="1856240" y="40153"/>
                  <a:pt x="1861387" y="33223"/>
                  <a:pt x="1866007" y="24975"/>
                </a:cubicBezTo>
                <a:lnTo>
                  <a:pt x="1943304" y="73717"/>
                </a:lnTo>
                <a:cubicBezTo>
                  <a:pt x="1934406" y="91483"/>
                  <a:pt x="1921166" y="113063"/>
                  <a:pt x="1903586" y="138457"/>
                </a:cubicBezTo>
                <a:cubicBezTo>
                  <a:pt x="1899772" y="143216"/>
                  <a:pt x="1896555" y="146604"/>
                  <a:pt x="1893935" y="148619"/>
                </a:cubicBezTo>
                <a:lnTo>
                  <a:pt x="1890565" y="150549"/>
                </a:lnTo>
                <a:lnTo>
                  <a:pt x="1925771" y="150549"/>
                </a:lnTo>
                <a:lnTo>
                  <a:pt x="1925771" y="219246"/>
                </a:lnTo>
                <a:lnTo>
                  <a:pt x="1935464" y="195421"/>
                </a:lnTo>
                <a:cubicBezTo>
                  <a:pt x="1955795" y="143089"/>
                  <a:pt x="1975368" y="80801"/>
                  <a:pt x="1994185" y="8558"/>
                </a:cubicBezTo>
                <a:close/>
                <a:moveTo>
                  <a:pt x="2674134" y="0"/>
                </a:moveTo>
                <a:cubicBezTo>
                  <a:pt x="2683188" y="12340"/>
                  <a:pt x="2693792" y="29657"/>
                  <a:pt x="2705946" y="51950"/>
                </a:cubicBezTo>
                <a:cubicBezTo>
                  <a:pt x="2722441" y="77623"/>
                  <a:pt x="2736037" y="100676"/>
                  <a:pt x="2746734" y="121109"/>
                </a:cubicBezTo>
                <a:lnTo>
                  <a:pt x="2697203" y="134318"/>
                </a:lnTo>
                <a:lnTo>
                  <a:pt x="2767338" y="134318"/>
                </a:lnTo>
                <a:cubicBezTo>
                  <a:pt x="2782810" y="113637"/>
                  <a:pt x="2804405" y="81515"/>
                  <a:pt x="2832125" y="37951"/>
                </a:cubicBezTo>
                <a:cubicBezTo>
                  <a:pt x="2837923" y="28371"/>
                  <a:pt x="2844698" y="19611"/>
                  <a:pt x="2852449" y="11674"/>
                </a:cubicBezTo>
                <a:lnTo>
                  <a:pt x="2956582" y="72275"/>
                </a:lnTo>
                <a:cubicBezTo>
                  <a:pt x="2949761" y="83964"/>
                  <a:pt x="2940273" y="96940"/>
                  <a:pt x="2928119" y="111203"/>
                </a:cubicBezTo>
                <a:cubicBezTo>
                  <a:pt x="2914600" y="126675"/>
                  <a:pt x="2905624" y="134380"/>
                  <a:pt x="2901190" y="134318"/>
                </a:cubicBezTo>
                <a:lnTo>
                  <a:pt x="3000300" y="134318"/>
                </a:lnTo>
                <a:lnTo>
                  <a:pt x="3000300" y="321376"/>
                </a:lnTo>
                <a:lnTo>
                  <a:pt x="2886075" y="321376"/>
                </a:lnTo>
                <a:lnTo>
                  <a:pt x="2886075" y="233846"/>
                </a:lnTo>
                <a:lnTo>
                  <a:pt x="2449636" y="233846"/>
                </a:lnTo>
                <a:lnTo>
                  <a:pt x="2449636" y="321376"/>
                </a:lnTo>
                <a:lnTo>
                  <a:pt x="2335411" y="321376"/>
                </a:lnTo>
                <a:lnTo>
                  <a:pt x="2335411" y="134318"/>
                </a:lnTo>
                <a:lnTo>
                  <a:pt x="2449078" y="134318"/>
                </a:lnTo>
                <a:cubicBezTo>
                  <a:pt x="2430847" y="114815"/>
                  <a:pt x="2410445" y="91529"/>
                  <a:pt x="2387873" y="64461"/>
                </a:cubicBezTo>
                <a:lnTo>
                  <a:pt x="2471170" y="5860"/>
                </a:lnTo>
                <a:cubicBezTo>
                  <a:pt x="2504811" y="41579"/>
                  <a:pt x="2536437" y="80553"/>
                  <a:pt x="2566048" y="122783"/>
                </a:cubicBezTo>
                <a:lnTo>
                  <a:pt x="2533957" y="134318"/>
                </a:lnTo>
                <a:lnTo>
                  <a:pt x="2632695" y="134318"/>
                </a:lnTo>
                <a:cubicBezTo>
                  <a:pt x="2625750" y="127837"/>
                  <a:pt x="2614510" y="111947"/>
                  <a:pt x="2598976" y="86646"/>
                </a:cubicBezTo>
                <a:cubicBezTo>
                  <a:pt x="2588992" y="70616"/>
                  <a:pt x="2581768" y="56663"/>
                  <a:pt x="2577303" y="44788"/>
                </a:cubicBezTo>
                <a:close/>
                <a:moveTo>
                  <a:pt x="1131084" y="0"/>
                </a:moveTo>
                <a:cubicBezTo>
                  <a:pt x="1140138" y="12340"/>
                  <a:pt x="1150742" y="29657"/>
                  <a:pt x="1162896" y="51950"/>
                </a:cubicBezTo>
                <a:cubicBezTo>
                  <a:pt x="1179391" y="77623"/>
                  <a:pt x="1192987" y="100676"/>
                  <a:pt x="1203684" y="121109"/>
                </a:cubicBezTo>
                <a:lnTo>
                  <a:pt x="1154153" y="134318"/>
                </a:lnTo>
                <a:lnTo>
                  <a:pt x="1224288" y="134318"/>
                </a:lnTo>
                <a:cubicBezTo>
                  <a:pt x="1239760" y="113637"/>
                  <a:pt x="1261355" y="81515"/>
                  <a:pt x="1289075" y="37951"/>
                </a:cubicBezTo>
                <a:cubicBezTo>
                  <a:pt x="1294873" y="28371"/>
                  <a:pt x="1301647" y="19611"/>
                  <a:pt x="1309399" y="11674"/>
                </a:cubicBezTo>
                <a:lnTo>
                  <a:pt x="1413532" y="72275"/>
                </a:lnTo>
                <a:cubicBezTo>
                  <a:pt x="1406711" y="83964"/>
                  <a:pt x="1397223" y="96940"/>
                  <a:pt x="1385069" y="111203"/>
                </a:cubicBezTo>
                <a:cubicBezTo>
                  <a:pt x="1371550" y="126675"/>
                  <a:pt x="1362574" y="134380"/>
                  <a:pt x="1358140" y="134318"/>
                </a:cubicBezTo>
                <a:lnTo>
                  <a:pt x="1457250" y="134318"/>
                </a:lnTo>
                <a:lnTo>
                  <a:pt x="1457250" y="321376"/>
                </a:lnTo>
                <a:lnTo>
                  <a:pt x="1343025" y="321376"/>
                </a:lnTo>
                <a:lnTo>
                  <a:pt x="1343025" y="233846"/>
                </a:lnTo>
                <a:lnTo>
                  <a:pt x="906586" y="233846"/>
                </a:lnTo>
                <a:lnTo>
                  <a:pt x="906586" y="321376"/>
                </a:lnTo>
                <a:lnTo>
                  <a:pt x="792361" y="321376"/>
                </a:lnTo>
                <a:lnTo>
                  <a:pt x="792361" y="134318"/>
                </a:lnTo>
                <a:lnTo>
                  <a:pt x="906028" y="134318"/>
                </a:lnTo>
                <a:cubicBezTo>
                  <a:pt x="887797" y="114815"/>
                  <a:pt x="867395" y="91529"/>
                  <a:pt x="844823" y="64461"/>
                </a:cubicBezTo>
                <a:lnTo>
                  <a:pt x="928120" y="5860"/>
                </a:lnTo>
                <a:cubicBezTo>
                  <a:pt x="961761" y="41579"/>
                  <a:pt x="993387" y="80553"/>
                  <a:pt x="1022998" y="122783"/>
                </a:cubicBezTo>
                <a:lnTo>
                  <a:pt x="990907" y="134318"/>
                </a:lnTo>
                <a:lnTo>
                  <a:pt x="1089645" y="134318"/>
                </a:lnTo>
                <a:cubicBezTo>
                  <a:pt x="1082700" y="127837"/>
                  <a:pt x="1071460" y="111947"/>
                  <a:pt x="1055926" y="86646"/>
                </a:cubicBezTo>
                <a:cubicBezTo>
                  <a:pt x="1045942" y="70616"/>
                  <a:pt x="1038718" y="56663"/>
                  <a:pt x="1034253" y="44788"/>
                </a:cubicBez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 userDrawn="1"/>
        </p:nvSpPr>
        <p:spPr>
          <a:xfrm>
            <a:off x="2925902" y="5114169"/>
            <a:ext cx="634019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4000" dirty="0">
                <a:solidFill>
                  <a:srgbClr val="A1C450"/>
                </a:solidFill>
              </a:rPr>
              <a:t>基础到培优，名师一帮到底</a:t>
            </a:r>
            <a:endParaRPr lang="zh-CN" altLang="en-US" sz="4000" dirty="0">
              <a:solidFill>
                <a:srgbClr val="A1C45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封面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grpSp>
        <p:nvGrpSpPr>
          <p:cNvPr id="319" name="组合 318"/>
          <p:cNvGrpSpPr/>
          <p:nvPr userDrawn="1"/>
        </p:nvGrpSpPr>
        <p:grpSpPr>
          <a:xfrm>
            <a:off x="5500771" y="1301707"/>
            <a:ext cx="1174275" cy="331710"/>
            <a:chOff x="11194442" y="138245"/>
            <a:chExt cx="781115" cy="220650"/>
          </a:xfrm>
        </p:grpSpPr>
        <p:grpSp>
          <p:nvGrpSpPr>
            <p:cNvPr id="314" name="组合 313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5" name="任意多边形 314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6" name="任意多边形 315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7" name="任意多边形 316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pic>
        <p:nvPicPr>
          <p:cNvPr id="318" name="图片 31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flipH="1">
            <a:off x="4261984" y="936109"/>
            <a:ext cx="993869" cy="1134381"/>
          </a:xfrm>
          <a:prstGeom prst="rect">
            <a:avLst/>
          </a:prstGeom>
        </p:spPr>
      </p:pic>
      <p:sp>
        <p:nvSpPr>
          <p:cNvPr id="320" name="圆角矩形 319"/>
          <p:cNvSpPr/>
          <p:nvPr userDrawn="1"/>
        </p:nvSpPr>
        <p:spPr>
          <a:xfrm>
            <a:off x="2172176" y="2013141"/>
            <a:ext cx="7847649" cy="2616302"/>
          </a:xfrm>
          <a:prstGeom prst="roundRect">
            <a:avLst>
              <a:gd name="adj" fmla="val 50000"/>
            </a:avLst>
          </a:prstGeom>
          <a:solidFill>
            <a:srgbClr val="82A3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21" name="直接连接符 320"/>
          <p:cNvCxnSpPr/>
          <p:nvPr userDrawn="1"/>
        </p:nvCxnSpPr>
        <p:spPr>
          <a:xfrm>
            <a:off x="3504002" y="3467415"/>
            <a:ext cx="518399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2" name="矩形 321"/>
          <p:cNvSpPr/>
          <p:nvPr userDrawn="1"/>
        </p:nvSpPr>
        <p:spPr>
          <a:xfrm>
            <a:off x="4684395" y="5679888"/>
            <a:ext cx="282321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6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知识梳理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重点解析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深化练习</a:t>
            </a:r>
            <a:endParaRPr lang="zh-CN" altLang="en-US" sz="16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23" name="文本框 321"/>
          <p:cNvSpPr txBox="1">
            <a:spLocks noChangeArrowheads="1"/>
          </p:cNvSpPr>
          <p:nvPr userDrawn="1"/>
        </p:nvSpPr>
        <p:spPr bwMode="auto">
          <a:xfrm>
            <a:off x="8639199" y="181042"/>
            <a:ext cx="339725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eaLnBrk="1" hangingPunct="1"/>
            <a:r>
              <a:rPr lang="zh-CN" altLang="en-US" sz="1200" dirty="0">
                <a:latin typeface="+mn-ea"/>
                <a:ea typeface="+mn-ea"/>
              </a:rPr>
              <a:t>加数学教师</a:t>
            </a:r>
            <a:r>
              <a:rPr lang="en-US" altLang="zh-CN" sz="1200" dirty="0">
                <a:latin typeface="+mn-ea"/>
                <a:ea typeface="+mn-ea"/>
              </a:rPr>
              <a:t>QQ</a:t>
            </a:r>
            <a:r>
              <a:rPr lang="zh-CN" altLang="en-US" sz="1200" dirty="0">
                <a:latin typeface="+mn-ea"/>
                <a:ea typeface="+mn-ea"/>
              </a:rPr>
              <a:t>群</a:t>
            </a:r>
            <a:r>
              <a:rPr lang="zh-CN" altLang="en-US" sz="1200" dirty="0">
                <a:solidFill>
                  <a:srgbClr val="E92D4B"/>
                </a:solidFill>
                <a:latin typeface="+mn-ea"/>
                <a:ea typeface="+mn-ea"/>
              </a:rPr>
              <a:t>174857249</a:t>
            </a:r>
            <a:r>
              <a:rPr lang="zh-CN" altLang="en-US" sz="1200" dirty="0">
                <a:latin typeface="+mn-ea"/>
                <a:ea typeface="+mn-ea"/>
              </a:rPr>
              <a:t>下载更多增值资料</a:t>
            </a:r>
            <a:endParaRPr lang="zh-CN" altLang="en-US" sz="1200" dirty="0">
              <a:latin typeface="+mn-ea"/>
              <a:ea typeface="+mn-ea"/>
            </a:endParaRPr>
          </a:p>
        </p:txBody>
      </p:sp>
    </p:spTree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学习目标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pic>
        <p:nvPicPr>
          <p:cNvPr id="325" name="图片 32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flipH="1">
            <a:off x="180371" y="21095"/>
            <a:ext cx="256286" cy="398541"/>
          </a:xfrm>
          <a:prstGeom prst="rect">
            <a:avLst/>
          </a:prstGeom>
        </p:spPr>
      </p:pic>
      <p:sp>
        <p:nvSpPr>
          <p:cNvPr id="2" name="圆角矩形 1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8" name="组合 317"/>
          <p:cNvGrpSpPr/>
          <p:nvPr userDrawn="1"/>
        </p:nvGrpSpPr>
        <p:grpSpPr>
          <a:xfrm>
            <a:off x="11307527" y="61087"/>
            <a:ext cx="750614" cy="212034"/>
            <a:chOff x="11194442" y="138245"/>
            <a:chExt cx="781115" cy="220650"/>
          </a:xfrm>
        </p:grpSpPr>
        <p:grpSp>
          <p:nvGrpSpPr>
            <p:cNvPr id="319" name="组合 318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21" name="任意多边形 320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22" name="任意多边形 321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20" name="任意多边形 319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324" name="矩形 323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schemeClr val="bg1"/>
                </a:solidFill>
              </a:rPr>
              <a:t>知识梳理</a:t>
            </a:r>
            <a:endParaRPr lang="zh-CN" altLang="en-US" sz="16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导入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矩形 315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schemeClr val="bg1"/>
                </a:solidFill>
              </a:rPr>
              <a:t>重点解析</a:t>
            </a:r>
            <a:endParaRPr lang="zh-CN" altLang="en-US" sz="1600" b="1" dirty="0">
              <a:solidFill>
                <a:schemeClr val="bg1"/>
              </a:solidFill>
            </a:endParaRPr>
          </a:p>
        </p:txBody>
      </p:sp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49836" y="16061"/>
            <a:ext cx="300383" cy="372115"/>
          </a:xfrm>
          <a:prstGeom prst="rect">
            <a:avLst/>
          </a:prstGeom>
        </p:spPr>
      </p:pic>
      <p:grpSp>
        <p:nvGrpSpPr>
          <p:cNvPr id="3" name="组合 2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11307527" y="61087"/>
            <a:ext cx="750614" cy="212034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新知探究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flipH="1">
            <a:off x="174644" y="1846"/>
            <a:ext cx="322645" cy="398355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schemeClr val="bg1"/>
                </a:solidFill>
              </a:rPr>
              <a:t>深化练习</a:t>
            </a:r>
            <a:endParaRPr lang="zh-CN" altLang="en-US" sz="1600" b="1" dirty="0">
              <a:solidFill>
                <a:schemeClr val="bg1"/>
              </a:solidFill>
            </a:endParaRPr>
          </a:p>
        </p:txBody>
      </p:sp>
      <p:grpSp>
        <p:nvGrpSpPr>
          <p:cNvPr id="5" name="组合 4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6" name="组合 5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8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3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0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5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8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6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7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3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9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5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6" name="组合 15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5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2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8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2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9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0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3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1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4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6" name="组合 25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8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4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0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5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0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1" name="组合 30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3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5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9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1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5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9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1" name="圆角矩形 310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2" name="组合 311"/>
          <p:cNvGrpSpPr/>
          <p:nvPr userDrawn="1"/>
        </p:nvGrpSpPr>
        <p:grpSpPr>
          <a:xfrm>
            <a:off x="11307527" y="61087"/>
            <a:ext cx="750614" cy="212034"/>
            <a:chOff x="11194442" y="138245"/>
            <a:chExt cx="781115" cy="220650"/>
          </a:xfrm>
        </p:grpSpPr>
        <p:grpSp>
          <p:nvGrpSpPr>
            <p:cNvPr id="313" name="组合 312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5" name="任意多边形 314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6" name="任意多边形 315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4" name="任意多边形 313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练习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444595" y="14819"/>
            <a:ext cx="995680" cy="33718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schemeClr val="bg1"/>
                </a:solidFill>
              </a:rPr>
              <a:t>巩固练习</a:t>
            </a:r>
            <a:endParaRPr lang="zh-CN" altLang="en-US" sz="1600" b="1" dirty="0">
              <a:solidFill>
                <a:schemeClr val="bg1"/>
              </a:solidFill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pic>
        <p:nvPicPr>
          <p:cNvPr id="316" name="图片 31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flipH="1">
            <a:off x="143288" y="-29219"/>
            <a:ext cx="364066" cy="415537"/>
          </a:xfrm>
          <a:prstGeom prst="rect">
            <a:avLst/>
          </a:prstGeom>
        </p:spPr>
      </p:pic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11307527" y="61087"/>
            <a:ext cx="750614" cy="212034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小结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" name="图片 316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64655" y="-42863"/>
            <a:ext cx="367678" cy="444487"/>
          </a:xfrm>
          <a:prstGeom prst="rect">
            <a:avLst/>
          </a:prstGeom>
        </p:spPr>
      </p:pic>
      <p:sp>
        <p:nvSpPr>
          <p:cNvPr id="2" name="矩形 1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schemeClr val="bg1"/>
                </a:solidFill>
              </a:rPr>
              <a:t>课堂小结</a:t>
            </a:r>
            <a:endParaRPr lang="zh-CN" altLang="en-US" sz="1600" b="1" dirty="0">
              <a:solidFill>
                <a:schemeClr val="bg1"/>
              </a:solidFill>
            </a:endParaRP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11307527" y="61087"/>
            <a:ext cx="750614" cy="212034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作业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6" name="图片 31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37525" y="-160888"/>
            <a:ext cx="375601" cy="526123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schemeClr val="bg1"/>
                </a:solidFill>
              </a:rPr>
              <a:t>课堂作业</a:t>
            </a:r>
            <a:endParaRPr lang="zh-CN" altLang="en-US" sz="1600" b="1" dirty="0">
              <a:solidFill>
                <a:schemeClr val="bg1"/>
              </a:solidFill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11307527" y="61087"/>
            <a:ext cx="750614" cy="212034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3" Type="http://schemas.openxmlformats.org/officeDocument/2006/relationships/theme" Target="../theme/theme1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C1D861-E942-4694-966D-F6A93EB1A689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294FA98-B1F0-4380-866C-E18380B9059D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ransition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14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15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16.png"/></Relationships>
</file>

<file path=ppt/slides/_rels/slide13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6.xml"/><Relationship Id="rId5" Type="http://schemas.openxmlformats.org/officeDocument/2006/relationships/image" Target="../media/image21.png"/><Relationship Id="rId4" Type="http://schemas.openxmlformats.org/officeDocument/2006/relationships/image" Target="../media/image20.png"/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image" Target="../media/image17.jpe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.xml"/><Relationship Id="rId7" Type="http://schemas.openxmlformats.org/officeDocument/2006/relationships/image" Target="../media/image28.png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image" Target="../media/image2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image" Target="../media/image11.png"/><Relationship Id="rId1" Type="http://schemas.openxmlformats.org/officeDocument/2006/relationships/image" Target="../media/image10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image" Target="../media/image12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13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1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/>
          <p:cNvSpPr txBox="1"/>
          <p:nvPr/>
        </p:nvSpPr>
        <p:spPr>
          <a:xfrm>
            <a:off x="108188" y="2513674"/>
            <a:ext cx="12192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800" b="1" dirty="0">
                <a:solidFill>
                  <a:schemeClr val="bg1"/>
                </a:solidFill>
              </a:rPr>
              <a:t>总复习</a:t>
            </a:r>
            <a:endParaRPr lang="zh-CN" altLang="en-US" sz="4800" b="1" dirty="0">
              <a:solidFill>
                <a:schemeClr val="bg1"/>
              </a:solidFill>
            </a:endParaRPr>
          </a:p>
        </p:txBody>
      </p:sp>
      <p:sp>
        <p:nvSpPr>
          <p:cNvPr id="9" name="矩形 8"/>
          <p:cNvSpPr/>
          <p:nvPr/>
        </p:nvSpPr>
        <p:spPr>
          <a:xfrm>
            <a:off x="0" y="3604857"/>
            <a:ext cx="12192000" cy="4603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dirty="0">
                <a:solidFill>
                  <a:schemeClr val="bg1"/>
                </a:solidFill>
              </a:rPr>
              <a:t> 有趣的</a:t>
            </a:r>
            <a:r>
              <a:rPr lang="zh-CN" altLang="en-US" sz="2400" dirty="0">
                <a:solidFill>
                  <a:schemeClr val="bg1"/>
                </a:solidFill>
              </a:rPr>
              <a:t>图形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4692410" y="6013303"/>
            <a:ext cx="280717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600" dirty="0">
                <a:solidFill>
                  <a:schemeClr val="bg1"/>
                </a:solidFill>
              </a:rPr>
              <a:t>北师大版  数学  一年级  下册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任意多边形 22"/>
          <p:cNvSpPr/>
          <p:nvPr/>
        </p:nvSpPr>
        <p:spPr>
          <a:xfrm>
            <a:off x="119641" y="712306"/>
            <a:ext cx="538386" cy="593398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800" b="1" dirty="0"/>
              <a:t>1</a:t>
            </a:r>
            <a:endParaRPr lang="zh-CN" altLang="en-US" sz="2800" b="1" dirty="0"/>
          </a:p>
        </p:txBody>
      </p:sp>
      <p:sp>
        <p:nvSpPr>
          <p:cNvPr id="11" name="矩形 10"/>
          <p:cNvSpPr/>
          <p:nvPr/>
        </p:nvSpPr>
        <p:spPr>
          <a:xfrm>
            <a:off x="658027" y="712306"/>
            <a:ext cx="1812041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zh-CN" altLang="en-US" sz="3200" kern="0" dirty="0">
                <a:solidFill>
                  <a:srgbClr val="000000"/>
                </a:solidFill>
                <a:latin typeface="+mn-ea"/>
              </a:rPr>
              <a:t>找一找。</a:t>
            </a:r>
            <a:endParaRPr lang="zh-CN" altLang="en-US" sz="3200" kern="0" dirty="0">
              <a:solidFill>
                <a:srgbClr val="000000"/>
              </a:solidFill>
              <a:latin typeface="+mn-ea"/>
            </a:endParaRPr>
          </a:p>
        </p:txBody>
      </p:sp>
      <p:pic>
        <p:nvPicPr>
          <p:cNvPr id="1026" name="Picture 2" descr="C:\Users\宁宁的夫人\Desktop\QQ截图20190824123343.pngQQ截图20190824123343"/>
          <p:cNvPicPr>
            <a:picLocks noChangeAspect="1" noChangeArrowheads="1"/>
          </p:cNvPicPr>
          <p:nvPr/>
        </p:nvPicPr>
        <p:blipFill>
          <a:blip r:embed="rId1">
            <a:lum bright="6000"/>
          </a:blip>
          <a:srcRect/>
          <a:stretch>
            <a:fillRect/>
          </a:stretch>
        </p:blipFill>
        <p:spPr bwMode="auto">
          <a:xfrm>
            <a:off x="2350453" y="2324100"/>
            <a:ext cx="7142480" cy="2378075"/>
          </a:xfrm>
          <a:prstGeom prst="round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Text Box 5"/>
          <p:cNvSpPr txBox="1">
            <a:spLocks noChangeArrowheads="1"/>
          </p:cNvSpPr>
          <p:nvPr/>
        </p:nvSpPr>
        <p:spPr bwMode="auto">
          <a:xfrm>
            <a:off x="4298398" y="3059113"/>
            <a:ext cx="72983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2</a:t>
            </a:r>
            <a:endParaRPr kumimoji="0" lang="zh-CN" altLang="en-US" sz="280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</a:endParaRP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4298398" y="3470276"/>
            <a:ext cx="72983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2</a:t>
            </a:r>
            <a:endParaRPr kumimoji="0" lang="zh-CN" altLang="en-US" sz="280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</a:endParaRPr>
          </a:p>
        </p:txBody>
      </p:sp>
      <p:sp>
        <p:nvSpPr>
          <p:cNvPr id="10" name="Text Box 7"/>
          <p:cNvSpPr txBox="1">
            <a:spLocks noChangeArrowheads="1"/>
          </p:cNvSpPr>
          <p:nvPr/>
        </p:nvSpPr>
        <p:spPr bwMode="auto">
          <a:xfrm>
            <a:off x="7797883" y="3074988"/>
            <a:ext cx="72983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2</a:t>
            </a:r>
            <a:endParaRPr kumimoji="0" lang="zh-CN" altLang="en-US" sz="280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</a:endParaRPr>
          </a:p>
        </p:txBody>
      </p:sp>
      <p:sp>
        <p:nvSpPr>
          <p:cNvPr id="13" name="Text Box 8"/>
          <p:cNvSpPr txBox="1">
            <a:spLocks noChangeArrowheads="1"/>
          </p:cNvSpPr>
          <p:nvPr/>
        </p:nvSpPr>
        <p:spPr bwMode="auto">
          <a:xfrm>
            <a:off x="4298398" y="3867151"/>
            <a:ext cx="72983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6</a:t>
            </a:r>
            <a:endParaRPr kumimoji="0" lang="zh-CN" altLang="en-US" sz="280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</a:endParaRPr>
          </a:p>
        </p:txBody>
      </p:sp>
      <p:sp>
        <p:nvSpPr>
          <p:cNvPr id="15" name="Text Box 9"/>
          <p:cNvSpPr txBox="1">
            <a:spLocks noChangeArrowheads="1"/>
          </p:cNvSpPr>
          <p:nvPr/>
        </p:nvSpPr>
        <p:spPr bwMode="auto">
          <a:xfrm>
            <a:off x="7797883" y="2551113"/>
            <a:ext cx="72983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4</a:t>
            </a:r>
            <a:endParaRPr kumimoji="0" lang="zh-CN" altLang="en-US" sz="280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</a:endParaRPr>
          </a:p>
        </p:txBody>
      </p:sp>
      <p:sp>
        <p:nvSpPr>
          <p:cNvPr id="16" name="Text Box 10"/>
          <p:cNvSpPr txBox="1">
            <a:spLocks noChangeArrowheads="1"/>
          </p:cNvSpPr>
          <p:nvPr/>
        </p:nvSpPr>
        <p:spPr bwMode="auto">
          <a:xfrm>
            <a:off x="4179645" y="2551113"/>
            <a:ext cx="72983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13</a:t>
            </a:r>
            <a:endParaRPr kumimoji="0" lang="zh-CN" altLang="en-US" sz="280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</a:endParaRPr>
          </a:p>
        </p:txBody>
      </p:sp>
      <p:sp>
        <p:nvSpPr>
          <p:cNvPr id="17" name="Text Box 11"/>
          <p:cNvSpPr txBox="1">
            <a:spLocks noChangeArrowheads="1"/>
          </p:cNvSpPr>
          <p:nvPr/>
        </p:nvSpPr>
        <p:spPr bwMode="auto">
          <a:xfrm>
            <a:off x="7797883" y="3470276"/>
            <a:ext cx="72983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2</a:t>
            </a:r>
            <a:endParaRPr kumimoji="0" lang="zh-CN" altLang="en-US" sz="280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</a:endParaRPr>
          </a:p>
        </p:txBody>
      </p:sp>
      <p:sp>
        <p:nvSpPr>
          <p:cNvPr id="18" name="Text Box 12"/>
          <p:cNvSpPr txBox="1">
            <a:spLocks noChangeArrowheads="1"/>
          </p:cNvSpPr>
          <p:nvPr/>
        </p:nvSpPr>
        <p:spPr bwMode="auto">
          <a:xfrm>
            <a:off x="7797883" y="3867151"/>
            <a:ext cx="72983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4</a:t>
            </a:r>
            <a:endParaRPr kumimoji="0" lang="zh-CN" altLang="en-US" sz="280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任意多边形 22"/>
          <p:cNvSpPr/>
          <p:nvPr/>
        </p:nvSpPr>
        <p:spPr>
          <a:xfrm>
            <a:off x="119641" y="712306"/>
            <a:ext cx="538386" cy="593398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800" b="1" dirty="0"/>
              <a:t>2</a:t>
            </a:r>
            <a:endParaRPr lang="zh-CN" altLang="en-US" sz="2800" b="1" dirty="0"/>
          </a:p>
        </p:txBody>
      </p:sp>
      <p:sp>
        <p:nvSpPr>
          <p:cNvPr id="24" name="矩形 23"/>
          <p:cNvSpPr/>
          <p:nvPr/>
        </p:nvSpPr>
        <p:spPr>
          <a:xfrm>
            <a:off x="592117" y="747395"/>
            <a:ext cx="7091680" cy="5835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200" dirty="0"/>
              <a:t>下面每幅图分别是谁看到的？连一连。</a:t>
            </a:r>
            <a:endParaRPr lang="zh-CN" altLang="en-US" sz="3200" dirty="0"/>
          </a:p>
        </p:txBody>
      </p:sp>
      <p:pic>
        <p:nvPicPr>
          <p:cNvPr id="2050" name="Picture 2" descr="C:\Users\宁宁的夫人\Desktop\QQ截图20190824123405.pngQQ截图20190824123405"/>
          <p:cNvPicPr>
            <a:picLocks noChangeAspect="1" noChangeArrowheads="1"/>
          </p:cNvPicPr>
          <p:nvPr/>
        </p:nvPicPr>
        <p:blipFill>
          <a:blip r:embed="rId1">
            <a:lum bright="6000"/>
          </a:blip>
          <a:srcRect/>
          <a:stretch>
            <a:fillRect/>
          </a:stretch>
        </p:blipFill>
        <p:spPr bwMode="auto">
          <a:xfrm>
            <a:off x="2851785" y="2390140"/>
            <a:ext cx="6818630" cy="2661285"/>
          </a:xfrm>
          <a:prstGeom prst="round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" name="Line 13"/>
          <p:cNvSpPr>
            <a:spLocks noChangeShapeType="1"/>
          </p:cNvSpPr>
          <p:nvPr/>
        </p:nvSpPr>
        <p:spPr bwMode="auto">
          <a:xfrm flipV="1">
            <a:off x="7575758" y="2908300"/>
            <a:ext cx="935037" cy="719138"/>
          </a:xfrm>
          <a:prstGeom prst="line">
            <a:avLst/>
          </a:prstGeom>
          <a:noFill/>
          <a:ln w="28575">
            <a:solidFill>
              <a:srgbClr val="FF0066"/>
            </a:solidFill>
            <a:rou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" name="Line 14"/>
          <p:cNvSpPr>
            <a:spLocks noChangeShapeType="1"/>
          </p:cNvSpPr>
          <p:nvPr/>
        </p:nvSpPr>
        <p:spPr bwMode="auto">
          <a:xfrm>
            <a:off x="7575758" y="2908300"/>
            <a:ext cx="935037" cy="719138"/>
          </a:xfrm>
          <a:prstGeom prst="line">
            <a:avLst/>
          </a:prstGeom>
          <a:noFill/>
          <a:ln w="28575">
            <a:solidFill>
              <a:srgbClr val="FF0066"/>
            </a:solidFill>
            <a:rou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" name="Line 15"/>
          <p:cNvSpPr>
            <a:spLocks noChangeShapeType="1"/>
          </p:cNvSpPr>
          <p:nvPr/>
        </p:nvSpPr>
        <p:spPr bwMode="auto">
          <a:xfrm>
            <a:off x="7791658" y="4419600"/>
            <a:ext cx="626785" cy="1588"/>
          </a:xfrm>
          <a:prstGeom prst="line">
            <a:avLst/>
          </a:prstGeom>
          <a:noFill/>
          <a:ln w="28575">
            <a:solidFill>
              <a:srgbClr val="FF0066"/>
            </a:solidFill>
            <a:rou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2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任意多边形 22"/>
          <p:cNvSpPr/>
          <p:nvPr/>
        </p:nvSpPr>
        <p:spPr>
          <a:xfrm>
            <a:off x="119641" y="712306"/>
            <a:ext cx="538386" cy="593398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800" b="1" dirty="0"/>
              <a:t>3</a:t>
            </a:r>
            <a:endParaRPr lang="zh-CN" altLang="en-US" sz="2800" b="1" dirty="0"/>
          </a:p>
        </p:txBody>
      </p:sp>
      <p:sp>
        <p:nvSpPr>
          <p:cNvPr id="2" name="矩形 1"/>
          <p:cNvSpPr/>
          <p:nvPr/>
        </p:nvSpPr>
        <p:spPr>
          <a:xfrm>
            <a:off x="658027" y="707353"/>
            <a:ext cx="664797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2800" dirty="0">
                <a:solidFill>
                  <a:prstClr val="black"/>
                </a:solidFill>
              </a:rPr>
              <a:t>你能仿照下图用学过的平面图形拼图吗？</a:t>
            </a:r>
            <a:endParaRPr lang="zh-CN" altLang="en-US" sz="2800" dirty="0">
              <a:solidFill>
                <a:prstClr val="black"/>
              </a:solidFill>
            </a:endParaRPr>
          </a:p>
        </p:txBody>
      </p:sp>
      <p:pic>
        <p:nvPicPr>
          <p:cNvPr id="3" name="图片 2" descr="@MN7~]VE~@13X5636)GQNH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378075" y="2099945"/>
            <a:ext cx="7769225" cy="3747770"/>
          </a:xfrm>
          <a:prstGeom prst="roundRect">
            <a:avLst/>
          </a:prstGeom>
        </p:spPr>
      </p:pic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任意多边形 22"/>
          <p:cNvSpPr/>
          <p:nvPr/>
        </p:nvSpPr>
        <p:spPr>
          <a:xfrm>
            <a:off x="119641" y="707226"/>
            <a:ext cx="538386" cy="593398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800" b="1" dirty="0"/>
              <a:t>4</a:t>
            </a:r>
            <a:endParaRPr lang="zh-CN" altLang="en-US" sz="2800" b="1" dirty="0"/>
          </a:p>
        </p:txBody>
      </p:sp>
      <p:sp>
        <p:nvSpPr>
          <p:cNvPr id="2" name="矩形 1"/>
          <p:cNvSpPr/>
          <p:nvPr/>
        </p:nvSpPr>
        <p:spPr>
          <a:xfrm>
            <a:off x="658027" y="707353"/>
            <a:ext cx="3840480" cy="5835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3200" dirty="0">
                <a:solidFill>
                  <a:prstClr val="black"/>
                </a:solidFill>
              </a:rPr>
              <a:t>圈出图中的三角形。</a:t>
            </a:r>
            <a:endParaRPr lang="zh-CN" altLang="en-US" sz="3200" dirty="0">
              <a:solidFill>
                <a:prstClr val="black"/>
              </a:solidFill>
            </a:endParaRPr>
          </a:p>
        </p:txBody>
      </p:sp>
      <p:pic>
        <p:nvPicPr>
          <p:cNvPr id="14338" name="Picture 2" descr="http://www.th7.cn/Article/UploadFiles/200704/2007423144049312.jpg"/>
          <p:cNvPicPr>
            <a:picLocks noChangeAspect="1"/>
          </p:cNvPicPr>
          <p:nvPr/>
        </p:nvPicPr>
        <p:blipFill>
          <a:blip r:embed="rId1" cstate="print"/>
          <a:srcRect l="36969" r="33649"/>
          <a:stretch>
            <a:fillRect/>
          </a:stretch>
        </p:blipFill>
        <p:spPr>
          <a:xfrm>
            <a:off x="5334318" y="1684973"/>
            <a:ext cx="1817687" cy="229235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4339" name="Picture 3"/>
          <p:cNvPicPr>
            <a:picLocks noChangeAspect="1"/>
          </p:cNvPicPr>
          <p:nvPr/>
        </p:nvPicPr>
        <p:blipFill>
          <a:blip r:embed="rId2" cstate="print"/>
          <a:srcRect t="15662" b="14095"/>
          <a:stretch>
            <a:fillRect/>
          </a:stretch>
        </p:blipFill>
        <p:spPr>
          <a:xfrm>
            <a:off x="1860868" y="1342073"/>
            <a:ext cx="3429000" cy="240982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4340" name="Picture 4"/>
          <p:cNvPicPr>
            <a:picLocks noChangeAspect="1"/>
          </p:cNvPicPr>
          <p:nvPr/>
        </p:nvPicPr>
        <p:blipFill>
          <a:blip r:embed="rId3" cstate="print"/>
          <a:srcRect l="24323"/>
          <a:stretch>
            <a:fillRect/>
          </a:stretch>
        </p:blipFill>
        <p:spPr>
          <a:xfrm>
            <a:off x="6969443" y="1305560"/>
            <a:ext cx="3017837" cy="261302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4341" name="Picture 5"/>
          <p:cNvPicPr>
            <a:picLocks noChangeAspect="1"/>
          </p:cNvPicPr>
          <p:nvPr/>
        </p:nvPicPr>
        <p:blipFill>
          <a:blip r:embed="rId4" cstate="print"/>
          <a:srcRect l="2304" t="10666" r="2422" b="4335"/>
          <a:stretch>
            <a:fillRect/>
          </a:stretch>
        </p:blipFill>
        <p:spPr>
          <a:xfrm>
            <a:off x="2038668" y="4182110"/>
            <a:ext cx="3443287" cy="2319338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" name="直角三角形 2"/>
          <p:cNvSpPr/>
          <p:nvPr/>
        </p:nvSpPr>
        <p:spPr>
          <a:xfrm>
            <a:off x="2038668" y="1494473"/>
            <a:ext cx="1411287" cy="1282700"/>
          </a:xfrm>
          <a:prstGeom prst="rtTriangle">
            <a:avLst/>
          </a:prstGeom>
          <a:noFill/>
          <a:ln w="5715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zh-CN" altLang="en-US" dirty="0">
              <a:latin typeface="Arial" panose="020B0604020202020204" pitchFamily="34" charset="0"/>
            </a:endParaRPr>
          </a:p>
        </p:txBody>
      </p:sp>
      <p:sp>
        <p:nvSpPr>
          <p:cNvPr id="4" name="直角三角形 3"/>
          <p:cNvSpPr/>
          <p:nvPr/>
        </p:nvSpPr>
        <p:spPr>
          <a:xfrm flipH="1">
            <a:off x="3048318" y="2021523"/>
            <a:ext cx="2005012" cy="1135062"/>
          </a:xfrm>
          <a:prstGeom prst="rtTriangle">
            <a:avLst/>
          </a:prstGeom>
          <a:noFill/>
          <a:ln w="5715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zh-CN" altLang="en-US" dirty="0">
              <a:latin typeface="Arial" panose="020B0604020202020204" pitchFamily="34" charset="0"/>
            </a:endParaRPr>
          </a:p>
        </p:txBody>
      </p:sp>
      <p:sp>
        <p:nvSpPr>
          <p:cNvPr id="6" name="等腰三角形 5"/>
          <p:cNvSpPr/>
          <p:nvPr/>
        </p:nvSpPr>
        <p:spPr>
          <a:xfrm>
            <a:off x="5950268" y="2364423"/>
            <a:ext cx="674687" cy="1077912"/>
          </a:xfrm>
          <a:prstGeom prst="triangle">
            <a:avLst>
              <a:gd name="adj" fmla="val 50000"/>
            </a:avLst>
          </a:prstGeom>
          <a:noFill/>
          <a:ln w="5715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zh-CN" altLang="en-US" dirty="0">
              <a:latin typeface="Arial" panose="020B0604020202020204" pitchFamily="34" charset="0"/>
            </a:endParaRPr>
          </a:p>
        </p:txBody>
      </p:sp>
      <p:sp>
        <p:nvSpPr>
          <p:cNvPr id="11" name="直角三角形 10"/>
          <p:cNvSpPr/>
          <p:nvPr/>
        </p:nvSpPr>
        <p:spPr>
          <a:xfrm rot="6012809">
            <a:off x="7262178" y="1447483"/>
            <a:ext cx="1797050" cy="1893887"/>
          </a:xfrm>
          <a:prstGeom prst="rtTriangle">
            <a:avLst/>
          </a:prstGeom>
          <a:noFill/>
          <a:ln w="5715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zh-CN" altLang="en-US" dirty="0">
              <a:latin typeface="Arial" panose="020B0604020202020204" pitchFamily="34" charset="0"/>
            </a:endParaRPr>
          </a:p>
        </p:txBody>
      </p:sp>
      <p:sp>
        <p:nvSpPr>
          <p:cNvPr id="14" name="等腰三角形 13"/>
          <p:cNvSpPr/>
          <p:nvPr/>
        </p:nvSpPr>
        <p:spPr>
          <a:xfrm rot="-4053276">
            <a:off x="2257743" y="4471035"/>
            <a:ext cx="1817687" cy="1511300"/>
          </a:xfrm>
          <a:prstGeom prst="triangle">
            <a:avLst>
              <a:gd name="adj" fmla="val 43361"/>
            </a:avLst>
          </a:prstGeom>
          <a:noFill/>
          <a:ln w="5715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zh-CN" altLang="en-US" dirty="0">
              <a:latin typeface="Arial" panose="020B0604020202020204" pitchFamily="34" charset="0"/>
            </a:endParaRPr>
          </a:p>
        </p:txBody>
      </p:sp>
      <p:pic>
        <p:nvPicPr>
          <p:cNvPr id="14347" name="Picture 6"/>
          <p:cNvPicPr>
            <a:picLocks noChangeAspect="1"/>
          </p:cNvPicPr>
          <p:nvPr/>
        </p:nvPicPr>
        <p:blipFill>
          <a:blip r:embed="rId5" cstate="print"/>
          <a:srcRect l="8138" r="19966" b="6581"/>
          <a:stretch>
            <a:fillRect/>
          </a:stretch>
        </p:blipFill>
        <p:spPr>
          <a:xfrm>
            <a:off x="6751955" y="4123373"/>
            <a:ext cx="2817813" cy="2436812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5" name="等腰三角形 4"/>
          <p:cNvSpPr/>
          <p:nvPr/>
        </p:nvSpPr>
        <p:spPr>
          <a:xfrm rot="-225268" flipV="1">
            <a:off x="7148830" y="4637723"/>
            <a:ext cx="2171700" cy="1838325"/>
          </a:xfrm>
          <a:prstGeom prst="triangle">
            <a:avLst>
              <a:gd name="adj" fmla="val 48843"/>
            </a:avLst>
          </a:prstGeom>
          <a:noFill/>
          <a:ln w="5715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zh-CN" altLang="en-US" dirty="0">
              <a:latin typeface="Arial" panose="020B0604020202020204" pitchFamily="34" charset="0"/>
            </a:endParaRPr>
          </a:p>
        </p:txBody>
      </p:sp>
      <p:sp>
        <p:nvSpPr>
          <p:cNvPr id="7" name="直角三角形 6"/>
          <p:cNvSpPr/>
          <p:nvPr/>
        </p:nvSpPr>
        <p:spPr>
          <a:xfrm rot="6012809">
            <a:off x="7375525" y="2932430"/>
            <a:ext cx="967105" cy="1086485"/>
          </a:xfrm>
          <a:prstGeom prst="rtTriangle">
            <a:avLst/>
          </a:prstGeom>
          <a:noFill/>
          <a:ln w="5715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zh-CN" altLang="en-US" dirty="0">
              <a:latin typeface="Arial" panose="020B0604020202020204" pitchFamily="34" charset="0"/>
            </a:endParaRPr>
          </a:p>
        </p:txBody>
      </p:sp>
      <p:sp>
        <p:nvSpPr>
          <p:cNvPr id="8" name="直角三角形 7"/>
          <p:cNvSpPr/>
          <p:nvPr/>
        </p:nvSpPr>
        <p:spPr>
          <a:xfrm rot="6012809">
            <a:off x="8826500" y="2046605"/>
            <a:ext cx="967105" cy="1086485"/>
          </a:xfrm>
          <a:prstGeom prst="rtTriangle">
            <a:avLst/>
          </a:prstGeom>
          <a:noFill/>
          <a:ln w="5715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zh-CN" altLang="en-US" dirty="0">
              <a:latin typeface="Arial" panose="020B0604020202020204" pitchFamily="34" charset="0"/>
            </a:endParaRPr>
          </a:p>
        </p:txBody>
      </p:sp>
      <p:sp>
        <p:nvSpPr>
          <p:cNvPr id="9" name="等腰三角形 8"/>
          <p:cNvSpPr/>
          <p:nvPr/>
        </p:nvSpPr>
        <p:spPr>
          <a:xfrm>
            <a:off x="5481955" y="2021840"/>
            <a:ext cx="828675" cy="1298575"/>
          </a:xfrm>
          <a:prstGeom prst="triangle">
            <a:avLst>
              <a:gd name="adj" fmla="val 50000"/>
            </a:avLst>
          </a:prstGeom>
          <a:noFill/>
          <a:ln w="5715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zh-CN" altLang="en-US" dirty="0">
              <a:latin typeface="Arial" panose="020B0604020202020204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ldLvl="0" animBg="1"/>
      <p:bldP spid="4" grpId="0" bldLvl="0" animBg="1"/>
      <p:bldP spid="6" grpId="0" bldLvl="0" animBg="1"/>
      <p:bldP spid="11" grpId="0" bldLvl="0" animBg="1"/>
      <p:bldP spid="14" grpId="0" bldLvl="0" animBg="1"/>
      <p:bldP spid="5" grpId="0" bldLvl="0" animBg="1"/>
      <p:bldP spid="7" grpId="0" bldLvl="0" animBg="1"/>
      <p:bldP spid="8" grpId="0" bldLvl="0" animBg="1"/>
      <p:bldP spid="9" grpId="0" bldLvl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任意多边形 22"/>
          <p:cNvSpPr/>
          <p:nvPr/>
        </p:nvSpPr>
        <p:spPr>
          <a:xfrm>
            <a:off x="119641" y="712306"/>
            <a:ext cx="538386" cy="593398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800" b="1" dirty="0"/>
              <a:t>5</a:t>
            </a:r>
            <a:endParaRPr lang="zh-CN" altLang="en-US" sz="2800" b="1" dirty="0"/>
          </a:p>
        </p:txBody>
      </p:sp>
      <p:sp>
        <p:nvSpPr>
          <p:cNvPr id="2" name="矩形 1"/>
          <p:cNvSpPr/>
          <p:nvPr/>
        </p:nvSpPr>
        <p:spPr>
          <a:xfrm>
            <a:off x="658027" y="783735"/>
            <a:ext cx="5013960" cy="52197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2800" dirty="0">
                <a:solidFill>
                  <a:prstClr val="black"/>
                </a:solidFill>
              </a:rPr>
              <a:t>试着用</a:t>
            </a:r>
            <a:r>
              <a:rPr lang="en-US" altLang="zh-CN" sz="2800" dirty="0">
                <a:solidFill>
                  <a:prstClr val="black"/>
                </a:solidFill>
              </a:rPr>
              <a:t>4</a:t>
            </a:r>
            <a:r>
              <a:rPr lang="zh-CN" altLang="en-US" sz="2800" dirty="0">
                <a:solidFill>
                  <a:prstClr val="black"/>
                </a:solidFill>
              </a:rPr>
              <a:t>个三角形拼出三角形。</a:t>
            </a:r>
            <a:endParaRPr lang="zh-CN" altLang="en-US" sz="2800" dirty="0">
              <a:solidFill>
                <a:prstClr val="black"/>
              </a:solidFill>
            </a:endParaRPr>
          </a:p>
        </p:txBody>
      </p:sp>
      <p:sp>
        <p:nvSpPr>
          <p:cNvPr id="10" name="等腰三角形 9"/>
          <p:cNvSpPr/>
          <p:nvPr/>
        </p:nvSpPr>
        <p:spPr>
          <a:xfrm>
            <a:off x="5301615" y="2517775"/>
            <a:ext cx="1176655" cy="1143000"/>
          </a:xfrm>
          <a:prstGeom prst="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等腰三角形 11"/>
          <p:cNvSpPr/>
          <p:nvPr/>
        </p:nvSpPr>
        <p:spPr>
          <a:xfrm rot="10800000">
            <a:off x="5301615" y="3660775"/>
            <a:ext cx="1176655" cy="1143000"/>
          </a:xfrm>
          <a:prstGeom prst="triangl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等腰三角形 12"/>
          <p:cNvSpPr/>
          <p:nvPr/>
        </p:nvSpPr>
        <p:spPr>
          <a:xfrm>
            <a:off x="4697095" y="3660775"/>
            <a:ext cx="1176655" cy="1143000"/>
          </a:xfrm>
          <a:prstGeom prst="triangl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等腰三角形 14"/>
          <p:cNvSpPr/>
          <p:nvPr/>
        </p:nvSpPr>
        <p:spPr>
          <a:xfrm>
            <a:off x="5873750" y="3660775"/>
            <a:ext cx="1176655" cy="1143000"/>
          </a:xfrm>
          <a:prstGeom prst="triangl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3" grpId="0" animBg="1"/>
      <p:bldP spid="1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任意多边形 22"/>
          <p:cNvSpPr/>
          <p:nvPr/>
        </p:nvSpPr>
        <p:spPr>
          <a:xfrm>
            <a:off x="119641" y="712306"/>
            <a:ext cx="538386" cy="593398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800" b="1" dirty="0"/>
              <a:t>6</a:t>
            </a:r>
            <a:endParaRPr lang="zh-CN" altLang="en-US" sz="2800" b="1" dirty="0"/>
          </a:p>
        </p:txBody>
      </p:sp>
      <p:sp>
        <p:nvSpPr>
          <p:cNvPr id="2" name="矩形 1"/>
          <p:cNvSpPr/>
          <p:nvPr/>
        </p:nvSpPr>
        <p:spPr>
          <a:xfrm>
            <a:off x="658027" y="707353"/>
            <a:ext cx="1808480" cy="5835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3200" dirty="0">
                <a:solidFill>
                  <a:prstClr val="black"/>
                </a:solidFill>
              </a:rPr>
              <a:t>连一连。</a:t>
            </a:r>
            <a:endParaRPr lang="zh-CN" altLang="en-US" sz="3200" dirty="0">
              <a:solidFill>
                <a:prstClr val="black"/>
              </a:solidFill>
            </a:endParaRPr>
          </a:p>
        </p:txBody>
      </p:sp>
      <p:cxnSp>
        <p:nvCxnSpPr>
          <p:cNvPr id="3" name="直接连接符 51"/>
          <p:cNvCxnSpPr/>
          <p:nvPr/>
        </p:nvCxnSpPr>
        <p:spPr>
          <a:xfrm flipV="1">
            <a:off x="3315335" y="5446078"/>
            <a:ext cx="2228850" cy="239712"/>
          </a:xfrm>
          <a:prstGeom prst="line">
            <a:avLst/>
          </a:prstGeom>
          <a:ln w="19050" cap="flat" cmpd="sng">
            <a:solidFill>
              <a:sysClr val="windowText" lastClr="000000"/>
            </a:solidFill>
            <a:prstDash val="solid"/>
            <a:headEnd type="none" w="med" len="med"/>
            <a:tailEnd type="none" w="med" len="med"/>
          </a:ln>
        </p:spPr>
      </p:cxnSp>
      <p:cxnSp>
        <p:nvCxnSpPr>
          <p:cNvPr id="4" name="直接连接符 51"/>
          <p:cNvCxnSpPr/>
          <p:nvPr/>
        </p:nvCxnSpPr>
        <p:spPr>
          <a:xfrm flipV="1">
            <a:off x="6064885" y="3479165"/>
            <a:ext cx="2144713" cy="558800"/>
          </a:xfrm>
          <a:prstGeom prst="line">
            <a:avLst/>
          </a:prstGeom>
          <a:ln w="19050" cap="flat" cmpd="sng">
            <a:solidFill>
              <a:sysClr val="windowText" lastClr="000000"/>
            </a:solidFill>
            <a:prstDash val="solid"/>
            <a:headEnd type="none" w="med" len="med"/>
            <a:tailEnd type="none" w="med" len="med"/>
          </a:ln>
        </p:spPr>
      </p:cxnSp>
      <p:cxnSp>
        <p:nvCxnSpPr>
          <p:cNvPr id="5" name="直接连接符 40"/>
          <p:cNvCxnSpPr/>
          <p:nvPr/>
        </p:nvCxnSpPr>
        <p:spPr>
          <a:xfrm flipV="1">
            <a:off x="6552248" y="1590040"/>
            <a:ext cx="1579562" cy="3132138"/>
          </a:xfrm>
          <a:prstGeom prst="line">
            <a:avLst/>
          </a:prstGeom>
          <a:ln w="19050" cap="flat" cmpd="sng">
            <a:solidFill>
              <a:sysClr val="windowText" lastClr="000000"/>
            </a:solidFill>
            <a:prstDash val="solid"/>
            <a:headEnd type="none" w="med" len="med"/>
            <a:tailEnd type="none" w="med" len="med"/>
          </a:ln>
        </p:spPr>
      </p:cxnSp>
      <p:cxnSp>
        <p:nvCxnSpPr>
          <p:cNvPr id="6" name="直接连接符 48"/>
          <p:cNvCxnSpPr/>
          <p:nvPr/>
        </p:nvCxnSpPr>
        <p:spPr>
          <a:xfrm>
            <a:off x="6082348" y="2083753"/>
            <a:ext cx="1982787" cy="3667125"/>
          </a:xfrm>
          <a:prstGeom prst="line">
            <a:avLst/>
          </a:prstGeom>
          <a:ln w="19050" cap="flat" cmpd="sng">
            <a:solidFill>
              <a:sysClr val="windowText" lastClr="000000"/>
            </a:solidFill>
            <a:prstDash val="solid"/>
            <a:headEnd type="none" w="med" len="med"/>
            <a:tailEnd type="none" w="med" len="med"/>
          </a:ln>
        </p:spPr>
      </p:cxnSp>
      <p:cxnSp>
        <p:nvCxnSpPr>
          <p:cNvPr id="7" name="直接连接符 50"/>
          <p:cNvCxnSpPr/>
          <p:nvPr/>
        </p:nvCxnSpPr>
        <p:spPr>
          <a:xfrm flipV="1">
            <a:off x="6552248" y="2717165"/>
            <a:ext cx="1643062" cy="2725738"/>
          </a:xfrm>
          <a:prstGeom prst="line">
            <a:avLst/>
          </a:prstGeom>
          <a:ln w="19050" cap="flat" cmpd="sng">
            <a:solidFill>
              <a:sysClr val="windowText" lastClr="000000"/>
            </a:solidFill>
            <a:prstDash val="solid"/>
            <a:headEnd type="none" w="med" len="med"/>
            <a:tailEnd type="none" w="med" len="med"/>
          </a:ln>
        </p:spPr>
      </p:cxnSp>
      <p:cxnSp>
        <p:nvCxnSpPr>
          <p:cNvPr id="8" name="直接连接符 34"/>
          <p:cNvCxnSpPr/>
          <p:nvPr/>
        </p:nvCxnSpPr>
        <p:spPr>
          <a:xfrm>
            <a:off x="3961448" y="2994978"/>
            <a:ext cx="1598612" cy="277812"/>
          </a:xfrm>
          <a:prstGeom prst="line">
            <a:avLst/>
          </a:prstGeom>
          <a:ln w="19050" cap="flat" cmpd="sng">
            <a:solidFill>
              <a:sysClr val="windowText" lastClr="000000"/>
            </a:solidFill>
            <a:prstDash val="solid"/>
            <a:headEnd type="none" w="med" len="med"/>
            <a:tailEnd type="none" w="med" len="med"/>
          </a:ln>
        </p:spPr>
      </p:cxnSp>
      <p:cxnSp>
        <p:nvCxnSpPr>
          <p:cNvPr id="9" name="直接连接符 37"/>
          <p:cNvCxnSpPr/>
          <p:nvPr/>
        </p:nvCxnSpPr>
        <p:spPr>
          <a:xfrm flipV="1">
            <a:off x="3215323" y="3942715"/>
            <a:ext cx="2325687" cy="868363"/>
          </a:xfrm>
          <a:prstGeom prst="line">
            <a:avLst/>
          </a:prstGeom>
          <a:ln w="19050" cap="flat" cmpd="sng">
            <a:solidFill>
              <a:sysClr val="windowText" lastClr="000000"/>
            </a:solidFill>
            <a:prstDash val="solid"/>
            <a:headEnd type="none" w="med" len="med"/>
            <a:tailEnd type="none" w="med" len="med"/>
          </a:ln>
        </p:spPr>
      </p:cxnSp>
      <p:cxnSp>
        <p:nvCxnSpPr>
          <p:cNvPr id="10" name="直接连接符 51"/>
          <p:cNvCxnSpPr/>
          <p:nvPr/>
        </p:nvCxnSpPr>
        <p:spPr>
          <a:xfrm flipV="1">
            <a:off x="4032885" y="3209290"/>
            <a:ext cx="1489075" cy="504825"/>
          </a:xfrm>
          <a:prstGeom prst="line">
            <a:avLst/>
          </a:prstGeom>
          <a:ln w="19050" cap="flat" cmpd="sng">
            <a:solidFill>
              <a:sysClr val="windowText" lastClr="000000"/>
            </a:solidFill>
            <a:prstDash val="solid"/>
            <a:headEnd type="none" w="med" len="med"/>
            <a:tailEnd type="none" w="med" len="med"/>
          </a:ln>
        </p:spPr>
      </p:cxnSp>
      <p:sp>
        <p:nvSpPr>
          <p:cNvPr id="11" name="AutoShape 20"/>
          <p:cNvSpPr/>
          <p:nvPr/>
        </p:nvSpPr>
        <p:spPr>
          <a:xfrm>
            <a:off x="5150485" y="3710940"/>
            <a:ext cx="1416050" cy="485775"/>
          </a:xfrm>
          <a:prstGeom prst="flowChartAlternateProcess">
            <a:avLst/>
          </a:prstGeom>
          <a:solidFill>
            <a:schemeClr val="accent6">
              <a:lumMod val="40000"/>
              <a:lumOff val="60000"/>
            </a:schemeClr>
          </a:solidFill>
          <a:ln w="9525">
            <a:noFill/>
          </a:ln>
          <a:effectLst/>
        </p:spPr>
        <p:txBody>
          <a:bodyPr/>
          <a:lstStyle/>
          <a:p>
            <a:r>
              <a:rPr lang="zh-CN" altLang="en-US" sz="2800" baseline="0" dirty="0">
                <a:solidFill>
                  <a:sysClr val="windowText" lastClr="000000"/>
                </a:solidFill>
                <a:latin typeface="Arial" panose="020B0604020202020204" pitchFamily="34" charset="0"/>
              </a:rPr>
              <a:t>正方形</a:t>
            </a:r>
            <a:endParaRPr lang="zh-CN" altLang="en-US" sz="2800" baseline="0" dirty="0">
              <a:latin typeface="Arial" panose="020B0604020202020204" pitchFamily="34" charset="0"/>
            </a:endParaRPr>
          </a:p>
        </p:txBody>
      </p:sp>
      <p:grpSp>
        <p:nvGrpSpPr>
          <p:cNvPr id="10252" name="Group 12"/>
          <p:cNvGrpSpPr/>
          <p:nvPr/>
        </p:nvGrpSpPr>
        <p:grpSpPr>
          <a:xfrm>
            <a:off x="2826385" y="1385253"/>
            <a:ext cx="1180824" cy="4769961"/>
            <a:chOff x="0" y="0"/>
            <a:chExt cx="575" cy="2795"/>
          </a:xfrm>
          <a:solidFill>
            <a:schemeClr val="accent4">
              <a:lumMod val="40000"/>
              <a:lumOff val="60000"/>
            </a:schemeClr>
          </a:solidFill>
        </p:grpSpPr>
        <p:sp>
          <p:nvSpPr>
            <p:cNvPr id="10268" name="Rectangle 6"/>
            <p:cNvSpPr/>
            <p:nvPr/>
          </p:nvSpPr>
          <p:spPr>
            <a:xfrm rot="-3703744">
              <a:off x="157" y="557"/>
              <a:ext cx="337" cy="498"/>
            </a:xfrm>
            <a:prstGeom prst="rect">
              <a:avLst/>
            </a:prstGeom>
            <a:grpFill/>
            <a:ln w="25400" cap="flat" cmpd="sng">
              <a:noFill/>
              <a:prstDash val="solid"/>
              <a:miter/>
              <a:headEnd type="none" w="med" len="med"/>
              <a:tailEnd type="none" w="med" len="med"/>
            </a:ln>
          </p:spPr>
          <p:txBody>
            <a:bodyPr vert="eaVert"/>
            <a:lstStyle/>
            <a:p>
              <a:endParaRPr lang="zh-CN" altLang="en-US" sz="2800" baseline="0" dirty="0">
                <a:latin typeface="Arial" panose="020B0604020202020204" pitchFamily="34" charset="0"/>
              </a:endParaRPr>
            </a:p>
          </p:txBody>
        </p:sp>
        <p:sp>
          <p:nvSpPr>
            <p:cNvPr id="10269" name="Rectangle 7"/>
            <p:cNvSpPr/>
            <p:nvPr/>
          </p:nvSpPr>
          <p:spPr>
            <a:xfrm>
              <a:off x="135" y="1705"/>
              <a:ext cx="319" cy="362"/>
            </a:xfrm>
            <a:prstGeom prst="rect">
              <a:avLst/>
            </a:prstGeom>
            <a:grpFill/>
            <a:ln w="25400" cap="flat" cmpd="sng">
              <a:noFill/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 sz="2800" baseline="0" dirty="0">
                <a:latin typeface="Arial" panose="020B0604020202020204" pitchFamily="34" charset="0"/>
              </a:endParaRPr>
            </a:p>
          </p:txBody>
        </p:sp>
        <p:sp>
          <p:nvSpPr>
            <p:cNvPr id="10270" name="Rectangle 8"/>
            <p:cNvSpPr/>
            <p:nvPr/>
          </p:nvSpPr>
          <p:spPr>
            <a:xfrm>
              <a:off x="0" y="1297"/>
              <a:ext cx="574" cy="181"/>
            </a:xfrm>
            <a:prstGeom prst="rect">
              <a:avLst/>
            </a:prstGeom>
            <a:grpFill/>
            <a:ln w="25400" cap="flat" cmpd="sng">
              <a:noFill/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 sz="2800" baseline="0" dirty="0">
                <a:latin typeface="Arial" panose="020B0604020202020204" pitchFamily="34" charset="0"/>
              </a:endParaRPr>
            </a:p>
          </p:txBody>
        </p:sp>
        <p:sp>
          <p:nvSpPr>
            <p:cNvPr id="10271" name="AutoShape 10"/>
            <p:cNvSpPr/>
            <p:nvPr/>
          </p:nvSpPr>
          <p:spPr>
            <a:xfrm rot="-6503308">
              <a:off x="-3" y="2293"/>
              <a:ext cx="505" cy="498"/>
            </a:xfrm>
            <a:prstGeom prst="triangle">
              <a:avLst>
                <a:gd name="adj" fmla="val 50000"/>
              </a:avLst>
            </a:prstGeom>
            <a:grpFill/>
            <a:ln w="25400" cap="flat" cmpd="sng">
              <a:noFill/>
              <a:prstDash val="solid"/>
              <a:miter/>
              <a:headEnd type="none" w="med" len="med"/>
              <a:tailEnd type="none" w="med" len="med"/>
            </a:ln>
          </p:spPr>
          <p:txBody>
            <a:bodyPr vert="eaVert"/>
            <a:lstStyle/>
            <a:p>
              <a:endParaRPr lang="zh-CN" altLang="en-US" sz="2800" baseline="0" dirty="0">
                <a:latin typeface="Arial" panose="020B0604020202020204" pitchFamily="34" charset="0"/>
              </a:endParaRPr>
            </a:p>
          </p:txBody>
        </p:sp>
        <p:sp>
          <p:nvSpPr>
            <p:cNvPr id="10272" name="梯形 31"/>
            <p:cNvSpPr/>
            <p:nvPr/>
          </p:nvSpPr>
          <p:spPr>
            <a:xfrm>
              <a:off x="69" y="0"/>
              <a:ext cx="499" cy="408"/>
            </a:xfrm>
            <a:custGeom>
              <a:avLst/>
              <a:gdLst>
                <a:gd name="txL" fmla="*/ 107940 w 792088"/>
                <a:gd name="txT" fmla="*/ 88951 h 648072"/>
                <a:gd name="txR" fmla="*/ 684148 w 792088"/>
                <a:gd name="txB" fmla="*/ 648072 h 648072"/>
              </a:gdLst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792088" h="648072">
                  <a:moveTo>
                    <a:pt x="0" y="648072"/>
                  </a:moveTo>
                  <a:lnTo>
                    <a:pt x="162018" y="0"/>
                  </a:lnTo>
                  <a:lnTo>
                    <a:pt x="630070" y="0"/>
                  </a:lnTo>
                  <a:lnTo>
                    <a:pt x="792088" y="648072"/>
                  </a:lnTo>
                  <a:lnTo>
                    <a:pt x="0" y="648072"/>
                  </a:lnTo>
                  <a:close/>
                </a:path>
              </a:pathLst>
            </a:custGeom>
            <a:grpFill/>
            <a:ln w="25400" cap="flat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2" name="AutoShape 20"/>
          <p:cNvSpPr/>
          <p:nvPr/>
        </p:nvSpPr>
        <p:spPr>
          <a:xfrm>
            <a:off x="5150485" y="2987040"/>
            <a:ext cx="1416050" cy="485775"/>
          </a:xfrm>
          <a:prstGeom prst="flowChartAlternateProcess">
            <a:avLst/>
          </a:prstGeom>
          <a:solidFill>
            <a:schemeClr val="accent6">
              <a:lumMod val="40000"/>
              <a:lumOff val="60000"/>
            </a:schemeClr>
          </a:solidFill>
          <a:ln w="9525">
            <a:noFill/>
          </a:ln>
          <a:effectLst/>
        </p:spPr>
        <p:txBody>
          <a:bodyPr/>
          <a:lstStyle/>
          <a:p>
            <a:r>
              <a:rPr lang="zh-CN" altLang="en-US" sz="2800" baseline="0" dirty="0">
                <a:solidFill>
                  <a:sysClr val="windowText" lastClr="000000"/>
                </a:solidFill>
                <a:latin typeface="Arial" panose="020B0604020202020204" pitchFamily="34" charset="0"/>
              </a:rPr>
              <a:t>长方形</a:t>
            </a:r>
            <a:endParaRPr lang="zh-CN" altLang="en-US" sz="2800" baseline="0" dirty="0">
              <a:latin typeface="Arial" panose="020B0604020202020204" pitchFamily="34" charset="0"/>
            </a:endParaRPr>
          </a:p>
        </p:txBody>
      </p:sp>
      <p:sp>
        <p:nvSpPr>
          <p:cNvPr id="13" name="AutoShape 20"/>
          <p:cNvSpPr/>
          <p:nvPr/>
        </p:nvSpPr>
        <p:spPr>
          <a:xfrm>
            <a:off x="5150485" y="4453890"/>
            <a:ext cx="1416050" cy="485775"/>
          </a:xfrm>
          <a:prstGeom prst="flowChartAlternateProcess">
            <a:avLst/>
          </a:prstGeom>
          <a:solidFill>
            <a:schemeClr val="accent6">
              <a:lumMod val="40000"/>
              <a:lumOff val="60000"/>
            </a:schemeClr>
          </a:solidFill>
          <a:ln w="9525">
            <a:noFill/>
          </a:ln>
          <a:effectLst/>
        </p:spPr>
        <p:txBody>
          <a:bodyPr/>
          <a:lstStyle/>
          <a:p>
            <a:r>
              <a:rPr lang="zh-CN" altLang="en-US" sz="2800" baseline="0" dirty="0">
                <a:solidFill>
                  <a:sysClr val="windowText" lastClr="000000"/>
                </a:solidFill>
                <a:latin typeface="Arial" panose="020B0604020202020204" pitchFamily="34" charset="0"/>
              </a:rPr>
              <a:t>圆</a:t>
            </a:r>
            <a:endParaRPr lang="zh-CN" altLang="en-US" sz="2800" baseline="0" dirty="0">
              <a:latin typeface="Arial" panose="020B0604020202020204" pitchFamily="34" charset="0"/>
            </a:endParaRPr>
          </a:p>
        </p:txBody>
      </p:sp>
      <p:sp>
        <p:nvSpPr>
          <p:cNvPr id="14" name="AutoShape 20"/>
          <p:cNvSpPr/>
          <p:nvPr/>
        </p:nvSpPr>
        <p:spPr>
          <a:xfrm>
            <a:off x="5150485" y="5177790"/>
            <a:ext cx="1416050" cy="485775"/>
          </a:xfrm>
          <a:prstGeom prst="flowChartAlternateProcess">
            <a:avLst/>
          </a:prstGeom>
          <a:solidFill>
            <a:schemeClr val="accent6">
              <a:lumMod val="40000"/>
              <a:lumOff val="60000"/>
            </a:schemeClr>
          </a:solidFill>
          <a:ln w="9525">
            <a:noFill/>
          </a:ln>
          <a:effectLst/>
        </p:spPr>
        <p:txBody>
          <a:bodyPr/>
          <a:lstStyle/>
          <a:p>
            <a:r>
              <a:rPr lang="zh-CN" altLang="en-US" sz="2800" baseline="0" dirty="0">
                <a:solidFill>
                  <a:sysClr val="windowText" lastClr="000000"/>
                </a:solidFill>
                <a:latin typeface="Arial" panose="020B0604020202020204" pitchFamily="34" charset="0"/>
              </a:rPr>
              <a:t>三角形</a:t>
            </a:r>
            <a:endParaRPr lang="zh-CN" altLang="en-US" sz="2800" baseline="0" dirty="0">
              <a:latin typeface="Arial" panose="020B0604020202020204" pitchFamily="34" charset="0"/>
            </a:endParaRPr>
          </a:p>
        </p:txBody>
      </p:sp>
      <p:sp>
        <p:nvSpPr>
          <p:cNvPr id="15" name="AutoShape 20"/>
          <p:cNvSpPr/>
          <p:nvPr/>
        </p:nvSpPr>
        <p:spPr>
          <a:xfrm>
            <a:off x="4825048" y="1874203"/>
            <a:ext cx="2066925" cy="857250"/>
          </a:xfrm>
          <a:prstGeom prst="flowChartAlternateProcess">
            <a:avLst/>
          </a:prstGeom>
          <a:solidFill>
            <a:schemeClr val="accent6">
              <a:lumMod val="40000"/>
              <a:lumOff val="60000"/>
            </a:schemeClr>
          </a:solidFill>
          <a:ln w="9525">
            <a:noFill/>
          </a:ln>
          <a:effectLst/>
        </p:spPr>
        <p:txBody>
          <a:bodyPr/>
          <a:lstStyle/>
          <a:p>
            <a:r>
              <a:rPr lang="zh-CN" altLang="en-US" sz="2800" baseline="0" dirty="0">
                <a:solidFill>
                  <a:sysClr val="windowText" lastClr="000000"/>
                </a:solidFill>
                <a:latin typeface="Arial" panose="020B0604020202020204" pitchFamily="34" charset="0"/>
              </a:rPr>
              <a:t>平行四边形</a:t>
            </a:r>
            <a:endParaRPr lang="zh-CN" altLang="en-US" sz="2800" baseline="0" dirty="0">
              <a:latin typeface="Arial" panose="020B0604020202020204" pitchFamily="34" charset="0"/>
            </a:endParaRPr>
          </a:p>
        </p:txBody>
      </p:sp>
      <p:grpSp>
        <p:nvGrpSpPr>
          <p:cNvPr id="16" name="Group 25"/>
          <p:cNvGrpSpPr/>
          <p:nvPr/>
        </p:nvGrpSpPr>
        <p:grpSpPr>
          <a:xfrm>
            <a:off x="7993698" y="1255952"/>
            <a:ext cx="1416050" cy="4729876"/>
            <a:chOff x="0" y="-6"/>
            <a:chExt cx="689" cy="2772"/>
          </a:xfrm>
          <a:solidFill>
            <a:schemeClr val="accent4">
              <a:lumMod val="40000"/>
              <a:lumOff val="60000"/>
            </a:schemeClr>
          </a:solidFill>
        </p:grpSpPr>
        <p:sp>
          <p:nvSpPr>
            <p:cNvPr id="17" name="Rectangle 9"/>
            <p:cNvSpPr/>
            <p:nvPr/>
          </p:nvSpPr>
          <p:spPr>
            <a:xfrm rot="2199859">
              <a:off x="98" y="1061"/>
              <a:ext cx="375" cy="453"/>
            </a:xfrm>
            <a:prstGeom prst="rect">
              <a:avLst/>
            </a:prstGeom>
            <a:grpFill/>
            <a:ln w="25400" cap="flat" cmpd="sng">
              <a:noFill/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 sz="2800" baseline="0" dirty="0">
                <a:latin typeface="Arial" panose="020B0604020202020204" pitchFamily="34" charset="0"/>
              </a:endParaRPr>
            </a:p>
          </p:txBody>
        </p:sp>
        <p:sp>
          <p:nvSpPr>
            <p:cNvPr id="22" name="AutoShape 11"/>
            <p:cNvSpPr/>
            <p:nvPr/>
          </p:nvSpPr>
          <p:spPr>
            <a:xfrm>
              <a:off x="0" y="435"/>
              <a:ext cx="689" cy="448"/>
            </a:xfrm>
            <a:prstGeom prst="rtTriangle">
              <a:avLst/>
            </a:prstGeom>
            <a:grpFill/>
            <a:ln w="25400" cap="flat" cmpd="sng">
              <a:noFill/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 sz="2800" baseline="0" dirty="0">
                <a:latin typeface="Arial" panose="020B0604020202020204" pitchFamily="34" charset="0"/>
              </a:endParaRPr>
            </a:p>
          </p:txBody>
        </p:sp>
        <p:sp>
          <p:nvSpPr>
            <p:cNvPr id="24" name="Oval 12"/>
            <p:cNvSpPr/>
            <p:nvPr/>
          </p:nvSpPr>
          <p:spPr>
            <a:xfrm>
              <a:off x="130" y="1741"/>
              <a:ext cx="358" cy="533"/>
            </a:xfrm>
            <a:prstGeom prst="ellipse">
              <a:avLst/>
            </a:prstGeom>
            <a:grpFill/>
            <a:ln w="25400" cap="flat" cmpd="sng">
              <a:noFill/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 sz="2800" baseline="0" dirty="0">
                <a:latin typeface="Arial" panose="020B0604020202020204" pitchFamily="34" charset="0"/>
              </a:endParaRPr>
            </a:p>
          </p:txBody>
        </p:sp>
        <p:sp>
          <p:nvSpPr>
            <p:cNvPr id="25" name="Oval 13"/>
            <p:cNvSpPr/>
            <p:nvPr/>
          </p:nvSpPr>
          <p:spPr>
            <a:xfrm>
              <a:off x="67" y="-6"/>
              <a:ext cx="289" cy="363"/>
            </a:xfrm>
            <a:prstGeom prst="ellipse">
              <a:avLst/>
            </a:prstGeom>
            <a:grpFill/>
            <a:ln w="25400" cap="flat" cmpd="sng">
              <a:noFill/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 sz="2800" baseline="0" dirty="0">
                <a:latin typeface="Arial" panose="020B0604020202020204" pitchFamily="34" charset="0"/>
              </a:endParaRPr>
            </a:p>
          </p:txBody>
        </p:sp>
        <p:sp>
          <p:nvSpPr>
            <p:cNvPr id="26" name="平行四边形 30"/>
            <p:cNvSpPr/>
            <p:nvPr/>
          </p:nvSpPr>
          <p:spPr>
            <a:xfrm>
              <a:off x="0" y="2403"/>
              <a:ext cx="635" cy="363"/>
            </a:xfrm>
            <a:prstGeom prst="parallelogram">
              <a:avLst>
                <a:gd name="adj" fmla="val 24992"/>
              </a:avLst>
            </a:prstGeom>
            <a:grpFill/>
            <a:ln w="25400" cap="flat" cmpd="sng">
              <a:noFill/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 sz="2800" baseline="0" dirty="0">
                <a:latin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任意多边形 22"/>
          <p:cNvSpPr/>
          <p:nvPr/>
        </p:nvSpPr>
        <p:spPr>
          <a:xfrm>
            <a:off x="119641" y="712306"/>
            <a:ext cx="538386" cy="593398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800" b="1" dirty="0"/>
              <a:t>7</a:t>
            </a:r>
            <a:endParaRPr lang="zh-CN" altLang="en-US" sz="2800" b="1" dirty="0"/>
          </a:p>
        </p:txBody>
      </p:sp>
      <p:sp>
        <p:nvSpPr>
          <p:cNvPr id="2" name="矩形 1"/>
          <p:cNvSpPr/>
          <p:nvPr/>
        </p:nvSpPr>
        <p:spPr>
          <a:xfrm>
            <a:off x="658027" y="805959"/>
            <a:ext cx="8361680" cy="52197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/>
            <a:r>
              <a:rPr lang="zh-CN" altLang="en-US" sz="2800" dirty="0">
                <a:solidFill>
                  <a:prstClr val="black"/>
                </a:solidFill>
              </a:rPr>
              <a:t>你能把散落的“七巧板”复原，拼成一个正方形吗？</a:t>
            </a:r>
            <a:endParaRPr lang="zh-CN" altLang="en-US" sz="2800" dirty="0">
              <a:solidFill>
                <a:prstClr val="black"/>
              </a:solidFill>
            </a:endParaRPr>
          </a:p>
        </p:txBody>
      </p:sp>
      <p:pic>
        <p:nvPicPr>
          <p:cNvPr id="147462" name="Picture 11"/>
          <p:cNvPicPr>
            <a:picLocks noChangeAspect="1"/>
          </p:cNvPicPr>
          <p:nvPr/>
        </p:nvPicPr>
        <p:blipFill>
          <a:blip r:embed="rId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995805" y="2046923"/>
            <a:ext cx="1343025" cy="241935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47463" name="Picture 13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003868" y="3774123"/>
            <a:ext cx="1924050" cy="77152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47464" name="Picture 14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 rot="1278347">
            <a:off x="5235893" y="4063048"/>
            <a:ext cx="1666875" cy="136207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47465" name="Picture 15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5019993" y="2840673"/>
            <a:ext cx="952500" cy="130492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47466" name="Picture 16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80130" y="4640898"/>
            <a:ext cx="1228725" cy="122872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47467" name="Picture 17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482918" y="4494848"/>
            <a:ext cx="2495550" cy="12573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47468" name="Picture 18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411480" y="3199448"/>
            <a:ext cx="1314450" cy="78105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5603" name="Rectangle 2"/>
          <p:cNvSpPr/>
          <p:nvPr/>
        </p:nvSpPr>
        <p:spPr>
          <a:xfrm>
            <a:off x="9371965" y="3215640"/>
            <a:ext cx="1035050" cy="930275"/>
          </a:xfrm>
          <a:prstGeom prst="rect">
            <a:avLst/>
          </a:prstGeom>
          <a:solidFill>
            <a:srgbClr val="8CC63E"/>
          </a:solidFill>
          <a:ln w="9525" cap="flat" cmpd="sng">
            <a:solidFill>
              <a:srgbClr val="080808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ctr"/>
          <a:lstStyle/>
          <a:p>
            <a:endParaRPr lang="zh-CN" altLang="en-US" dirty="0">
              <a:latin typeface="Arial" panose="020B0604020202020204" pitchFamily="34" charset="0"/>
            </a:endParaRPr>
          </a:p>
        </p:txBody>
      </p:sp>
      <p:sp>
        <p:nvSpPr>
          <p:cNvPr id="25604" name="AutoShape 3"/>
          <p:cNvSpPr/>
          <p:nvPr/>
        </p:nvSpPr>
        <p:spPr>
          <a:xfrm rot="-2823488">
            <a:off x="8830628" y="4838065"/>
            <a:ext cx="2152650" cy="576263"/>
          </a:xfrm>
          <a:prstGeom prst="parallelogram">
            <a:avLst>
              <a:gd name="adj" fmla="val 93164"/>
            </a:avLst>
          </a:prstGeom>
          <a:solidFill>
            <a:srgbClr val="F9A75F"/>
          </a:solidFill>
          <a:ln w="9525" cap="flat" cmpd="sng">
            <a:solidFill>
              <a:srgbClr val="080808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ctr"/>
          <a:lstStyle/>
          <a:p>
            <a:endParaRPr lang="zh-CN" altLang="en-US" dirty="0">
              <a:latin typeface="Arial" panose="020B0604020202020204" pitchFamily="34" charset="0"/>
            </a:endParaRPr>
          </a:p>
        </p:txBody>
      </p:sp>
      <p:sp>
        <p:nvSpPr>
          <p:cNvPr id="25605" name="AutoShape 4"/>
          <p:cNvSpPr/>
          <p:nvPr/>
        </p:nvSpPr>
        <p:spPr>
          <a:xfrm flipH="1" flipV="1">
            <a:off x="7401878" y="4130040"/>
            <a:ext cx="1987550" cy="1984375"/>
          </a:xfrm>
          <a:prstGeom prst="rtTriangle">
            <a:avLst/>
          </a:prstGeom>
          <a:solidFill>
            <a:srgbClr val="F3CD48"/>
          </a:solidFill>
          <a:ln w="9525" cap="flat" cmpd="sng">
            <a:solidFill>
              <a:srgbClr val="080808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ctr"/>
          <a:lstStyle/>
          <a:p>
            <a:endParaRPr lang="zh-CN" altLang="en-US" dirty="0">
              <a:latin typeface="Arial" panose="020B0604020202020204" pitchFamily="34" charset="0"/>
            </a:endParaRPr>
          </a:p>
        </p:txBody>
      </p:sp>
      <p:sp>
        <p:nvSpPr>
          <p:cNvPr id="25606" name="AutoShape 5"/>
          <p:cNvSpPr/>
          <p:nvPr/>
        </p:nvSpPr>
        <p:spPr>
          <a:xfrm>
            <a:off x="9381490" y="2148840"/>
            <a:ext cx="1065213" cy="1063625"/>
          </a:xfrm>
          <a:prstGeom prst="rtTriangle">
            <a:avLst/>
          </a:prstGeom>
          <a:solidFill>
            <a:srgbClr val="E4C4A7"/>
          </a:solidFill>
          <a:ln w="9525" cap="flat" cmpd="sng">
            <a:solidFill>
              <a:srgbClr val="080808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ctr"/>
          <a:lstStyle/>
          <a:p>
            <a:endParaRPr lang="zh-CN" altLang="en-US" dirty="0">
              <a:latin typeface="Arial" panose="020B0604020202020204" pitchFamily="34" charset="0"/>
            </a:endParaRPr>
          </a:p>
        </p:txBody>
      </p:sp>
      <p:sp>
        <p:nvSpPr>
          <p:cNvPr id="25607" name="AutoShape 6"/>
          <p:cNvSpPr/>
          <p:nvPr/>
        </p:nvSpPr>
        <p:spPr>
          <a:xfrm flipV="1">
            <a:off x="9386253" y="4145915"/>
            <a:ext cx="1063625" cy="1200150"/>
          </a:xfrm>
          <a:prstGeom prst="rtTriangle">
            <a:avLst/>
          </a:prstGeom>
          <a:solidFill>
            <a:srgbClr val="1FBAC0"/>
          </a:solidFill>
          <a:ln w="9525" cap="flat" cmpd="sng">
            <a:solidFill>
              <a:srgbClr val="080808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ctr"/>
          <a:lstStyle/>
          <a:p>
            <a:endParaRPr lang="zh-CN" altLang="en-US" dirty="0">
              <a:latin typeface="Arial" panose="020B0604020202020204" pitchFamily="34" charset="0"/>
            </a:endParaRPr>
          </a:p>
        </p:txBody>
      </p:sp>
      <p:sp>
        <p:nvSpPr>
          <p:cNvPr id="25608" name="AutoShape 7"/>
          <p:cNvSpPr/>
          <p:nvPr/>
        </p:nvSpPr>
        <p:spPr>
          <a:xfrm rot="2719093" flipH="1" flipV="1">
            <a:off x="9741853" y="3452178"/>
            <a:ext cx="1306512" cy="1304925"/>
          </a:xfrm>
          <a:prstGeom prst="rtTriangle">
            <a:avLst/>
          </a:prstGeom>
          <a:solidFill>
            <a:srgbClr val="7E528B"/>
          </a:solidFill>
          <a:ln w="9525" cap="flat" cmpd="sng">
            <a:solidFill>
              <a:srgbClr val="080808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ctr"/>
          <a:lstStyle/>
          <a:p>
            <a:endParaRPr lang="zh-CN" altLang="en-US" dirty="0">
              <a:latin typeface="Arial" panose="020B0604020202020204" pitchFamily="34" charset="0"/>
            </a:endParaRPr>
          </a:p>
        </p:txBody>
      </p:sp>
      <p:sp>
        <p:nvSpPr>
          <p:cNvPr id="25609" name="AutoShape 8"/>
          <p:cNvSpPr/>
          <p:nvPr/>
        </p:nvSpPr>
        <p:spPr>
          <a:xfrm flipH="1">
            <a:off x="7400290" y="2142490"/>
            <a:ext cx="1987550" cy="1987550"/>
          </a:xfrm>
          <a:prstGeom prst="rtTriangle">
            <a:avLst/>
          </a:prstGeom>
          <a:solidFill>
            <a:srgbClr val="F14D37"/>
          </a:solidFill>
          <a:ln w="9525" cap="flat" cmpd="sng">
            <a:solidFill>
              <a:srgbClr val="080808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ctr"/>
          <a:lstStyle/>
          <a:p>
            <a:endParaRPr lang="zh-CN" altLang="en-US" dirty="0">
              <a:latin typeface="Arial" panose="020B0604020202020204" pitchFamily="34" charset="0"/>
            </a:endParaRPr>
          </a:p>
        </p:txBody>
      </p:sp>
      <p:sp>
        <p:nvSpPr>
          <p:cNvPr id="148490" name="AutoShape 9"/>
          <p:cNvSpPr/>
          <p:nvPr/>
        </p:nvSpPr>
        <p:spPr>
          <a:xfrm>
            <a:off x="7400290" y="2129790"/>
            <a:ext cx="3940175" cy="3940175"/>
          </a:xfrm>
          <a:prstGeom prst="diamond">
            <a:avLst/>
          </a:prstGeom>
          <a:noFill/>
          <a:ln w="57150" cap="flat" cmpd="sng">
            <a:solidFill>
              <a:srgbClr val="080808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ctr"/>
          <a:lstStyle/>
          <a:p>
            <a:endParaRPr lang="zh-CN" altLang="en-US" dirty="0">
              <a:latin typeface="Arial" panose="020B0604020202020204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5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5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5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5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5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5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5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48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3" grpId="0" bldLvl="0" animBg="1"/>
      <p:bldP spid="25604" grpId="0" bldLvl="0" animBg="1"/>
      <p:bldP spid="25605" grpId="0" bldLvl="0" animBg="1"/>
      <p:bldP spid="25606" grpId="0" bldLvl="0" animBg="1"/>
      <p:bldP spid="25607" grpId="0" bldLvl="0" animBg="1"/>
      <p:bldP spid="25608" grpId="0" bldLvl="0" animBg="1"/>
      <p:bldP spid="25609" grpId="0" bldLvl="0" animBg="1"/>
      <p:bldP spid="14849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373380" y="718762"/>
            <a:ext cx="2214880" cy="5835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3200" dirty="0">
                <a:sym typeface="+mn-ea"/>
              </a:rPr>
              <a:t>图形与几何</a:t>
            </a:r>
            <a:endParaRPr lang="zh-CN" altLang="en-US" sz="3200" dirty="0"/>
          </a:p>
        </p:txBody>
      </p:sp>
      <p:sp>
        <p:nvSpPr>
          <p:cNvPr id="4" name="文本框 3"/>
          <p:cNvSpPr txBox="1"/>
          <p:nvPr/>
        </p:nvSpPr>
        <p:spPr>
          <a:xfrm>
            <a:off x="2588260" y="749559"/>
            <a:ext cx="4744085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1.</a:t>
            </a:r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这学期我们学过哪些图形？</a:t>
            </a:r>
            <a:endParaRPr lang="en-US" altLang="zh-CN" sz="2800" dirty="0"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pic>
        <p:nvPicPr>
          <p:cNvPr id="7" name="图片 6" descr="C:\Users\宁宁的夫人\Desktop\课件制作所需人物插图\女2小贴士.png女2小贴士"/>
          <p:cNvPicPr>
            <a:picLocks noChangeAspect="1"/>
          </p:cNvPicPr>
          <p:nvPr/>
        </p:nvPicPr>
        <p:blipFill>
          <a:blip r:embed="rId1"/>
          <a:srcRect/>
          <a:stretch>
            <a:fillRect/>
          </a:stretch>
        </p:blipFill>
        <p:spPr bwMode="auto">
          <a:xfrm>
            <a:off x="9126220" y="1849120"/>
            <a:ext cx="1776730" cy="14535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圆角矩形标注 7"/>
          <p:cNvSpPr/>
          <p:nvPr/>
        </p:nvSpPr>
        <p:spPr>
          <a:xfrm>
            <a:off x="1684655" y="2085976"/>
            <a:ext cx="7186295" cy="895985"/>
          </a:xfrm>
          <a:prstGeom prst="wedgeRoundRectCallout">
            <a:avLst>
              <a:gd name="adj1" fmla="val 55010"/>
              <a:gd name="adj2" fmla="val -14110"/>
              <a:gd name="adj3" fmla="val 16667"/>
            </a:avLst>
          </a:prstGeom>
          <a:solidFill>
            <a:srgbClr val="CAD9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zh-CN" sz="2800" noProof="1">
              <a:solidFill>
                <a:schemeClr val="tx1"/>
              </a:solidFill>
              <a:latin typeface="微软雅黑" panose="020B0503020204020204" charset="-122"/>
              <a:sym typeface="+mn-ea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1758949" y="2314892"/>
            <a:ext cx="7037705" cy="5219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/>
              <a:t>我们学过长方形、正方形、三角形、圆</a:t>
            </a:r>
            <a:r>
              <a:rPr lang="en-US" altLang="zh-CN" sz="2800" dirty="0"/>
              <a:t>......</a:t>
            </a:r>
            <a:r>
              <a:rPr lang="zh-CN" altLang="en-US" sz="2800" dirty="0"/>
              <a:t> </a:t>
            </a:r>
            <a:endParaRPr lang="zh-CN" altLang="en-US" sz="2800" dirty="0"/>
          </a:p>
        </p:txBody>
      </p:sp>
      <p:pic>
        <p:nvPicPr>
          <p:cNvPr id="5" name="图片 4" descr="C:\Users\宁宁的夫人\Desktop\课件制作所需人物插图\女1说.png女1说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569454" y="4349175"/>
            <a:ext cx="1366163" cy="2002095"/>
          </a:xfrm>
          <a:prstGeom prst="rect">
            <a:avLst/>
          </a:prstGeom>
        </p:spPr>
      </p:pic>
      <p:sp>
        <p:nvSpPr>
          <p:cNvPr id="6" name="圆角矩形标注 5"/>
          <p:cNvSpPr/>
          <p:nvPr/>
        </p:nvSpPr>
        <p:spPr>
          <a:xfrm>
            <a:off x="2588260" y="4732738"/>
            <a:ext cx="2753360" cy="720090"/>
          </a:xfrm>
          <a:prstGeom prst="wedgeRoundRectCallout">
            <a:avLst>
              <a:gd name="adj1" fmla="val -64638"/>
              <a:gd name="adj2" fmla="val 38382"/>
              <a:gd name="adj3" fmla="val 16667"/>
            </a:avLst>
          </a:prstGeom>
          <a:solidFill>
            <a:srgbClr val="E1EF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defRPr/>
            </a:pPr>
            <a:endParaRPr lang="zh-CN" altLang="en-US" sz="2800" noProof="1">
              <a:solidFill>
                <a:schemeClr val="tx1"/>
              </a:solidFill>
            </a:endParaRPr>
          </a:p>
        </p:txBody>
      </p:sp>
      <p:sp>
        <p:nvSpPr>
          <p:cNvPr id="10" name="矩形 9"/>
          <p:cNvSpPr/>
          <p:nvPr/>
        </p:nvSpPr>
        <p:spPr>
          <a:xfrm>
            <a:off x="2588260" y="4831798"/>
            <a:ext cx="3027680" cy="52197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 dirty="0"/>
              <a:t>我来试着画一画。</a:t>
            </a:r>
            <a:endParaRPr lang="zh-CN" altLang="en-US" sz="28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ldLvl="0" animBg="1"/>
      <p:bldP spid="9" grpId="0"/>
      <p:bldP spid="6" grpId="0" bldLvl="0" animBg="1"/>
      <p:bldP spid="1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373380" y="506730"/>
            <a:ext cx="2214880" cy="5835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3200" dirty="0">
                <a:sym typeface="+mn-ea"/>
              </a:rPr>
              <a:t>图形与几何</a:t>
            </a:r>
            <a:endParaRPr lang="zh-CN" altLang="en-US" sz="3200" dirty="0"/>
          </a:p>
        </p:txBody>
      </p:sp>
      <p:sp>
        <p:nvSpPr>
          <p:cNvPr id="4" name="文本框 3"/>
          <p:cNvSpPr txBox="1"/>
          <p:nvPr/>
        </p:nvSpPr>
        <p:spPr>
          <a:xfrm>
            <a:off x="1164590" y="1550035"/>
            <a:ext cx="8300085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2.</a:t>
            </a:r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用自己的语言说一说，你学的图形都是什么样的？</a:t>
            </a:r>
            <a:endParaRPr lang="en-US" altLang="zh-CN" sz="2800" dirty="0"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1164590" y="2705100"/>
            <a:ext cx="10789285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3.</a:t>
            </a:r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下面的图案分别由哪些图形组成？你能设计出一幅有趣的图案吗？</a:t>
            </a:r>
            <a:endParaRPr lang="en-US" altLang="zh-CN" sz="2800" dirty="0"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pic>
        <p:nvPicPr>
          <p:cNvPr id="5" name="图片 4" descr="`AD0AU2`ZYZ6$8{GEKPC3~D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413125" y="3775710"/>
            <a:ext cx="5613400" cy="2439670"/>
          </a:xfrm>
          <a:prstGeom prst="roundRect">
            <a:avLst/>
          </a:prstGeom>
          <a:ln>
            <a:noFill/>
          </a:ln>
        </p:spPr>
      </p:pic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2240389" y="3051010"/>
            <a:ext cx="1355725" cy="1350962"/>
          </a:xfrm>
          <a:prstGeom prst="rect">
            <a:avLst/>
          </a:prstGeom>
          <a:solidFill>
            <a:srgbClr val="FF2D2D">
              <a:alpha val="0"/>
            </a:srgbClr>
          </a:solidFill>
          <a:ln w="25400" cap="flat" cmpd="sng" algn="ctr">
            <a:solidFill>
              <a:srgbClr val="FF2D2D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4" name="文本框 31"/>
          <p:cNvSpPr txBox="1">
            <a:spLocks noChangeArrowheads="1"/>
          </p:cNvSpPr>
          <p:nvPr/>
        </p:nvSpPr>
        <p:spPr bwMode="auto">
          <a:xfrm>
            <a:off x="3910439" y="3539960"/>
            <a:ext cx="126188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2800">
                <a:latin typeface="+mn-ea"/>
                <a:ea typeface="+mn-ea"/>
              </a:rPr>
              <a:t>正方形</a:t>
            </a:r>
            <a:endParaRPr lang="zh-CN" altLang="en-US" sz="2800">
              <a:latin typeface="+mn-ea"/>
              <a:ea typeface="+mn-ea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6349728" y="3523430"/>
            <a:ext cx="1560512" cy="539750"/>
          </a:xfrm>
          <a:prstGeom prst="rect">
            <a:avLst/>
          </a:prstGeom>
          <a:solidFill>
            <a:srgbClr val="FF2D2D">
              <a:alpha val="0"/>
            </a:srgbClr>
          </a:solidFill>
          <a:ln w="25400" cap="flat" cmpd="sng" algn="ctr">
            <a:solidFill>
              <a:srgbClr val="FF2D2D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6" name="文本框 31"/>
          <p:cNvSpPr txBox="1">
            <a:spLocks noChangeArrowheads="1"/>
          </p:cNvSpPr>
          <p:nvPr/>
        </p:nvSpPr>
        <p:spPr bwMode="auto">
          <a:xfrm>
            <a:off x="8081690" y="3523430"/>
            <a:ext cx="126188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2800" dirty="0">
                <a:latin typeface="+mn-ea"/>
                <a:ea typeface="+mn-ea"/>
              </a:rPr>
              <a:t>长方形</a:t>
            </a:r>
            <a:endParaRPr lang="zh-CN" altLang="en-US" sz="2800" dirty="0">
              <a:latin typeface="+mn-ea"/>
              <a:ea typeface="+mn-ea"/>
            </a:endParaRPr>
          </a:p>
        </p:txBody>
      </p:sp>
      <p:sp>
        <p:nvSpPr>
          <p:cNvPr id="7" name="文本框 31"/>
          <p:cNvSpPr txBox="1">
            <a:spLocks noChangeArrowheads="1"/>
          </p:cNvSpPr>
          <p:nvPr/>
        </p:nvSpPr>
        <p:spPr bwMode="auto">
          <a:xfrm>
            <a:off x="3876565" y="5043901"/>
            <a:ext cx="126188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2800" dirty="0">
                <a:latin typeface="+mn-ea"/>
                <a:ea typeface="+mn-ea"/>
              </a:rPr>
              <a:t>三角形</a:t>
            </a:r>
            <a:endParaRPr lang="zh-CN" altLang="en-US" sz="2800" dirty="0">
              <a:latin typeface="+mn-ea"/>
              <a:ea typeface="+mn-ea"/>
            </a:endParaRPr>
          </a:p>
        </p:txBody>
      </p:sp>
      <p:sp>
        <p:nvSpPr>
          <p:cNvPr id="8" name="等腰三角形 7"/>
          <p:cNvSpPr/>
          <p:nvPr/>
        </p:nvSpPr>
        <p:spPr>
          <a:xfrm flipH="1" flipV="1">
            <a:off x="2403365" y="4925088"/>
            <a:ext cx="1060450" cy="792163"/>
          </a:xfrm>
          <a:prstGeom prst="triangle">
            <a:avLst/>
          </a:prstGeom>
          <a:solidFill>
            <a:srgbClr val="F1E5BB">
              <a:alpha val="0"/>
            </a:srgbClr>
          </a:solidFill>
          <a:ln w="25400" cap="flat" cmpd="sng" algn="ctr">
            <a:solidFill>
              <a:srgbClr val="FF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文本框 31"/>
          <p:cNvSpPr txBox="1">
            <a:spLocks noChangeArrowheads="1"/>
          </p:cNvSpPr>
          <p:nvPr/>
        </p:nvSpPr>
        <p:spPr bwMode="auto">
          <a:xfrm>
            <a:off x="8342935" y="5074314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2800" dirty="0">
                <a:latin typeface="+mn-ea"/>
                <a:ea typeface="+mn-ea"/>
              </a:rPr>
              <a:t>圆</a:t>
            </a:r>
            <a:endParaRPr lang="zh-CN" altLang="en-US" sz="2800" dirty="0">
              <a:latin typeface="+mn-ea"/>
              <a:ea typeface="+mn-ea"/>
            </a:endParaRPr>
          </a:p>
        </p:txBody>
      </p:sp>
      <p:sp>
        <p:nvSpPr>
          <p:cNvPr id="10" name="椭圆 9"/>
          <p:cNvSpPr/>
          <p:nvPr/>
        </p:nvSpPr>
        <p:spPr>
          <a:xfrm>
            <a:off x="6785598" y="4802851"/>
            <a:ext cx="914400" cy="914400"/>
          </a:xfrm>
          <a:prstGeom prst="ellipse">
            <a:avLst/>
          </a:prstGeom>
          <a:solidFill>
            <a:srgbClr val="FF0000">
              <a:alpha val="0"/>
            </a:srgbClr>
          </a:solidFill>
          <a:ln w="28575" cap="flat" cmpd="sng" algn="ctr">
            <a:solidFill>
              <a:srgbClr val="FF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宋体" panose="02010600030101010101" pitchFamily="2" charset="-122"/>
              <a:cs typeface="+mn-cs"/>
            </a:endParaRPr>
          </a:p>
        </p:txBody>
      </p:sp>
      <p:pic>
        <p:nvPicPr>
          <p:cNvPr id="12" name="图片 11" descr="C:\Users\宁宁的夫人\Desktop\课件制作所需人物插图\女2小贴士.png女2小贴士"/>
          <p:cNvPicPr>
            <a:picLocks noChangeAspect="1"/>
          </p:cNvPicPr>
          <p:nvPr/>
        </p:nvPicPr>
        <p:blipFill>
          <a:blip r:embed="rId1"/>
          <a:srcRect/>
          <a:stretch>
            <a:fillRect/>
          </a:stretch>
        </p:blipFill>
        <p:spPr bwMode="auto">
          <a:xfrm>
            <a:off x="8806574" y="900853"/>
            <a:ext cx="1728470" cy="14535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圆角矩形标注 12"/>
          <p:cNvSpPr/>
          <p:nvPr/>
        </p:nvSpPr>
        <p:spPr>
          <a:xfrm>
            <a:off x="2107565" y="1464310"/>
            <a:ext cx="6295390" cy="596900"/>
          </a:xfrm>
          <a:prstGeom prst="wedgeRoundRectCallout">
            <a:avLst>
              <a:gd name="adj1" fmla="val 55010"/>
              <a:gd name="adj2" fmla="val -14110"/>
              <a:gd name="adj3" fmla="val 16667"/>
            </a:avLst>
          </a:prstGeom>
          <a:solidFill>
            <a:srgbClr val="CAD9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zh-CN" sz="2800" noProof="1">
              <a:solidFill>
                <a:schemeClr val="tx1"/>
              </a:solidFill>
              <a:latin typeface="微软雅黑" panose="020B0503020204020204" charset="-122"/>
              <a:sym typeface="+mn-ea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2107676" y="1539198"/>
            <a:ext cx="8140148" cy="5219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/>
              <a:t>区分</a:t>
            </a:r>
            <a:r>
              <a:rPr lang="zh-CN" altLang="en-US" sz="2800" dirty="0">
                <a:solidFill>
                  <a:srgbClr val="FF0000"/>
                </a:solidFill>
              </a:rPr>
              <a:t>长方形、正方形、三角形和圆。</a:t>
            </a:r>
            <a:endParaRPr lang="zh-CN" altLang="en-US" sz="28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ldLvl="0" animBg="1"/>
      <p:bldP spid="4" grpId="0"/>
      <p:bldP spid="5" grpId="0" bldLvl="0" animBg="1"/>
      <p:bldP spid="6" grpId="0"/>
      <p:bldP spid="7" grpId="0"/>
      <p:bldP spid="8" grpId="0" bldLvl="0" animBg="1"/>
      <p:bldP spid="9" grpId="0"/>
      <p:bldP spid="10" grpId="0" bldLvl="0" animBg="1"/>
      <p:bldP spid="13" grpId="0" bldLvl="0" animBg="1"/>
      <p:bldP spid="1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表格 1"/>
          <p:cNvGraphicFramePr/>
          <p:nvPr/>
        </p:nvGraphicFramePr>
        <p:xfrm>
          <a:off x="2598890" y="1635565"/>
          <a:ext cx="7412588" cy="3975652"/>
        </p:xfrm>
        <a:graphic>
          <a:graphicData uri="http://schemas.openxmlformats.org/drawingml/2006/table">
            <a:tbl>
              <a:tblPr firstRow="1" bandRow="1"/>
              <a:tblGrid>
                <a:gridCol w="754305"/>
                <a:gridCol w="1458007"/>
                <a:gridCol w="1831996"/>
                <a:gridCol w="1832787"/>
                <a:gridCol w="1535493"/>
              </a:tblGrid>
              <a:tr h="117798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>
                        <a:buNone/>
                      </a:pPr>
                      <a:r>
                        <a:rPr lang="zh-CN" altLang="en-US" sz="28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图形</a:t>
                      </a:r>
                      <a:endParaRPr lang="zh-CN" altLang="en-US" sz="28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50000"/>
                        </a:lnSpc>
                        <a:buNone/>
                      </a:pPr>
                      <a:r>
                        <a:rPr lang="zh-CN" altLang="en-US" sz="28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圆</a:t>
                      </a:r>
                      <a:endParaRPr lang="zh-CN" altLang="en-US" sz="2800" b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50000"/>
                        </a:lnSpc>
                        <a:buNone/>
                      </a:pPr>
                      <a:r>
                        <a:rPr lang="zh-CN" altLang="en-US" sz="28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正方形</a:t>
                      </a:r>
                      <a:endParaRPr lang="zh-CN" altLang="en-US" sz="2800" b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50000"/>
                        </a:lnSpc>
                        <a:buNone/>
                      </a:pPr>
                      <a:r>
                        <a:rPr lang="zh-CN" altLang="en-US" sz="2800" b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长方形</a:t>
                      </a:r>
                      <a:endParaRPr lang="zh-CN" altLang="en-US" sz="2800" b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150000"/>
                        </a:lnSpc>
                        <a:buNone/>
                      </a:pPr>
                      <a:r>
                        <a:rPr lang="zh-CN" altLang="en-US" sz="28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三角形</a:t>
                      </a:r>
                      <a:endParaRPr lang="zh-CN" altLang="en-US" sz="28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79766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>
                        <a:buNone/>
                      </a:pPr>
                      <a:r>
                        <a:rPr lang="zh-CN" altLang="en-US" sz="2800" dirty="0">
                          <a:latin typeface="+mn-ea"/>
                          <a:ea typeface="+mn-ea"/>
                        </a:rPr>
                        <a:t>图形特点</a:t>
                      </a:r>
                      <a:endParaRPr lang="zh-CN" altLang="en-US" sz="2800" dirty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>
                        <a:buNone/>
                      </a:pPr>
                      <a:r>
                        <a:rPr lang="zh-CN" altLang="en-US" sz="2800" dirty="0">
                          <a:latin typeface="+mn-ea"/>
                          <a:ea typeface="+mn-ea"/>
                        </a:rPr>
                        <a:t>由一条曲线围成的，圆圆的。</a:t>
                      </a:r>
                      <a:endParaRPr lang="zh-CN" altLang="en-US" sz="2800" dirty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>
                        <a:buNone/>
                      </a:pPr>
                      <a:r>
                        <a:rPr lang="zh-CN" altLang="en-US" sz="2800">
                          <a:latin typeface="+mn-ea"/>
                          <a:ea typeface="+mn-ea"/>
                        </a:rPr>
                        <a:t>四四方方的，边都是直直的，</a:t>
                      </a:r>
                      <a:r>
                        <a:rPr lang="en-US" altLang="zh-CN" sz="2800">
                          <a:latin typeface="+mn-ea"/>
                          <a:ea typeface="+mn-ea"/>
                        </a:rPr>
                        <a:t>4</a:t>
                      </a:r>
                      <a:r>
                        <a:rPr lang="zh-CN" altLang="en-US" sz="2800">
                          <a:latin typeface="+mn-ea"/>
                          <a:ea typeface="+mn-ea"/>
                        </a:rPr>
                        <a:t>个角都是直直的。</a:t>
                      </a:r>
                      <a:endParaRPr lang="zh-CN" altLang="en-US" sz="280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>
                        <a:buNone/>
                      </a:pPr>
                      <a:r>
                        <a:rPr lang="zh-CN" altLang="en-US" sz="2800">
                          <a:latin typeface="+mn-ea"/>
                          <a:ea typeface="+mn-ea"/>
                          <a:sym typeface="+mn-ea"/>
                        </a:rPr>
                        <a:t>长长方方的，边都是直直的，</a:t>
                      </a:r>
                      <a:r>
                        <a:rPr lang="en-US" altLang="zh-CN" sz="2800">
                          <a:latin typeface="+mn-ea"/>
                          <a:ea typeface="+mn-ea"/>
                          <a:sym typeface="+mn-ea"/>
                        </a:rPr>
                        <a:t>4</a:t>
                      </a:r>
                      <a:r>
                        <a:rPr lang="zh-CN" altLang="en-US" sz="2800">
                          <a:latin typeface="+mn-ea"/>
                          <a:ea typeface="+mn-ea"/>
                          <a:sym typeface="+mn-ea"/>
                        </a:rPr>
                        <a:t>个角都是直直的。</a:t>
                      </a:r>
                      <a:endParaRPr lang="zh-CN" altLang="en-US" sz="280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>
                        <a:buNone/>
                      </a:pPr>
                      <a:r>
                        <a:rPr lang="zh-CN" altLang="en-US" sz="2800" dirty="0">
                          <a:latin typeface="+mn-ea"/>
                          <a:ea typeface="+mn-ea"/>
                        </a:rPr>
                        <a:t>有</a:t>
                      </a:r>
                      <a:r>
                        <a:rPr lang="en-US" altLang="zh-CN" sz="2800" dirty="0">
                          <a:latin typeface="+mn-ea"/>
                          <a:ea typeface="+mn-ea"/>
                        </a:rPr>
                        <a:t>3</a:t>
                      </a:r>
                      <a:r>
                        <a:rPr lang="zh-CN" altLang="en-US" sz="2800" dirty="0">
                          <a:latin typeface="+mn-ea"/>
                          <a:ea typeface="+mn-ea"/>
                        </a:rPr>
                        <a:t>条直直的边，</a:t>
                      </a:r>
                      <a:r>
                        <a:rPr lang="en-US" altLang="zh-CN" sz="2800" dirty="0">
                          <a:latin typeface="+mn-ea"/>
                          <a:ea typeface="+mn-ea"/>
                        </a:rPr>
                        <a:t>3</a:t>
                      </a:r>
                      <a:r>
                        <a:rPr lang="zh-CN" altLang="en-US" sz="2800" dirty="0">
                          <a:latin typeface="+mn-ea"/>
                          <a:ea typeface="+mn-ea"/>
                        </a:rPr>
                        <a:t>个角。</a:t>
                      </a:r>
                      <a:endParaRPr lang="zh-CN" altLang="en-US" sz="2800" dirty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4" name="矩形 3"/>
          <p:cNvSpPr/>
          <p:nvPr/>
        </p:nvSpPr>
        <p:spPr>
          <a:xfrm>
            <a:off x="3415480" y="809874"/>
            <a:ext cx="6004967" cy="5219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/>
              <a:t>区分</a:t>
            </a:r>
            <a:r>
              <a:rPr lang="zh-CN" altLang="en-US" sz="2800" dirty="0">
                <a:solidFill>
                  <a:srgbClr val="FF0000"/>
                </a:solidFill>
              </a:rPr>
              <a:t>长方形、正方形、三角形和圆。</a:t>
            </a:r>
            <a:endParaRPr lang="zh-CN" altLang="en-US" sz="28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 descr="C:\Users\宁宁的夫人\Desktop\课件制作所需人物插图\女2小贴士.png女2小贴士"/>
          <p:cNvPicPr>
            <a:picLocks noChangeAspect="1"/>
          </p:cNvPicPr>
          <p:nvPr/>
        </p:nvPicPr>
        <p:blipFill>
          <a:blip r:embed="rId1"/>
          <a:srcRect/>
          <a:stretch>
            <a:fillRect/>
          </a:stretch>
        </p:blipFill>
        <p:spPr bwMode="auto">
          <a:xfrm>
            <a:off x="9586454" y="2607512"/>
            <a:ext cx="1729340" cy="14535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圆角矩形标注 4"/>
          <p:cNvSpPr/>
          <p:nvPr/>
        </p:nvSpPr>
        <p:spPr>
          <a:xfrm>
            <a:off x="920750" y="2619375"/>
            <a:ext cx="8350250" cy="1428750"/>
          </a:xfrm>
          <a:prstGeom prst="wedgeRoundRectCallout">
            <a:avLst>
              <a:gd name="adj1" fmla="val 55010"/>
              <a:gd name="adj2" fmla="val -14110"/>
              <a:gd name="adj3" fmla="val 16667"/>
            </a:avLst>
          </a:prstGeom>
          <a:solidFill>
            <a:srgbClr val="CAD9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zh-CN" sz="2800" noProof="1">
              <a:solidFill>
                <a:schemeClr val="tx1"/>
              </a:solidFill>
              <a:latin typeface="微软雅黑" panose="020B0503020204020204" charset="-122"/>
              <a:sym typeface="+mn-ea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1171850" y="2833883"/>
            <a:ext cx="8554020" cy="1383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FF0000"/>
                </a:solidFill>
              </a:rPr>
              <a:t>七巧板</a:t>
            </a:r>
            <a:r>
              <a:rPr lang="zh-CN" altLang="en-US" sz="2800" dirty="0"/>
              <a:t>，它由</a:t>
            </a:r>
            <a:r>
              <a:rPr lang="en-US" altLang="zh-CN" sz="2800" dirty="0"/>
              <a:t>5</a:t>
            </a:r>
            <a:r>
              <a:rPr lang="zh-CN" altLang="en-US" sz="2800" dirty="0"/>
              <a:t>个三角形、</a:t>
            </a:r>
            <a:r>
              <a:rPr lang="en-US" altLang="zh-CN" sz="2800" dirty="0"/>
              <a:t>1</a:t>
            </a:r>
            <a:r>
              <a:rPr lang="zh-CN" altLang="en-US" sz="2800" dirty="0"/>
              <a:t>个正方形、</a:t>
            </a:r>
            <a:r>
              <a:rPr lang="en-US" altLang="zh-CN" sz="2800" dirty="0"/>
              <a:t>1</a:t>
            </a:r>
            <a:r>
              <a:rPr lang="zh-CN" altLang="en-US" sz="2800" dirty="0"/>
              <a:t>个平形四边形组成。利用七巧板可以拼出各种各样的图形。</a:t>
            </a:r>
            <a:endParaRPr lang="zh-CN" altLang="en-US" sz="2800" dirty="0"/>
          </a:p>
          <a:p>
            <a:endParaRPr lang="zh-CN" altLang="en-US" sz="28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ldLvl="0" animBg="1"/>
      <p:bldP spid="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圆角矩形 68"/>
          <p:cNvSpPr/>
          <p:nvPr/>
        </p:nvSpPr>
        <p:spPr>
          <a:xfrm>
            <a:off x="399611" y="640119"/>
            <a:ext cx="3625737" cy="593398"/>
          </a:xfrm>
          <a:prstGeom prst="roundRect">
            <a:avLst>
              <a:gd name="adj" fmla="val 50000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b="1" dirty="0">
                <a:latin typeface="+mn-ea"/>
              </a:rPr>
              <a:t>认识七巧板</a:t>
            </a:r>
            <a:endParaRPr lang="zh-CN" altLang="en-US" sz="3200" b="1" dirty="0">
              <a:latin typeface="+mn-ea"/>
            </a:endParaRPr>
          </a:p>
        </p:txBody>
      </p:sp>
      <p:grpSp>
        <p:nvGrpSpPr>
          <p:cNvPr id="70" name="组合 39"/>
          <p:cNvGrpSpPr/>
          <p:nvPr/>
        </p:nvGrpSpPr>
        <p:grpSpPr bwMode="auto">
          <a:xfrm>
            <a:off x="129755" y="1543684"/>
            <a:ext cx="4398962" cy="3883025"/>
            <a:chOff x="3409" y="1136"/>
            <a:chExt cx="6928" cy="6115"/>
          </a:xfrm>
        </p:grpSpPr>
        <p:grpSp>
          <p:nvGrpSpPr>
            <p:cNvPr id="71" name="组合 26"/>
            <p:cNvGrpSpPr/>
            <p:nvPr/>
          </p:nvGrpSpPr>
          <p:grpSpPr bwMode="auto">
            <a:xfrm>
              <a:off x="5677" y="1136"/>
              <a:ext cx="3202" cy="3202"/>
              <a:chOff x="5677" y="1136"/>
              <a:chExt cx="3202" cy="3202"/>
            </a:xfrm>
          </p:grpSpPr>
          <p:sp>
            <p:nvSpPr>
              <p:cNvPr id="90" name="直角三角形 89"/>
              <p:cNvSpPr/>
              <p:nvPr/>
            </p:nvSpPr>
            <p:spPr>
              <a:xfrm rot="16200000">
                <a:off x="5677" y="1136"/>
                <a:ext cx="3203" cy="3203"/>
              </a:xfrm>
              <a:prstGeom prst="rtTriangle">
                <a:avLst/>
              </a:prstGeom>
              <a:solidFill>
                <a:srgbClr val="F19EC2"/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  <a:scene3d>
                <a:camera prst="orthographicFront">
                  <a:rot lat="0" lon="0" rev="18900000"/>
                </a:camera>
                <a:lightRig rig="threePt" dir="t"/>
              </a:scene3d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91" name="文本框 5"/>
              <p:cNvSpPr txBox="1">
                <a:spLocks noChangeArrowheads="1"/>
              </p:cNvSpPr>
              <p:nvPr/>
            </p:nvSpPr>
            <p:spPr bwMode="auto">
              <a:xfrm>
                <a:off x="6935" y="2981"/>
                <a:ext cx="688" cy="10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3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</a:rPr>
                  <a:t>1</a:t>
                </a:r>
                <a:endParaRPr kumimoji="0" lang="en-US" altLang="zh-CN" sz="3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72" name="组合 27"/>
            <p:cNvGrpSpPr/>
            <p:nvPr/>
          </p:nvGrpSpPr>
          <p:grpSpPr bwMode="auto">
            <a:xfrm>
              <a:off x="3409" y="3399"/>
              <a:ext cx="3202" cy="3202"/>
              <a:chOff x="3409" y="3399"/>
              <a:chExt cx="3202" cy="3202"/>
            </a:xfrm>
          </p:grpSpPr>
          <p:sp>
            <p:nvSpPr>
              <p:cNvPr id="88" name="直角三角形 87"/>
              <p:cNvSpPr/>
              <p:nvPr/>
            </p:nvSpPr>
            <p:spPr>
              <a:xfrm rot="10800000">
                <a:off x="3409" y="3399"/>
                <a:ext cx="3203" cy="3203"/>
              </a:xfrm>
              <a:prstGeom prst="rtTriangle">
                <a:avLst/>
              </a:prstGeom>
              <a:solidFill>
                <a:srgbClr val="FFF20F"/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  <a:scene3d>
                <a:camera prst="orthographicFront">
                  <a:rot lat="0" lon="0" rev="18900000"/>
                </a:camera>
                <a:lightRig rig="threePt" dir="t"/>
              </a:scene3d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89" name="文本框 7"/>
              <p:cNvSpPr txBox="1">
                <a:spLocks noChangeArrowheads="1"/>
              </p:cNvSpPr>
              <p:nvPr/>
            </p:nvSpPr>
            <p:spPr bwMode="auto">
              <a:xfrm>
                <a:off x="5311" y="4478"/>
                <a:ext cx="688" cy="10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3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</a:rPr>
                  <a:t>2</a:t>
                </a:r>
                <a:endParaRPr kumimoji="0" lang="en-US" altLang="zh-CN" sz="3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73" name="组合 72"/>
            <p:cNvGrpSpPr/>
            <p:nvPr/>
          </p:nvGrpSpPr>
          <p:grpSpPr bwMode="auto">
            <a:xfrm>
              <a:off x="5011" y="6118"/>
              <a:ext cx="3402" cy="1133"/>
              <a:chOff x="5011" y="6118"/>
              <a:chExt cx="3402" cy="1133"/>
            </a:xfrm>
          </p:grpSpPr>
          <p:sp>
            <p:nvSpPr>
              <p:cNvPr id="86" name="平行四边形 85"/>
              <p:cNvSpPr/>
              <p:nvPr/>
            </p:nvSpPr>
            <p:spPr>
              <a:xfrm>
                <a:off x="5012" y="6118"/>
                <a:ext cx="3400" cy="1133"/>
              </a:xfrm>
              <a:prstGeom prst="parallelogram">
                <a:avLst>
                  <a:gd name="adj" fmla="val 100099"/>
                </a:avLst>
              </a:prstGeom>
              <a:solidFill>
                <a:srgbClr val="B186BA"/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87" name="文本框 9"/>
              <p:cNvSpPr txBox="1">
                <a:spLocks noChangeArrowheads="1"/>
              </p:cNvSpPr>
              <p:nvPr/>
            </p:nvSpPr>
            <p:spPr bwMode="auto">
              <a:xfrm>
                <a:off x="6247" y="6235"/>
                <a:ext cx="688" cy="10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3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</a:rPr>
                  <a:t>3</a:t>
                </a:r>
                <a:endParaRPr kumimoji="0" lang="en-US" altLang="zh-CN" sz="3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74" name="组合 30"/>
            <p:cNvGrpSpPr/>
            <p:nvPr/>
          </p:nvGrpSpPr>
          <p:grpSpPr bwMode="auto">
            <a:xfrm>
              <a:off x="6481" y="5102"/>
              <a:ext cx="1586" cy="1793"/>
              <a:chOff x="6481" y="5102"/>
              <a:chExt cx="1586" cy="1793"/>
            </a:xfrm>
          </p:grpSpPr>
          <p:sp>
            <p:nvSpPr>
              <p:cNvPr id="84" name="直角三角形 83"/>
              <p:cNvSpPr/>
              <p:nvPr/>
            </p:nvSpPr>
            <p:spPr>
              <a:xfrm rot="16200000">
                <a:off x="6481" y="5309"/>
                <a:ext cx="1587" cy="1587"/>
              </a:xfrm>
              <a:prstGeom prst="rtTriangle">
                <a:avLst/>
              </a:prstGeom>
              <a:solidFill>
                <a:srgbClr val="7DCEF4"/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  <a:scene3d>
                <a:camera prst="orthographicFront">
                  <a:rot lat="0" lon="0" rev="8100000"/>
                </a:camera>
                <a:lightRig rig="threePt" dir="t"/>
              </a:scene3d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85" name="文本框 13"/>
              <p:cNvSpPr txBox="1">
                <a:spLocks noChangeArrowheads="1"/>
              </p:cNvSpPr>
              <p:nvPr/>
            </p:nvSpPr>
            <p:spPr bwMode="auto">
              <a:xfrm>
                <a:off x="6913" y="5102"/>
                <a:ext cx="688" cy="10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3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</a:rPr>
                  <a:t>4</a:t>
                </a:r>
                <a:endParaRPr kumimoji="0" lang="en-US" altLang="zh-CN" sz="3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75" name="组合 29"/>
            <p:cNvGrpSpPr/>
            <p:nvPr/>
          </p:nvGrpSpPr>
          <p:grpSpPr bwMode="auto">
            <a:xfrm>
              <a:off x="7613" y="4192"/>
              <a:ext cx="1586" cy="1586"/>
              <a:chOff x="7613" y="4192"/>
              <a:chExt cx="1586" cy="1586"/>
            </a:xfrm>
          </p:grpSpPr>
          <p:sp>
            <p:nvSpPr>
              <p:cNvPr id="82" name="矩形 81"/>
              <p:cNvSpPr/>
              <p:nvPr/>
            </p:nvSpPr>
            <p:spPr>
              <a:xfrm>
                <a:off x="7613" y="4192"/>
                <a:ext cx="1587" cy="1587"/>
              </a:xfrm>
              <a:prstGeom prst="rect">
                <a:avLst/>
              </a:prstGeom>
              <a:solidFill>
                <a:srgbClr val="F39839"/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  <a:scene3d>
                <a:camera prst="orthographicFront">
                  <a:rot lat="0" lon="0" rev="18900000"/>
                </a:camera>
                <a:lightRig rig="threePt" dir="t"/>
              </a:scene3d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83" name="文本框 28"/>
              <p:cNvSpPr txBox="1">
                <a:spLocks noChangeArrowheads="1"/>
              </p:cNvSpPr>
              <p:nvPr/>
            </p:nvSpPr>
            <p:spPr bwMode="auto">
              <a:xfrm>
                <a:off x="8073" y="4477"/>
                <a:ext cx="688" cy="10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3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</a:rPr>
                  <a:t>5</a:t>
                </a:r>
                <a:endParaRPr kumimoji="0" lang="en-US" altLang="zh-CN" sz="3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76" name="组合 32"/>
            <p:cNvGrpSpPr/>
            <p:nvPr/>
          </p:nvGrpSpPr>
          <p:grpSpPr bwMode="auto">
            <a:xfrm>
              <a:off x="8751" y="3073"/>
              <a:ext cx="1586" cy="1586"/>
              <a:chOff x="8751" y="3073"/>
              <a:chExt cx="1586" cy="1586"/>
            </a:xfrm>
          </p:grpSpPr>
          <p:sp>
            <p:nvSpPr>
              <p:cNvPr id="80" name="直角三角形 79"/>
              <p:cNvSpPr/>
              <p:nvPr/>
            </p:nvSpPr>
            <p:spPr>
              <a:xfrm>
                <a:off x="8751" y="3073"/>
                <a:ext cx="1587" cy="1587"/>
              </a:xfrm>
              <a:prstGeom prst="rtTriangle">
                <a:avLst/>
              </a:prstGeom>
              <a:solidFill>
                <a:srgbClr val="60C1BD"/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  <a:scene3d>
                <a:camera prst="orthographicFront">
                  <a:rot lat="0" lon="0" rev="18900000"/>
                </a:camera>
                <a:lightRig rig="threePt" dir="t"/>
              </a:scene3d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81" name="文本框 34"/>
              <p:cNvSpPr txBox="1">
                <a:spLocks noChangeArrowheads="1"/>
              </p:cNvSpPr>
              <p:nvPr/>
            </p:nvSpPr>
            <p:spPr bwMode="auto">
              <a:xfrm>
                <a:off x="8859" y="3388"/>
                <a:ext cx="688" cy="10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3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</a:rPr>
                  <a:t>6</a:t>
                </a:r>
                <a:endParaRPr kumimoji="0" lang="en-US" altLang="zh-CN" sz="3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77" name="组合 76"/>
            <p:cNvGrpSpPr/>
            <p:nvPr/>
          </p:nvGrpSpPr>
          <p:grpSpPr bwMode="auto">
            <a:xfrm>
              <a:off x="7279" y="4983"/>
              <a:ext cx="2268" cy="2268"/>
              <a:chOff x="7279" y="4983"/>
              <a:chExt cx="2268" cy="2268"/>
            </a:xfrm>
          </p:grpSpPr>
          <p:sp>
            <p:nvSpPr>
              <p:cNvPr id="78" name="直角三角形 77"/>
              <p:cNvSpPr/>
              <p:nvPr/>
            </p:nvSpPr>
            <p:spPr>
              <a:xfrm rot="16200000">
                <a:off x="7279" y="4983"/>
                <a:ext cx="2268" cy="2268"/>
              </a:xfrm>
              <a:prstGeom prst="rtTriangle">
                <a:avLst/>
              </a:prstGeom>
              <a:solidFill>
                <a:srgbClr val="A9D06B"/>
              </a:solidFill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79" name="文本框 37"/>
              <p:cNvSpPr txBox="1">
                <a:spLocks noChangeArrowheads="1"/>
              </p:cNvSpPr>
              <p:nvPr/>
            </p:nvSpPr>
            <p:spPr bwMode="auto">
              <a:xfrm>
                <a:off x="8632" y="6077"/>
                <a:ext cx="688" cy="10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3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</a:rPr>
                  <a:t>7</a:t>
                </a:r>
                <a:endParaRPr kumimoji="0" lang="en-US" altLang="zh-CN" sz="3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endParaRPr>
              </a:p>
            </p:txBody>
          </p:sp>
        </p:grpSp>
      </p:grpSp>
      <p:sp>
        <p:nvSpPr>
          <p:cNvPr id="92" name="TextBox 91"/>
          <p:cNvSpPr txBox="1"/>
          <p:nvPr/>
        </p:nvSpPr>
        <p:spPr>
          <a:xfrm>
            <a:off x="10794402" y="2678511"/>
            <a:ext cx="39466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</a:rPr>
              <a:t>5</a:t>
            </a:r>
            <a:endParaRPr lang="zh-CN" altLang="en-US" sz="2800" dirty="0">
              <a:solidFill>
                <a:srgbClr val="FF0000"/>
              </a:solidFill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7119829" y="2677684"/>
            <a:ext cx="39466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</a:rPr>
              <a:t>3</a:t>
            </a:r>
            <a:endParaRPr lang="zh-CN" altLang="en-US" sz="2800" dirty="0">
              <a:solidFill>
                <a:srgbClr val="FF0000"/>
              </a:solidFill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6589017" y="3961784"/>
            <a:ext cx="39466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</a:rPr>
              <a:t>2</a:t>
            </a:r>
            <a:endParaRPr lang="zh-CN" altLang="en-US" sz="2800" dirty="0">
              <a:solidFill>
                <a:srgbClr val="FF0000"/>
              </a:solidFill>
            </a:endParaRPr>
          </a:p>
        </p:txBody>
      </p:sp>
      <p:sp>
        <p:nvSpPr>
          <p:cNvPr id="95" name="矩形 94"/>
          <p:cNvSpPr/>
          <p:nvPr/>
        </p:nvSpPr>
        <p:spPr>
          <a:xfrm>
            <a:off x="5021015" y="2543044"/>
            <a:ext cx="6649279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800" dirty="0">
                <a:solidFill>
                  <a:srgbClr val="000000"/>
                </a:solidFill>
                <a:latin typeface="+mn-ea"/>
              </a:rPr>
              <a:t>1.  </a:t>
            </a:r>
            <a:r>
              <a:rPr lang="zh-CN" altLang="en-US" sz="2800" dirty="0">
                <a:solidFill>
                  <a:srgbClr val="000000"/>
                </a:solidFill>
                <a:latin typeface="+mn-ea"/>
              </a:rPr>
              <a:t>七巧板由</a:t>
            </a:r>
            <a:r>
              <a:rPr lang="zh-CN" altLang="en-US" sz="2800" u="sng" dirty="0">
                <a:solidFill>
                  <a:srgbClr val="000000"/>
                </a:solidFill>
                <a:latin typeface="+mn-ea"/>
              </a:rPr>
              <a:t>    </a:t>
            </a:r>
            <a:r>
              <a:rPr lang="zh-CN" altLang="en-US" sz="2800" dirty="0">
                <a:solidFill>
                  <a:srgbClr val="000000"/>
                </a:solidFill>
                <a:latin typeface="+mn-ea"/>
              </a:rPr>
              <a:t>种图形组成，其中有</a:t>
            </a:r>
            <a:r>
              <a:rPr lang="zh-CN" altLang="en-US" sz="2800" u="sng" dirty="0">
                <a:solidFill>
                  <a:srgbClr val="000000"/>
                </a:solidFill>
                <a:latin typeface="+mn-ea"/>
              </a:rPr>
              <a:t> </a:t>
            </a:r>
            <a:r>
              <a:rPr lang="en-US" altLang="zh-CN" sz="2800" u="sng" dirty="0">
                <a:solidFill>
                  <a:srgbClr val="000000"/>
                </a:solidFill>
                <a:latin typeface="+mn-ea"/>
              </a:rPr>
              <a:t> </a:t>
            </a:r>
            <a:r>
              <a:rPr lang="zh-CN" altLang="en-US" sz="2800" u="sng" dirty="0">
                <a:solidFill>
                  <a:srgbClr val="000000"/>
                </a:solidFill>
                <a:latin typeface="+mn-ea"/>
              </a:rPr>
              <a:t> </a:t>
            </a:r>
            <a:r>
              <a:rPr lang="zh-CN" altLang="en-US" sz="2800" dirty="0">
                <a:solidFill>
                  <a:srgbClr val="000000"/>
                </a:solidFill>
                <a:latin typeface="+mn-ea"/>
              </a:rPr>
              <a:t>个三角形。</a:t>
            </a:r>
            <a:endParaRPr lang="zh-CN" altLang="en-US" sz="2800" dirty="0">
              <a:solidFill>
                <a:srgbClr val="000000"/>
              </a:solidFill>
              <a:latin typeface="+mn-ea"/>
            </a:endParaRPr>
          </a:p>
          <a:p>
            <a:pPr lvl="0" algn="just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800" dirty="0">
                <a:solidFill>
                  <a:srgbClr val="000000"/>
                </a:solidFill>
                <a:latin typeface="+mn-ea"/>
              </a:rPr>
              <a:t>2.  1</a:t>
            </a:r>
            <a:r>
              <a:rPr lang="zh-CN" altLang="en-US" sz="2800" dirty="0">
                <a:solidFill>
                  <a:srgbClr val="000000"/>
                </a:solidFill>
                <a:latin typeface="+mn-ea"/>
              </a:rPr>
              <a:t>号和</a:t>
            </a:r>
            <a:r>
              <a:rPr lang="zh-CN" altLang="en-US" sz="2800" u="sng" dirty="0">
                <a:solidFill>
                  <a:srgbClr val="000000"/>
                </a:solidFill>
                <a:latin typeface="+mn-ea"/>
              </a:rPr>
              <a:t>    </a:t>
            </a:r>
            <a:r>
              <a:rPr lang="zh-CN" altLang="en-US" sz="2800" dirty="0">
                <a:solidFill>
                  <a:srgbClr val="000000"/>
                </a:solidFill>
                <a:latin typeface="+mn-ea"/>
              </a:rPr>
              <a:t>号图形、</a:t>
            </a:r>
            <a:r>
              <a:rPr lang="en-US" altLang="zh-CN" sz="2800" dirty="0">
                <a:solidFill>
                  <a:srgbClr val="000000"/>
                </a:solidFill>
                <a:latin typeface="+mn-ea"/>
              </a:rPr>
              <a:t>4</a:t>
            </a:r>
            <a:r>
              <a:rPr lang="zh-CN" altLang="en-US" sz="2800" dirty="0">
                <a:solidFill>
                  <a:srgbClr val="000000"/>
                </a:solidFill>
                <a:latin typeface="+mn-ea"/>
              </a:rPr>
              <a:t>号和</a:t>
            </a:r>
            <a:r>
              <a:rPr lang="zh-CN" altLang="en-US" sz="2800" u="sng" dirty="0">
                <a:solidFill>
                  <a:srgbClr val="000000"/>
                </a:solidFill>
                <a:latin typeface="+mn-ea"/>
              </a:rPr>
              <a:t>    </a:t>
            </a:r>
            <a:r>
              <a:rPr lang="zh-CN" altLang="en-US" sz="2800" dirty="0">
                <a:solidFill>
                  <a:srgbClr val="000000"/>
                </a:solidFill>
                <a:latin typeface="+mn-ea"/>
              </a:rPr>
              <a:t>图形是完全一样的。</a:t>
            </a:r>
            <a:endParaRPr lang="zh-CN" altLang="en-US" sz="2800" dirty="0">
              <a:solidFill>
                <a:srgbClr val="000000"/>
              </a:solidFill>
              <a:latin typeface="+mn-ea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9391852" y="3961784"/>
            <a:ext cx="39466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</a:rPr>
              <a:t>6</a:t>
            </a:r>
            <a:endParaRPr lang="zh-CN" altLang="en-US" sz="28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92" grpId="0"/>
      <p:bldP spid="94" grpId="0"/>
      <p:bldP spid="9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圆角矩形标注 25"/>
          <p:cNvSpPr/>
          <p:nvPr/>
        </p:nvSpPr>
        <p:spPr>
          <a:xfrm>
            <a:off x="4763224" y="884583"/>
            <a:ext cx="4311202" cy="745434"/>
          </a:xfrm>
          <a:prstGeom prst="wedgeRoundRectCallout">
            <a:avLst>
              <a:gd name="adj1" fmla="val -64687"/>
              <a:gd name="adj2" fmla="val -7305"/>
              <a:gd name="adj3" fmla="val 16667"/>
            </a:avLst>
          </a:prstGeom>
          <a:solidFill>
            <a:srgbClr val="E1EFE2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defRPr/>
            </a:pPr>
            <a:endParaRPr lang="zh-CN" altLang="en-US" sz="2800" noProof="1">
              <a:solidFill>
                <a:schemeClr val="tx1"/>
              </a:solidFill>
            </a:endParaRPr>
          </a:p>
        </p:txBody>
      </p:sp>
      <p:pic>
        <p:nvPicPr>
          <p:cNvPr id="27" name="图片 26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973541" y="428131"/>
            <a:ext cx="1180465" cy="1728997"/>
          </a:xfrm>
          <a:prstGeom prst="rect">
            <a:avLst/>
          </a:prstGeom>
        </p:spPr>
      </p:pic>
      <p:sp>
        <p:nvSpPr>
          <p:cNvPr id="28" name="矩形 27"/>
          <p:cNvSpPr/>
          <p:nvPr/>
        </p:nvSpPr>
        <p:spPr>
          <a:xfrm>
            <a:off x="4763224" y="1031020"/>
            <a:ext cx="755705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zh-CN" altLang="en-US" sz="2800" noProof="1">
                <a:solidFill>
                  <a:prstClr val="black"/>
                </a:solidFill>
                <a:latin typeface="+mn-ea"/>
              </a:rPr>
              <a:t>试一试，拼出一个正方形。</a:t>
            </a:r>
            <a:endParaRPr lang="zh-CN" altLang="en-US" sz="2800" noProof="1">
              <a:solidFill>
                <a:prstClr val="black"/>
              </a:solidFill>
            </a:endParaRPr>
          </a:p>
        </p:txBody>
      </p:sp>
      <p:grpSp>
        <p:nvGrpSpPr>
          <p:cNvPr id="29" name="组合 28"/>
          <p:cNvGrpSpPr/>
          <p:nvPr/>
        </p:nvGrpSpPr>
        <p:grpSpPr bwMode="auto">
          <a:xfrm>
            <a:off x="1741747" y="1704293"/>
            <a:ext cx="4400550" cy="3883025"/>
            <a:chOff x="3410" y="1136"/>
            <a:chExt cx="6928" cy="6115"/>
          </a:xfrm>
        </p:grpSpPr>
        <p:sp>
          <p:nvSpPr>
            <p:cNvPr id="30" name="直角三角形 29"/>
            <p:cNvSpPr/>
            <p:nvPr/>
          </p:nvSpPr>
          <p:spPr>
            <a:xfrm rot="16200000">
              <a:off x="7280" y="4983"/>
              <a:ext cx="2267" cy="2269"/>
            </a:xfrm>
            <a:prstGeom prst="rtTriangle">
              <a:avLst/>
            </a:prstGeom>
            <a:solidFill>
              <a:srgbClr val="A9D06B"/>
            </a:solidFill>
            <a:ln w="1270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" name="平行四边形 30"/>
            <p:cNvSpPr/>
            <p:nvPr/>
          </p:nvSpPr>
          <p:spPr>
            <a:xfrm>
              <a:off x="5012" y="6119"/>
              <a:ext cx="3402" cy="1132"/>
            </a:xfrm>
            <a:prstGeom prst="parallelogram">
              <a:avLst>
                <a:gd name="adj" fmla="val 100099"/>
              </a:avLst>
            </a:prstGeom>
            <a:solidFill>
              <a:srgbClr val="B186BA"/>
            </a:soli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" name="直角三角形 31"/>
            <p:cNvSpPr/>
            <p:nvPr/>
          </p:nvSpPr>
          <p:spPr>
            <a:xfrm rot="8100000">
              <a:off x="6503" y="5320"/>
              <a:ext cx="1587" cy="1587"/>
            </a:xfrm>
            <a:prstGeom prst="rtTriangle">
              <a:avLst/>
            </a:prstGeom>
            <a:solidFill>
              <a:srgbClr val="7DCEF4"/>
            </a:solidFill>
            <a:ln w="6350" cap="flat" cmpd="sng" algn="ctr">
              <a:solidFill>
                <a:srgbClr val="000000"/>
              </a:solidFill>
              <a:prstDash val="solid"/>
            </a:ln>
            <a:effectLst/>
            <a:scene3d>
              <a:camera prst="orthographicFront">
                <a:rot lat="0" lon="0" rev="0"/>
              </a:camera>
              <a:lightRig rig="threePt" dir="t"/>
            </a:scene3d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直角三角形 32"/>
            <p:cNvSpPr/>
            <p:nvPr/>
          </p:nvSpPr>
          <p:spPr>
            <a:xfrm rot="2700000">
              <a:off x="8751" y="3073"/>
              <a:ext cx="1587" cy="1587"/>
            </a:xfrm>
            <a:prstGeom prst="rtTriangle">
              <a:avLst/>
            </a:prstGeom>
            <a:solidFill>
              <a:srgbClr val="60C1BD"/>
            </a:solidFill>
            <a:ln w="6350" cap="flat" cmpd="sng" algn="ctr">
              <a:solidFill>
                <a:srgbClr val="000000"/>
              </a:solidFill>
              <a:prstDash val="solid"/>
            </a:ln>
            <a:effectLst/>
            <a:scene3d>
              <a:camera prst="orthographicFront">
                <a:rot lat="0" lon="0" rev="0"/>
              </a:camera>
              <a:lightRig rig="threePt" dir="t"/>
            </a:scene3d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矩形 33"/>
            <p:cNvSpPr/>
            <p:nvPr/>
          </p:nvSpPr>
          <p:spPr>
            <a:xfrm rot="2700000">
              <a:off x="7613" y="4192"/>
              <a:ext cx="1587" cy="1587"/>
            </a:xfrm>
            <a:prstGeom prst="rect">
              <a:avLst/>
            </a:prstGeom>
            <a:solidFill>
              <a:srgbClr val="F39839"/>
            </a:solidFill>
            <a:ln w="6350" cap="flat" cmpd="sng" algn="ctr">
              <a:solidFill>
                <a:srgbClr val="000000"/>
              </a:solidFill>
              <a:prstDash val="solid"/>
            </a:ln>
            <a:effectLst/>
            <a:scene3d>
              <a:camera prst="orthographicFront">
                <a:rot lat="0" lon="0" rev="0"/>
              </a:camera>
              <a:lightRig rig="threePt" dir="t"/>
            </a:scene3d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直角三角形 34"/>
            <p:cNvSpPr/>
            <p:nvPr/>
          </p:nvSpPr>
          <p:spPr>
            <a:xfrm rot="13500000">
              <a:off x="3409" y="3399"/>
              <a:ext cx="3204" cy="3202"/>
            </a:xfrm>
            <a:prstGeom prst="rtTriangle">
              <a:avLst/>
            </a:prstGeom>
            <a:solidFill>
              <a:srgbClr val="FFF20F"/>
            </a:solidFill>
            <a:ln w="6350" cap="flat" cmpd="sng" algn="ctr">
              <a:solidFill>
                <a:srgbClr val="000000"/>
              </a:solidFill>
              <a:prstDash val="solid"/>
            </a:ln>
            <a:effectLst/>
            <a:scene3d>
              <a:camera prst="orthographicFront">
                <a:rot lat="0" lon="0" rev="0"/>
              </a:camera>
              <a:lightRig rig="threePt" dir="t"/>
            </a:scene3d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直角三角形 35"/>
            <p:cNvSpPr/>
            <p:nvPr/>
          </p:nvSpPr>
          <p:spPr>
            <a:xfrm rot="18900000">
              <a:off x="5677" y="1136"/>
              <a:ext cx="3202" cy="3204"/>
            </a:xfrm>
            <a:prstGeom prst="rtTriangle">
              <a:avLst/>
            </a:prstGeom>
            <a:solidFill>
              <a:srgbClr val="F19EC2"/>
            </a:solidFill>
            <a:ln w="6350" cap="flat" cmpd="sng" algn="ctr">
              <a:solidFill>
                <a:srgbClr val="000000"/>
              </a:solidFill>
              <a:prstDash val="solid"/>
            </a:ln>
            <a:effectLst/>
            <a:scene3d>
              <a:camera prst="orthographicFront">
                <a:rot lat="0" lon="0" rev="0"/>
              </a:camera>
              <a:lightRig rig="threePt" dir="t"/>
            </a:scene3d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37" name="组合 36"/>
          <p:cNvGrpSpPr/>
          <p:nvPr/>
        </p:nvGrpSpPr>
        <p:grpSpPr>
          <a:xfrm rot="18900000">
            <a:off x="6268662" y="3155903"/>
            <a:ext cx="2033270" cy="2036445"/>
            <a:chOff x="8157" y="2566"/>
            <a:chExt cx="3202" cy="3207"/>
          </a:xfrm>
        </p:grpSpPr>
        <p:sp>
          <p:nvSpPr>
            <p:cNvPr id="38" name="直角三角形 37"/>
            <p:cNvSpPr/>
            <p:nvPr/>
          </p:nvSpPr>
          <p:spPr>
            <a:xfrm rot="16200000">
              <a:off x="8157" y="2571"/>
              <a:ext cx="3203" cy="3203"/>
            </a:xfrm>
            <a:prstGeom prst="rtTriangle">
              <a:avLst/>
            </a:prstGeom>
            <a:solidFill>
              <a:srgbClr val="FFF20F"/>
            </a:solidFill>
            <a:ln w="6350" cap="flat" cmpd="sng" algn="ctr">
              <a:solidFill>
                <a:srgbClr val="000000"/>
              </a:solidFill>
              <a:prstDash val="solid"/>
            </a:ln>
            <a:effectLst/>
            <a:scene3d>
              <a:camera prst="orthographicFront">
                <a:rot lat="0" lon="0" rev="18900000"/>
              </a:camera>
              <a:lightRig rig="threePt" dir="t"/>
            </a:scene3d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直角三角形 38"/>
            <p:cNvSpPr/>
            <p:nvPr/>
          </p:nvSpPr>
          <p:spPr>
            <a:xfrm rot="10800000" flipH="1">
              <a:off x="8157" y="2566"/>
              <a:ext cx="3203" cy="3203"/>
            </a:xfrm>
            <a:prstGeom prst="rtTriangle">
              <a:avLst/>
            </a:prstGeom>
            <a:solidFill>
              <a:srgbClr val="F19EC2"/>
            </a:solidFill>
            <a:ln w="6350" cap="flat" cmpd="sng" algn="ctr">
              <a:solidFill>
                <a:srgbClr val="000000"/>
              </a:solidFill>
              <a:prstDash val="solid"/>
            </a:ln>
            <a:effectLst/>
            <a:scene3d>
              <a:camera prst="orthographicFront">
                <a:rot lat="0" lon="0" rev="18900000"/>
              </a:camera>
              <a:lightRig rig="threePt" dir="t"/>
            </a:scene3d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8728652" y="3667396"/>
            <a:ext cx="1015365" cy="1013460"/>
            <a:chOff x="10795" y="2706"/>
            <a:chExt cx="1599" cy="1596"/>
          </a:xfrm>
        </p:grpSpPr>
        <p:sp>
          <p:nvSpPr>
            <p:cNvPr id="41" name="直角三角形 40"/>
            <p:cNvSpPr/>
            <p:nvPr/>
          </p:nvSpPr>
          <p:spPr>
            <a:xfrm rot="2760000" flipH="1">
              <a:off x="10808" y="2706"/>
              <a:ext cx="1587" cy="1587"/>
            </a:xfrm>
            <a:prstGeom prst="rtTriangle">
              <a:avLst/>
            </a:prstGeom>
            <a:solidFill>
              <a:srgbClr val="7DCEF4"/>
            </a:solidFill>
            <a:ln w="6350" cap="flat" cmpd="sng" algn="ctr">
              <a:solidFill>
                <a:srgbClr val="000000"/>
              </a:solidFill>
              <a:prstDash val="solid"/>
            </a:ln>
            <a:effectLst/>
            <a:scene3d>
              <a:camera prst="orthographicFront">
                <a:rot lat="0" lon="0" rev="8100000"/>
              </a:camera>
              <a:lightRig rig="threePt" dir="t"/>
            </a:scene3d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直角三角形 41"/>
            <p:cNvSpPr/>
            <p:nvPr/>
          </p:nvSpPr>
          <p:spPr>
            <a:xfrm rot="18960000">
              <a:off x="10795" y="2716"/>
              <a:ext cx="1587" cy="1587"/>
            </a:xfrm>
            <a:prstGeom prst="rtTriangle">
              <a:avLst/>
            </a:prstGeom>
            <a:solidFill>
              <a:srgbClr val="60C1BD"/>
            </a:solidFill>
            <a:ln w="6350" cap="flat" cmpd="sng" algn="ctr">
              <a:solidFill>
                <a:srgbClr val="000000"/>
              </a:solidFill>
              <a:prstDash val="solid"/>
            </a:ln>
            <a:effectLst/>
            <a:scene3d>
              <a:camera prst="orthographicFront">
                <a:rot lat="0" lon="0" rev="18900000"/>
              </a:camera>
              <a:lightRig rig="threePt" dir="t"/>
            </a:scene3d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宋体" panose="02010600030101010101" pitchFamily="2" charset="-122"/>
                <a:cs typeface="+mn-cs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bldLvl="0" animBg="1"/>
      <p:bldP spid="2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圆角矩形标注 12"/>
          <p:cNvSpPr/>
          <p:nvPr/>
        </p:nvSpPr>
        <p:spPr>
          <a:xfrm>
            <a:off x="4718747" y="1193365"/>
            <a:ext cx="4311202" cy="745434"/>
          </a:xfrm>
          <a:prstGeom prst="wedgeRoundRectCallout">
            <a:avLst>
              <a:gd name="adj1" fmla="val -64687"/>
              <a:gd name="adj2" fmla="val -7305"/>
              <a:gd name="adj3" fmla="val 16667"/>
            </a:avLst>
          </a:prstGeom>
          <a:solidFill>
            <a:srgbClr val="E1EFE2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defRPr/>
            </a:pPr>
            <a:endParaRPr lang="zh-CN" altLang="en-US" sz="2800" noProof="1">
              <a:solidFill>
                <a:schemeClr val="tx1"/>
              </a:solidFill>
            </a:endParaRPr>
          </a:p>
        </p:txBody>
      </p:sp>
      <p:pic>
        <p:nvPicPr>
          <p:cNvPr id="14" name="图片 13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885777" y="617643"/>
            <a:ext cx="1180465" cy="1728997"/>
          </a:xfrm>
          <a:prstGeom prst="rect">
            <a:avLst/>
          </a:prstGeom>
        </p:spPr>
      </p:pic>
      <p:sp>
        <p:nvSpPr>
          <p:cNvPr id="15" name="矩形 14"/>
          <p:cNvSpPr/>
          <p:nvPr/>
        </p:nvSpPr>
        <p:spPr>
          <a:xfrm>
            <a:off x="4718747" y="1339802"/>
            <a:ext cx="755705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zh-CN" altLang="en-US" sz="2800" noProof="1">
                <a:solidFill>
                  <a:prstClr val="black"/>
                </a:solidFill>
                <a:latin typeface="+mn-ea"/>
              </a:rPr>
              <a:t>试一试，拼出一个三角形。</a:t>
            </a:r>
            <a:endParaRPr lang="zh-CN" altLang="en-US" sz="2800" noProof="1">
              <a:solidFill>
                <a:prstClr val="black"/>
              </a:solidFill>
            </a:endParaRPr>
          </a:p>
        </p:txBody>
      </p:sp>
      <p:grpSp>
        <p:nvGrpSpPr>
          <p:cNvPr id="16" name="组合 38"/>
          <p:cNvGrpSpPr/>
          <p:nvPr/>
        </p:nvGrpSpPr>
        <p:grpSpPr bwMode="auto">
          <a:xfrm>
            <a:off x="685417" y="2728542"/>
            <a:ext cx="3381375" cy="2652712"/>
            <a:chOff x="1203" y="2716"/>
            <a:chExt cx="5327" cy="4178"/>
          </a:xfrm>
        </p:grpSpPr>
        <p:sp>
          <p:nvSpPr>
            <p:cNvPr id="17" name="直角三角形 16"/>
            <p:cNvSpPr/>
            <p:nvPr/>
          </p:nvSpPr>
          <p:spPr>
            <a:xfrm rot="16200000">
              <a:off x="3472" y="4626"/>
              <a:ext cx="2268" cy="2268"/>
            </a:xfrm>
            <a:prstGeom prst="rtTriangle">
              <a:avLst/>
            </a:prstGeom>
            <a:solidFill>
              <a:srgbClr val="A9D06B"/>
            </a:solidFill>
            <a:ln w="1270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" name="平行四边形 17"/>
            <p:cNvSpPr/>
            <p:nvPr/>
          </p:nvSpPr>
          <p:spPr>
            <a:xfrm>
              <a:off x="1203" y="5761"/>
              <a:ext cx="3404" cy="1133"/>
            </a:xfrm>
            <a:prstGeom prst="parallelogram">
              <a:avLst>
                <a:gd name="adj" fmla="val 100099"/>
              </a:avLst>
            </a:prstGeom>
            <a:solidFill>
              <a:srgbClr val="B186BA"/>
            </a:soli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" name="直角三角形 18"/>
            <p:cNvSpPr/>
            <p:nvPr/>
          </p:nvSpPr>
          <p:spPr>
            <a:xfrm rot="16200000">
              <a:off x="2673" y="4952"/>
              <a:ext cx="1587" cy="1587"/>
            </a:xfrm>
            <a:prstGeom prst="rtTriangle">
              <a:avLst/>
            </a:prstGeom>
            <a:solidFill>
              <a:srgbClr val="7DCEF4"/>
            </a:solidFill>
            <a:ln w="6350" cap="flat" cmpd="sng" algn="ctr">
              <a:solidFill>
                <a:srgbClr val="000000"/>
              </a:solidFill>
              <a:prstDash val="solid"/>
            </a:ln>
            <a:effectLst/>
            <a:scene3d>
              <a:camera prst="orthographicFront">
                <a:rot lat="0" lon="0" rev="8100000"/>
              </a:camera>
              <a:lightRig rig="threePt" dir="t"/>
            </a:scene3d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" name="直角三角形 19"/>
            <p:cNvSpPr/>
            <p:nvPr/>
          </p:nvSpPr>
          <p:spPr>
            <a:xfrm>
              <a:off x="4943" y="2716"/>
              <a:ext cx="1587" cy="1587"/>
            </a:xfrm>
            <a:prstGeom prst="rtTriangle">
              <a:avLst/>
            </a:prstGeom>
            <a:solidFill>
              <a:srgbClr val="60C1BD"/>
            </a:solidFill>
            <a:ln w="6350" cap="flat" cmpd="sng" algn="ctr">
              <a:solidFill>
                <a:srgbClr val="000000"/>
              </a:solidFill>
              <a:prstDash val="solid"/>
            </a:ln>
            <a:effectLst/>
            <a:scene3d>
              <a:camera prst="orthographicFront">
                <a:rot lat="0" lon="0" rev="18900000"/>
              </a:camera>
              <a:lightRig rig="threePt" dir="t"/>
            </a:scene3d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" name="矩形 20"/>
            <p:cNvSpPr/>
            <p:nvPr/>
          </p:nvSpPr>
          <p:spPr>
            <a:xfrm>
              <a:off x="3805" y="3835"/>
              <a:ext cx="1587" cy="1587"/>
            </a:xfrm>
            <a:prstGeom prst="rect">
              <a:avLst/>
            </a:prstGeom>
            <a:solidFill>
              <a:srgbClr val="F39839"/>
            </a:solidFill>
            <a:ln w="6350" cap="flat" cmpd="sng" algn="ctr">
              <a:solidFill>
                <a:srgbClr val="000000"/>
              </a:solidFill>
              <a:prstDash val="solid"/>
            </a:ln>
            <a:effectLst/>
            <a:scene3d>
              <a:camera prst="orthographicFront">
                <a:rot lat="0" lon="0" rev="18900000"/>
              </a:camera>
              <a:lightRig rig="threePt" dir="t"/>
            </a:scene3d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22" name="组合 21"/>
          <p:cNvGrpSpPr/>
          <p:nvPr/>
        </p:nvGrpSpPr>
        <p:grpSpPr>
          <a:xfrm rot="16200000">
            <a:off x="5445462" y="2216987"/>
            <a:ext cx="2036445" cy="4067180"/>
            <a:chOff x="6727" y="-137"/>
            <a:chExt cx="3207" cy="6405"/>
          </a:xfrm>
        </p:grpSpPr>
        <p:sp>
          <p:nvSpPr>
            <p:cNvPr id="23" name="直角三角形 22"/>
            <p:cNvSpPr/>
            <p:nvPr/>
          </p:nvSpPr>
          <p:spPr>
            <a:xfrm rot="18900000">
              <a:off x="6732" y="-137"/>
              <a:ext cx="3203" cy="3203"/>
            </a:xfrm>
            <a:prstGeom prst="rtTriangle">
              <a:avLst/>
            </a:prstGeom>
            <a:solidFill>
              <a:srgbClr val="FFF20F"/>
            </a:solidFill>
            <a:ln w="6350" cap="flat" cmpd="sng" algn="ctr">
              <a:solidFill>
                <a:srgbClr val="000000"/>
              </a:solidFill>
              <a:prstDash val="solid"/>
            </a:ln>
            <a:effectLst/>
            <a:scene3d>
              <a:camera prst="orthographicFront">
                <a:rot lat="0" lon="0" rev="18900000"/>
              </a:camera>
              <a:lightRig rig="threePt" dir="t"/>
            </a:scene3d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" name="直角三角形 23"/>
            <p:cNvSpPr/>
            <p:nvPr/>
          </p:nvSpPr>
          <p:spPr>
            <a:xfrm rot="8100000" flipH="1">
              <a:off x="6727" y="3066"/>
              <a:ext cx="3203" cy="3203"/>
            </a:xfrm>
            <a:prstGeom prst="rtTriangle">
              <a:avLst/>
            </a:prstGeom>
            <a:solidFill>
              <a:srgbClr val="F19EC2"/>
            </a:solidFill>
            <a:ln w="6350" cap="flat" cmpd="sng" algn="ctr">
              <a:solidFill>
                <a:srgbClr val="000000"/>
              </a:solidFill>
              <a:prstDash val="solid"/>
            </a:ln>
            <a:effectLst/>
            <a:scene3d>
              <a:camera prst="orthographicFront">
                <a:rot lat="0" lon="0" rev="18900000"/>
              </a:camera>
              <a:lightRig rig="threePt" dir="t"/>
            </a:scene3d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9416225" y="4251846"/>
            <a:ext cx="2019300" cy="1030605"/>
            <a:chOff x="9142" y="2716"/>
            <a:chExt cx="3180" cy="1623"/>
          </a:xfrm>
        </p:grpSpPr>
        <p:sp>
          <p:nvSpPr>
            <p:cNvPr id="32" name="直角三角形 31"/>
            <p:cNvSpPr/>
            <p:nvPr/>
          </p:nvSpPr>
          <p:spPr>
            <a:xfrm rot="8160000" flipH="1">
              <a:off x="9142" y="2716"/>
              <a:ext cx="1587" cy="1587"/>
            </a:xfrm>
            <a:prstGeom prst="rtTriangle">
              <a:avLst/>
            </a:prstGeom>
            <a:solidFill>
              <a:srgbClr val="7DCEF4"/>
            </a:solidFill>
            <a:ln w="6350" cap="flat" cmpd="sng" algn="ctr">
              <a:solidFill>
                <a:srgbClr val="000000"/>
              </a:solidFill>
              <a:prstDash val="solid"/>
            </a:ln>
            <a:effectLst/>
            <a:scene3d>
              <a:camera prst="orthographicFront">
                <a:rot lat="0" lon="0" rev="8100000"/>
              </a:camera>
              <a:lightRig rig="threePt" dir="t"/>
            </a:scene3d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" name="直角三角形 32"/>
            <p:cNvSpPr/>
            <p:nvPr/>
          </p:nvSpPr>
          <p:spPr>
            <a:xfrm rot="18960000">
              <a:off x="10735" y="2752"/>
              <a:ext cx="1587" cy="1587"/>
            </a:xfrm>
            <a:prstGeom prst="rtTriangle">
              <a:avLst/>
            </a:prstGeom>
            <a:solidFill>
              <a:srgbClr val="60C1BD"/>
            </a:solidFill>
            <a:ln w="6350" cap="flat" cmpd="sng" algn="ctr">
              <a:solidFill>
                <a:srgbClr val="000000"/>
              </a:solidFill>
              <a:prstDash val="solid"/>
            </a:ln>
            <a:effectLst/>
            <a:scene3d>
              <a:camera prst="orthographicFront">
                <a:rot lat="0" lon="0" rev="18900000"/>
              </a:camera>
              <a:lightRig rig="threePt" dir="t"/>
            </a:scene3d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宋体" panose="02010600030101010101" pitchFamily="2" charset="-122"/>
                <a:cs typeface="+mn-cs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ldLvl="0" animBg="1"/>
      <p:bldP spid="15" grpId="0"/>
    </p:bld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微软雅黑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529</Words>
  <Application>WPS 演示</Application>
  <PresentationFormat>宽屏</PresentationFormat>
  <Paragraphs>140</Paragraphs>
  <Slides>16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16</vt:i4>
      </vt:variant>
    </vt:vector>
  </HeadingPairs>
  <TitlesOfParts>
    <vt:vector size="25" baseType="lpstr">
      <vt:lpstr>Arial</vt:lpstr>
      <vt:lpstr>宋体</vt:lpstr>
      <vt:lpstr>Wingdings</vt:lpstr>
      <vt:lpstr>微软雅黑</vt:lpstr>
      <vt:lpstr>Arial</vt:lpstr>
      <vt:lpstr>Calibri</vt:lpstr>
      <vt:lpstr>楷体</vt:lpstr>
      <vt:lpstr>Arial Unicode MS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Tesoon</dc:creator>
  <cp:lastModifiedBy>86183</cp:lastModifiedBy>
  <cp:revision>192</cp:revision>
  <dcterms:created xsi:type="dcterms:W3CDTF">2019-05-20T10:58:00Z</dcterms:created>
  <dcterms:modified xsi:type="dcterms:W3CDTF">2022-02-28T01:00:42Z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2052-11.1.0.11115</vt:lpwstr>
  </property>
  <property fmtid="{D5CDD505-2E9C-101B-9397-08002B2CF9AE}" pid="3" name="ICV">
    <vt:lpwstr>546A2C5E73C44D91851E078983952E6C</vt:lpwstr>
  </property>
</Properties>
</file>