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</p:sldMasterIdLst>
  <p:notesMasterIdLst>
    <p:notesMasterId r:id="rId31"/>
  </p:notesMasterIdLst>
  <p:sldIdLst>
    <p:sldId id="1433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67" r:id="rId13"/>
    <p:sldId id="269" r:id="rId14"/>
    <p:sldId id="270" r:id="rId15"/>
    <p:sldId id="271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72" r:id="rId24"/>
    <p:sldId id="274" r:id="rId25"/>
    <p:sldId id="273" r:id="rId26"/>
    <p:sldId id="263" r:id="rId27"/>
    <p:sldId id="275" r:id="rId28"/>
    <p:sldId id="276" r:id="rId29"/>
    <p:sldId id="277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汉语拼音" panose="02010600030101010101" charset="0"/>
      <p:regular r:id="rId36"/>
    </p:embeddedFont>
    <p:embeddedFont>
      <p:font typeface="黑体" panose="02010609060101010101" pitchFamily="49" charset="-122"/>
      <p:regular r:id="rId37"/>
    </p:embeddedFont>
    <p:embeddedFont>
      <p:font typeface="华文楷体" panose="02010600040101010101" pitchFamily="2" charset="-122"/>
      <p:regular r:id="rId38"/>
    </p:embeddedFont>
    <p:embeddedFont>
      <p:font typeface="楷体" panose="02010609060101010101" pitchFamily="49" charset="-122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 autoAdjust="0"/>
    <p:restoredTop sz="97037" autoAdjust="0"/>
  </p:normalViewPr>
  <p:slideViewPr>
    <p:cSldViewPr>
      <p:cViewPr varScale="1">
        <p:scale>
          <a:sx n="135" d="100"/>
          <a:sy n="135" d="100"/>
        </p:scale>
        <p:origin x="51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423C-102C-472B-BB79-91744AC2DEC5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52267-D5D9-4B55-86B2-E20580B25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7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9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2267-D5D9-4B55-86B2-E20580B250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45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4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98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40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68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3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5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16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75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0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31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34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143375"/>
            <a:ext cx="1403648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10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50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72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hyperlink" Target="&#22899;&#23090;&#34917;&#22825;&#65288;&#23665;&#27946;&#30011;&#38754;&#65289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&#36164;&#26009;&#38142;&#25509;/&#35270;&#39057;/&#38142;&#25509;&#65306;&#22899;&#23090;&#36896;&#20154;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hyperlink" Target="&#19971;&#24425;&#19968;&#24180;&#32423;&#19978;&#35838;&#25991;&#26391;&#35835;&#35782;&#23383;3&#21475;&#32819;&#30446;&#9312;.mp4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hyperlink" Target="&#36164;&#26009;&#38142;&#25509;/&#35270;&#39057;/&#26391;&#35835;15&#22899;&#23090;&#34917;&#22825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18232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24428" y="1131590"/>
            <a:ext cx="8052028" cy="98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Wingdings" panose="05000000000000000000" pitchFamily="2" charset="2"/>
              </a:rPr>
              <a:t>    默读课文，找一找：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故事中哪些地方特别神奇？哪些情节触动了你？圈画出重点词句。</a:t>
            </a:r>
          </a:p>
        </p:txBody>
      </p:sp>
      <p:sp>
        <p:nvSpPr>
          <p:cNvPr id="6" name="Text Box 8"/>
          <p:cNvSpPr txBox="1"/>
          <p:nvPr/>
        </p:nvSpPr>
        <p:spPr>
          <a:xfrm>
            <a:off x="1187624" y="2369605"/>
            <a:ext cx="7272808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天上露出一个大窟窿，地上也裂开了一道道黑黝黝的深沟，洪水从地下喷涌而出，各种野兽也从山林里跑出来残害人类。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139952" y="3014230"/>
            <a:ext cx="111595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979712" y="3651870"/>
            <a:ext cx="111595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374213" y="3651870"/>
            <a:ext cx="129413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654133" y="4280748"/>
            <a:ext cx="129413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3568" y="2113975"/>
            <a:ext cx="1296144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示例</a:t>
            </a:r>
            <a:r>
              <a:rPr lang="en-US" altLang="zh-CN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" y="222989"/>
            <a:ext cx="2268000" cy="692577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3886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232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48911" y="4299942"/>
            <a:ext cx="323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野兽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残害人类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 b="25540"/>
          <a:stretch>
            <a:fillRect/>
          </a:stretch>
        </p:blipFill>
        <p:spPr>
          <a:xfrm>
            <a:off x="1331640" y="2813652"/>
            <a:ext cx="2736304" cy="1845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WINDOWS7\Desktop\图片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296" l="18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27" y="21565"/>
            <a:ext cx="3437241" cy="259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INDOWS7\Desktop\图片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671" r="85442">
                        <a14:foregroundMark x1="56325" y1="11875" x2="57518" y2="1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564"/>
            <a:ext cx="3471842" cy="264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1358548" y="1844500"/>
            <a:ext cx="2709396" cy="799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20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天上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大窟窿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68666" y="1868922"/>
            <a:ext cx="2348720" cy="799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20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地上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深沟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44493" y="4326944"/>
            <a:ext cx="30700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20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洪水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喷涌而出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云形标注 18"/>
          <p:cNvSpPr/>
          <p:nvPr/>
        </p:nvSpPr>
        <p:spPr>
          <a:xfrm>
            <a:off x="7308304" y="1203598"/>
            <a:ext cx="2160240" cy="1618693"/>
          </a:xfrm>
          <a:prstGeom prst="cloudCallout">
            <a:avLst>
              <a:gd name="adj1" fmla="val -29832"/>
              <a:gd name="adj2" fmla="val 6313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      天哪，太可怕了！</a:t>
            </a:r>
          </a:p>
        </p:txBody>
      </p:sp>
      <p:pic>
        <p:nvPicPr>
          <p:cNvPr id="3077" name="Picture 5" descr="åå¤§èé£çå½æå, ç®å­ä»æç¬¬å, åä¸åé¢æäºè®®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12" y="2810450"/>
            <a:ext cx="2810638" cy="184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44" y="411510"/>
            <a:ext cx="1296144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示例</a:t>
            </a:r>
            <a:r>
              <a:rPr lang="en-US" altLang="zh-CN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611560" y="1347614"/>
            <a:ext cx="5964942" cy="1800200"/>
          </a:xfrm>
          <a:prstGeom prst="rect">
            <a:avLst/>
          </a:prstGeom>
        </p:spPr>
        <p:txBody>
          <a:bodyPr vert="horz" wrap="square" lIns="68580" tIns="34290" rIns="68580" bIns="3429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dirty="0">
                <a:ea typeface="楷体" panose="02010609060101010101" pitchFamily="49" charset="-122"/>
              </a:rPr>
              <a:t>        </a:t>
            </a:r>
            <a:r>
              <a:rPr lang="zh-CN" altLang="en-US" sz="2800" b="1" dirty="0">
                <a:ea typeface="楷体" panose="02010609060101010101" pitchFamily="49" charset="-122"/>
              </a:rPr>
              <a:t>随着神火渐渐熄灭，五种颜色的石头被炼成了黏稠的石浆。女娲用这些石浆把天上的大窟窿修补好。从此，天上便有了五色的云霞。</a:t>
            </a:r>
          </a:p>
        </p:txBody>
      </p:sp>
      <p:sp>
        <p:nvSpPr>
          <p:cNvPr id="11" name="文本框 2"/>
          <p:cNvSpPr txBox="1"/>
          <p:nvPr/>
        </p:nvSpPr>
        <p:spPr>
          <a:xfrm>
            <a:off x="1619672" y="3414944"/>
            <a:ext cx="4901629" cy="5835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女娲不畏艰辛，补天成功。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2478073" y="3146259"/>
            <a:ext cx="180589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572000" y="1779662"/>
            <a:ext cx="180589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83568" y="2247714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92" y="690682"/>
            <a:ext cx="23812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1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2712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987574"/>
            <a:ext cx="7669496" cy="1454244"/>
          </a:xfrm>
          <a:prstGeom prst="rect">
            <a:avLst/>
          </a:prstGeom>
          <a:solidFill>
            <a:sysClr val="window" lastClr="CCE8CF"/>
          </a:solidFill>
          <a:ln w="25400" cap="flat" cmpd="sng" algn="ctr">
            <a:solidFill>
              <a:srgbClr val="FFBF53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把天上的五彩云霞想象成女娲用五色石浆补好的天空，这样的想象神奇而瑰丽。</a:t>
            </a:r>
          </a:p>
        </p:txBody>
      </p:sp>
    </p:spTree>
    <p:extLst>
      <p:ext uri="{BB962C8B-B14F-4D97-AF65-F5344CB8AC3E}">
        <p14:creationId xmlns:p14="http://schemas.microsoft.com/office/powerpoint/2010/main" val="41406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31590"/>
            <a:ext cx="6624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女娲担心补好的天再塌下来，于是又杀了一只大乌龟，斩下它的四条腿，竖立在大地的四方，把人类头顶上的天空撑起来，这样天就再没有了坍塌的危险。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3075806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</a:rPr>
              <a:t>乌龟的四条腿就撑起了人们头顶的天空，真是不可思议。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1212315"/>
            <a:ext cx="2376264" cy="1863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411510"/>
            <a:ext cx="1296144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示例</a:t>
            </a:r>
            <a:r>
              <a:rPr lang="en-US" altLang="zh-CN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1619176" y="4083917"/>
            <a:ext cx="194421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坚定决心</a:t>
            </a:r>
          </a:p>
        </p:txBody>
      </p:sp>
      <p:sp>
        <p:nvSpPr>
          <p:cNvPr id="7" name="矩形 6"/>
          <p:cNvSpPr/>
          <p:nvPr/>
        </p:nvSpPr>
        <p:spPr>
          <a:xfrm>
            <a:off x="4607259" y="4083917"/>
            <a:ext cx="1008609" cy="58477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/>
            <a:r>
              <a:rPr lang="zh-CN" altLang="en-US" sz="32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智慧</a:t>
            </a:r>
          </a:p>
        </p:txBody>
      </p:sp>
      <p:sp>
        <p:nvSpPr>
          <p:cNvPr id="8" name="矩形 7"/>
          <p:cNvSpPr/>
          <p:nvPr/>
        </p:nvSpPr>
        <p:spPr>
          <a:xfrm>
            <a:off x="6659735" y="4083917"/>
            <a:ext cx="1008609" cy="58477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果断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3203848" y="2039531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050708" y="2039531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6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419622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接着，她奋勇杀死了在中原一带作恶的黑龙，其他野兽见此情景，吓得纷纷逃回山林，不敢再到处流窜残害人类了。</a:t>
            </a:r>
          </a:p>
        </p:txBody>
      </p:sp>
      <p:sp>
        <p:nvSpPr>
          <p:cNvPr id="3" name="矩形 2"/>
          <p:cNvSpPr/>
          <p:nvPr/>
        </p:nvSpPr>
        <p:spPr>
          <a:xfrm>
            <a:off x="6300192" y="1851670"/>
            <a:ext cx="1440160" cy="5040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79712" y="2343613"/>
            <a:ext cx="720080" cy="42862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227104" y="3004024"/>
            <a:ext cx="1976743" cy="715491"/>
            <a:chOff x="8100392" y="1962696"/>
            <a:chExt cx="1043608" cy="549508"/>
          </a:xfrm>
        </p:grpSpPr>
        <p:sp>
          <p:nvSpPr>
            <p:cNvPr id="6" name="云形 5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92617" y="2025381"/>
              <a:ext cx="859158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</a:rPr>
                <a:t>力量非凡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91401" y="3156424"/>
            <a:ext cx="1256663" cy="715491"/>
            <a:chOff x="8100392" y="1962696"/>
            <a:chExt cx="1043608" cy="549508"/>
          </a:xfrm>
        </p:grpSpPr>
        <p:sp>
          <p:nvSpPr>
            <p:cNvPr id="9" name="云形 8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92617" y="2025381"/>
              <a:ext cx="752411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</a:rPr>
                <a:t>勇敢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16224" y="3165492"/>
            <a:ext cx="1224136" cy="715491"/>
            <a:chOff x="8100393" y="1962696"/>
            <a:chExt cx="646274" cy="549508"/>
          </a:xfrm>
        </p:grpSpPr>
        <p:sp>
          <p:nvSpPr>
            <p:cNvPr id="12" name="云形 11"/>
            <p:cNvSpPr/>
            <p:nvPr/>
          </p:nvSpPr>
          <p:spPr>
            <a:xfrm>
              <a:off x="8100393" y="1962696"/>
              <a:ext cx="646274" cy="549508"/>
            </a:xfrm>
            <a:prstGeom prst="cloud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92617" y="2025381"/>
              <a:ext cx="478326" cy="40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</a:rPr>
                <a:t>智慧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7544" y="411510"/>
            <a:ext cx="1296144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示例</a:t>
            </a:r>
            <a:r>
              <a:rPr lang="en-US" altLang="zh-CN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58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5162" y="555525"/>
            <a:ext cx="8052028" cy="98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Wingdings" panose="05000000000000000000" pitchFamily="2" charset="2"/>
              </a:rPr>
              <a:t>    发挥想象，试着把女娲从各地拣来五种颜色石头的过程说清楚、说生动。</a:t>
            </a:r>
            <a:endParaRPr lang="zh-CN" altLang="en-US" sz="2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902026" y="2058983"/>
            <a:ext cx="777443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    想一想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: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女娲为了寻找五彩石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她会遇到什么困难呢？</a:t>
            </a:r>
            <a:endParaRPr lang="en-US" altLang="zh-CN" sz="28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902026" y="3211111"/>
            <a:ext cx="77744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路途遥远、洪水肆虐、野兽攻击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2127118"/>
            <a:ext cx="1296144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提示</a:t>
            </a:r>
            <a:r>
              <a:rPr lang="en-US" altLang="zh-CN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2" y="1595811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/>
          <p:nvPr/>
        </p:nvSpPr>
        <p:spPr>
          <a:xfrm>
            <a:off x="827584" y="537523"/>
            <a:ext cx="777443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     展开想象：五种颜色的石头可能在哪些不同的地方？</a:t>
            </a:r>
            <a:endParaRPr lang="en-US" altLang="zh-CN" sz="28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755576" y="4109916"/>
            <a:ext cx="784887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女娲来到了</a:t>
            </a:r>
            <a:r>
              <a:rPr lang="zh-CN" altLang="en-US" sz="32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，她找哇找哇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07904" y="4083918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森林里</a:t>
            </a:r>
          </a:p>
        </p:txBody>
      </p:sp>
      <p:pic>
        <p:nvPicPr>
          <p:cNvPr id="6" name="Picture 2" descr="http://pic.51yuansu.com/pic3/cover/01/17/21/5904ba622d015_61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24" y="1131590"/>
            <a:ext cx="3672408" cy="28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6512" y="595939"/>
            <a:ext cx="1296144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提示</a:t>
            </a:r>
            <a:r>
              <a:rPr lang="en-US" altLang="zh-CN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2" y="73182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/>
          <a:srcRect b="5137"/>
          <a:stretch>
            <a:fillRect/>
          </a:stretch>
        </p:blipFill>
        <p:spPr>
          <a:xfrm>
            <a:off x="2915816" y="801251"/>
            <a:ext cx="3614854" cy="2562587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3" name="文本框 1"/>
          <p:cNvSpPr txBox="1"/>
          <p:nvPr/>
        </p:nvSpPr>
        <p:spPr>
          <a:xfrm>
            <a:off x="1259632" y="3643159"/>
            <a:ext cx="833074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女娲又来到了</a:t>
            </a:r>
            <a:r>
              <a:rPr lang="zh-CN" altLang="en-US" sz="32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，她找哇找哇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7626" y="3643159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雪山上</a:t>
            </a:r>
          </a:p>
        </p:txBody>
      </p:sp>
    </p:spTree>
    <p:extLst>
      <p:ext uri="{BB962C8B-B14F-4D97-AF65-F5344CB8AC3E}">
        <p14:creationId xmlns:p14="http://schemas.microsoft.com/office/powerpoint/2010/main" val="37603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lum bright="6000" contrast="6000"/>
          </a:blip>
          <a:srcRect b="3498"/>
          <a:stretch>
            <a:fillRect/>
          </a:stretch>
        </p:blipFill>
        <p:spPr>
          <a:xfrm>
            <a:off x="2690475" y="568555"/>
            <a:ext cx="3582630" cy="2435243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3" name="文本框 1"/>
          <p:cNvSpPr txBox="1"/>
          <p:nvPr/>
        </p:nvSpPr>
        <p:spPr>
          <a:xfrm>
            <a:off x="974303" y="3355127"/>
            <a:ext cx="741412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女娲又来到了</a:t>
            </a:r>
            <a:r>
              <a:rPr lang="zh-CN" altLang="en-US" sz="32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，她找哇找哇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6591" y="3347794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大沙漠</a:t>
            </a:r>
          </a:p>
        </p:txBody>
      </p:sp>
    </p:spTree>
    <p:extLst>
      <p:ext uri="{BB962C8B-B14F-4D97-AF65-F5344CB8AC3E}">
        <p14:creationId xmlns:p14="http://schemas.microsoft.com/office/powerpoint/2010/main" val="1208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2787774"/>
            <a:ext cx="5328592" cy="10801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794090" y="2622404"/>
            <a:ext cx="5154174" cy="1188870"/>
            <a:chOff x="3093740" y="2772386"/>
            <a:chExt cx="5154174" cy="1188870"/>
          </a:xfrm>
        </p:grpSpPr>
        <p:grpSp>
          <p:nvGrpSpPr>
            <p:cNvPr id="8" name="组合 7"/>
            <p:cNvGrpSpPr/>
            <p:nvPr/>
          </p:nvGrpSpPr>
          <p:grpSpPr>
            <a:xfrm>
              <a:off x="3093740" y="2835449"/>
              <a:ext cx="5154174" cy="1125807"/>
              <a:chOff x="1797596" y="873203"/>
              <a:chExt cx="5154174" cy="1125807"/>
            </a:xfrm>
          </p:grpSpPr>
          <p:sp>
            <p:nvSpPr>
              <p:cNvPr id="11" name="标题 1"/>
              <p:cNvSpPr txBox="1"/>
              <p:nvPr/>
            </p:nvSpPr>
            <p:spPr>
              <a:xfrm>
                <a:off x="2949725" y="873203"/>
                <a:ext cx="4002045" cy="107657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anchor="t"/>
              <a:lstStyle/>
              <a:p>
                <a:pPr algn="dist">
                  <a:buFont typeface="Arial" panose="020B0604020202020204" pitchFamily="34" charset="0"/>
                  <a:buNone/>
                </a:pPr>
                <a:r>
                  <a:rPr lang="zh-CN" altLang="en-US" sz="7200" b="1" dirty="0">
                    <a:latin typeface="宋体" pitchFamily="2" charset="-122"/>
                    <a:ea typeface="宋体" pitchFamily="2" charset="-122"/>
                  </a:rPr>
                  <a:t>女娲补天</a:t>
                </a:r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1797596" y="1032131"/>
                <a:ext cx="974204" cy="966879"/>
                <a:chOff x="3275856" y="2134898"/>
                <a:chExt cx="974204" cy="966879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5856" y="2134898"/>
                  <a:ext cx="974204" cy="966879"/>
                </a:xfrm>
                <a:prstGeom prst="rect">
                  <a:avLst/>
                </a:prstGeom>
              </p:spPr>
            </p:pic>
            <p:sp>
              <p:nvSpPr>
                <p:cNvPr id="14" name="文本框 6">
                  <a:extLst>
                    <a:ext uri="{FF2B5EF4-FFF2-40B4-BE49-F238E27FC236}">
                      <a16:creationId xmlns:a16="http://schemas.microsoft.com/office/drawing/2014/main" id="{D72EACE4-6DBD-7247-92D1-5B31521A4382}"/>
                    </a:ext>
                  </a:extLst>
                </p:cNvPr>
                <p:cNvSpPr txBox="1"/>
                <p:nvPr/>
              </p:nvSpPr>
              <p:spPr>
                <a:xfrm>
                  <a:off x="3378267" y="2202787"/>
                  <a:ext cx="752129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zh-CN" sz="4400" b="1" dirty="0">
                      <a:solidFill>
                        <a:srgbClr val="92D050"/>
                      </a:solidFill>
                      <a:latin typeface="楷体" pitchFamily="49" charset="-122"/>
                      <a:ea typeface="楷体" pitchFamily="49" charset="-122"/>
                    </a:rPr>
                    <a:t>15</a:t>
                  </a:r>
                  <a:endParaRPr kumimoji="1" lang="zh-CN" altLang="en-US" sz="4800" b="1" dirty="0">
                    <a:solidFill>
                      <a:srgbClr val="92D050"/>
                    </a:solidFill>
                    <a:latin typeface="楷体" pitchFamily="49" charset="-122"/>
                    <a:ea typeface="楷体" pitchFamily="49" charset="-122"/>
                  </a:endParaRPr>
                </a:p>
              </p:txBody>
            </p:sp>
          </p:grpSp>
        </p:grpSp>
        <p:sp>
          <p:nvSpPr>
            <p:cNvPr id="10" name="标题 1"/>
            <p:cNvSpPr txBox="1"/>
            <p:nvPr/>
          </p:nvSpPr>
          <p:spPr>
            <a:xfrm>
              <a:off x="3679143" y="2772386"/>
              <a:ext cx="909613" cy="1076573"/>
            </a:xfrm>
            <a:prstGeom prst="rect">
              <a:avLst/>
            </a:prstGeom>
            <a:noFill/>
            <a:ln w="12700">
              <a:noFill/>
            </a:ln>
          </p:spPr>
          <p:txBody>
            <a:bodyPr anchor="t"/>
            <a:lstStyle/>
            <a:p>
              <a:pPr algn="dist">
                <a:buFont typeface="Arial" panose="020B0604020202020204" pitchFamily="34" charset="0"/>
                <a:buNone/>
              </a:pPr>
              <a:r>
                <a:rPr lang="zh-CN" altLang="en-US" sz="4000" b="1" dirty="0">
                  <a:latin typeface="宋体" pitchFamily="2" charset="-122"/>
                  <a:ea typeface="宋体" pitchFamily="2" charset="-122"/>
                </a:rPr>
                <a:t>*</a:t>
              </a:r>
            </a:p>
          </p:txBody>
        </p:sp>
      </p:grpSp>
      <p:sp>
        <p:nvSpPr>
          <p:cNvPr id="15" name="文本框 1"/>
          <p:cNvSpPr txBox="1"/>
          <p:nvPr/>
        </p:nvSpPr>
        <p:spPr>
          <a:xfrm>
            <a:off x="10095" y="143071"/>
            <a:ext cx="2456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语文 四年级 上册</a:t>
            </a:r>
          </a:p>
        </p:txBody>
      </p:sp>
    </p:spTree>
    <p:extLst>
      <p:ext uri="{BB962C8B-B14F-4D97-AF65-F5344CB8AC3E}">
        <p14:creationId xmlns:p14="http://schemas.microsoft.com/office/powerpoint/2010/main" val="222630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lum bright="12000" contrast="6000"/>
          </a:blip>
          <a:stretch>
            <a:fillRect/>
          </a:stretch>
        </p:blipFill>
        <p:spPr>
          <a:xfrm>
            <a:off x="3003493" y="503032"/>
            <a:ext cx="3137014" cy="2350846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3" name="Text Box 5"/>
          <p:cNvSpPr txBox="1"/>
          <p:nvPr/>
        </p:nvSpPr>
        <p:spPr>
          <a:xfrm>
            <a:off x="1611466" y="4022108"/>
            <a:ext cx="138113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</a:pPr>
            <a:endParaRPr lang="zh-CN" altLang="zh-CN" sz="1050" dirty="0">
              <a:solidFill>
                <a:prstClr val="black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1354609" y="3198751"/>
            <a:ext cx="6755338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女娲又来到了</a:t>
            </a:r>
            <a:r>
              <a:rPr lang="zh-CN" altLang="en-US" sz="32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，她找哇找哇</a:t>
            </a: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2134" y="319875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大海边</a:t>
            </a:r>
          </a:p>
        </p:txBody>
      </p:sp>
    </p:spTree>
    <p:extLst>
      <p:ext uri="{BB962C8B-B14F-4D97-AF65-F5344CB8AC3E}">
        <p14:creationId xmlns:p14="http://schemas.microsoft.com/office/powerpoint/2010/main" val="7244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1880" y="555526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展开想象：女娲可能只捡到了四种颜色的石头，还缺一种怎么办？</a:t>
            </a:r>
            <a:endParaRPr lang="en-US" altLang="zh-CN" sz="28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304" y="2209604"/>
            <a:ext cx="1301070" cy="2234353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1403648" y="1875681"/>
            <a:ext cx="5473845" cy="2304256"/>
          </a:xfrm>
          <a:prstGeom prst="wedgeRoundRectCallout">
            <a:avLst>
              <a:gd name="adj1" fmla="val 60070"/>
              <a:gd name="adj2" fmla="val -14169"/>
              <a:gd name="adj3" fmla="val 16667"/>
            </a:avLst>
          </a:prstGeom>
          <a:solidFill>
            <a:srgbClr val="CCCCFF"/>
          </a:solidFill>
          <a:ln w="12700" cap="flat" cmpd="sng" algn="ctr">
            <a:solidFill>
              <a:sysClr val="window" lastClr="CCE8CF"/>
            </a:solidFill>
            <a:prstDash val="solid"/>
          </a:ln>
          <a:effectLst>
            <a:outerShdw blurRad="444500" dist="254000" dir="8100000" algn="tr" rotWithShape="0">
              <a:sysClr val="window" lastClr="CCE8CF">
                <a:alpha val="50000"/>
              </a:sysClr>
            </a:outerShdw>
          </a:effectLst>
        </p:spPr>
        <p:txBody>
          <a:bodyPr rtlCol="0" anchor="ctr"/>
          <a:lstStyle/>
          <a:p>
            <a:pPr defTabSz="685800" eaLnBrk="0" hangingPunct="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charset="0"/>
              </a:rPr>
              <a:t>    在黑黑的山洞里，女娲边走边用手摸着每一块石头，细细地分辨着。她走遍了每一个山洞，终于在最后一个山洞里找到了白颜色的石头。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969" y="596388"/>
            <a:ext cx="1296144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提示</a:t>
            </a:r>
            <a:r>
              <a:rPr lang="en-US" altLang="zh-CN" sz="2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5353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Box 4"/>
          <p:cNvSpPr txBox="1"/>
          <p:nvPr/>
        </p:nvSpPr>
        <p:spPr>
          <a:xfrm>
            <a:off x="149545" y="1494761"/>
            <a:ext cx="5698289" cy="34532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臭氧层是地球的“保护伞”，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它可以抵挡外太空的射线，让我们可以在地球上生活。但是</a:t>
            </a:r>
            <a:r>
              <a:rPr sz="28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人类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曾经经常</a:t>
            </a:r>
            <a:r>
              <a:rPr sz="28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使用的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一些</a:t>
            </a:r>
            <a:r>
              <a:rPr sz="28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空调和冰箱，会释放出一种气体，会和臭氧发生化学反应，使臭氧浓度减少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485584"/>
            <a:ext cx="2910914" cy="1886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5"/>
          <p:cNvSpPr txBox="1"/>
          <p:nvPr/>
        </p:nvSpPr>
        <p:spPr>
          <a:xfrm>
            <a:off x="5004048" y="627534"/>
            <a:ext cx="30410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zh-CN" altLang="en-US" sz="32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天真的会“漏”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2966E2C-EBBC-D947-8B33-433064B05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88" y="150981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F676DB18-A8E7-EF49-935A-1773895EFDAA}"/>
              </a:ext>
            </a:extLst>
          </p:cNvPr>
          <p:cNvSpPr txBox="1"/>
          <p:nvPr/>
        </p:nvSpPr>
        <p:spPr>
          <a:xfrm>
            <a:off x="658434" y="11923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拓展延伸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EDBBAFB-55B6-1B40-BF37-0820FFA69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0981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Box 4"/>
          <p:cNvSpPr txBox="1"/>
          <p:nvPr/>
        </p:nvSpPr>
        <p:spPr>
          <a:xfrm>
            <a:off x="2987824" y="2655137"/>
            <a:ext cx="6048672" cy="19328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“臭氧层空洞”让人们意识到了保护环境的重要性。</a:t>
            </a:r>
          </a:p>
          <a:p>
            <a:pPr defTabSz="685800">
              <a:lnSpc>
                <a:spcPct val="130000"/>
              </a:lnSpc>
            </a:pPr>
            <a:endParaRPr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2768" r="1"/>
          <a:stretch/>
        </p:blipFill>
        <p:spPr>
          <a:xfrm>
            <a:off x="396815" y="2063932"/>
            <a:ext cx="2574244" cy="2502138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917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/>
          <p:cNvSpPr txBox="1"/>
          <p:nvPr/>
        </p:nvSpPr>
        <p:spPr>
          <a:xfrm>
            <a:off x="898470" y="1059582"/>
            <a:ext cx="7633970" cy="32932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本文主要讲了天塌下一块，地被震裂，人们惊慌失措，女娲把人们从水深火热中救了出来，她又寻找五彩石冶炼，补好了天，赞美了女娲</a:t>
            </a:r>
            <a:r>
              <a:rPr lang="zh-CN" altLang="en-US" sz="3200" b="1" u="sng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    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、</a:t>
            </a:r>
            <a:r>
              <a:rPr lang="zh-CN" altLang="en-US" sz="3200" b="1" u="sng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    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、  </a:t>
            </a:r>
          </a:p>
          <a:p>
            <a:pPr defTabSz="685800">
              <a:lnSpc>
                <a:spcPct val="130000"/>
              </a:lnSpc>
            </a:pPr>
            <a:r>
              <a:rPr lang="zh-CN" altLang="en-US" sz="3200" b="1" u="sng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     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的精神。 </a:t>
            </a:r>
          </a:p>
        </p:txBody>
      </p:sp>
      <p:sp>
        <p:nvSpPr>
          <p:cNvPr id="6" name="文本框 1"/>
          <p:cNvSpPr txBox="1"/>
          <p:nvPr/>
        </p:nvSpPr>
        <p:spPr>
          <a:xfrm>
            <a:off x="3807405" y="2971932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勇敢善良</a:t>
            </a:r>
          </a:p>
        </p:txBody>
      </p:sp>
      <p:sp>
        <p:nvSpPr>
          <p:cNvPr id="7" name="文本框 3"/>
          <p:cNvSpPr txBox="1"/>
          <p:nvPr/>
        </p:nvSpPr>
        <p:spPr>
          <a:xfrm>
            <a:off x="5795575" y="2971932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不畏艰险</a:t>
            </a:r>
          </a:p>
        </p:txBody>
      </p:sp>
      <p:sp>
        <p:nvSpPr>
          <p:cNvPr id="8" name="文本框 4"/>
          <p:cNvSpPr txBox="1"/>
          <p:nvPr/>
        </p:nvSpPr>
        <p:spPr>
          <a:xfrm>
            <a:off x="1070540" y="3579862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无私奉献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35" y="234169"/>
            <a:ext cx="2268000" cy="692577"/>
          </a:xfrm>
          <a:prstGeom prst="rect">
            <a:avLst/>
          </a:prstGeom>
        </p:spPr>
      </p:pic>
      <p:sp>
        <p:nvSpPr>
          <p:cNvPr id="13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735703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主题概括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9" y="224410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425" t="15201" r="7411" b="15497"/>
          <a:stretch>
            <a:fillRect/>
          </a:stretch>
        </p:blipFill>
        <p:spPr>
          <a:xfrm>
            <a:off x="467544" y="760649"/>
            <a:ext cx="8515953" cy="4259373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323014" y="1275606"/>
            <a:ext cx="66713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神话用神奇的想象，表现人们美好的愿望。本课的故事展示了一个勇敢善良的女娲，带给我们一段愉快的阅读旅程，这个故事虽然离我们很遥远，但我们永远不会忘记她的善良、勇敢的品质以及不怕危险、甘于奉献的精神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88" y="222989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668956" y="18430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课文小结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30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80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12115" y="1575539"/>
            <a:ext cx="8319770" cy="26523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algn="ctr" defTabSz="6858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泼   装   端   补</a:t>
            </a:r>
            <a:r>
              <a:rPr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 </a:t>
            </a:r>
          </a:p>
          <a:p>
            <a:pPr indent="200025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女娲把它(   )在一个大盆里，(   )到天边，对准那个大黑窟窿，往上一(   )，只见金光四射，大窟窿立刻被(   )好了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</a:t>
            </a:r>
            <a:endParaRPr lang="zh-CN" altLang="en-US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51113" y="2283187"/>
            <a:ext cx="822325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装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7472" y="979873"/>
            <a:ext cx="4233113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一、我会选动词填空。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8950" y="2283187"/>
            <a:ext cx="822325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端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217285" y="2901736"/>
            <a:ext cx="822325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泼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980657" y="3500996"/>
            <a:ext cx="822325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补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6" y="170662"/>
            <a:ext cx="2268000" cy="692577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666861" y="12347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662"/>
            <a:ext cx="450000" cy="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529"/>
          <p:cNvSpPr txBox="1"/>
          <p:nvPr/>
        </p:nvSpPr>
        <p:spPr>
          <a:xfrm>
            <a:off x="793661" y="550183"/>
            <a:ext cx="779843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二、拓展阅读</a:t>
            </a:r>
            <a:r>
              <a:rPr lang="en-US" altLang="zh-CN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夸父逐日</a:t>
            </a:r>
            <a:r>
              <a:rPr lang="en-US" altLang="zh-CN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，勾画出表现神奇的地方。</a:t>
            </a:r>
          </a:p>
        </p:txBody>
      </p:sp>
      <p:sp>
        <p:nvSpPr>
          <p:cNvPr id="3" name="文本框 21506"/>
          <p:cNvSpPr txBox="1"/>
          <p:nvPr/>
        </p:nvSpPr>
        <p:spPr>
          <a:xfrm>
            <a:off x="878026" y="1558295"/>
            <a:ext cx="7438390" cy="28136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ct val="1300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就在这时候，夸父的喉咙干得直冒烟。他实在是太渴、太累了。夸父伏下身子，去喝黄河、渭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 b="1" dirty="0" err="1">
                <a:solidFill>
                  <a:prstClr val="black"/>
                </a:solidFill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wèi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河里的水。咕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 b="1" dirty="0" err="1">
                <a:solidFill>
                  <a:prstClr val="black"/>
                </a:solidFill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gū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嘟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 b="1" dirty="0">
                <a:solidFill>
                  <a:prstClr val="black"/>
                </a:solidFill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du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咕嘟，霎时间两条大河都给他喝干了，可是还没止住口渴。</a:t>
            </a: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4652010" y="3235745"/>
            <a:ext cx="324015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5" name="直接连接符 4"/>
          <p:cNvCxnSpPr/>
          <p:nvPr/>
        </p:nvCxnSpPr>
        <p:spPr>
          <a:xfrm flipH="1" flipV="1">
            <a:off x="979805" y="3847566"/>
            <a:ext cx="7184390" cy="889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" name="直接连接符 5"/>
          <p:cNvCxnSpPr/>
          <p:nvPr/>
        </p:nvCxnSpPr>
        <p:spPr>
          <a:xfrm flipH="1">
            <a:off x="878026" y="4360062"/>
            <a:ext cx="84772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9742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43296" y="1707654"/>
            <a:ext cx="8055049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　　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回家后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将</a:t>
            </a:r>
            <a:r>
              <a:rPr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sz="2800" b="1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女娲补天</a:t>
            </a:r>
            <a:r>
              <a:rPr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rPr>
              <a:t>这个故事讲给爸爸妈妈听，要讲生动，讲完整。</a:t>
            </a:r>
            <a:endParaRPr lang="zh-CN" altLang="en-US" sz="28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79" y="299506"/>
            <a:ext cx="2268000" cy="692577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813347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506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55552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女娲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是我国上古神话中的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创世女神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，又称娲皇、女娲娘娘，是华夏民族人文先始。女娲不但是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抟土造人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的女神，还是是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补天救世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的英雄。今天我们就来学习“女娲补天”的故事。</a:t>
            </a:r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99542"/>
            <a:ext cx="2702619" cy="3579862"/>
          </a:xfrm>
          <a:prstGeom prst="rect">
            <a:avLst/>
          </a:prstGeom>
        </p:spPr>
      </p:pic>
      <p:sp>
        <p:nvSpPr>
          <p:cNvPr id="4" name="文本框 14">
            <a:hlinkClick r:id="rId5" action="ppaction://hlinkfile"/>
          </p:cNvPr>
          <p:cNvSpPr txBox="1"/>
          <p:nvPr/>
        </p:nvSpPr>
        <p:spPr>
          <a:xfrm>
            <a:off x="6250384" y="4443958"/>
            <a:ext cx="3002136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点击图片播放视频：女娲造人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7835816" y="3482224"/>
            <a:ext cx="1059582" cy="10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54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048815" y="818734"/>
            <a:ext cx="5804042" cy="4056596"/>
            <a:chOff x="3048815" y="818734"/>
            <a:chExt cx="5804042" cy="405659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815" y="818734"/>
              <a:ext cx="2835321" cy="4056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853" y="818734"/>
              <a:ext cx="2959004" cy="4056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文本框 4"/>
          <p:cNvSpPr txBox="1"/>
          <p:nvPr/>
        </p:nvSpPr>
        <p:spPr>
          <a:xfrm>
            <a:off x="402356" y="1526957"/>
            <a:ext cx="23694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朗读课文，读准字音，读通句子。</a:t>
            </a:r>
          </a:p>
        </p:txBody>
      </p:sp>
      <p:pic>
        <p:nvPicPr>
          <p:cNvPr id="6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560" y="1347614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13" y="214983"/>
            <a:ext cx="2269879" cy="693151"/>
          </a:xfrm>
          <a:prstGeom prst="rect">
            <a:avLst/>
          </a:prstGeom>
        </p:spPr>
      </p:pic>
      <p:sp>
        <p:nvSpPr>
          <p:cNvPr id="9" name="文本框 14">
            <a:hlinkClick r:id="rId7" action="ppaction://hlinkfile"/>
          </p:cNvPr>
          <p:cNvSpPr txBox="1"/>
          <p:nvPr/>
        </p:nvSpPr>
        <p:spPr>
          <a:xfrm>
            <a:off x="64890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初读课文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3453"/>
            <a:ext cx="443315" cy="551442"/>
          </a:xfrm>
          <a:prstGeom prst="rect">
            <a:avLst/>
          </a:prstGeom>
        </p:spPr>
      </p:pic>
      <p:sp>
        <p:nvSpPr>
          <p:cNvPr id="11" name="文本框 14"/>
          <p:cNvSpPr txBox="1"/>
          <p:nvPr/>
        </p:nvSpPr>
        <p:spPr>
          <a:xfrm>
            <a:off x="3059832" y="458694"/>
            <a:ext cx="1837016" cy="3215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点击图标，听范读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291200" y="74926"/>
            <a:ext cx="1059582" cy="10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5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4050821" y="3275171"/>
            <a:ext cx="1286051" cy="6838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杀</a:t>
            </a:r>
            <a:r>
              <a:rPr kumimoji="1"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害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27584" y="1726818"/>
            <a:ext cx="222060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惊慌失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措</a:t>
            </a:r>
          </a:p>
        </p:txBody>
      </p:sp>
      <p:sp>
        <p:nvSpPr>
          <p:cNvPr id="9" name="矩形 8"/>
          <p:cNvSpPr/>
          <p:nvPr/>
        </p:nvSpPr>
        <p:spPr>
          <a:xfrm>
            <a:off x="2300990" y="1370697"/>
            <a:ext cx="857368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cuò</a:t>
            </a:r>
            <a:endParaRPr lang="en-US" sz="2800" b="1" dirty="0"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09055" y="2810857"/>
            <a:ext cx="857368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shā</a:t>
            </a:r>
            <a:endParaRPr lang="en-US" altLang="zh-CN" sz="2800" b="1" dirty="0"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666296" y="1726818"/>
            <a:ext cx="123163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混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乱</a:t>
            </a:r>
          </a:p>
        </p:txBody>
      </p:sp>
      <p:sp>
        <p:nvSpPr>
          <p:cNvPr id="12" name="矩形 11"/>
          <p:cNvSpPr/>
          <p:nvPr/>
        </p:nvSpPr>
        <p:spPr>
          <a:xfrm>
            <a:off x="3635896" y="1370697"/>
            <a:ext cx="1486064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hùn</a:t>
            </a:r>
            <a:endParaRPr lang="en-US" sz="2800" b="1" dirty="0"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175545" y="3274263"/>
            <a:ext cx="1719320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塌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下来</a:t>
            </a:r>
          </a:p>
        </p:txBody>
      </p:sp>
      <p:sp>
        <p:nvSpPr>
          <p:cNvPr id="14" name="矩形 13"/>
          <p:cNvSpPr/>
          <p:nvPr/>
        </p:nvSpPr>
        <p:spPr>
          <a:xfrm>
            <a:off x="2238681" y="2810857"/>
            <a:ext cx="857368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tā</a:t>
            </a:r>
            <a:endParaRPr lang="en-US" sz="2800" b="1" dirty="0"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364088" y="1727726"/>
            <a:ext cx="1232466" cy="6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</a:t>
            </a:r>
          </a:p>
        </p:txBody>
      </p:sp>
      <p:sp>
        <p:nvSpPr>
          <p:cNvPr id="16" name="矩形 15"/>
          <p:cNvSpPr/>
          <p:nvPr/>
        </p:nvSpPr>
        <p:spPr>
          <a:xfrm>
            <a:off x="5687748" y="1370697"/>
            <a:ext cx="114936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xiàng</a:t>
            </a:r>
            <a:endParaRPr lang="en-US" sz="2800" b="1" dirty="0"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227966" y="1727726"/>
            <a:ext cx="1232466" cy="6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熄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灭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217430" y="3275171"/>
            <a:ext cx="1232466" cy="6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功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绩</a:t>
            </a:r>
          </a:p>
        </p:txBody>
      </p:sp>
      <p:sp>
        <p:nvSpPr>
          <p:cNvPr id="19" name="矩形 18"/>
          <p:cNvSpPr/>
          <p:nvPr/>
        </p:nvSpPr>
        <p:spPr>
          <a:xfrm>
            <a:off x="7870992" y="2810857"/>
            <a:ext cx="58944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jì</a:t>
            </a:r>
            <a:endParaRPr lang="en-US" altLang="zh-CN" sz="2800" b="1" dirty="0"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696665" y="3275171"/>
            <a:ext cx="1232466" cy="6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颂</a:t>
            </a:r>
          </a:p>
        </p:txBody>
      </p:sp>
      <p:sp>
        <p:nvSpPr>
          <p:cNvPr id="21" name="矩形 20"/>
          <p:cNvSpPr/>
          <p:nvPr/>
        </p:nvSpPr>
        <p:spPr>
          <a:xfrm>
            <a:off x="6055105" y="2810857"/>
            <a:ext cx="101841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sòng</a:t>
            </a:r>
            <a:endParaRPr lang="en-US" altLang="zh-CN" sz="2800" b="1" dirty="0"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309218" y="1347614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xī</a:t>
            </a:r>
            <a:endParaRPr lang="en-US" altLang="zh-CN" sz="2800" b="1" dirty="0"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55047" y="3294650"/>
            <a:ext cx="1232466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石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浆</a:t>
            </a:r>
          </a:p>
        </p:txBody>
      </p:sp>
      <p:sp>
        <p:nvSpPr>
          <p:cNvPr id="24" name="矩形 23"/>
          <p:cNvSpPr/>
          <p:nvPr/>
        </p:nvSpPr>
        <p:spPr>
          <a:xfrm>
            <a:off x="1014545" y="2787774"/>
            <a:ext cx="1029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jiāng</a:t>
            </a:r>
            <a:endParaRPr lang="en-US" altLang="zh-CN" sz="2800" b="1" dirty="0"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C5E194C-9341-0F4E-ADDE-4400D3F0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3739"/>
            <a:ext cx="431626" cy="558077"/>
          </a:xfrm>
          <a:prstGeom prst="rect">
            <a:avLst/>
          </a:prstGeom>
        </p:spPr>
      </p:pic>
      <p:sp>
        <p:nvSpPr>
          <p:cNvPr id="26" name="文本框 15">
            <a:extLst>
              <a:ext uri="{FF2B5EF4-FFF2-40B4-BE49-F238E27FC236}">
                <a16:creationId xmlns:a16="http://schemas.microsoft.com/office/drawing/2014/main" id="{59E5E49B-C5CE-9047-A49B-3D00DDB31B47}"/>
              </a:ext>
            </a:extLst>
          </p:cNvPr>
          <p:cNvSpPr txBox="1"/>
          <p:nvPr/>
        </p:nvSpPr>
        <p:spPr>
          <a:xfrm>
            <a:off x="657820" y="195486"/>
            <a:ext cx="173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学认字</a:t>
            </a:r>
          </a:p>
        </p:txBody>
      </p:sp>
    </p:spTree>
    <p:extLst>
      <p:ext uri="{BB962C8B-B14F-4D97-AF65-F5344CB8AC3E}">
        <p14:creationId xmlns:p14="http://schemas.microsoft.com/office/powerpoint/2010/main" val="2170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6" grpId="0"/>
      <p:bldP spid="19" grpId="0"/>
      <p:bldP spid="21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083918"/>
            <a:ext cx="14763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2" y="3868476"/>
            <a:ext cx="1352550" cy="127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2" y="-15811"/>
            <a:ext cx="9154531" cy="409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9"/>
          <p:cNvSpPr txBox="1"/>
          <p:nvPr/>
        </p:nvSpPr>
        <p:spPr>
          <a:xfrm>
            <a:off x="6103190" y="3062125"/>
            <a:ext cx="888365" cy="84830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颂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89572" y="2427734"/>
            <a:ext cx="888365" cy="991870"/>
          </a:xfrm>
          <a:prstGeom prst="rect">
            <a:avLst/>
          </a:prstGeom>
          <a:solidFill>
            <a:srgbClr val="FFBF53">
              <a:lumMod val="40000"/>
              <a:lumOff val="60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熄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</a:p>
        </p:txBody>
      </p:sp>
      <p:sp>
        <p:nvSpPr>
          <p:cNvPr id="41" name="TextBox 39"/>
          <p:cNvSpPr txBox="1"/>
          <p:nvPr/>
        </p:nvSpPr>
        <p:spPr>
          <a:xfrm>
            <a:off x="3762510" y="2083172"/>
            <a:ext cx="888365" cy="848309"/>
          </a:xfrm>
          <a:prstGeom prst="rect">
            <a:avLst/>
          </a:prstGeom>
          <a:solidFill>
            <a:srgbClr val="BECE37">
              <a:lumMod val="40000"/>
              <a:lumOff val="60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混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</a:p>
        </p:txBody>
      </p:sp>
      <p:sp>
        <p:nvSpPr>
          <p:cNvPr id="42" name="TextBox 39"/>
          <p:cNvSpPr txBox="1"/>
          <p:nvPr/>
        </p:nvSpPr>
        <p:spPr>
          <a:xfrm>
            <a:off x="2411760" y="1894777"/>
            <a:ext cx="888365" cy="991870"/>
          </a:xfrm>
          <a:prstGeom prst="rect">
            <a:avLst/>
          </a:prstGeom>
          <a:solidFill>
            <a:srgbClr val="FFBF53">
              <a:lumMod val="20000"/>
              <a:lumOff val="80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塌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8462" r="88462">
                        <a14:backgroundMark x1="67385" y1="96914" x2="76615" y2="97531"/>
                      </a14:backgroundRemoval>
                    </a14:imgEffect>
                  </a14:imgLayer>
                </a14:imgProps>
              </a:ext>
            </a:extLst>
          </a:blip>
          <a:srcRect l="20165" r="13651" b="7400"/>
          <a:stretch/>
        </p:blipFill>
        <p:spPr>
          <a:xfrm>
            <a:off x="6516216" y="866457"/>
            <a:ext cx="3718644" cy="4367031"/>
          </a:xfrm>
          <a:prstGeom prst="rect">
            <a:avLst/>
          </a:prstGeom>
        </p:spPr>
      </p:pic>
      <p:sp>
        <p:nvSpPr>
          <p:cNvPr id="44" name="文本框 15">
            <a:extLst>
              <a:ext uri="{FF2B5EF4-FFF2-40B4-BE49-F238E27FC236}">
                <a16:creationId xmlns:a16="http://schemas.microsoft.com/office/drawing/2014/main" id="{57A80C2C-9C14-F945-8D0D-E98053C862BD}"/>
              </a:ext>
            </a:extLst>
          </p:cNvPr>
          <p:cNvSpPr txBox="1"/>
          <p:nvPr/>
        </p:nvSpPr>
        <p:spPr>
          <a:xfrm>
            <a:off x="3253291" y="5321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bg1"/>
                </a:solidFill>
                <a:latin typeface="+mn-ea"/>
              </a:rPr>
              <a:t>识字游戏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DED76C1-C6D6-3F44-A94D-BD28F90E462F}"/>
              </a:ext>
            </a:extLst>
          </p:cNvPr>
          <p:cNvGrpSpPr/>
          <p:nvPr/>
        </p:nvGrpSpPr>
        <p:grpSpPr>
          <a:xfrm>
            <a:off x="2411760" y="83175"/>
            <a:ext cx="3771295" cy="546100"/>
            <a:chOff x="2270085" y="409406"/>
            <a:chExt cx="3771295" cy="546100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4E056D45-1D47-9644-BEE1-CD1FDD5D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8248D969-0FFF-B94E-86D5-89CB3C820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  <p:sp>
        <p:nvSpPr>
          <p:cNvPr id="37" name="TextBox 39"/>
          <p:cNvSpPr txBox="1"/>
          <p:nvPr/>
        </p:nvSpPr>
        <p:spPr>
          <a:xfrm>
            <a:off x="512445" y="3877102"/>
            <a:ext cx="251333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女娲补天</a:t>
            </a:r>
            <a:endParaRPr lang="en-US" altLang="zh-CN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439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28527E-6 L -0.01302 -0.00061 L -0.0243 -0.00154 L -0.03715 -0.00277 L -0.05694 -0.00555 L -0.07482 -0.00864 L -0.08767 -0.01049 L -0.10052 -0.01235 L -0.11215 -0.0142 L -0.12639 -0.01759 L -0.13958 -0.01975 L -0.14913 -0.02253 L -0.15416 -0.02562 L -0.15885 -0.0284 L -0.16371 -0.03149 L -0.16701 -0.03427 L -0.17187 -0.03704 " pathEditMode="relative" rAng="0" ptsTypes="AAAAAAAAAAAAAAA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88 -0.03705 L -0.18039 -0.03705 L -0.19028 -0.03705 L -0.19896 -0.03705 L -0.2099 -0.03705 L -0.21858 -0.03705 L -0.22952 -0.03705 L -0.2382 -0.04013 L -0.24584 -0.04199 L -0.25764 -0.04723 L -0.26546 -0.0494 L -0.27396 -0.05341 L -0.28177 -0.0565 L -0.28924 -0.06082 L -0.29688 -0.06483 L -0.30556 -0.07008 " pathEditMode="relative" rAng="0" ptsTypes="AAAAAAAAAAAAAA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55 -0.07008 L -0.31666 -0.06915 L -0.32448 -0.06823 L -0.33333 -0.06607 L -0.34236 -0.06452 L -0.35139 -0.06298 L -0.35903 -0.06082 L -0.36684 -0.05896 L -0.37587 -0.05773 L -0.3835 -0.05588 L -0.39236 -0.05372 L -0.40017 -0.05094 " pathEditMode="relative" rAng="0" ptsTypes="AAAAAAAAAA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17 -0.05094 L -0.40989 -0.04847 L -0.42014 -0.04662 L -0.42916 -0.04476 L -0.4368 -0.04353 L -0.44496 -0.04168 L -0.45399 -0.03982 L -0.4618 -0.03921 L -0.46979 -0.03735 L -0.48003 -0.0355 L -0.49149 -0.03365 L -0.4993 -0.0318 L -0.50833 -0.02994 L -0.51649 -0.02871 L -0.52552 -0.02686 L -0.53333 -0.02686 L -0.54114 -0.025 L -0.54982 -0.02284 " pathEditMode="relative" rAng="0" ptsTypes="AAAAAAAAAAAAAAAA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  <p:bldP spid="41" grpId="0" bldLvl="0" animBg="1"/>
      <p:bldP spid="42" grpId="0" bldLvl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65617" y="1540371"/>
            <a:ext cx="222060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惊慌失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措</a:t>
            </a:r>
          </a:p>
        </p:txBody>
      </p:sp>
      <p:sp>
        <p:nvSpPr>
          <p:cNvPr id="3" name="矩形 2"/>
          <p:cNvSpPr/>
          <p:nvPr/>
        </p:nvSpPr>
        <p:spPr>
          <a:xfrm>
            <a:off x="2622958" y="1145218"/>
            <a:ext cx="857368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/>
            <a:r>
              <a:rPr lang="en-US" sz="3000" b="1" dirty="0" err="1">
                <a:solidFill>
                  <a:prstClr val="black"/>
                </a:solidFill>
                <a:latin typeface="汉语拼音" panose="02010600030101010101" pitchFamily="34" charset="0"/>
                <a:ea typeface="宋体" panose="02010600030101010101" pitchFamily="2" charset="-122"/>
                <a:cs typeface="汉语拼音" panose="02010600030101010101" pitchFamily="34" charset="0"/>
              </a:rPr>
              <a:t>cuò</a:t>
            </a:r>
            <a:endParaRPr lang="en-US" sz="3000" b="1" dirty="0">
              <a:solidFill>
                <a:prstClr val="black"/>
              </a:solidFill>
              <a:latin typeface="汉语拼音" panose="02010600030101010101" pitchFamily="34" charset="0"/>
              <a:ea typeface="宋体" panose="02010600030101010101" pitchFamily="2" charset="-122"/>
              <a:cs typeface="汉语拼音" panose="02010600030101010101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755463" y="1629579"/>
            <a:ext cx="529769" cy="563471"/>
          </a:xfrm>
          <a:prstGeom prst="ellipse">
            <a:avLst/>
          </a:prstGeom>
          <a:grp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语拼音" panose="02010600030101010101" pitchFamily="34" charset="0"/>
              <a:ea typeface="微软雅黑"/>
              <a:cs typeface="汉语拼音" panose="02010600030101010101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97187" y="3306618"/>
            <a:ext cx="1988045" cy="523220"/>
          </a:xfrm>
          <a:prstGeom prst="rect">
            <a:avLst/>
          </a:prstGeom>
          <a:ln w="25400">
            <a:solidFill>
              <a:srgbClr val="00B050"/>
            </a:solidFill>
            <a:prstDash val="sysDash"/>
          </a:ln>
        </p:spPr>
        <p:txBody>
          <a:bodyPr wrap="none">
            <a:spAutoFit/>
          </a:bodyPr>
          <a:lstStyle/>
          <a:p>
            <a:pPr defTabSz="685800"/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安排；安放</a:t>
            </a:r>
          </a:p>
        </p:txBody>
      </p:sp>
      <p:sp>
        <p:nvSpPr>
          <p:cNvPr id="6" name="下箭头 5"/>
          <p:cNvSpPr/>
          <p:nvPr/>
        </p:nvSpPr>
        <p:spPr>
          <a:xfrm rot="1513212">
            <a:off x="2663247" y="2628417"/>
            <a:ext cx="484632" cy="489204"/>
          </a:xfrm>
          <a:prstGeom prst="downArrow">
            <a:avLst/>
          </a:prstGeom>
          <a:solidFill>
            <a:srgbClr val="02B3C5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>
            <a:outerShdw blurRad="444500" dist="254000" dir="8100000" algn="tr" rotWithShape="0">
              <a:sysClr val="window" lastClr="CCE8CF">
                <a:alpha val="5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27984" y="1218128"/>
            <a:ext cx="3565452" cy="954107"/>
          </a:xfrm>
          <a:prstGeom prst="rect">
            <a:avLst/>
          </a:prstGeom>
          <a:solidFill>
            <a:srgbClr val="F07474">
              <a:lumMod val="20000"/>
              <a:lumOff val="80000"/>
            </a:srgb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是指吓得慌了手脚，不知如何是好。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20491"/>
            <a:ext cx="19431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C7EB58DB-C3C4-5141-A93F-59E2D703A6F0}"/>
              </a:ext>
            </a:extLst>
          </p:cNvPr>
          <p:cNvSpPr txBox="1"/>
          <p:nvPr/>
        </p:nvSpPr>
        <p:spPr>
          <a:xfrm>
            <a:off x="735236" y="123478"/>
            <a:ext cx="22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词语解释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44C0038-74A9-2F43-B850-CDF3FA28D2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205" y="233968"/>
            <a:ext cx="433956" cy="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475656" y="1131590"/>
            <a:ext cx="6048672" cy="3960440"/>
            <a:chOff x="3048815" y="818734"/>
            <a:chExt cx="5804042" cy="3757673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68"/>
            <a:stretch/>
          </p:blipFill>
          <p:spPr bwMode="auto">
            <a:xfrm>
              <a:off x="3048815" y="818734"/>
              <a:ext cx="2835321" cy="3757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68"/>
            <a:stretch/>
          </p:blipFill>
          <p:spPr bwMode="auto">
            <a:xfrm>
              <a:off x="5893853" y="818734"/>
              <a:ext cx="2959004" cy="3757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687748"/>
            <a:ext cx="874846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Times New Roman" panose="02020603050405020304" charset="0"/>
              </a:rPr>
              <a:t>默读课文，找出故事的起因、经过、结果，用自己的话连起来说一说。</a:t>
            </a:r>
            <a:endParaRPr lang="en-US" altLang="zh-CN" sz="2200" b="1" dirty="0">
              <a:solidFill>
                <a:schemeClr val="tx1"/>
              </a:solidFill>
              <a:latin typeface="宋体" pitchFamily="2" charset="-122"/>
              <a:ea typeface="宋体" pitchFamily="2" charset="-122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2571750"/>
            <a:ext cx="360040" cy="412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60305040502030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39038" y="295692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60305040502030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7664" y="386789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603050405020304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7664" y="422793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603050405020304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17244" y="39657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603050405020304" charset="0"/>
              </a:rPr>
              <a:t>5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658C673-0275-4714-9B92-67939B3C784E}"/>
              </a:ext>
            </a:extLst>
          </p:cNvPr>
          <p:cNvSpPr/>
          <p:nvPr/>
        </p:nvSpPr>
        <p:spPr>
          <a:xfrm>
            <a:off x="1494330" y="2683514"/>
            <a:ext cx="2861646" cy="1328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对话气泡: 圆角矩形 14"/>
          <p:cNvSpPr/>
          <p:nvPr/>
        </p:nvSpPr>
        <p:spPr>
          <a:xfrm>
            <a:off x="2195736" y="3015720"/>
            <a:ext cx="1342274" cy="492134"/>
          </a:xfrm>
          <a:prstGeom prst="wedgeRoundRectCallout">
            <a:avLst>
              <a:gd name="adj1" fmla="val 21164"/>
              <a:gd name="adj2" fmla="val 38273"/>
              <a:gd name="adj3" fmla="val 16667"/>
            </a:avLst>
          </a:prstGeom>
          <a:solidFill>
            <a:srgbClr val="FF0000"/>
          </a:solidFill>
          <a:ln w="254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起因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658C673-0275-4714-9B92-67939B3C784E}"/>
              </a:ext>
            </a:extLst>
          </p:cNvPr>
          <p:cNvSpPr/>
          <p:nvPr/>
        </p:nvSpPr>
        <p:spPr>
          <a:xfrm>
            <a:off x="1494330" y="4011910"/>
            <a:ext cx="2861646" cy="93610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658C673-0275-4714-9B92-67939B3C784E}"/>
              </a:ext>
            </a:extLst>
          </p:cNvPr>
          <p:cNvSpPr/>
          <p:nvPr/>
        </p:nvSpPr>
        <p:spPr>
          <a:xfrm>
            <a:off x="4474114" y="4083917"/>
            <a:ext cx="1610054" cy="82040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对话气泡: 圆角矩形 14"/>
          <p:cNvSpPr/>
          <p:nvPr/>
        </p:nvSpPr>
        <p:spPr>
          <a:xfrm>
            <a:off x="6084168" y="4249777"/>
            <a:ext cx="1296144" cy="460369"/>
          </a:xfrm>
          <a:prstGeom prst="wedgeRoundRectCallout">
            <a:avLst>
              <a:gd name="adj1" fmla="val 21164"/>
              <a:gd name="adj2" fmla="val 38273"/>
              <a:gd name="adj3" fmla="val 16667"/>
            </a:avLst>
          </a:prstGeom>
          <a:solidFill>
            <a:schemeClr val="accent3">
              <a:lumMod val="75000"/>
            </a:schemeClr>
          </a:solidFill>
          <a:ln w="254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结果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658C673-0275-4714-9B92-67939B3C784E}"/>
              </a:ext>
            </a:extLst>
          </p:cNvPr>
          <p:cNvSpPr/>
          <p:nvPr/>
        </p:nvSpPr>
        <p:spPr>
          <a:xfrm>
            <a:off x="4467853" y="1177720"/>
            <a:ext cx="1616315" cy="291238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33" y="78973"/>
            <a:ext cx="2268000" cy="692577"/>
          </a:xfrm>
          <a:prstGeom prst="rect">
            <a:avLst/>
          </a:prstGeom>
        </p:spPr>
      </p:pic>
      <p:sp>
        <p:nvSpPr>
          <p:cNvPr id="25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576901" y="46961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整体感知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" y="78973"/>
            <a:ext cx="450000" cy="559756"/>
          </a:xfrm>
          <a:prstGeom prst="rect">
            <a:avLst/>
          </a:prstGeom>
        </p:spPr>
      </p:pic>
      <p:sp>
        <p:nvSpPr>
          <p:cNvPr id="20" name="对话气泡: 圆角矩形 14"/>
          <p:cNvSpPr/>
          <p:nvPr/>
        </p:nvSpPr>
        <p:spPr>
          <a:xfrm>
            <a:off x="6084168" y="2306329"/>
            <a:ext cx="1277888" cy="471727"/>
          </a:xfrm>
          <a:prstGeom prst="wedgeRoundRectCallout">
            <a:avLst>
              <a:gd name="adj1" fmla="val 21164"/>
              <a:gd name="adj2" fmla="val 38273"/>
              <a:gd name="adj3" fmla="val 16667"/>
            </a:avLst>
          </a:prstGeom>
          <a:solidFill>
            <a:schemeClr val="accent5">
              <a:lumMod val="50000"/>
            </a:schemeClr>
          </a:solidFill>
          <a:ln w="254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经过</a:t>
            </a:r>
          </a:p>
        </p:txBody>
      </p:sp>
    </p:spTree>
    <p:extLst>
      <p:ext uri="{BB962C8B-B14F-4D97-AF65-F5344CB8AC3E}">
        <p14:creationId xmlns:p14="http://schemas.microsoft.com/office/powerpoint/2010/main" val="410694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4"/>
          <p:cNvSpPr txBox="1">
            <a:spLocks/>
          </p:cNvSpPr>
          <p:nvPr/>
        </p:nvSpPr>
        <p:spPr>
          <a:xfrm>
            <a:off x="1077139" y="1851670"/>
            <a:ext cx="7484745" cy="2016224"/>
          </a:xfrm>
        </p:spPr>
        <p:txBody>
          <a:bodyPr vert="horz" wrap="square" lIns="68580" tIns="34290" rIns="68580" bIns="3429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本文写了天塌下一大块，地被震裂，人们被水火围困，</a:t>
            </a:r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把人们从水火中救了出来，她又寻找</a:t>
            </a:r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冶炼，补好了天。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1"/>
          <p:cNvSpPr txBox="1"/>
          <p:nvPr/>
        </p:nvSpPr>
        <p:spPr>
          <a:xfrm>
            <a:off x="5244460" y="280360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五彩石</a:t>
            </a:r>
          </a:p>
        </p:txBody>
      </p:sp>
      <p:sp>
        <p:nvSpPr>
          <p:cNvPr id="4" name="文本框 2"/>
          <p:cNvSpPr txBox="1"/>
          <p:nvPr/>
        </p:nvSpPr>
        <p:spPr>
          <a:xfrm>
            <a:off x="4443246" y="230837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女娲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7139" y="650437"/>
            <a:ext cx="7599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请同学们按照起因、经过、结果的顺序，叙述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女娲补天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》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的主要内容吧。</a:t>
            </a:r>
          </a:p>
        </p:txBody>
      </p:sp>
      <p:pic>
        <p:nvPicPr>
          <p:cNvPr id="7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0780" y="339502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1046</Words>
  <PresentationFormat>全屏显示(16:9)</PresentationFormat>
  <Paragraphs>121</Paragraphs>
  <Slides>28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Times New Roman</vt:lpstr>
      <vt:lpstr>Arial</vt:lpstr>
      <vt:lpstr>Kaiti SC</vt:lpstr>
      <vt:lpstr>华文楷体</vt:lpstr>
      <vt:lpstr>Calibri</vt:lpstr>
      <vt:lpstr>宋体</vt:lpstr>
      <vt:lpstr>楷体</vt:lpstr>
      <vt:lpstr>黑体</vt:lpstr>
      <vt:lpstr>汉语拼音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2021-04-01T07:23:41Z</dcterms:created>
  <dcterms:modified xsi:type="dcterms:W3CDTF">2022-08-09T02:14:34Z</dcterms:modified>
</cp:coreProperties>
</file>