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433" r:id="rId2"/>
    <p:sldId id="1249" r:id="rId3"/>
    <p:sldId id="1386" r:id="rId4"/>
    <p:sldId id="1387" r:id="rId5"/>
    <p:sldId id="1388" r:id="rId6"/>
    <p:sldId id="1389" r:id="rId7"/>
    <p:sldId id="1369" r:id="rId8"/>
    <p:sldId id="1353" r:id="rId9"/>
    <p:sldId id="1407" r:id="rId10"/>
    <p:sldId id="1354" r:id="rId11"/>
    <p:sldId id="1355" r:id="rId12"/>
    <p:sldId id="1356" r:id="rId13"/>
    <p:sldId id="1357" r:id="rId14"/>
    <p:sldId id="1358" r:id="rId15"/>
    <p:sldId id="1359" r:id="rId16"/>
    <p:sldId id="1431" r:id="rId17"/>
    <p:sldId id="1360" r:id="rId18"/>
    <p:sldId id="1361" r:id="rId19"/>
    <p:sldId id="1362" r:id="rId20"/>
    <p:sldId id="1363" r:id="rId21"/>
    <p:sldId id="1364" r:id="rId22"/>
    <p:sldId id="1365" r:id="rId23"/>
    <p:sldId id="1368" r:id="rId24"/>
    <p:sldId id="1451" r:id="rId25"/>
    <p:sldId id="1424" r:id="rId26"/>
    <p:sldId id="1425" r:id="rId27"/>
    <p:sldId id="1426" r:id="rId28"/>
    <p:sldId id="1447" r:id="rId29"/>
    <p:sldId id="1427" r:id="rId30"/>
    <p:sldId id="1428" r:id="rId31"/>
    <p:sldId id="1457" r:id="rId32"/>
    <p:sldId id="1448" r:id="rId33"/>
    <p:sldId id="1452" r:id="rId34"/>
    <p:sldId id="1453" r:id="rId35"/>
    <p:sldId id="1429" r:id="rId36"/>
    <p:sldId id="1430" r:id="rId37"/>
    <p:sldId id="1449" r:id="rId38"/>
    <p:sldId id="1450" r:id="rId39"/>
  </p:sldIdLst>
  <p:sldSz cx="9144000" cy="5143500" type="screen16x9"/>
  <p:notesSz cx="6858000" cy="9144000"/>
  <p:embeddedFontLst>
    <p:embeddedFont>
      <p:font typeface="FZDaBiaoSong-B06" panose="02010600030101010101" charset="-122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黑体" panose="02010609060101010101" pitchFamily="49" charset="-122"/>
      <p:regular r:id="rId47"/>
    </p:embeddedFont>
    <p:embeddedFont>
      <p:font typeface="楷体" panose="02010609060101010101" pitchFamily="49" charset="-122"/>
      <p:regular r:id="rId48"/>
    </p:embeddedFont>
    <p:embeddedFont>
      <p:font typeface="楷体" panose="02010609060101010101" pitchFamily="49" charset="-122"/>
      <p:regular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F6600"/>
    <a:srgbClr val="F07D27"/>
    <a:srgbClr val="FF0000"/>
    <a:srgbClr val="0066FF"/>
    <a:srgbClr val="1D4B1C"/>
    <a:srgbClr val="3366FF"/>
    <a:srgbClr val="9999FF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74"/>
  </p:normalViewPr>
  <p:slideViewPr>
    <p:cSldViewPr>
      <p:cViewPr varScale="1">
        <p:scale>
          <a:sx n="142" d="100"/>
          <a:sy n="142" d="100"/>
        </p:scale>
        <p:origin x="58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451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63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564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44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2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468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784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76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90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44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75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533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50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802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618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11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814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731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686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154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904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875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399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90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85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54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9426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4198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497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963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1322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6030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69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17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5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704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424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408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5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75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7" r:id="rId4"/>
    <p:sldLayoutId id="2147483670" r:id="rId5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slide" Target="slide26.xml"/><Relationship Id="rId5" Type="http://schemas.openxmlformats.org/officeDocument/2006/relationships/slide" Target="slide1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语文上册</a:t>
            </a:r>
          </a:p>
        </p:txBody>
      </p:sp>
    </p:spTree>
    <p:extLst>
      <p:ext uri="{BB962C8B-B14F-4D97-AF65-F5344CB8AC3E}">
        <p14:creationId xmlns:p14="http://schemas.microsoft.com/office/powerpoint/2010/main" val="40635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56030" y="2094696"/>
            <a:ext cx="6631940" cy="12840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SimSun" panose="02010600030101010101" pitchFamily="2" charset="-122"/>
                <a:ea typeface="SimSun" panose="02010600030101010101" pitchFamily="2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  <a:cs typeface="楷体" panose="02010609060101010101" pitchFamily="49" charset="-122"/>
                <a:sym typeface="+mn-ea"/>
              </a:rPr>
              <a:t>接下来我们将阅读这两本书，你打算怎样安排阅读时间，保障阅读进度？</a:t>
            </a:r>
            <a:endParaRPr lang="zh-CN" altLang="en-US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35696" y="987574"/>
            <a:ext cx="592982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制定阅读计划，做好阅读记录。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7394" t="16852" r="7270" b="16759"/>
          <a:stretch>
            <a:fillRect/>
          </a:stretch>
        </p:blipFill>
        <p:spPr>
          <a:xfrm>
            <a:off x="476528" y="699542"/>
            <a:ext cx="1227069" cy="9546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横卷形 6"/>
          <p:cNvSpPr/>
          <p:nvPr/>
        </p:nvSpPr>
        <p:spPr>
          <a:xfrm>
            <a:off x="3494509" y="449982"/>
            <a:ext cx="2154982" cy="609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阅读计划表</a:t>
            </a:r>
          </a:p>
        </p:txBody>
      </p:sp>
      <p:graphicFrame>
        <p:nvGraphicFramePr>
          <p:cNvPr id="6" name="表格 5"/>
          <p:cNvGraphicFramePr/>
          <p:nvPr>
            <p:extLst>
              <p:ext uri="{D42A27DB-BD31-4B8C-83A1-F6EECF244321}">
                <p14:modId xmlns:p14="http://schemas.microsoft.com/office/powerpoint/2010/main" val="1370736353"/>
              </p:ext>
            </p:extLst>
          </p:nvPr>
        </p:nvGraphicFramePr>
        <p:xfrm>
          <a:off x="765264" y="1059582"/>
          <a:ext cx="7613472" cy="307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7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84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阅读书目</a:t>
                      </a:r>
                    </a:p>
                  </a:txBody>
                  <a:tcPr marL="89967" marR="89967" marT="44984" marB="44984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《中国神话传说》</a:t>
                      </a:r>
                    </a:p>
                  </a:txBody>
                  <a:tcPr marL="89967" marR="89967" marT="44984" marB="4498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2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宋体" pitchFamily="2" charset="-122"/>
                          <a:ea typeface="宋体" pitchFamily="2" charset="-122"/>
                        </a:rPr>
                        <a:t>阅读时限</a:t>
                      </a:r>
                    </a:p>
                  </a:txBody>
                  <a:tcPr marL="89967" marR="89967" marT="44984" marB="44984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月  日</a:t>
                      </a: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-----</a:t>
                      </a: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月  日（共   天）</a:t>
                      </a:r>
                    </a:p>
                  </a:txBody>
                  <a:tcPr marL="89967" marR="89967" marT="44984" marB="4498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0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宋体" pitchFamily="2" charset="-122"/>
                          <a:ea typeface="宋体" pitchFamily="2" charset="-122"/>
                        </a:rPr>
                        <a:t>阅读时间</a:t>
                      </a:r>
                    </a:p>
                  </a:txBody>
                  <a:tcPr marL="89967" marR="89967" marT="44984" marB="4498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宋体" pitchFamily="2" charset="-122"/>
                          <a:ea typeface="宋体" pitchFamily="2" charset="-122"/>
                        </a:rPr>
                        <a:t>阅读页码</a:t>
                      </a:r>
                    </a:p>
                  </a:txBody>
                  <a:tcPr marL="89967" marR="89967" marT="44984" marB="4498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latin typeface="宋体" pitchFamily="2" charset="-122"/>
                          <a:ea typeface="宋体" pitchFamily="2" charset="-122"/>
                        </a:rPr>
                        <a:t>完成任务的满意度自评</a:t>
                      </a:r>
                    </a:p>
                  </a:txBody>
                  <a:tcPr marL="89967" marR="89967" marT="44984" marB="449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宋体" pitchFamily="2" charset="-122"/>
                          <a:ea typeface="宋体" pitchFamily="2" charset="-122"/>
                        </a:rPr>
                        <a:t>第一天</a:t>
                      </a:r>
                    </a:p>
                  </a:txBody>
                  <a:tcPr marL="89967" marR="89967" marT="44984" marB="4498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P1--P20</a:t>
                      </a:r>
                    </a:p>
                  </a:txBody>
                  <a:tcPr marL="89967" marR="89967" marT="44984" marB="4498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9967" marR="89967" marT="44984" marB="449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宋体" pitchFamily="2" charset="-122"/>
                          <a:ea typeface="宋体" pitchFamily="2" charset="-122"/>
                        </a:rPr>
                        <a:t>第二天</a:t>
                      </a:r>
                    </a:p>
                  </a:txBody>
                  <a:tcPr marL="89967" marR="89967" marT="44984" marB="4498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P21--P40</a:t>
                      </a:r>
                    </a:p>
                  </a:txBody>
                  <a:tcPr marL="89967" marR="89967" marT="44984" marB="4498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9967" marR="89967" marT="44984" marB="449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宋体" pitchFamily="2" charset="-122"/>
                          <a:ea typeface="宋体" pitchFamily="2" charset="-122"/>
                        </a:rPr>
                        <a:t>第三天</a:t>
                      </a:r>
                    </a:p>
                  </a:txBody>
                  <a:tcPr marL="89967" marR="89967" marT="44984" marB="4498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P41--P60</a:t>
                      </a:r>
                    </a:p>
                  </a:txBody>
                  <a:tcPr marL="89967" marR="89967" marT="44984" marB="4498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9967" marR="89967" marT="44984" marB="449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宋体" pitchFamily="2" charset="-122"/>
                          <a:ea typeface="宋体" pitchFamily="2" charset="-122"/>
                        </a:rPr>
                        <a:t>…………</a:t>
                      </a:r>
                    </a:p>
                  </a:txBody>
                  <a:tcPr marL="89967" marR="89967" marT="44984" marB="4498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……</a:t>
                      </a:r>
                    </a:p>
                  </a:txBody>
                  <a:tcPr marL="89967" marR="89967" marT="44984" marB="4498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9967" marR="89967" marT="44984" marB="4498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117" t="10900" r="16660" b="15750"/>
          <a:stretch>
            <a:fillRect/>
          </a:stretch>
        </p:blipFill>
        <p:spPr>
          <a:xfrm>
            <a:off x="6290504" y="2429901"/>
            <a:ext cx="320508" cy="326131"/>
          </a:xfrm>
          <a:prstGeom prst="ellipse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10802" t="2699" r="19837" b="4854"/>
          <a:stretch>
            <a:fillRect/>
          </a:stretch>
        </p:blipFill>
        <p:spPr>
          <a:xfrm>
            <a:off x="7557963" y="2428642"/>
            <a:ext cx="332379" cy="326756"/>
          </a:xfrm>
          <a:prstGeom prst="ellipse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7640" t="5392" r="3334" b="5487"/>
          <a:stretch>
            <a:fillRect/>
          </a:stretch>
        </p:blipFill>
        <p:spPr>
          <a:xfrm>
            <a:off x="6882323" y="2414283"/>
            <a:ext cx="341125" cy="341750"/>
          </a:xfrm>
          <a:prstGeom prst="ellipse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117" t="10900" r="16660" b="15750"/>
          <a:stretch>
            <a:fillRect/>
          </a:stretch>
        </p:blipFill>
        <p:spPr>
          <a:xfrm>
            <a:off x="6290504" y="2883926"/>
            <a:ext cx="320508" cy="326131"/>
          </a:xfrm>
          <a:prstGeom prst="ellipse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 l="10802" t="2699" r="19837" b="4854"/>
          <a:stretch>
            <a:fillRect/>
          </a:stretch>
        </p:blipFill>
        <p:spPr>
          <a:xfrm>
            <a:off x="7557963" y="2883302"/>
            <a:ext cx="332379" cy="326756"/>
          </a:xfrm>
          <a:prstGeom prst="ellipse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7640" t="5392" r="3334" b="5487"/>
          <a:stretch>
            <a:fillRect/>
          </a:stretch>
        </p:blipFill>
        <p:spPr>
          <a:xfrm>
            <a:off x="6882324" y="2866432"/>
            <a:ext cx="343000" cy="343625"/>
          </a:xfrm>
          <a:prstGeom prst="ellipse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117" t="10900" r="16660" b="15750"/>
          <a:stretch>
            <a:fillRect/>
          </a:stretch>
        </p:blipFill>
        <p:spPr>
          <a:xfrm>
            <a:off x="6290504" y="3316996"/>
            <a:ext cx="320508" cy="326131"/>
          </a:xfrm>
          <a:prstGeom prst="ellipse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rcRect l="10802" t="2699" r="19837" b="4854"/>
          <a:stretch>
            <a:fillRect/>
          </a:stretch>
        </p:blipFill>
        <p:spPr>
          <a:xfrm>
            <a:off x="7557963" y="3346217"/>
            <a:ext cx="332379" cy="326756"/>
          </a:xfrm>
          <a:prstGeom prst="ellipse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7640" t="5392" r="3334" b="5487"/>
          <a:stretch>
            <a:fillRect/>
          </a:stretch>
        </p:blipFill>
        <p:spPr>
          <a:xfrm>
            <a:off x="6882323" y="3328723"/>
            <a:ext cx="343625" cy="344250"/>
          </a:xfrm>
          <a:prstGeom prst="ellipse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117" t="10900" r="16660" b="15750"/>
          <a:stretch>
            <a:fillRect/>
          </a:stretch>
        </p:blipFill>
        <p:spPr>
          <a:xfrm>
            <a:off x="6290504" y="3774196"/>
            <a:ext cx="320508" cy="326131"/>
          </a:xfrm>
          <a:prstGeom prst="ellipse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rcRect l="10802" t="2699" r="19837" b="4854"/>
          <a:stretch>
            <a:fillRect/>
          </a:stretch>
        </p:blipFill>
        <p:spPr>
          <a:xfrm>
            <a:off x="7557963" y="3774842"/>
            <a:ext cx="332379" cy="326756"/>
          </a:xfrm>
          <a:prstGeom prst="ellipse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7640" t="5392" r="3334" b="5487"/>
          <a:stretch>
            <a:fillRect/>
          </a:stretch>
        </p:blipFill>
        <p:spPr>
          <a:xfrm>
            <a:off x="6882323" y="3757348"/>
            <a:ext cx="343625" cy="34425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85800" y="4259872"/>
            <a:ext cx="81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你看懂了什么？这样做的好处是什么？你的阅读计划又该如何做呢？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26770" y="1174908"/>
            <a:ext cx="6857598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sz="28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制定阅读计划表需要根据所选书目的页码，合理规划每天的阅读量，以及对自己每天的阅读情况进行反馈，以便保证自己的阅读进度和阅读质量</a:t>
            </a:r>
            <a:r>
              <a:rPr 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329289"/>
            <a:ext cx="1224136" cy="25939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68193" y="858019"/>
            <a:ext cx="8354345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1.</a:t>
            </a: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首先要计划多少天读完这本书。阅读时限可以由老师规定，也可以全班共同约定</a:t>
            </a:r>
            <a:r>
              <a:rPr 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2.</a:t>
            </a: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根据阅读时限，规划每天的阅读量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。阅读量</a:t>
            </a:r>
            <a:r>
              <a:rPr sz="2400" b="1" dirty="0" err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应根据自己的阅读速度来定，周内上学期间可以少一些阅读量，周末或节假日可以增加阅读量</a:t>
            </a:r>
            <a:r>
              <a:rPr 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3.</a:t>
            </a: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可以给自己提出ー些阅读方法或阅读评价的标准，如边读边勾画批注、讲讲自己感兴</a:t>
            </a:r>
            <a:r>
              <a:rPr 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趣</a:t>
            </a: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</a:t>
            </a:r>
            <a:r>
              <a:rPr 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故</a:t>
            </a: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事、读完书可以形成哪些读书成果等。</a:t>
            </a:r>
          </a:p>
          <a:p>
            <a:pPr fontAlgn="auto">
              <a:lnSpc>
                <a:spcPct val="120000"/>
              </a:lnSpc>
            </a:pPr>
            <a:r>
              <a:rPr 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4.</a:t>
            </a: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可以和老师或者爸爸妈妈商量制定一个奖惩规则。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323528" y="411510"/>
            <a:ext cx="513634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685800"/>
            <a:r>
              <a:rPr sz="2400" b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讨论交流:如何制定自己的阅读计划</a:t>
            </a:r>
            <a:r>
              <a:rPr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?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89" y="3262529"/>
            <a:ext cx="578217" cy="752475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79" y="2057600"/>
            <a:ext cx="518256" cy="830997"/>
          </a:xfrm>
          <a:prstGeom prst="rect">
            <a:avLst/>
          </a:prstGeom>
        </p:spPr>
      </p:pic>
      <p:sp>
        <p:nvSpPr>
          <p:cNvPr id="12" name="任意形状 11">
            <a:extLst>
              <a:ext uri="{FF2B5EF4-FFF2-40B4-BE49-F238E27FC236}">
                <a16:creationId xmlns:a16="http://schemas.microsoft.com/office/drawing/2014/main" id="{6D80D86A-0B79-C94C-AE60-35239C678DC4}"/>
              </a:ext>
            </a:extLst>
          </p:cNvPr>
          <p:cNvSpPr/>
          <p:nvPr/>
        </p:nvSpPr>
        <p:spPr>
          <a:xfrm flipH="1">
            <a:off x="2407859" y="1948191"/>
            <a:ext cx="5890300" cy="940406"/>
          </a:xfrm>
          <a:custGeom>
            <a:avLst/>
            <a:gdLst>
              <a:gd name="connsiteX0" fmla="*/ 473595 w 5993905"/>
              <a:gd name="connsiteY0" fmla="*/ 0 h 940406"/>
              <a:gd name="connsiteX1" fmla="*/ 5837168 w 5993905"/>
              <a:gd name="connsiteY1" fmla="*/ 0 h 940406"/>
              <a:gd name="connsiteX2" fmla="*/ 5993905 w 5993905"/>
              <a:gd name="connsiteY2" fmla="*/ 156737 h 940406"/>
              <a:gd name="connsiteX3" fmla="*/ 5993905 w 5993905"/>
              <a:gd name="connsiteY3" fmla="*/ 783669 h 940406"/>
              <a:gd name="connsiteX4" fmla="*/ 5837168 w 5993905"/>
              <a:gd name="connsiteY4" fmla="*/ 940406 h 940406"/>
              <a:gd name="connsiteX5" fmla="*/ 473595 w 5993905"/>
              <a:gd name="connsiteY5" fmla="*/ 940406 h 940406"/>
              <a:gd name="connsiteX6" fmla="*/ 316858 w 5993905"/>
              <a:gd name="connsiteY6" fmla="*/ 783669 h 940406"/>
              <a:gd name="connsiteX7" fmla="*/ 316858 w 5993905"/>
              <a:gd name="connsiteY7" fmla="*/ 572426 h 940406"/>
              <a:gd name="connsiteX8" fmla="*/ 0 w 5993905"/>
              <a:gd name="connsiteY8" fmla="*/ 470203 h 940406"/>
              <a:gd name="connsiteX9" fmla="*/ 316858 w 5993905"/>
              <a:gd name="connsiteY9" fmla="*/ 367980 h 940406"/>
              <a:gd name="connsiteX10" fmla="*/ 316858 w 5993905"/>
              <a:gd name="connsiteY10" fmla="*/ 156737 h 940406"/>
              <a:gd name="connsiteX11" fmla="*/ 473595 w 5993905"/>
              <a:gd name="connsiteY11" fmla="*/ 0 h 94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93905" h="940406">
                <a:moveTo>
                  <a:pt x="473595" y="0"/>
                </a:moveTo>
                <a:lnTo>
                  <a:pt x="5837168" y="0"/>
                </a:lnTo>
                <a:cubicBezTo>
                  <a:pt x="5923731" y="0"/>
                  <a:pt x="5993905" y="70174"/>
                  <a:pt x="5993905" y="156737"/>
                </a:cubicBezTo>
                <a:lnTo>
                  <a:pt x="5993905" y="783669"/>
                </a:lnTo>
                <a:cubicBezTo>
                  <a:pt x="5993905" y="870232"/>
                  <a:pt x="5923731" y="940406"/>
                  <a:pt x="5837168" y="940406"/>
                </a:cubicBezTo>
                <a:lnTo>
                  <a:pt x="473595" y="940406"/>
                </a:lnTo>
                <a:cubicBezTo>
                  <a:pt x="387032" y="940406"/>
                  <a:pt x="316858" y="870232"/>
                  <a:pt x="316858" y="783669"/>
                </a:cubicBezTo>
                <a:lnTo>
                  <a:pt x="316858" y="572426"/>
                </a:lnTo>
                <a:lnTo>
                  <a:pt x="0" y="470203"/>
                </a:lnTo>
                <a:lnTo>
                  <a:pt x="316858" y="367980"/>
                </a:lnTo>
                <a:lnTo>
                  <a:pt x="316858" y="156737"/>
                </a:lnTo>
                <a:cubicBezTo>
                  <a:pt x="316858" y="70174"/>
                  <a:pt x="387032" y="0"/>
                  <a:pt x="4735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dirty="0"/>
              <a:t>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141312" y="3147814"/>
            <a:ext cx="5429425" cy="940406"/>
            <a:chOff x="1446830" y="1923678"/>
            <a:chExt cx="5993905" cy="940406"/>
          </a:xfrm>
        </p:grpSpPr>
        <p:sp>
          <p:nvSpPr>
            <p:cNvPr id="11" name="任意形状 10">
              <a:extLst>
                <a:ext uri="{FF2B5EF4-FFF2-40B4-BE49-F238E27FC236}">
                  <a16:creationId xmlns:a16="http://schemas.microsoft.com/office/drawing/2014/main" id="{55D338C1-5B81-C242-B65C-6E25682F7B2D}"/>
                </a:ext>
              </a:extLst>
            </p:cNvPr>
            <p:cNvSpPr/>
            <p:nvPr/>
          </p:nvSpPr>
          <p:spPr>
            <a:xfrm>
              <a:off x="1446830" y="1923678"/>
              <a:ext cx="5993905" cy="940406"/>
            </a:xfrm>
            <a:custGeom>
              <a:avLst/>
              <a:gdLst>
                <a:gd name="connsiteX0" fmla="*/ 473595 w 5993905"/>
                <a:gd name="connsiteY0" fmla="*/ 0 h 940406"/>
                <a:gd name="connsiteX1" fmla="*/ 5837168 w 5993905"/>
                <a:gd name="connsiteY1" fmla="*/ 0 h 940406"/>
                <a:gd name="connsiteX2" fmla="*/ 5993905 w 5993905"/>
                <a:gd name="connsiteY2" fmla="*/ 156737 h 940406"/>
                <a:gd name="connsiteX3" fmla="*/ 5993905 w 5993905"/>
                <a:gd name="connsiteY3" fmla="*/ 783669 h 940406"/>
                <a:gd name="connsiteX4" fmla="*/ 5837168 w 5993905"/>
                <a:gd name="connsiteY4" fmla="*/ 940406 h 940406"/>
                <a:gd name="connsiteX5" fmla="*/ 473595 w 5993905"/>
                <a:gd name="connsiteY5" fmla="*/ 940406 h 940406"/>
                <a:gd name="connsiteX6" fmla="*/ 316858 w 5993905"/>
                <a:gd name="connsiteY6" fmla="*/ 783669 h 940406"/>
                <a:gd name="connsiteX7" fmla="*/ 316858 w 5993905"/>
                <a:gd name="connsiteY7" fmla="*/ 572426 h 940406"/>
                <a:gd name="connsiteX8" fmla="*/ 0 w 5993905"/>
                <a:gd name="connsiteY8" fmla="*/ 470203 h 940406"/>
                <a:gd name="connsiteX9" fmla="*/ 316858 w 5993905"/>
                <a:gd name="connsiteY9" fmla="*/ 367980 h 940406"/>
                <a:gd name="connsiteX10" fmla="*/ 316858 w 5993905"/>
                <a:gd name="connsiteY10" fmla="*/ 156737 h 940406"/>
                <a:gd name="connsiteX11" fmla="*/ 473595 w 5993905"/>
                <a:gd name="connsiteY11" fmla="*/ 0 h 94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93905" h="940406">
                  <a:moveTo>
                    <a:pt x="473595" y="0"/>
                  </a:moveTo>
                  <a:lnTo>
                    <a:pt x="5837168" y="0"/>
                  </a:lnTo>
                  <a:cubicBezTo>
                    <a:pt x="5923731" y="0"/>
                    <a:pt x="5993905" y="70174"/>
                    <a:pt x="5993905" y="156737"/>
                  </a:cubicBezTo>
                  <a:lnTo>
                    <a:pt x="5993905" y="783669"/>
                  </a:lnTo>
                  <a:cubicBezTo>
                    <a:pt x="5993905" y="870232"/>
                    <a:pt x="5923731" y="940406"/>
                    <a:pt x="5837168" y="940406"/>
                  </a:cubicBezTo>
                  <a:lnTo>
                    <a:pt x="473595" y="940406"/>
                  </a:lnTo>
                  <a:cubicBezTo>
                    <a:pt x="387032" y="940406"/>
                    <a:pt x="316858" y="870232"/>
                    <a:pt x="316858" y="783669"/>
                  </a:cubicBezTo>
                  <a:lnTo>
                    <a:pt x="316858" y="572426"/>
                  </a:lnTo>
                  <a:lnTo>
                    <a:pt x="0" y="470203"/>
                  </a:lnTo>
                  <a:lnTo>
                    <a:pt x="316858" y="367980"/>
                  </a:lnTo>
                  <a:lnTo>
                    <a:pt x="316858" y="156737"/>
                  </a:lnTo>
                  <a:cubicBezTo>
                    <a:pt x="316858" y="70174"/>
                    <a:pt x="387032" y="0"/>
                    <a:pt x="4735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3"/>
              </a:solidFill>
              <a:prstDash val="sysDot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kumimoji="1" lang="zh-CN" altLang="en-US" dirty="0"/>
                <a:t> 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828661" y="1969288"/>
              <a:ext cx="5584552" cy="8309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auto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</a:t>
              </a:r>
              <a:r>
                <a:rPr sz="2400" b="1" dirty="0" err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这本书是一章一章的，但是故事和故事之间是有联系的</a:t>
              </a:r>
              <a:r>
                <a:rPr 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。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407860" y="2002895"/>
            <a:ext cx="554461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 algn="l" defTabSz="685800"/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制定阅读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计划不仅要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考虑页码，也要考虑章节，每天尽量阅读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完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一章节。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9046" y="483518"/>
            <a:ext cx="7889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根据交流</a:t>
            </a:r>
            <a:r>
              <a:rPr 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集体完善《中国神话传说》阅读计划</a:t>
            </a:r>
            <a:r>
              <a:rPr 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sz="24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快速</a:t>
            </a:r>
            <a:r>
              <a:rPr lang="zh-CN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翻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阅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中国神话传说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sz="24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这本书，说说你的发现</a:t>
            </a:r>
            <a:r>
              <a:rPr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sz="24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l="4613" t="2804" r="5846" b="1915"/>
          <a:stretch>
            <a:fillRect/>
          </a:stretch>
        </p:blipFill>
        <p:spPr>
          <a:xfrm>
            <a:off x="611560" y="1808597"/>
            <a:ext cx="1519713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23528" y="48351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/>
            <a:r>
              <a:rPr sz="24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学生制定《世界经典神话与传说故事》一书的阅读计划表，小组内分享改进</a:t>
            </a:r>
            <a:r>
              <a:rPr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auto"/>
            <a:endParaRPr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快速翻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阅</a:t>
            </a:r>
            <a:r>
              <a:rPr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这本书。这本书在体例上有什么特点</a:t>
            </a:r>
            <a:r>
              <a:rPr sz="24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43161" y="2138476"/>
            <a:ext cx="264687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685800"/>
            <a:r>
              <a:rPr sz="3200" b="1" dirty="0" err="1">
                <a:solidFill>
                  <a:srgbClr val="6666FF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故事相对独立</a:t>
            </a:r>
            <a:endParaRPr lang="zh-CN" altLang="en-US" sz="3200" b="1" dirty="0">
              <a:solidFill>
                <a:srgbClr val="6666FF"/>
              </a:solidFill>
              <a:latin typeface="KaiTi" panose="02010609060101010101" pitchFamily="49" charset="-122"/>
              <a:ea typeface="KaiTi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89260" y="3435846"/>
            <a:ext cx="315468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800"/>
            <a:r>
              <a:rPr sz="3200" b="1" dirty="0" err="1">
                <a:solidFill>
                  <a:srgbClr val="6666FF"/>
                </a:solidFill>
                <a:latin typeface="KaiTi" panose="02010609060101010101" pitchFamily="49" charset="-122"/>
                <a:ea typeface="KaiTi" panose="02010609060101010101" pitchFamily="49" charset="-122"/>
                <a:sym typeface="+mn-ea"/>
              </a:rPr>
              <a:t>故事的完整性</a:t>
            </a:r>
            <a:endParaRPr lang="zh-CN" altLang="en-US" sz="3200" b="1" dirty="0">
              <a:solidFill>
                <a:srgbClr val="6666FF"/>
              </a:solidFill>
              <a:latin typeface="KaiTi" panose="02010609060101010101" pitchFamily="49" charset="-122"/>
              <a:ea typeface="KaiTi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145"/>
          <a:stretch>
            <a:fillRect/>
          </a:stretch>
        </p:blipFill>
        <p:spPr>
          <a:xfrm>
            <a:off x="7596336" y="3291830"/>
            <a:ext cx="1373113" cy="126645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1720" y="2902173"/>
            <a:ext cx="403187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685800"/>
            <a:r>
              <a:rPr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制定阅读计划时要考虑什么?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15626" r="14225"/>
          <a:stretch>
            <a:fillRect/>
          </a:stretch>
        </p:blipFill>
        <p:spPr>
          <a:xfrm>
            <a:off x="529513" y="1760964"/>
            <a:ext cx="1358772" cy="20349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76" y="825555"/>
            <a:ext cx="777686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/>
            <a:r>
              <a:rPr 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sz="28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在阅读的过程中，怎样做好阅读记录?说说你的想法</a:t>
            </a:r>
            <a:r>
              <a:rPr 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1600" y="1919610"/>
            <a:ext cx="7128792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20090" algn="l" defTabSz="685800">
              <a:lnSpc>
                <a:spcPct val="150000"/>
              </a:lnSpc>
            </a:pPr>
            <a:r>
              <a:rPr sz="24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在阅读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</a:t>
            </a:r>
            <a:r>
              <a:rPr sz="24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过程中，我们可以用填写自制的读书记录卡、写批注、写读后感等方式做好阅读记录，让每一次的阅读都读有所获，让自己的阅读留下痕迹</a:t>
            </a:r>
            <a:r>
              <a:rPr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7394" t="16852" r="7270" b="16759"/>
          <a:stretch>
            <a:fillRect/>
          </a:stretch>
        </p:blipFill>
        <p:spPr>
          <a:xfrm>
            <a:off x="323528" y="411510"/>
            <a:ext cx="1227069" cy="954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7681" y="1361493"/>
            <a:ext cx="7008695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同学们阅读神话故事已经有两个星期了，大家的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阅读记录卡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都做得怎么样？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你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知道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了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哪些故事和神奇的人物呢？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594CC13-86EB-374A-8CDA-31C5C74A08C7}"/>
              </a:ext>
            </a:extLst>
          </p:cNvPr>
          <p:cNvGrpSpPr/>
          <p:nvPr/>
        </p:nvGrpSpPr>
        <p:grpSpPr>
          <a:xfrm>
            <a:off x="3320298" y="524057"/>
            <a:ext cx="2547846" cy="523220"/>
            <a:chOff x="6133105" y="3147814"/>
            <a:chExt cx="2547846" cy="523220"/>
          </a:xfrm>
        </p:grpSpPr>
        <p:sp>
          <p:nvSpPr>
            <p:cNvPr id="14" name="文本框 15">
              <a:extLst>
                <a:ext uri="{FF2B5EF4-FFF2-40B4-BE49-F238E27FC236}">
                  <a16:creationId xmlns:a16="http://schemas.microsoft.com/office/drawing/2014/main" id="{D1260BAC-CFA8-AB43-9924-9EFECB7F3452}"/>
                </a:ext>
              </a:extLst>
            </p:cNvPr>
            <p:cNvSpPr txBox="1"/>
            <p:nvPr/>
          </p:nvSpPr>
          <p:spPr>
            <a:xfrm>
              <a:off x="6133105" y="3147814"/>
              <a:ext cx="2547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第二课时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237BA54D-E800-9942-B4C2-B714949503A0}"/>
                </a:ext>
              </a:extLst>
            </p:cNvPr>
            <p:cNvGrpSpPr/>
            <p:nvPr/>
          </p:nvGrpSpPr>
          <p:grpSpPr>
            <a:xfrm>
              <a:off x="6366986" y="3253517"/>
              <a:ext cx="2080085" cy="311814"/>
              <a:chOff x="6372200" y="3291830"/>
              <a:chExt cx="2080085" cy="311814"/>
            </a:xfrm>
          </p:grpSpPr>
          <p:sp>
            <p:nvSpPr>
              <p:cNvPr id="16" name="iconfont-1191-870150">
                <a:extLst>
                  <a:ext uri="{FF2B5EF4-FFF2-40B4-BE49-F238E27FC236}">
                    <a16:creationId xmlns:a16="http://schemas.microsoft.com/office/drawing/2014/main" id="{B510950A-BA13-BE4D-AE2C-930D4C6DF9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372200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iconfont-1191-870150">
                <a:extLst>
                  <a:ext uri="{FF2B5EF4-FFF2-40B4-BE49-F238E27FC236}">
                    <a16:creationId xmlns:a16="http://schemas.microsoft.com/office/drawing/2014/main" id="{C76A1892-2757-DA47-A879-494F7615C9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>
                <a:off x="8244408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329289"/>
            <a:ext cx="1224136" cy="25939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9B065CD-A233-5044-A829-62EEB472E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56" y="660747"/>
            <a:ext cx="4896544" cy="7680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26600" y="1563638"/>
            <a:ext cx="60907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小组内交流个人阅读计划执行情况。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汇报计划执行情况。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3665"/>
          <a:stretch>
            <a:fillRect/>
          </a:stretch>
        </p:blipFill>
        <p:spPr>
          <a:xfrm>
            <a:off x="3057464" y="3075806"/>
            <a:ext cx="3101340" cy="153098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8CFD22B-7C5D-1843-87CF-3F113F7DFA8B}"/>
              </a:ext>
            </a:extLst>
          </p:cNvPr>
          <p:cNvSpPr/>
          <p:nvPr/>
        </p:nvSpPr>
        <p:spPr>
          <a:xfrm>
            <a:off x="832046" y="761247"/>
            <a:ext cx="4493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晒计划，指导学生调整计划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形状 12">
            <a:extLst>
              <a:ext uri="{FF2B5EF4-FFF2-40B4-BE49-F238E27FC236}">
                <a16:creationId xmlns:a16="http://schemas.microsoft.com/office/drawing/2014/main" id="{07903701-957B-6841-83DA-23774BA2973B}"/>
              </a:ext>
            </a:extLst>
          </p:cNvPr>
          <p:cNvSpPr/>
          <p:nvPr/>
        </p:nvSpPr>
        <p:spPr>
          <a:xfrm flipH="1">
            <a:off x="703336" y="2065365"/>
            <a:ext cx="6676975" cy="1298473"/>
          </a:xfrm>
          <a:custGeom>
            <a:avLst/>
            <a:gdLst>
              <a:gd name="connsiteX0" fmla="*/ 473595 w 5993905"/>
              <a:gd name="connsiteY0" fmla="*/ 0 h 940406"/>
              <a:gd name="connsiteX1" fmla="*/ 5837168 w 5993905"/>
              <a:gd name="connsiteY1" fmla="*/ 0 h 940406"/>
              <a:gd name="connsiteX2" fmla="*/ 5993905 w 5993905"/>
              <a:gd name="connsiteY2" fmla="*/ 156737 h 940406"/>
              <a:gd name="connsiteX3" fmla="*/ 5993905 w 5993905"/>
              <a:gd name="connsiteY3" fmla="*/ 783669 h 940406"/>
              <a:gd name="connsiteX4" fmla="*/ 5837168 w 5993905"/>
              <a:gd name="connsiteY4" fmla="*/ 940406 h 940406"/>
              <a:gd name="connsiteX5" fmla="*/ 473595 w 5993905"/>
              <a:gd name="connsiteY5" fmla="*/ 940406 h 940406"/>
              <a:gd name="connsiteX6" fmla="*/ 316858 w 5993905"/>
              <a:gd name="connsiteY6" fmla="*/ 783669 h 940406"/>
              <a:gd name="connsiteX7" fmla="*/ 316858 w 5993905"/>
              <a:gd name="connsiteY7" fmla="*/ 572426 h 940406"/>
              <a:gd name="connsiteX8" fmla="*/ 0 w 5993905"/>
              <a:gd name="connsiteY8" fmla="*/ 470203 h 940406"/>
              <a:gd name="connsiteX9" fmla="*/ 316858 w 5993905"/>
              <a:gd name="connsiteY9" fmla="*/ 367980 h 940406"/>
              <a:gd name="connsiteX10" fmla="*/ 316858 w 5993905"/>
              <a:gd name="connsiteY10" fmla="*/ 156737 h 940406"/>
              <a:gd name="connsiteX11" fmla="*/ 473595 w 5993905"/>
              <a:gd name="connsiteY11" fmla="*/ 0 h 94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93905" h="940406">
                <a:moveTo>
                  <a:pt x="473595" y="0"/>
                </a:moveTo>
                <a:lnTo>
                  <a:pt x="5837168" y="0"/>
                </a:lnTo>
                <a:cubicBezTo>
                  <a:pt x="5923731" y="0"/>
                  <a:pt x="5993905" y="70174"/>
                  <a:pt x="5993905" y="156737"/>
                </a:cubicBezTo>
                <a:lnTo>
                  <a:pt x="5993905" y="783669"/>
                </a:lnTo>
                <a:cubicBezTo>
                  <a:pt x="5993905" y="870232"/>
                  <a:pt x="5923731" y="940406"/>
                  <a:pt x="5837168" y="940406"/>
                </a:cubicBezTo>
                <a:lnTo>
                  <a:pt x="473595" y="940406"/>
                </a:lnTo>
                <a:cubicBezTo>
                  <a:pt x="387032" y="940406"/>
                  <a:pt x="316858" y="870232"/>
                  <a:pt x="316858" y="783669"/>
                </a:cubicBezTo>
                <a:lnTo>
                  <a:pt x="316858" y="572426"/>
                </a:lnTo>
                <a:lnTo>
                  <a:pt x="0" y="470203"/>
                </a:lnTo>
                <a:lnTo>
                  <a:pt x="316858" y="367980"/>
                </a:lnTo>
                <a:lnTo>
                  <a:pt x="316858" y="156737"/>
                </a:lnTo>
                <a:cubicBezTo>
                  <a:pt x="316858" y="70174"/>
                  <a:pt x="387032" y="0"/>
                  <a:pt x="4735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14" name="任意形状 13">
            <a:extLst>
              <a:ext uri="{FF2B5EF4-FFF2-40B4-BE49-F238E27FC236}">
                <a16:creationId xmlns:a16="http://schemas.microsoft.com/office/drawing/2014/main" id="{68A3DACC-6F29-AF41-A6DD-0676D3F3DACE}"/>
              </a:ext>
            </a:extLst>
          </p:cNvPr>
          <p:cNvSpPr/>
          <p:nvPr/>
        </p:nvSpPr>
        <p:spPr>
          <a:xfrm>
            <a:off x="1768857" y="822265"/>
            <a:ext cx="6547559" cy="955249"/>
          </a:xfrm>
          <a:custGeom>
            <a:avLst/>
            <a:gdLst>
              <a:gd name="connsiteX0" fmla="*/ 473595 w 5993905"/>
              <a:gd name="connsiteY0" fmla="*/ 0 h 940406"/>
              <a:gd name="connsiteX1" fmla="*/ 5837168 w 5993905"/>
              <a:gd name="connsiteY1" fmla="*/ 0 h 940406"/>
              <a:gd name="connsiteX2" fmla="*/ 5993905 w 5993905"/>
              <a:gd name="connsiteY2" fmla="*/ 156737 h 940406"/>
              <a:gd name="connsiteX3" fmla="*/ 5993905 w 5993905"/>
              <a:gd name="connsiteY3" fmla="*/ 783669 h 940406"/>
              <a:gd name="connsiteX4" fmla="*/ 5837168 w 5993905"/>
              <a:gd name="connsiteY4" fmla="*/ 940406 h 940406"/>
              <a:gd name="connsiteX5" fmla="*/ 473595 w 5993905"/>
              <a:gd name="connsiteY5" fmla="*/ 940406 h 940406"/>
              <a:gd name="connsiteX6" fmla="*/ 316858 w 5993905"/>
              <a:gd name="connsiteY6" fmla="*/ 783669 h 940406"/>
              <a:gd name="connsiteX7" fmla="*/ 316858 w 5993905"/>
              <a:gd name="connsiteY7" fmla="*/ 572426 h 940406"/>
              <a:gd name="connsiteX8" fmla="*/ 0 w 5993905"/>
              <a:gd name="connsiteY8" fmla="*/ 470203 h 940406"/>
              <a:gd name="connsiteX9" fmla="*/ 316858 w 5993905"/>
              <a:gd name="connsiteY9" fmla="*/ 367980 h 940406"/>
              <a:gd name="connsiteX10" fmla="*/ 316858 w 5993905"/>
              <a:gd name="connsiteY10" fmla="*/ 156737 h 940406"/>
              <a:gd name="connsiteX11" fmla="*/ 473595 w 5993905"/>
              <a:gd name="connsiteY11" fmla="*/ 0 h 94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93905" h="940406">
                <a:moveTo>
                  <a:pt x="473595" y="0"/>
                </a:moveTo>
                <a:lnTo>
                  <a:pt x="5837168" y="0"/>
                </a:lnTo>
                <a:cubicBezTo>
                  <a:pt x="5923731" y="0"/>
                  <a:pt x="5993905" y="70174"/>
                  <a:pt x="5993905" y="156737"/>
                </a:cubicBezTo>
                <a:lnTo>
                  <a:pt x="5993905" y="783669"/>
                </a:lnTo>
                <a:cubicBezTo>
                  <a:pt x="5993905" y="870232"/>
                  <a:pt x="5923731" y="940406"/>
                  <a:pt x="5837168" y="940406"/>
                </a:cubicBezTo>
                <a:lnTo>
                  <a:pt x="473595" y="940406"/>
                </a:lnTo>
                <a:cubicBezTo>
                  <a:pt x="387032" y="940406"/>
                  <a:pt x="316858" y="870232"/>
                  <a:pt x="316858" y="783669"/>
                </a:cubicBezTo>
                <a:lnTo>
                  <a:pt x="316858" y="572426"/>
                </a:lnTo>
                <a:lnTo>
                  <a:pt x="0" y="470203"/>
                </a:lnTo>
                <a:lnTo>
                  <a:pt x="316858" y="367980"/>
                </a:lnTo>
                <a:lnTo>
                  <a:pt x="316858" y="156737"/>
                </a:lnTo>
                <a:cubicBezTo>
                  <a:pt x="316858" y="70174"/>
                  <a:pt x="387032" y="0"/>
                  <a:pt x="4735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2195736" y="860781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我是严格按照我的阅读计划读书的，每天放学后阅读半小时，及时做好阅读记录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2201913"/>
            <a:ext cx="793394" cy="961992"/>
          </a:xfrm>
          <a:prstGeom prst="ellipse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30" y="919091"/>
            <a:ext cx="694934" cy="904367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05937" y="3651870"/>
            <a:ext cx="6678431" cy="738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68580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你</a:t>
            </a:r>
            <a:r>
              <a:rPr sz="2800" b="1" dirty="0" err="1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遇到过这种情况吗?我们该如何处理呢</a:t>
            </a:r>
            <a:r>
              <a:rPr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?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7584" y="2118845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我也做了阅读计划，可是有几天因为一些事情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耽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误了，没能按照计划执行，有几天的阅读记录就没有做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006" y="2156251"/>
            <a:ext cx="3877986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dirty="0">
                <a:latin typeface="FZDaBiaoSong-B06" panose="03000509000000000000" pitchFamily="66" charset="-122"/>
                <a:ea typeface="FZDaBiaoSong-B06" panose="03000509000000000000" pitchFamily="66" charset="-122"/>
              </a:rPr>
              <a:t>很久很久以前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B8DB78F0-9A69-DE4F-A4FB-258B40A7BD25}"/>
              </a:ext>
            </a:extLst>
          </p:cNvPr>
          <p:cNvSpPr txBox="1"/>
          <p:nvPr/>
        </p:nvSpPr>
        <p:spPr>
          <a:xfrm>
            <a:off x="190336" y="195486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四年级 上册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92ECDAF-4F81-2D45-A87B-80F75FC596F3}"/>
              </a:ext>
            </a:extLst>
          </p:cNvPr>
          <p:cNvGrpSpPr/>
          <p:nvPr/>
        </p:nvGrpSpPr>
        <p:grpSpPr>
          <a:xfrm>
            <a:off x="6285505" y="3812654"/>
            <a:ext cx="2547846" cy="523220"/>
            <a:chOff x="6133105" y="3147814"/>
            <a:chExt cx="2547846" cy="523220"/>
          </a:xfrm>
        </p:grpSpPr>
        <p:sp>
          <p:nvSpPr>
            <p:cNvPr id="20" name="文本框 15">
              <a:hlinkClick r:id="rId5" action="ppaction://hlinksldjump"/>
              <a:extLst>
                <a:ext uri="{FF2B5EF4-FFF2-40B4-BE49-F238E27FC236}">
                  <a16:creationId xmlns:a16="http://schemas.microsoft.com/office/drawing/2014/main" id="{30444B67-3D34-5844-90B6-78D87577CBC9}"/>
                </a:ext>
              </a:extLst>
            </p:cNvPr>
            <p:cNvSpPr txBox="1"/>
            <p:nvPr/>
          </p:nvSpPr>
          <p:spPr>
            <a:xfrm>
              <a:off x="6133105" y="3147814"/>
              <a:ext cx="2547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第二课时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67ABBEE-11E1-2F45-BE45-CE8056664013}"/>
                </a:ext>
              </a:extLst>
            </p:cNvPr>
            <p:cNvGrpSpPr/>
            <p:nvPr/>
          </p:nvGrpSpPr>
          <p:grpSpPr>
            <a:xfrm>
              <a:off x="6366986" y="3253517"/>
              <a:ext cx="2080085" cy="311814"/>
              <a:chOff x="6372200" y="3291830"/>
              <a:chExt cx="2080085" cy="311814"/>
            </a:xfrm>
          </p:grpSpPr>
          <p:sp>
            <p:nvSpPr>
              <p:cNvPr id="22" name="iconfont-1191-870150">
                <a:extLst>
                  <a:ext uri="{FF2B5EF4-FFF2-40B4-BE49-F238E27FC236}">
                    <a16:creationId xmlns:a16="http://schemas.microsoft.com/office/drawing/2014/main" id="{D4818C6D-8295-0647-801A-8AE1B07722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372200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iconfont-1191-870150">
                <a:extLst>
                  <a:ext uri="{FF2B5EF4-FFF2-40B4-BE49-F238E27FC236}">
                    <a16:creationId xmlns:a16="http://schemas.microsoft.com/office/drawing/2014/main" id="{9C27C669-A107-5441-A72F-7513BF1DFF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>
                <a:off x="8244408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5281100-F1DA-FE45-B123-AB61EC370FC7}"/>
              </a:ext>
            </a:extLst>
          </p:cNvPr>
          <p:cNvGrpSpPr/>
          <p:nvPr/>
        </p:nvGrpSpPr>
        <p:grpSpPr>
          <a:xfrm>
            <a:off x="6285505" y="3300214"/>
            <a:ext cx="2547846" cy="523220"/>
            <a:chOff x="6133105" y="3147814"/>
            <a:chExt cx="2547846" cy="523220"/>
          </a:xfrm>
        </p:grpSpPr>
        <p:sp>
          <p:nvSpPr>
            <p:cNvPr id="41" name="文本框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110D839-6983-D44D-9AB4-4701CD191FBC}"/>
                </a:ext>
              </a:extLst>
            </p:cNvPr>
            <p:cNvSpPr txBox="1"/>
            <p:nvPr/>
          </p:nvSpPr>
          <p:spPr>
            <a:xfrm>
              <a:off x="6133105" y="3147814"/>
              <a:ext cx="2547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第一课时</a:t>
              </a: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54CF2EDC-6F59-9746-83A4-58B2E7455DBD}"/>
                </a:ext>
              </a:extLst>
            </p:cNvPr>
            <p:cNvGrpSpPr/>
            <p:nvPr/>
          </p:nvGrpSpPr>
          <p:grpSpPr>
            <a:xfrm>
              <a:off x="6366986" y="3253517"/>
              <a:ext cx="2080085" cy="311814"/>
              <a:chOff x="6372200" y="3291830"/>
              <a:chExt cx="2080085" cy="311814"/>
            </a:xfrm>
          </p:grpSpPr>
          <p:sp>
            <p:nvSpPr>
              <p:cNvPr id="43" name="iconfont-1191-870150">
                <a:extLst>
                  <a:ext uri="{FF2B5EF4-FFF2-40B4-BE49-F238E27FC236}">
                    <a16:creationId xmlns:a16="http://schemas.microsoft.com/office/drawing/2014/main" id="{91A7C31F-DF18-904F-B1C3-2B9CDC0349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372200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iconfont-1191-870150">
                <a:extLst>
                  <a:ext uri="{FF2B5EF4-FFF2-40B4-BE49-F238E27FC236}">
                    <a16:creationId xmlns:a16="http://schemas.microsoft.com/office/drawing/2014/main" id="{402A378B-EA79-6340-8002-FC360146CA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>
                <a:off x="8244408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0472FA9-9DD1-8346-9DAB-58D3D3E0C835}"/>
              </a:ext>
            </a:extLst>
          </p:cNvPr>
          <p:cNvGrpSpPr/>
          <p:nvPr/>
        </p:nvGrpSpPr>
        <p:grpSpPr>
          <a:xfrm>
            <a:off x="6285505" y="4325094"/>
            <a:ext cx="2547846" cy="523220"/>
            <a:chOff x="6133105" y="3147814"/>
            <a:chExt cx="2547846" cy="523220"/>
          </a:xfrm>
        </p:grpSpPr>
        <p:sp>
          <p:nvSpPr>
            <p:cNvPr id="46" name="文本框 15">
              <a:hlinkClick r:id="rId6" action="ppaction://hlinksldjump"/>
              <a:extLst>
                <a:ext uri="{FF2B5EF4-FFF2-40B4-BE49-F238E27FC236}">
                  <a16:creationId xmlns:a16="http://schemas.microsoft.com/office/drawing/2014/main" id="{C298B270-C407-9947-9645-DBF6FA54655A}"/>
                </a:ext>
              </a:extLst>
            </p:cNvPr>
            <p:cNvSpPr txBox="1"/>
            <p:nvPr/>
          </p:nvSpPr>
          <p:spPr>
            <a:xfrm>
              <a:off x="6133105" y="3147814"/>
              <a:ext cx="2547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第三课时</a:t>
              </a: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4ED6CFE-F47A-AE4D-9194-CB5CB7B259C7}"/>
                </a:ext>
              </a:extLst>
            </p:cNvPr>
            <p:cNvGrpSpPr/>
            <p:nvPr/>
          </p:nvGrpSpPr>
          <p:grpSpPr>
            <a:xfrm>
              <a:off x="6366986" y="3253517"/>
              <a:ext cx="2080085" cy="311814"/>
              <a:chOff x="6372200" y="3291830"/>
              <a:chExt cx="2080085" cy="311814"/>
            </a:xfrm>
          </p:grpSpPr>
          <p:sp>
            <p:nvSpPr>
              <p:cNvPr id="48" name="iconfont-1191-870150">
                <a:extLst>
                  <a:ext uri="{FF2B5EF4-FFF2-40B4-BE49-F238E27FC236}">
                    <a16:creationId xmlns:a16="http://schemas.microsoft.com/office/drawing/2014/main" id="{AA72D041-D542-6D44-A405-77490864C0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372200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iconfont-1191-870150">
                <a:extLst>
                  <a:ext uri="{FF2B5EF4-FFF2-40B4-BE49-F238E27FC236}">
                    <a16:creationId xmlns:a16="http://schemas.microsoft.com/office/drawing/2014/main" id="{3C2941C4-7067-2E4D-AF0C-EEE1361AD4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>
                <a:off x="8244408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66C331EA-E2D8-3149-884E-EBA03E870149}"/>
              </a:ext>
            </a:extLst>
          </p:cNvPr>
          <p:cNvSpPr/>
          <p:nvPr/>
        </p:nvSpPr>
        <p:spPr>
          <a:xfrm>
            <a:off x="1711500" y="1073150"/>
            <a:ext cx="3292548" cy="7493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C176720-6BF1-0045-BA63-2959BBF218F2}"/>
              </a:ext>
            </a:extLst>
          </p:cNvPr>
          <p:cNvGrpSpPr/>
          <p:nvPr/>
        </p:nvGrpSpPr>
        <p:grpSpPr>
          <a:xfrm>
            <a:off x="1851608" y="0"/>
            <a:ext cx="3012333" cy="1265465"/>
            <a:chOff x="1847699" y="0"/>
            <a:chExt cx="3012333" cy="1265465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E30673CA-BE75-684B-9877-F99E122C90E5}"/>
                </a:ext>
              </a:extLst>
            </p:cNvPr>
            <p:cNvGrpSpPr/>
            <p:nvPr/>
          </p:nvGrpSpPr>
          <p:grpSpPr>
            <a:xfrm>
              <a:off x="1847699" y="0"/>
              <a:ext cx="114300" cy="1263650"/>
              <a:chOff x="1847699" y="0"/>
              <a:chExt cx="114300" cy="1263650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3C2F30A0-1534-4845-BF7A-4C0B99EF4070}"/>
                  </a:ext>
                </a:extLst>
              </p:cNvPr>
              <p:cNvSpPr/>
              <p:nvPr/>
            </p:nvSpPr>
            <p:spPr>
              <a:xfrm>
                <a:off x="1847699" y="1149350"/>
                <a:ext cx="114300" cy="1143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2C7DDF78-5A91-8946-9682-BB0AE5561493}"/>
                  </a:ext>
                </a:extLst>
              </p:cNvPr>
              <p:cNvSpPr/>
              <p:nvPr/>
            </p:nvSpPr>
            <p:spPr>
              <a:xfrm>
                <a:off x="1894049" y="0"/>
                <a:ext cx="21600" cy="1206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774B1D0A-903C-A74C-B1A1-83EE1715BD7D}"/>
                </a:ext>
              </a:extLst>
            </p:cNvPr>
            <p:cNvGrpSpPr/>
            <p:nvPr/>
          </p:nvGrpSpPr>
          <p:grpSpPr>
            <a:xfrm>
              <a:off x="4745732" y="1815"/>
              <a:ext cx="114300" cy="1263650"/>
              <a:chOff x="1847699" y="0"/>
              <a:chExt cx="114300" cy="1263650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E37D15CF-6B36-3345-9F19-587AA9776A50}"/>
                  </a:ext>
                </a:extLst>
              </p:cNvPr>
              <p:cNvSpPr/>
              <p:nvPr/>
            </p:nvSpPr>
            <p:spPr>
              <a:xfrm>
                <a:off x="1847699" y="1149350"/>
                <a:ext cx="114300" cy="1143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9784479B-CA7E-894F-B1FC-78FB4300981F}"/>
                  </a:ext>
                </a:extLst>
              </p:cNvPr>
              <p:cNvSpPr/>
              <p:nvPr/>
            </p:nvSpPr>
            <p:spPr>
              <a:xfrm>
                <a:off x="1894049" y="0"/>
                <a:ext cx="21600" cy="1206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A75449D5-A773-B441-878C-522D05CE7A95}"/>
              </a:ext>
            </a:extLst>
          </p:cNvPr>
          <p:cNvSpPr/>
          <p:nvPr/>
        </p:nvSpPr>
        <p:spPr>
          <a:xfrm>
            <a:off x="1983039" y="1149350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FZDaBiaoSong-B06" panose="03000509000000000000" pitchFamily="66" charset="-122"/>
                <a:ea typeface="FZDaBiaoSong-B06" panose="03000509000000000000" pitchFamily="66" charset="-122"/>
              </a:rPr>
              <a:t>快乐读书吧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形状 17">
            <a:extLst>
              <a:ext uri="{FF2B5EF4-FFF2-40B4-BE49-F238E27FC236}">
                <a16:creationId xmlns:a16="http://schemas.microsoft.com/office/drawing/2014/main" id="{CF9812B3-6508-7448-BB55-31E1195E5A42}"/>
              </a:ext>
            </a:extLst>
          </p:cNvPr>
          <p:cNvSpPr/>
          <p:nvPr/>
        </p:nvSpPr>
        <p:spPr>
          <a:xfrm>
            <a:off x="1979712" y="3147814"/>
            <a:ext cx="6188207" cy="1368152"/>
          </a:xfrm>
          <a:custGeom>
            <a:avLst/>
            <a:gdLst>
              <a:gd name="connsiteX0" fmla="*/ 473595 w 5993905"/>
              <a:gd name="connsiteY0" fmla="*/ 0 h 940406"/>
              <a:gd name="connsiteX1" fmla="*/ 5837168 w 5993905"/>
              <a:gd name="connsiteY1" fmla="*/ 0 h 940406"/>
              <a:gd name="connsiteX2" fmla="*/ 5993905 w 5993905"/>
              <a:gd name="connsiteY2" fmla="*/ 156737 h 940406"/>
              <a:gd name="connsiteX3" fmla="*/ 5993905 w 5993905"/>
              <a:gd name="connsiteY3" fmla="*/ 783669 h 940406"/>
              <a:gd name="connsiteX4" fmla="*/ 5837168 w 5993905"/>
              <a:gd name="connsiteY4" fmla="*/ 940406 h 940406"/>
              <a:gd name="connsiteX5" fmla="*/ 473595 w 5993905"/>
              <a:gd name="connsiteY5" fmla="*/ 940406 h 940406"/>
              <a:gd name="connsiteX6" fmla="*/ 316858 w 5993905"/>
              <a:gd name="connsiteY6" fmla="*/ 783669 h 940406"/>
              <a:gd name="connsiteX7" fmla="*/ 316858 w 5993905"/>
              <a:gd name="connsiteY7" fmla="*/ 572426 h 940406"/>
              <a:gd name="connsiteX8" fmla="*/ 0 w 5993905"/>
              <a:gd name="connsiteY8" fmla="*/ 470203 h 940406"/>
              <a:gd name="connsiteX9" fmla="*/ 316858 w 5993905"/>
              <a:gd name="connsiteY9" fmla="*/ 367980 h 940406"/>
              <a:gd name="connsiteX10" fmla="*/ 316858 w 5993905"/>
              <a:gd name="connsiteY10" fmla="*/ 156737 h 940406"/>
              <a:gd name="connsiteX11" fmla="*/ 473595 w 5993905"/>
              <a:gd name="connsiteY11" fmla="*/ 0 h 94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93905" h="940406">
                <a:moveTo>
                  <a:pt x="473595" y="0"/>
                </a:moveTo>
                <a:lnTo>
                  <a:pt x="5837168" y="0"/>
                </a:lnTo>
                <a:cubicBezTo>
                  <a:pt x="5923731" y="0"/>
                  <a:pt x="5993905" y="70174"/>
                  <a:pt x="5993905" y="156737"/>
                </a:cubicBezTo>
                <a:lnTo>
                  <a:pt x="5993905" y="783669"/>
                </a:lnTo>
                <a:cubicBezTo>
                  <a:pt x="5993905" y="870232"/>
                  <a:pt x="5923731" y="940406"/>
                  <a:pt x="5837168" y="940406"/>
                </a:cubicBezTo>
                <a:lnTo>
                  <a:pt x="473595" y="940406"/>
                </a:lnTo>
                <a:cubicBezTo>
                  <a:pt x="387032" y="940406"/>
                  <a:pt x="316858" y="870232"/>
                  <a:pt x="316858" y="783669"/>
                </a:cubicBezTo>
                <a:lnTo>
                  <a:pt x="316858" y="572426"/>
                </a:lnTo>
                <a:lnTo>
                  <a:pt x="0" y="470203"/>
                </a:lnTo>
                <a:lnTo>
                  <a:pt x="316858" y="367980"/>
                </a:lnTo>
                <a:lnTo>
                  <a:pt x="316858" y="156737"/>
                </a:lnTo>
                <a:cubicBezTo>
                  <a:pt x="316858" y="70174"/>
                  <a:pt x="387032" y="0"/>
                  <a:pt x="4735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16" name="任意形状 15">
            <a:extLst>
              <a:ext uri="{FF2B5EF4-FFF2-40B4-BE49-F238E27FC236}">
                <a16:creationId xmlns:a16="http://schemas.microsoft.com/office/drawing/2014/main" id="{FB3D8FDB-B148-9646-A2E8-0D3A6B173C1E}"/>
              </a:ext>
            </a:extLst>
          </p:cNvPr>
          <p:cNvSpPr/>
          <p:nvPr/>
        </p:nvSpPr>
        <p:spPr>
          <a:xfrm flipH="1">
            <a:off x="1403648" y="1923678"/>
            <a:ext cx="5472610" cy="940406"/>
          </a:xfrm>
          <a:custGeom>
            <a:avLst/>
            <a:gdLst>
              <a:gd name="connsiteX0" fmla="*/ 473595 w 5993905"/>
              <a:gd name="connsiteY0" fmla="*/ 0 h 940406"/>
              <a:gd name="connsiteX1" fmla="*/ 5837168 w 5993905"/>
              <a:gd name="connsiteY1" fmla="*/ 0 h 940406"/>
              <a:gd name="connsiteX2" fmla="*/ 5993905 w 5993905"/>
              <a:gd name="connsiteY2" fmla="*/ 156737 h 940406"/>
              <a:gd name="connsiteX3" fmla="*/ 5993905 w 5993905"/>
              <a:gd name="connsiteY3" fmla="*/ 783669 h 940406"/>
              <a:gd name="connsiteX4" fmla="*/ 5837168 w 5993905"/>
              <a:gd name="connsiteY4" fmla="*/ 940406 h 940406"/>
              <a:gd name="connsiteX5" fmla="*/ 473595 w 5993905"/>
              <a:gd name="connsiteY5" fmla="*/ 940406 h 940406"/>
              <a:gd name="connsiteX6" fmla="*/ 316858 w 5993905"/>
              <a:gd name="connsiteY6" fmla="*/ 783669 h 940406"/>
              <a:gd name="connsiteX7" fmla="*/ 316858 w 5993905"/>
              <a:gd name="connsiteY7" fmla="*/ 572426 h 940406"/>
              <a:gd name="connsiteX8" fmla="*/ 0 w 5993905"/>
              <a:gd name="connsiteY8" fmla="*/ 470203 h 940406"/>
              <a:gd name="connsiteX9" fmla="*/ 316858 w 5993905"/>
              <a:gd name="connsiteY9" fmla="*/ 367980 h 940406"/>
              <a:gd name="connsiteX10" fmla="*/ 316858 w 5993905"/>
              <a:gd name="connsiteY10" fmla="*/ 156737 h 940406"/>
              <a:gd name="connsiteX11" fmla="*/ 473595 w 5993905"/>
              <a:gd name="connsiteY11" fmla="*/ 0 h 94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93905" h="940406">
                <a:moveTo>
                  <a:pt x="473595" y="0"/>
                </a:moveTo>
                <a:lnTo>
                  <a:pt x="5837168" y="0"/>
                </a:lnTo>
                <a:cubicBezTo>
                  <a:pt x="5923731" y="0"/>
                  <a:pt x="5993905" y="70174"/>
                  <a:pt x="5993905" y="156737"/>
                </a:cubicBezTo>
                <a:lnTo>
                  <a:pt x="5993905" y="783669"/>
                </a:lnTo>
                <a:cubicBezTo>
                  <a:pt x="5993905" y="870232"/>
                  <a:pt x="5923731" y="940406"/>
                  <a:pt x="5837168" y="940406"/>
                </a:cubicBezTo>
                <a:lnTo>
                  <a:pt x="473595" y="940406"/>
                </a:lnTo>
                <a:cubicBezTo>
                  <a:pt x="387032" y="940406"/>
                  <a:pt x="316858" y="870232"/>
                  <a:pt x="316858" y="783669"/>
                </a:cubicBezTo>
                <a:lnTo>
                  <a:pt x="316858" y="572426"/>
                </a:lnTo>
                <a:lnTo>
                  <a:pt x="0" y="470203"/>
                </a:lnTo>
                <a:lnTo>
                  <a:pt x="316858" y="367980"/>
                </a:lnTo>
                <a:lnTo>
                  <a:pt x="316858" y="156737"/>
                </a:lnTo>
                <a:cubicBezTo>
                  <a:pt x="316858" y="70174"/>
                  <a:pt x="387032" y="0"/>
                  <a:pt x="4735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17" name="任意形状 16">
            <a:extLst>
              <a:ext uri="{FF2B5EF4-FFF2-40B4-BE49-F238E27FC236}">
                <a16:creationId xmlns:a16="http://schemas.microsoft.com/office/drawing/2014/main" id="{359EDEBC-FB1A-E347-8C53-A59D2475992D}"/>
              </a:ext>
            </a:extLst>
          </p:cNvPr>
          <p:cNvSpPr/>
          <p:nvPr/>
        </p:nvSpPr>
        <p:spPr>
          <a:xfrm>
            <a:off x="1980206" y="861713"/>
            <a:ext cx="5383561" cy="718107"/>
          </a:xfrm>
          <a:custGeom>
            <a:avLst/>
            <a:gdLst>
              <a:gd name="connsiteX0" fmla="*/ 473595 w 5993905"/>
              <a:gd name="connsiteY0" fmla="*/ 0 h 940406"/>
              <a:gd name="connsiteX1" fmla="*/ 5837168 w 5993905"/>
              <a:gd name="connsiteY1" fmla="*/ 0 h 940406"/>
              <a:gd name="connsiteX2" fmla="*/ 5993905 w 5993905"/>
              <a:gd name="connsiteY2" fmla="*/ 156737 h 940406"/>
              <a:gd name="connsiteX3" fmla="*/ 5993905 w 5993905"/>
              <a:gd name="connsiteY3" fmla="*/ 783669 h 940406"/>
              <a:gd name="connsiteX4" fmla="*/ 5837168 w 5993905"/>
              <a:gd name="connsiteY4" fmla="*/ 940406 h 940406"/>
              <a:gd name="connsiteX5" fmla="*/ 473595 w 5993905"/>
              <a:gd name="connsiteY5" fmla="*/ 940406 h 940406"/>
              <a:gd name="connsiteX6" fmla="*/ 316858 w 5993905"/>
              <a:gd name="connsiteY6" fmla="*/ 783669 h 940406"/>
              <a:gd name="connsiteX7" fmla="*/ 316858 w 5993905"/>
              <a:gd name="connsiteY7" fmla="*/ 572426 h 940406"/>
              <a:gd name="connsiteX8" fmla="*/ 0 w 5993905"/>
              <a:gd name="connsiteY8" fmla="*/ 470203 h 940406"/>
              <a:gd name="connsiteX9" fmla="*/ 316858 w 5993905"/>
              <a:gd name="connsiteY9" fmla="*/ 367980 h 940406"/>
              <a:gd name="connsiteX10" fmla="*/ 316858 w 5993905"/>
              <a:gd name="connsiteY10" fmla="*/ 156737 h 940406"/>
              <a:gd name="connsiteX11" fmla="*/ 473595 w 5993905"/>
              <a:gd name="connsiteY11" fmla="*/ 0 h 94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93905" h="940406">
                <a:moveTo>
                  <a:pt x="473595" y="0"/>
                </a:moveTo>
                <a:lnTo>
                  <a:pt x="5837168" y="0"/>
                </a:lnTo>
                <a:cubicBezTo>
                  <a:pt x="5923731" y="0"/>
                  <a:pt x="5993905" y="70174"/>
                  <a:pt x="5993905" y="156737"/>
                </a:cubicBezTo>
                <a:lnTo>
                  <a:pt x="5993905" y="783669"/>
                </a:lnTo>
                <a:cubicBezTo>
                  <a:pt x="5993905" y="870232"/>
                  <a:pt x="5923731" y="940406"/>
                  <a:pt x="5837168" y="940406"/>
                </a:cubicBezTo>
                <a:lnTo>
                  <a:pt x="473595" y="940406"/>
                </a:lnTo>
                <a:cubicBezTo>
                  <a:pt x="387032" y="940406"/>
                  <a:pt x="316858" y="870232"/>
                  <a:pt x="316858" y="783669"/>
                </a:cubicBezTo>
                <a:lnTo>
                  <a:pt x="316858" y="572426"/>
                </a:lnTo>
                <a:lnTo>
                  <a:pt x="0" y="470203"/>
                </a:lnTo>
                <a:lnTo>
                  <a:pt x="316858" y="367980"/>
                </a:lnTo>
                <a:lnTo>
                  <a:pt x="316858" y="156737"/>
                </a:lnTo>
                <a:cubicBezTo>
                  <a:pt x="316858" y="70174"/>
                  <a:pt x="387032" y="0"/>
                  <a:pt x="4735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20537" y="879251"/>
            <a:ext cx="5258091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阅读计划中要增加执行情况一列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8" y="950759"/>
            <a:ext cx="625078" cy="813459"/>
          </a:xfrm>
          <a:prstGeom prst="ellipse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927470"/>
            <a:ext cx="538309" cy="863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8" y="3533662"/>
            <a:ext cx="622557" cy="79867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92682" y="1969905"/>
            <a:ext cx="485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增加一个备注，如果有特殊情况就在备注列后面标明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62112" y="3219822"/>
            <a:ext cx="5466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试用几天，觉得自己比预想中读得快就在后面的计划中每天增加页码，如果慢就减少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保证计划是切实可行的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115616" y="1721533"/>
            <a:ext cx="6768752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l" fontAlgn="auto">
              <a:lnSpc>
                <a:spcPct val="150000"/>
              </a:lnSpc>
            </a:pPr>
            <a:r>
              <a:rPr sz="28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阅读前制定计划，在实施计划的过程中可能会遇到这样或那样的问题，我们可以根据实际情况调整计划</a:t>
            </a:r>
            <a:r>
              <a:rPr 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65103" y="711736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小结</a:t>
            </a:r>
            <a:endParaRPr lang="zh-CN" altLang="en-US" sz="40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17FC39-1560-2145-B868-D1C7A9D43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771550"/>
            <a:ext cx="576064" cy="5599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CDA9E5B-6DAC-FA43-A8A3-86C2A2443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06184" y="771550"/>
            <a:ext cx="635566" cy="5599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48AA4F-6206-A049-B167-C8DD82A91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50" y="690418"/>
            <a:ext cx="5697022" cy="65694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27584" y="1635646"/>
            <a:ext cx="7560840" cy="2589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fontAlgn="auto">
              <a:lnSpc>
                <a:spcPts val="4000"/>
              </a:lnSpc>
            </a:pPr>
            <a:r>
              <a:rPr 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1.同学们在刚才的发言中反复提到了自己的阅读记录，你们都用了哪些方式记录?记了些什么呢?咱们一起来看看!</a:t>
            </a:r>
          </a:p>
          <a:p>
            <a:pPr algn="l" fontAlgn="auto">
              <a:lnSpc>
                <a:spcPts val="4000"/>
              </a:lnSpc>
            </a:pPr>
            <a:r>
              <a:rPr 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2.小组内交流，推选代表全班展示</a:t>
            </a:r>
            <a:r>
              <a:rPr 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。</a:t>
            </a:r>
            <a:endParaRPr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 algn="l" fontAlgn="auto">
              <a:lnSpc>
                <a:spcPts val="4000"/>
              </a:lnSpc>
            </a:pPr>
            <a:r>
              <a:rPr 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3.全班交流。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03B2E8B-EC67-5B46-9A25-038212C873FE}"/>
              </a:ext>
            </a:extLst>
          </p:cNvPr>
          <p:cNvSpPr/>
          <p:nvPr/>
        </p:nvSpPr>
        <p:spPr>
          <a:xfrm>
            <a:off x="634519" y="720917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晒记录，引导学生学会自主阅读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形状 15">
            <a:extLst>
              <a:ext uri="{FF2B5EF4-FFF2-40B4-BE49-F238E27FC236}">
                <a16:creationId xmlns:a16="http://schemas.microsoft.com/office/drawing/2014/main" id="{B42473DA-1E40-0B42-8F85-6304C75A4CDD}"/>
              </a:ext>
            </a:extLst>
          </p:cNvPr>
          <p:cNvSpPr/>
          <p:nvPr/>
        </p:nvSpPr>
        <p:spPr>
          <a:xfrm>
            <a:off x="1547664" y="3326746"/>
            <a:ext cx="6624737" cy="1016516"/>
          </a:xfrm>
          <a:custGeom>
            <a:avLst/>
            <a:gdLst>
              <a:gd name="connsiteX0" fmla="*/ 473595 w 5993905"/>
              <a:gd name="connsiteY0" fmla="*/ 0 h 940406"/>
              <a:gd name="connsiteX1" fmla="*/ 5837168 w 5993905"/>
              <a:gd name="connsiteY1" fmla="*/ 0 h 940406"/>
              <a:gd name="connsiteX2" fmla="*/ 5993905 w 5993905"/>
              <a:gd name="connsiteY2" fmla="*/ 156737 h 940406"/>
              <a:gd name="connsiteX3" fmla="*/ 5993905 w 5993905"/>
              <a:gd name="connsiteY3" fmla="*/ 783669 h 940406"/>
              <a:gd name="connsiteX4" fmla="*/ 5837168 w 5993905"/>
              <a:gd name="connsiteY4" fmla="*/ 940406 h 940406"/>
              <a:gd name="connsiteX5" fmla="*/ 473595 w 5993905"/>
              <a:gd name="connsiteY5" fmla="*/ 940406 h 940406"/>
              <a:gd name="connsiteX6" fmla="*/ 316858 w 5993905"/>
              <a:gd name="connsiteY6" fmla="*/ 783669 h 940406"/>
              <a:gd name="connsiteX7" fmla="*/ 316858 w 5993905"/>
              <a:gd name="connsiteY7" fmla="*/ 572426 h 940406"/>
              <a:gd name="connsiteX8" fmla="*/ 0 w 5993905"/>
              <a:gd name="connsiteY8" fmla="*/ 470203 h 940406"/>
              <a:gd name="connsiteX9" fmla="*/ 316858 w 5993905"/>
              <a:gd name="connsiteY9" fmla="*/ 367980 h 940406"/>
              <a:gd name="connsiteX10" fmla="*/ 316858 w 5993905"/>
              <a:gd name="connsiteY10" fmla="*/ 156737 h 940406"/>
              <a:gd name="connsiteX11" fmla="*/ 473595 w 5993905"/>
              <a:gd name="connsiteY11" fmla="*/ 0 h 94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93905" h="940406">
                <a:moveTo>
                  <a:pt x="473595" y="0"/>
                </a:moveTo>
                <a:lnTo>
                  <a:pt x="5837168" y="0"/>
                </a:lnTo>
                <a:cubicBezTo>
                  <a:pt x="5923731" y="0"/>
                  <a:pt x="5993905" y="70174"/>
                  <a:pt x="5993905" y="156737"/>
                </a:cubicBezTo>
                <a:lnTo>
                  <a:pt x="5993905" y="783669"/>
                </a:lnTo>
                <a:cubicBezTo>
                  <a:pt x="5993905" y="870232"/>
                  <a:pt x="5923731" y="940406"/>
                  <a:pt x="5837168" y="940406"/>
                </a:cubicBezTo>
                <a:lnTo>
                  <a:pt x="473595" y="940406"/>
                </a:lnTo>
                <a:cubicBezTo>
                  <a:pt x="387032" y="940406"/>
                  <a:pt x="316858" y="870232"/>
                  <a:pt x="316858" y="783669"/>
                </a:cubicBezTo>
                <a:lnTo>
                  <a:pt x="316858" y="572426"/>
                </a:lnTo>
                <a:lnTo>
                  <a:pt x="0" y="470203"/>
                </a:lnTo>
                <a:lnTo>
                  <a:pt x="316858" y="367980"/>
                </a:lnTo>
                <a:lnTo>
                  <a:pt x="316858" y="156737"/>
                </a:lnTo>
                <a:cubicBezTo>
                  <a:pt x="316858" y="70174"/>
                  <a:pt x="387032" y="0"/>
                  <a:pt x="4735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14" name="任意形状 13">
            <a:extLst>
              <a:ext uri="{FF2B5EF4-FFF2-40B4-BE49-F238E27FC236}">
                <a16:creationId xmlns:a16="http://schemas.microsoft.com/office/drawing/2014/main" id="{E51B8919-B7D0-594D-A764-B9B8A7BD3F0B}"/>
              </a:ext>
            </a:extLst>
          </p:cNvPr>
          <p:cNvSpPr/>
          <p:nvPr/>
        </p:nvSpPr>
        <p:spPr>
          <a:xfrm flipH="1">
            <a:off x="683568" y="1950605"/>
            <a:ext cx="6984776" cy="940406"/>
          </a:xfrm>
          <a:custGeom>
            <a:avLst/>
            <a:gdLst>
              <a:gd name="connsiteX0" fmla="*/ 473595 w 5993905"/>
              <a:gd name="connsiteY0" fmla="*/ 0 h 940406"/>
              <a:gd name="connsiteX1" fmla="*/ 5837168 w 5993905"/>
              <a:gd name="connsiteY1" fmla="*/ 0 h 940406"/>
              <a:gd name="connsiteX2" fmla="*/ 5993905 w 5993905"/>
              <a:gd name="connsiteY2" fmla="*/ 156737 h 940406"/>
              <a:gd name="connsiteX3" fmla="*/ 5993905 w 5993905"/>
              <a:gd name="connsiteY3" fmla="*/ 783669 h 940406"/>
              <a:gd name="connsiteX4" fmla="*/ 5837168 w 5993905"/>
              <a:gd name="connsiteY4" fmla="*/ 940406 h 940406"/>
              <a:gd name="connsiteX5" fmla="*/ 473595 w 5993905"/>
              <a:gd name="connsiteY5" fmla="*/ 940406 h 940406"/>
              <a:gd name="connsiteX6" fmla="*/ 316858 w 5993905"/>
              <a:gd name="connsiteY6" fmla="*/ 783669 h 940406"/>
              <a:gd name="connsiteX7" fmla="*/ 316858 w 5993905"/>
              <a:gd name="connsiteY7" fmla="*/ 572426 h 940406"/>
              <a:gd name="connsiteX8" fmla="*/ 0 w 5993905"/>
              <a:gd name="connsiteY8" fmla="*/ 470203 h 940406"/>
              <a:gd name="connsiteX9" fmla="*/ 316858 w 5993905"/>
              <a:gd name="connsiteY9" fmla="*/ 367980 h 940406"/>
              <a:gd name="connsiteX10" fmla="*/ 316858 w 5993905"/>
              <a:gd name="connsiteY10" fmla="*/ 156737 h 940406"/>
              <a:gd name="connsiteX11" fmla="*/ 473595 w 5993905"/>
              <a:gd name="connsiteY11" fmla="*/ 0 h 94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93905" h="940406">
                <a:moveTo>
                  <a:pt x="473595" y="0"/>
                </a:moveTo>
                <a:lnTo>
                  <a:pt x="5837168" y="0"/>
                </a:lnTo>
                <a:cubicBezTo>
                  <a:pt x="5923731" y="0"/>
                  <a:pt x="5993905" y="70174"/>
                  <a:pt x="5993905" y="156737"/>
                </a:cubicBezTo>
                <a:lnTo>
                  <a:pt x="5993905" y="783669"/>
                </a:lnTo>
                <a:cubicBezTo>
                  <a:pt x="5993905" y="870232"/>
                  <a:pt x="5923731" y="940406"/>
                  <a:pt x="5837168" y="940406"/>
                </a:cubicBezTo>
                <a:lnTo>
                  <a:pt x="473595" y="940406"/>
                </a:lnTo>
                <a:cubicBezTo>
                  <a:pt x="387032" y="940406"/>
                  <a:pt x="316858" y="870232"/>
                  <a:pt x="316858" y="783669"/>
                </a:cubicBezTo>
                <a:lnTo>
                  <a:pt x="316858" y="572426"/>
                </a:lnTo>
                <a:lnTo>
                  <a:pt x="0" y="470203"/>
                </a:lnTo>
                <a:lnTo>
                  <a:pt x="316858" y="367980"/>
                </a:lnTo>
                <a:lnTo>
                  <a:pt x="316858" y="156737"/>
                </a:lnTo>
                <a:cubicBezTo>
                  <a:pt x="316858" y="70174"/>
                  <a:pt x="387032" y="0"/>
                  <a:pt x="4735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15" name="任意形状 14">
            <a:extLst>
              <a:ext uri="{FF2B5EF4-FFF2-40B4-BE49-F238E27FC236}">
                <a16:creationId xmlns:a16="http://schemas.microsoft.com/office/drawing/2014/main" id="{02F66B4A-C49C-5E45-8A6A-53784225DFD5}"/>
              </a:ext>
            </a:extLst>
          </p:cNvPr>
          <p:cNvSpPr/>
          <p:nvPr/>
        </p:nvSpPr>
        <p:spPr>
          <a:xfrm>
            <a:off x="1547664" y="861714"/>
            <a:ext cx="6984776" cy="653156"/>
          </a:xfrm>
          <a:custGeom>
            <a:avLst/>
            <a:gdLst>
              <a:gd name="connsiteX0" fmla="*/ 473595 w 5993905"/>
              <a:gd name="connsiteY0" fmla="*/ 0 h 940406"/>
              <a:gd name="connsiteX1" fmla="*/ 5837168 w 5993905"/>
              <a:gd name="connsiteY1" fmla="*/ 0 h 940406"/>
              <a:gd name="connsiteX2" fmla="*/ 5993905 w 5993905"/>
              <a:gd name="connsiteY2" fmla="*/ 156737 h 940406"/>
              <a:gd name="connsiteX3" fmla="*/ 5993905 w 5993905"/>
              <a:gd name="connsiteY3" fmla="*/ 783669 h 940406"/>
              <a:gd name="connsiteX4" fmla="*/ 5837168 w 5993905"/>
              <a:gd name="connsiteY4" fmla="*/ 940406 h 940406"/>
              <a:gd name="connsiteX5" fmla="*/ 473595 w 5993905"/>
              <a:gd name="connsiteY5" fmla="*/ 940406 h 940406"/>
              <a:gd name="connsiteX6" fmla="*/ 316858 w 5993905"/>
              <a:gd name="connsiteY6" fmla="*/ 783669 h 940406"/>
              <a:gd name="connsiteX7" fmla="*/ 316858 w 5993905"/>
              <a:gd name="connsiteY7" fmla="*/ 572426 h 940406"/>
              <a:gd name="connsiteX8" fmla="*/ 0 w 5993905"/>
              <a:gd name="connsiteY8" fmla="*/ 470203 h 940406"/>
              <a:gd name="connsiteX9" fmla="*/ 316858 w 5993905"/>
              <a:gd name="connsiteY9" fmla="*/ 367980 h 940406"/>
              <a:gd name="connsiteX10" fmla="*/ 316858 w 5993905"/>
              <a:gd name="connsiteY10" fmla="*/ 156737 h 940406"/>
              <a:gd name="connsiteX11" fmla="*/ 473595 w 5993905"/>
              <a:gd name="connsiteY11" fmla="*/ 0 h 94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93905" h="940406">
                <a:moveTo>
                  <a:pt x="473595" y="0"/>
                </a:moveTo>
                <a:lnTo>
                  <a:pt x="5837168" y="0"/>
                </a:lnTo>
                <a:cubicBezTo>
                  <a:pt x="5923731" y="0"/>
                  <a:pt x="5993905" y="70174"/>
                  <a:pt x="5993905" y="156737"/>
                </a:cubicBezTo>
                <a:lnTo>
                  <a:pt x="5993905" y="783669"/>
                </a:lnTo>
                <a:cubicBezTo>
                  <a:pt x="5993905" y="870232"/>
                  <a:pt x="5923731" y="940406"/>
                  <a:pt x="5837168" y="940406"/>
                </a:cubicBezTo>
                <a:lnTo>
                  <a:pt x="473595" y="940406"/>
                </a:lnTo>
                <a:cubicBezTo>
                  <a:pt x="387032" y="940406"/>
                  <a:pt x="316858" y="870232"/>
                  <a:pt x="316858" y="783669"/>
                </a:cubicBezTo>
                <a:lnTo>
                  <a:pt x="316858" y="572426"/>
                </a:lnTo>
                <a:lnTo>
                  <a:pt x="0" y="470203"/>
                </a:lnTo>
                <a:lnTo>
                  <a:pt x="316858" y="367980"/>
                </a:lnTo>
                <a:lnTo>
                  <a:pt x="316858" y="156737"/>
                </a:lnTo>
                <a:cubicBezTo>
                  <a:pt x="316858" y="70174"/>
                  <a:pt x="387032" y="0"/>
                  <a:pt x="4735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3"/>
            </a:solidFill>
            <a:prstDash val="sysDot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24562" y="829666"/>
            <a:ext cx="6379886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我用摘录笔记的形式，摘录了一些好的词语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3" y="699542"/>
            <a:ext cx="664074" cy="8519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1952987"/>
            <a:ext cx="683532" cy="828784"/>
          </a:xfrm>
          <a:prstGeom prst="ellipse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2" y="3445068"/>
            <a:ext cx="615920" cy="801540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5756" y="201861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我把想象特别神奇、描写异常夸张的句子勾画了出来，并在旁边批注了一些自己的想法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051720" y="3415611"/>
            <a:ext cx="612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我在不懂的地方画了问号，读完后查阅了相关资料，对人物的认识更深刻了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9592" y="1164869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800" dirty="0" err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大家的阅读记录做得都很棒。不论是摘录，还是</a:t>
            </a:r>
            <a:r>
              <a:rPr lang="zh-CN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画</a:t>
            </a:r>
            <a:r>
              <a:rPr sz="2800" dirty="0" err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出语句，或者写批注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sz="2800" dirty="0" err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都是可以的</a:t>
            </a:r>
            <a:r>
              <a:rPr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贵</a:t>
            </a:r>
            <a:r>
              <a:rPr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在坚持，希望大家</a:t>
            </a:r>
            <a:r>
              <a:rPr lang="zh-CN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坚</a:t>
            </a:r>
            <a:r>
              <a:rPr sz="2800" dirty="0" err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持下去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！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329289"/>
            <a:ext cx="1224136" cy="25939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FAB75AE-0569-CD4C-98F0-555968D9C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56" y="660747"/>
            <a:ext cx="3920136" cy="6148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1458" y="1396970"/>
            <a:ext cx="8121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有句话说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一个人走能走得很快，一群人走才能走得远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。咱们读书也是这样，彼此分享交流，才能相互促进。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结对子：组长根据之前组内成员交流的阅读记录情况，安排组内阅读不太积极的学生和主动积极的学生结成对子，促进后进生参与阅读。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商讨奖励机制。全班共同商讨阅读奖励机制。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提示奖励办法：赠送新书、赠送书签、赠送阅读积分等。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3BBD4E7-F950-9941-B497-782342FE8F0D}"/>
              </a:ext>
            </a:extLst>
          </p:cNvPr>
          <p:cNvSpPr/>
          <p:nvPr/>
        </p:nvSpPr>
        <p:spPr>
          <a:xfrm>
            <a:off x="824963" y="680378"/>
            <a:ext cx="3416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促进后进生参与阅读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377877" y="1116087"/>
            <a:ext cx="2532261" cy="6635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读后交流课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3603" y="1743019"/>
            <a:ext cx="7336794" cy="226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这段时间同学们都在读中外神话故事，相信通过深入的阅读之后，大家积累了更多的神话故事，认识了更多神奇的人物，今天就让我们一起来分享。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F6A99DF-2397-DE41-8263-537C5A250FC6}"/>
              </a:ext>
            </a:extLst>
          </p:cNvPr>
          <p:cNvGrpSpPr/>
          <p:nvPr/>
        </p:nvGrpSpPr>
        <p:grpSpPr>
          <a:xfrm>
            <a:off x="3248290" y="418355"/>
            <a:ext cx="2547846" cy="523220"/>
            <a:chOff x="6133105" y="3147814"/>
            <a:chExt cx="2547846" cy="523220"/>
          </a:xfrm>
        </p:grpSpPr>
        <p:sp>
          <p:nvSpPr>
            <p:cNvPr id="13" name="文本框 15">
              <a:extLst>
                <a:ext uri="{FF2B5EF4-FFF2-40B4-BE49-F238E27FC236}">
                  <a16:creationId xmlns:a16="http://schemas.microsoft.com/office/drawing/2014/main" id="{05581E96-83EF-4D44-8C09-19A21083CB84}"/>
                </a:ext>
              </a:extLst>
            </p:cNvPr>
            <p:cNvSpPr txBox="1"/>
            <p:nvPr/>
          </p:nvSpPr>
          <p:spPr>
            <a:xfrm>
              <a:off x="6133105" y="3147814"/>
              <a:ext cx="2547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第三课时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F47FC26-81B6-E44C-A464-4358492EA073}"/>
                </a:ext>
              </a:extLst>
            </p:cNvPr>
            <p:cNvGrpSpPr/>
            <p:nvPr/>
          </p:nvGrpSpPr>
          <p:grpSpPr>
            <a:xfrm>
              <a:off x="6366986" y="3253517"/>
              <a:ext cx="2080085" cy="311814"/>
              <a:chOff x="6372200" y="3291830"/>
              <a:chExt cx="2080085" cy="311814"/>
            </a:xfrm>
          </p:grpSpPr>
          <p:sp>
            <p:nvSpPr>
              <p:cNvPr id="15" name="iconfont-1191-870150">
                <a:extLst>
                  <a:ext uri="{FF2B5EF4-FFF2-40B4-BE49-F238E27FC236}">
                    <a16:creationId xmlns:a16="http://schemas.microsoft.com/office/drawing/2014/main" id="{11B0FF0D-A251-F940-816C-AB64EA8BF0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372200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iconfont-1191-870150">
                <a:extLst>
                  <a:ext uri="{FF2B5EF4-FFF2-40B4-BE49-F238E27FC236}">
                    <a16:creationId xmlns:a16="http://schemas.microsoft.com/office/drawing/2014/main" id="{51874DB0-F195-894B-ADDD-621EE3504B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>
                <a:off x="8244408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484CBB72-EFFD-2C4B-9588-C748F98B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201063"/>
            <a:ext cx="504055" cy="4184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84CBB72-EFFD-2C4B-9588-C748F98B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40845" y="1201063"/>
            <a:ext cx="504055" cy="41843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899B8AD-DB4C-AB49-94A2-BE1784B3B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23" y="593714"/>
            <a:ext cx="1696310" cy="5537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9199" y="1235830"/>
            <a:ext cx="8089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一起来回顾这段时间认真阅读的精彩瞬间吧！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9199" y="1897544"/>
            <a:ext cx="6865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solidFill>
                  <a:srgbClr val="66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66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看一看。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看看自己阅读中期形成的一些成果，如阅读记录卡、读书笔记、摘录等。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solidFill>
                  <a:srgbClr val="66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66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读一读。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说说看到这些画面的感受。</a:t>
            </a:r>
          </a:p>
        </p:txBody>
      </p:sp>
      <p:pic>
        <p:nvPicPr>
          <p:cNvPr id="1026" name="Picture 2" descr="https://timgsa.baidu.com/timg?image&amp;quality=80&amp;size=b9999_10000&amp;sec=1589191460922&amp;di=d580dd28628c86345a5b2ec5dc0b0a3a&amp;imgtype=0&amp;src=http%3A%2F%2Fbpic.588ku.com%2Felement_origin_min_pic%2F17%2F03%2F20%2F74eec94c7c68d626cc1ba450abc40b66.jpg%2521%2Ffwfh%2F804x804%2Fquality%2F90%2Funsharp%2Ftrue%2Fcompress%2Ftru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15067"/>
            <a:ext cx="1190955" cy="11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C0B92A5-E8EB-8D44-B8FB-EE7BF4E39C41}"/>
              </a:ext>
            </a:extLst>
          </p:cNvPr>
          <p:cNvSpPr/>
          <p:nvPr/>
        </p:nvSpPr>
        <p:spPr>
          <a:xfrm>
            <a:off x="754958" y="577542"/>
            <a:ext cx="1261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忆一忆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39552" y="1059582"/>
            <a:ext cx="662473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solidFill>
                  <a:srgbClr val="66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solidFill>
                  <a:srgbClr val="66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66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评一评。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看看谁的阅读记录做得好。</a:t>
            </a:r>
          </a:p>
          <a:p>
            <a:pPr>
              <a:lnSpc>
                <a:spcPts val="4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）以小组为单位展示自己的阅读记录。</a:t>
            </a:r>
          </a:p>
          <a:p>
            <a:pPr>
              <a:lnSpc>
                <a:spcPts val="4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）小组推选优秀阅读记录，参与全班展示。</a:t>
            </a:r>
          </a:p>
          <a:p>
            <a:pPr>
              <a:lnSpc>
                <a:spcPts val="4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）全班交流。优秀记录的作者谈谈自己做记录的心得体会。</a:t>
            </a:r>
          </a:p>
        </p:txBody>
      </p:sp>
      <p:pic>
        <p:nvPicPr>
          <p:cNvPr id="11" name="Picture 2" descr="https://timgsa.baidu.com/timg?image&amp;quality=80&amp;size=b9999_10000&amp;sec=1589191460922&amp;di=d580dd28628c86345a5b2ec5dc0b0a3a&amp;imgtype=0&amp;src=http%3A%2F%2Fbpic.588ku.com%2Felement_origin_min_pic%2F17%2F03%2F20%2F74eec94c7c68d626cc1ba450abc40b66.jpg%2521%2Ffwfh%2F804x804%2Fquality%2F90%2Funsharp%2Ftrue%2Fcompress%2Ftru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07734"/>
            <a:ext cx="1190955" cy="11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E8EECAE-6049-B748-AE53-5E706A22A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23" y="577871"/>
            <a:ext cx="1696310" cy="5537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09716" y="1478447"/>
            <a:ext cx="59886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引导：有句话说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一个人走能走得很快，一群人走才能走得远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。咱们读书也是这样，彼此分享交流，才能相互促进。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结对子：组长根据之前组内成员交流的阅读记录情况，安排组内阅读不太积极的学生和主动积极的学生结成对子，促进后进生参与阅读。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商讨奖励机制。全班共同商讨阅读奖励机制。</a:t>
            </a: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提示奖励办法：赠送新书、赠送书签、赠送阅读积分等。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2208195318"/>
              </p:ext>
            </p:extLst>
          </p:nvPr>
        </p:nvGraphicFramePr>
        <p:xfrm>
          <a:off x="611560" y="1318700"/>
          <a:ext cx="7910805" cy="305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6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线索</a:t>
                      </a:r>
                    </a:p>
                  </a:txBody>
                  <a:tcPr marL="89394" marR="89394" marT="44697" marB="44697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人物</a:t>
                      </a:r>
                    </a:p>
                  </a:txBody>
                  <a:tcPr marL="89394" marR="89394" marT="44697" marB="44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4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手持圆规，掌管东方和春天</a:t>
                      </a:r>
                    </a:p>
                  </a:txBody>
                  <a:tcPr marL="89394" marR="89394" marT="44697" marB="44697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9394" marR="89394" marT="44697" marB="44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1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牛头人身，头上的角坚硬锋利，无坚不摧，连耳朵上的毛发都像刀锋一样。</a:t>
                      </a:r>
                    </a:p>
                  </a:txBody>
                  <a:tcPr marL="89394" marR="89394" marT="44697" marB="44697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9394" marR="89394" marT="44697" marB="44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1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身体是野兽，有四只脚，长了一副三岁小孩似的人脸，长耳朵，红眼睛，个头小，很会说话，能趁机迷惑别人。</a:t>
                      </a:r>
                    </a:p>
                  </a:txBody>
                  <a:tcPr marL="89394" marR="89394" marT="44697" marB="44697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9394" marR="89394" marT="44697" marB="44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4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鹿身鸟头，头上长着一对尖角，尾巴像蛇，上边有许多花纹。</a:t>
                      </a:r>
                    </a:p>
                  </a:txBody>
                  <a:tcPr marL="89394" marR="89394" marT="44697" marB="44697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9394" marR="89394" marT="44697" marB="44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1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失去了头颅，就把自己裸露的两个乳头当做眼睛，把肚脐当做嘴巴，挥舞着盾牌和大斧，继续向天空发出愤怒的吼叫。</a:t>
                      </a:r>
                    </a:p>
                  </a:txBody>
                  <a:tcPr marL="89394" marR="89394" marT="44697" marB="44697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89394" marR="89394" marT="44697" marB="44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720815" y="2866693"/>
            <a:ext cx="69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魑魅</a:t>
            </a:r>
            <a:endParaRPr lang="zh-CN" altLang="en-US" sz="2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7719982" y="1732992"/>
            <a:ext cx="69762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伏羲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7724174" y="2217220"/>
            <a:ext cx="69596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685800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蚩尤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721673" y="3364439"/>
            <a:ext cx="69762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风伯</a:t>
            </a:r>
            <a:endParaRPr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7719982" y="3882471"/>
            <a:ext cx="69762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刑天</a:t>
            </a:r>
            <a:endParaRPr lang="zh-CN" altLang="en-US" sz="24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081D28D-5634-EA43-AFC9-ED00EEA03E43}"/>
              </a:ext>
            </a:extLst>
          </p:cNvPr>
          <p:cNvSpPr/>
          <p:nvPr/>
        </p:nvSpPr>
        <p:spPr>
          <a:xfrm>
            <a:off x="754958" y="555925"/>
            <a:ext cx="1261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秀一秀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43808" y="627534"/>
            <a:ext cx="3951797" cy="523220"/>
            <a:chOff x="3572530" y="689948"/>
            <a:chExt cx="1989196" cy="52322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E32CE8B-AF01-A44F-ADD8-8CF66D271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2530" y="771380"/>
              <a:ext cx="217478" cy="436442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A1BD281-B8DE-7246-9D30-D00944A0D17B}"/>
                </a:ext>
              </a:extLst>
            </p:cNvPr>
            <p:cNvSpPr/>
            <p:nvPr/>
          </p:nvSpPr>
          <p:spPr>
            <a:xfrm>
              <a:off x="3709050" y="689948"/>
              <a:ext cx="18526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根据线索猜神话人物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C0C751EA-65A6-CB4E-BA5D-B7881E535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45" y="1047277"/>
            <a:ext cx="3118692" cy="589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20" y="1712285"/>
            <a:ext cx="1827140" cy="2088000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t="15989"/>
          <a:stretch>
            <a:fillRect/>
          </a:stretch>
        </p:blipFill>
        <p:spPr>
          <a:xfrm>
            <a:off x="2555777" y="1712600"/>
            <a:ext cx="2376264" cy="2088000"/>
          </a:xfrm>
          <a:prstGeom prst="round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/>
          <a:srcRect l="24858" t="5312" r="2004" b="2468"/>
          <a:stretch/>
        </p:blipFill>
        <p:spPr>
          <a:xfrm>
            <a:off x="5148064" y="1707654"/>
            <a:ext cx="1392765" cy="2088000"/>
          </a:xfrm>
          <a:prstGeom prst="round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07" y="1707654"/>
            <a:ext cx="1392773" cy="2088000"/>
          </a:xfrm>
          <a:prstGeom prst="round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12645" y="3992746"/>
            <a:ext cx="94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00173" y="3992746"/>
            <a:ext cx="94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后羿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10365" y="3992746"/>
            <a:ext cx="94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盘古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259253" y="3992746"/>
            <a:ext cx="94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精卫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7130077-7AB6-804D-9C46-E1D2AA39F1BA}"/>
              </a:ext>
            </a:extLst>
          </p:cNvPr>
          <p:cNvGrpSpPr/>
          <p:nvPr/>
        </p:nvGrpSpPr>
        <p:grpSpPr>
          <a:xfrm>
            <a:off x="3275856" y="464354"/>
            <a:ext cx="2547846" cy="523220"/>
            <a:chOff x="6133105" y="3147814"/>
            <a:chExt cx="2547846" cy="523220"/>
          </a:xfrm>
        </p:grpSpPr>
        <p:sp>
          <p:nvSpPr>
            <p:cNvPr id="21" name="文本框 15">
              <a:extLst>
                <a:ext uri="{FF2B5EF4-FFF2-40B4-BE49-F238E27FC236}">
                  <a16:creationId xmlns:a16="http://schemas.microsoft.com/office/drawing/2014/main" id="{0DE6A810-E2F2-9C49-B904-C4BBF98F4DA0}"/>
                </a:ext>
              </a:extLst>
            </p:cNvPr>
            <p:cNvSpPr txBox="1"/>
            <p:nvPr/>
          </p:nvSpPr>
          <p:spPr>
            <a:xfrm>
              <a:off x="6133105" y="3147814"/>
              <a:ext cx="2547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第一课时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9F22AF0-E298-2E47-B538-6BF51F6F21F1}"/>
                </a:ext>
              </a:extLst>
            </p:cNvPr>
            <p:cNvGrpSpPr/>
            <p:nvPr/>
          </p:nvGrpSpPr>
          <p:grpSpPr>
            <a:xfrm>
              <a:off x="6366986" y="3253517"/>
              <a:ext cx="2080085" cy="311814"/>
              <a:chOff x="6372200" y="3291830"/>
              <a:chExt cx="2080085" cy="311814"/>
            </a:xfrm>
          </p:grpSpPr>
          <p:sp>
            <p:nvSpPr>
              <p:cNvPr id="23" name="iconfont-1191-870150">
                <a:extLst>
                  <a:ext uri="{FF2B5EF4-FFF2-40B4-BE49-F238E27FC236}">
                    <a16:creationId xmlns:a16="http://schemas.microsoft.com/office/drawing/2014/main" id="{7C83D7BB-8345-304C-9FCA-AF49FCB8DF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372200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iconfont-1191-870150">
                <a:extLst>
                  <a:ext uri="{FF2B5EF4-FFF2-40B4-BE49-F238E27FC236}">
                    <a16:creationId xmlns:a16="http://schemas.microsoft.com/office/drawing/2014/main" id="{B6B03B34-8260-EC44-84C2-EE4884D247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>
                <a:off x="8244408" y="3291830"/>
                <a:ext cx="207877" cy="311814"/>
              </a:xfrm>
              <a:custGeom>
                <a:avLst/>
                <a:gdLst>
                  <a:gd name="T0" fmla="*/ 2486 w 2486"/>
                  <a:gd name="T1" fmla="*/ 1865 h 3729"/>
                  <a:gd name="T2" fmla="*/ 0 w 2486"/>
                  <a:gd name="T3" fmla="*/ 0 h 3729"/>
                  <a:gd name="T4" fmla="*/ 0 w 2486"/>
                  <a:gd name="T5" fmla="*/ 3729 h 3729"/>
                  <a:gd name="T6" fmla="*/ 2486 w 2486"/>
                  <a:gd name="T7" fmla="*/ 1865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6" h="3729">
                    <a:moveTo>
                      <a:pt x="2486" y="1865"/>
                    </a:moveTo>
                    <a:lnTo>
                      <a:pt x="0" y="0"/>
                    </a:lnTo>
                    <a:lnTo>
                      <a:pt x="0" y="3729"/>
                    </a:lnTo>
                    <a:lnTo>
                      <a:pt x="2486" y="1865"/>
                    </a:ln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7C0F50D-9842-0542-B586-EE0869C35D58}"/>
              </a:ext>
            </a:extLst>
          </p:cNvPr>
          <p:cNvSpPr/>
          <p:nvPr/>
        </p:nvSpPr>
        <p:spPr>
          <a:xfrm>
            <a:off x="683568" y="1047277"/>
            <a:ext cx="2698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看图猜神话人物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91580" y="1347614"/>
            <a:ext cx="759684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每个小组选择一个神话故事进行表演，要求人人参与。</a:t>
            </a:r>
          </a:p>
          <a:p>
            <a:pPr>
              <a:lnSpc>
                <a:spcPts val="4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学生互相评价。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b="1" dirty="0">
                <a:latin typeface="楷体" pitchFamily="49" charset="-122"/>
                <a:ea typeface="楷体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楷体" panose="02010609060101010101" pitchFamily="49" charset="-122"/>
              </a:rPr>
              <a:t>评价提示：故事中的人物与你的想象一样吗？你觉得应该是什么样的？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105636" y="627534"/>
            <a:ext cx="2762508" cy="523220"/>
            <a:chOff x="3572530" y="689948"/>
            <a:chExt cx="1390549" cy="52322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E32CE8B-AF01-A44F-ADD8-8CF66D271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2530" y="771380"/>
              <a:ext cx="217478" cy="43644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A1BD281-B8DE-7246-9D30-D00944A0D17B}"/>
                </a:ext>
              </a:extLst>
            </p:cNvPr>
            <p:cNvSpPr/>
            <p:nvPr/>
          </p:nvSpPr>
          <p:spPr>
            <a:xfrm>
              <a:off x="3785656" y="689948"/>
              <a:ext cx="11774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表演神话故事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1540" y="137258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小组内选取有代表性的读书小报在全班进行展示。</a:t>
            </a:r>
          </a:p>
          <a:p>
            <a:pPr>
              <a:lnSpc>
                <a:spcPts val="4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楷体" pitchFamily="49" charset="-122"/>
              </a:rPr>
              <a:t>    提示：介绍这份小报有什么特色，上面绘制了什么内容，为什么要这样安排。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105630" y="627534"/>
            <a:ext cx="2762504" cy="523220"/>
            <a:chOff x="3572530" y="689948"/>
            <a:chExt cx="1390548" cy="52322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E32CE8B-AF01-A44F-ADD8-8CF66D271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2530" y="771380"/>
              <a:ext cx="217478" cy="43644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A1BD281-B8DE-7246-9D30-D00944A0D17B}"/>
                </a:ext>
              </a:extLst>
            </p:cNvPr>
            <p:cNvSpPr/>
            <p:nvPr/>
          </p:nvSpPr>
          <p:spPr>
            <a:xfrm>
              <a:off x="3785655" y="689948"/>
              <a:ext cx="11774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介绍读书小报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4449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5025" y="1563638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我在小报上画了一本书的封面，首先告诉大家我读的是什么书，翻译者、出版社都是书籍的基本信息，要交代清楚。其他内容都是围绕这本书进行的。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6683" t="26514" r="10396" b="3945"/>
          <a:stretch>
            <a:fillRect/>
          </a:stretch>
        </p:blipFill>
        <p:spPr>
          <a:xfrm>
            <a:off x="6516216" y="1635646"/>
            <a:ext cx="1816735" cy="2249170"/>
          </a:xfrm>
          <a:prstGeom prst="round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A1BD281-B8DE-7246-9D30-D00944A0D17B}"/>
              </a:ext>
            </a:extLst>
          </p:cNvPr>
          <p:cNvSpPr/>
          <p:nvPr/>
        </p:nvSpPr>
        <p:spPr>
          <a:xfrm>
            <a:off x="505257" y="843558"/>
            <a:ext cx="1800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介绍示例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5330" y="1579701"/>
            <a:ext cx="5420846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我制作的这张小报，不仅有书本基本内容的介绍，一些好词好句的呈现，还有一些名人对这本书的评价，以及我自己的一些思考。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1537411"/>
            <a:ext cx="1950085" cy="195008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A1BD281-B8DE-7246-9D30-D00944A0D17B}"/>
              </a:ext>
            </a:extLst>
          </p:cNvPr>
          <p:cNvSpPr/>
          <p:nvPr/>
        </p:nvSpPr>
        <p:spPr>
          <a:xfrm>
            <a:off x="505257" y="843558"/>
            <a:ext cx="1800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介绍示例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7819" y="1426780"/>
            <a:ext cx="518457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我在小报上画了一张人物关系图谱，可以清晰地了解书中人物及关系。我还画出了一张感兴趣的人物的行动路线图，发现神话人物上天入地、无所不能，感觉特别有趣。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3086" t="53281" r="13874" b="11839"/>
          <a:stretch>
            <a:fillRect/>
          </a:stretch>
        </p:blipFill>
        <p:spPr>
          <a:xfrm>
            <a:off x="5904403" y="1779662"/>
            <a:ext cx="2556029" cy="1830477"/>
          </a:xfrm>
          <a:prstGeom prst="round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A1BD281-B8DE-7246-9D30-D00944A0D17B}"/>
              </a:ext>
            </a:extLst>
          </p:cNvPr>
          <p:cNvSpPr/>
          <p:nvPr/>
        </p:nvSpPr>
        <p:spPr>
          <a:xfrm>
            <a:off x="505257" y="843558"/>
            <a:ext cx="1800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介绍示例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30317" y="1624066"/>
            <a:ext cx="7530115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    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请写读后感的同学先用一句话来介绍自己的内容。其他同学根据介绍选出自己最想听的两篇。</a:t>
            </a:r>
            <a:endParaRPr lang="en-US" altLang="zh-CN" sz="2400" b="1" dirty="0">
              <a:latin typeface="宋体" pitchFamily="2" charset="-122"/>
              <a:ea typeface="宋体" pitchFamily="2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    2.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展示完后交流评价。</a:t>
            </a:r>
            <a:endParaRPr lang="en-US" altLang="zh-CN" sz="2400" b="1" dirty="0">
              <a:latin typeface="宋体" pitchFamily="2" charset="-122"/>
              <a:ea typeface="宋体" pitchFamily="2" charset="-122"/>
              <a:cs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32CE8B-AF01-A44F-ADD8-8CF66D271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771380"/>
            <a:ext cx="325213" cy="43644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A1BD281-B8DE-7246-9D30-D00944A0D17B}"/>
              </a:ext>
            </a:extLst>
          </p:cNvPr>
          <p:cNvSpPr/>
          <p:nvPr/>
        </p:nvSpPr>
        <p:spPr>
          <a:xfrm>
            <a:off x="3635831" y="710235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展示读后感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585" y="1491630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   通过这次主题阅读和成果分享，同学们一定积累了丰富的阅读经验和有效的阅读方法。谁愿意来分享一下？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FD9352F-B266-8C4E-B07A-09B16BC1A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34" y="721887"/>
            <a:ext cx="1696310" cy="55371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C476DA3-D654-E248-BF40-E961579B71D6}"/>
              </a:ext>
            </a:extLst>
          </p:cNvPr>
          <p:cNvSpPr/>
          <p:nvPr/>
        </p:nvSpPr>
        <p:spPr>
          <a:xfrm>
            <a:off x="788646" y="721887"/>
            <a:ext cx="1261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说一说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329289"/>
            <a:ext cx="1224136" cy="259396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形状 12">
            <a:extLst>
              <a:ext uri="{FF2B5EF4-FFF2-40B4-BE49-F238E27FC236}">
                <a16:creationId xmlns:a16="http://schemas.microsoft.com/office/drawing/2014/main" id="{C72E8B7F-2656-C841-9102-7E74FD763730}"/>
              </a:ext>
            </a:extLst>
          </p:cNvPr>
          <p:cNvSpPr/>
          <p:nvPr/>
        </p:nvSpPr>
        <p:spPr>
          <a:xfrm>
            <a:off x="1811814" y="1298752"/>
            <a:ext cx="6144562" cy="1705046"/>
          </a:xfrm>
          <a:custGeom>
            <a:avLst/>
            <a:gdLst>
              <a:gd name="connsiteX0" fmla="*/ 580615 w 6645846"/>
              <a:gd name="connsiteY0" fmla="*/ 0 h 1705046"/>
              <a:gd name="connsiteX1" fmla="*/ 6361666 w 6645846"/>
              <a:gd name="connsiteY1" fmla="*/ 0 h 1705046"/>
              <a:gd name="connsiteX2" fmla="*/ 6645846 w 6645846"/>
              <a:gd name="connsiteY2" fmla="*/ 284180 h 1705046"/>
              <a:gd name="connsiteX3" fmla="*/ 6645846 w 6645846"/>
              <a:gd name="connsiteY3" fmla="*/ 1420866 h 1705046"/>
              <a:gd name="connsiteX4" fmla="*/ 6361666 w 6645846"/>
              <a:gd name="connsiteY4" fmla="*/ 1705046 h 1705046"/>
              <a:gd name="connsiteX5" fmla="*/ 580615 w 6645846"/>
              <a:gd name="connsiteY5" fmla="*/ 1705046 h 1705046"/>
              <a:gd name="connsiteX6" fmla="*/ 296435 w 6645846"/>
              <a:gd name="connsiteY6" fmla="*/ 1420866 h 1705046"/>
              <a:gd name="connsiteX7" fmla="*/ 296435 w 6645846"/>
              <a:gd name="connsiteY7" fmla="*/ 994641 h 1705046"/>
              <a:gd name="connsiteX8" fmla="*/ 0 w 6645846"/>
              <a:gd name="connsiteY8" fmla="*/ 852522 h 1705046"/>
              <a:gd name="connsiteX9" fmla="*/ 296435 w 6645846"/>
              <a:gd name="connsiteY9" fmla="*/ 710403 h 1705046"/>
              <a:gd name="connsiteX10" fmla="*/ 296435 w 6645846"/>
              <a:gd name="connsiteY10" fmla="*/ 284180 h 1705046"/>
              <a:gd name="connsiteX11" fmla="*/ 580615 w 6645846"/>
              <a:gd name="connsiteY11" fmla="*/ 0 h 170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45846" h="1705046">
                <a:moveTo>
                  <a:pt x="580615" y="0"/>
                </a:moveTo>
                <a:lnTo>
                  <a:pt x="6361666" y="0"/>
                </a:lnTo>
                <a:cubicBezTo>
                  <a:pt x="6518614" y="0"/>
                  <a:pt x="6645846" y="127232"/>
                  <a:pt x="6645846" y="284180"/>
                </a:cubicBezTo>
                <a:lnTo>
                  <a:pt x="6645846" y="1420866"/>
                </a:lnTo>
                <a:cubicBezTo>
                  <a:pt x="6645846" y="1577814"/>
                  <a:pt x="6518614" y="1705046"/>
                  <a:pt x="6361666" y="1705046"/>
                </a:cubicBezTo>
                <a:lnTo>
                  <a:pt x="580615" y="1705046"/>
                </a:lnTo>
                <a:cubicBezTo>
                  <a:pt x="423667" y="1705046"/>
                  <a:pt x="296435" y="1577814"/>
                  <a:pt x="296435" y="1420866"/>
                </a:cubicBezTo>
                <a:lnTo>
                  <a:pt x="296435" y="994641"/>
                </a:lnTo>
                <a:lnTo>
                  <a:pt x="0" y="852522"/>
                </a:lnTo>
                <a:lnTo>
                  <a:pt x="296435" y="710403"/>
                </a:lnTo>
                <a:lnTo>
                  <a:pt x="296435" y="284180"/>
                </a:lnTo>
                <a:cubicBezTo>
                  <a:pt x="296435" y="127232"/>
                  <a:pt x="423667" y="0"/>
                  <a:pt x="580615" y="0"/>
                </a:cubicBezTo>
                <a:close/>
              </a:path>
            </a:pathLst>
          </a:cu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336981" y="1353106"/>
            <a:ext cx="5619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看题目猜故事。有的题目直接揭示了故事的主人公和事件，我就会先猜一猜故事的大概内容，然后去验证看看自己猜得对不对，我觉得这样做很有趣。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7" y="1818650"/>
            <a:ext cx="634029" cy="825107"/>
          </a:xfrm>
          <a:prstGeom prst="ellipse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3507854"/>
            <a:ext cx="692222" cy="8393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0537" y="555526"/>
            <a:ext cx="269817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学生汇报交流。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67267" y="3243629"/>
            <a:ext cx="5364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神话故事里的人物都比较有特色，我喜欢一边看一边画，看着画我就能想到书上对人物的介绍。</a:t>
            </a:r>
          </a:p>
        </p:txBody>
      </p:sp>
      <p:sp>
        <p:nvSpPr>
          <p:cNvPr id="14" name="任意形状 13">
            <a:extLst>
              <a:ext uri="{FF2B5EF4-FFF2-40B4-BE49-F238E27FC236}">
                <a16:creationId xmlns:a16="http://schemas.microsoft.com/office/drawing/2014/main" id="{36EBFC19-7C3A-3F42-8718-881DFBD8746F}"/>
              </a:ext>
            </a:extLst>
          </p:cNvPr>
          <p:cNvSpPr/>
          <p:nvPr/>
        </p:nvSpPr>
        <p:spPr>
          <a:xfrm flipH="1">
            <a:off x="1187623" y="3164839"/>
            <a:ext cx="5976663" cy="1351127"/>
          </a:xfrm>
          <a:custGeom>
            <a:avLst/>
            <a:gdLst>
              <a:gd name="connsiteX0" fmla="*/ 580615 w 6645846"/>
              <a:gd name="connsiteY0" fmla="*/ 0 h 1705046"/>
              <a:gd name="connsiteX1" fmla="*/ 6361666 w 6645846"/>
              <a:gd name="connsiteY1" fmla="*/ 0 h 1705046"/>
              <a:gd name="connsiteX2" fmla="*/ 6645846 w 6645846"/>
              <a:gd name="connsiteY2" fmla="*/ 284180 h 1705046"/>
              <a:gd name="connsiteX3" fmla="*/ 6645846 w 6645846"/>
              <a:gd name="connsiteY3" fmla="*/ 1420866 h 1705046"/>
              <a:gd name="connsiteX4" fmla="*/ 6361666 w 6645846"/>
              <a:gd name="connsiteY4" fmla="*/ 1705046 h 1705046"/>
              <a:gd name="connsiteX5" fmla="*/ 580615 w 6645846"/>
              <a:gd name="connsiteY5" fmla="*/ 1705046 h 1705046"/>
              <a:gd name="connsiteX6" fmla="*/ 296435 w 6645846"/>
              <a:gd name="connsiteY6" fmla="*/ 1420866 h 1705046"/>
              <a:gd name="connsiteX7" fmla="*/ 296435 w 6645846"/>
              <a:gd name="connsiteY7" fmla="*/ 994641 h 1705046"/>
              <a:gd name="connsiteX8" fmla="*/ 0 w 6645846"/>
              <a:gd name="connsiteY8" fmla="*/ 852522 h 1705046"/>
              <a:gd name="connsiteX9" fmla="*/ 296435 w 6645846"/>
              <a:gd name="connsiteY9" fmla="*/ 710403 h 1705046"/>
              <a:gd name="connsiteX10" fmla="*/ 296435 w 6645846"/>
              <a:gd name="connsiteY10" fmla="*/ 284180 h 1705046"/>
              <a:gd name="connsiteX11" fmla="*/ 580615 w 6645846"/>
              <a:gd name="connsiteY11" fmla="*/ 0 h 170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45846" h="1705046">
                <a:moveTo>
                  <a:pt x="580615" y="0"/>
                </a:moveTo>
                <a:lnTo>
                  <a:pt x="6361666" y="0"/>
                </a:lnTo>
                <a:cubicBezTo>
                  <a:pt x="6518614" y="0"/>
                  <a:pt x="6645846" y="127232"/>
                  <a:pt x="6645846" y="284180"/>
                </a:cubicBezTo>
                <a:lnTo>
                  <a:pt x="6645846" y="1420866"/>
                </a:lnTo>
                <a:cubicBezTo>
                  <a:pt x="6645846" y="1577814"/>
                  <a:pt x="6518614" y="1705046"/>
                  <a:pt x="6361666" y="1705046"/>
                </a:cubicBezTo>
                <a:lnTo>
                  <a:pt x="580615" y="1705046"/>
                </a:lnTo>
                <a:cubicBezTo>
                  <a:pt x="423667" y="1705046"/>
                  <a:pt x="296435" y="1577814"/>
                  <a:pt x="296435" y="1420866"/>
                </a:cubicBezTo>
                <a:lnTo>
                  <a:pt x="296435" y="994641"/>
                </a:lnTo>
                <a:lnTo>
                  <a:pt x="0" y="852522"/>
                </a:lnTo>
                <a:lnTo>
                  <a:pt x="296435" y="710403"/>
                </a:lnTo>
                <a:lnTo>
                  <a:pt x="296435" y="284180"/>
                </a:lnTo>
                <a:cubicBezTo>
                  <a:pt x="296435" y="127232"/>
                  <a:pt x="423667" y="0"/>
                  <a:pt x="580615" y="0"/>
                </a:cubicBezTo>
                <a:close/>
              </a:path>
            </a:pathLst>
          </a:cu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7" grpId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81839" y="915566"/>
            <a:ext cx="70745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同学们刚才说得真好，不管是猜故事还是画图、提问、概括、勾画批注等都是咱们四年级应该掌握的阅读方法，有了这些方法你们可以读到更多，学到更多。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329289"/>
            <a:ext cx="1224136" cy="25939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7" y="1046713"/>
            <a:ext cx="2265045" cy="2381885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20" y="1046713"/>
            <a:ext cx="2085713" cy="2381885"/>
          </a:xfrm>
          <a:prstGeom prst="round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87" y="1047348"/>
            <a:ext cx="1801141" cy="2381250"/>
          </a:xfrm>
          <a:prstGeom prst="round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97755" y="3715618"/>
            <a:ext cx="96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嫦娥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81583" y="3715618"/>
            <a:ext cx="96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女娲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30309" y="3715618"/>
            <a:ext cx="203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普罗米修斯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4613" t="2804" r="5846" b="1915"/>
          <a:stretch>
            <a:fillRect/>
          </a:stretch>
        </p:blipFill>
        <p:spPr>
          <a:xfrm>
            <a:off x="2267746" y="790489"/>
            <a:ext cx="1519713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5626" r="14225"/>
          <a:stretch>
            <a:fillRect/>
          </a:stretch>
        </p:blipFill>
        <p:spPr>
          <a:xfrm>
            <a:off x="5292080" y="853028"/>
            <a:ext cx="1358772" cy="20349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67544" y="3075806"/>
            <a:ext cx="821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刚才的神话人物就出自上面这两本书，这节课咱们就走进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快乐读书吧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推荐的两本书，走进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很久很久以前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更多的神话故事，去感受永恒的魅力。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FE0BDC8-EEA9-E945-9AC3-BF4463AA3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59" y="627534"/>
            <a:ext cx="4131889" cy="64807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83522" y="1479050"/>
            <a:ext cx="718326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《阿里巴巴与四十大盗的故事》《辛格比捉弄北风》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1885" y="2206159"/>
            <a:ext cx="726022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阿里巴巴和四十大盗之间发生了什么事？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辛格比是怎么捉弄北风的？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1885" y="3507854"/>
            <a:ext cx="504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请同学们阅读原文，验证猜测。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2859782"/>
            <a:ext cx="1518285" cy="1682750"/>
          </a:xfrm>
          <a:prstGeom prst="round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5C71D33-F2F7-FA4C-971A-BAB09EE5AC4D}"/>
              </a:ext>
            </a:extLst>
          </p:cNvPr>
          <p:cNvSpPr/>
          <p:nvPr/>
        </p:nvSpPr>
        <p:spPr>
          <a:xfrm>
            <a:off x="652591" y="647432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根据题目，猜故事内容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79D8E82-8695-7C4E-A78C-B00A0F815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0" y="537502"/>
            <a:ext cx="3024336" cy="8803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2131" y="1468978"/>
            <a:ext cx="8039735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刑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天也是一员猛将。炎帝失败之后，刑天却不服从黄帝的统治。他在西方的奇肱国跟黄帝争夺神位。刑天一手操盾牌，一手持大斧，单枪匹马与黄帝格斗。他虽然强壮，但是终究不是黄帝对手，被黄帝杀死，砍下了头颅。由于担心刑天复活，黄帝把刑天的头颅单独理在西方的常羊山。果然，刑天虽然失去了头，可是雄心不死。他的尸身找不到头颅，就把自己裸露的两个乳头当作眼晴，把肚脐当作嘴巴，挥着质牌和大斧，继续向天空发出愤怒的吼叫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3529F72-C30B-2E4C-B186-38F3853F79BA}"/>
              </a:ext>
            </a:extLst>
          </p:cNvPr>
          <p:cNvSpPr/>
          <p:nvPr/>
        </p:nvSpPr>
        <p:spPr>
          <a:xfrm>
            <a:off x="3402447" y="716051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刑天争夺帝位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949" y="627534"/>
            <a:ext cx="7675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谁知道刑天？谁见过刑天的图片？和大家说一说，再画一画刑天。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61430"/>
            <a:ext cx="3082172" cy="208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FC87A5E-AE34-8F44-96BB-286C2F949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167" y="471461"/>
            <a:ext cx="4127664" cy="8992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2132" y="1347614"/>
            <a:ext cx="8039735" cy="2922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他们召来了欧律狄刻，把她交还给俄耳甫斯，但有个条件:在他们抵达阳世之前，他不得回顾跟在身后的她。于是夫妇二穿过</a:t>
            </a:r>
            <a:r>
              <a:rPr lang="zh-CN" altLang="en-US" sz="2000" b="1" dirty="0">
                <a:solidFill>
                  <a:srgbClr val="6666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冥国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重重大门，走到一条引领他们走出黑暗地界的小径，不断向上攀登。他知道妻子一定就在他身后，但是他特别想看她一眼，好确定她在不在。他们很快就要到达阳间了，周围的一片潹黑渐渐变成了灰色。他高高兴兴地踏入日光之下，然后回头看她。然而他回头回得太早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了，她还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在洞窟里呢，当他看到她站在一片朦胧的光芒中，就伸出双臂去拥抱她，就在这一瞬间，她消失了，重新掉进黑暗中。他只听见她轻轻地说了一声“别了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1600" y="4232289"/>
            <a:ext cx="304966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①“冥国”是什么?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39952" y="4232288"/>
            <a:ext cx="372409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②谁能给大家朗读这一段?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58E61FF-8C64-D242-9435-C230F4442CA3}"/>
              </a:ext>
            </a:extLst>
          </p:cNvPr>
          <p:cNvSpPr/>
          <p:nvPr/>
        </p:nvSpPr>
        <p:spPr>
          <a:xfrm>
            <a:off x="2863839" y="680378"/>
            <a:ext cx="3416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俄耳甫斯和欧律狄刻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 lang="zh-CN" altLang="en-US"/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1900</Words>
  <PresentationFormat>全屏显示(16:9)</PresentationFormat>
  <Paragraphs>190</Paragraphs>
  <Slides>38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FZDaBiaoSong-B06</vt:lpstr>
      <vt:lpstr>Times New Roman</vt:lpstr>
      <vt:lpstr>Wingdings</vt:lpstr>
      <vt:lpstr>Arial</vt:lpstr>
      <vt:lpstr>楷体</vt:lpstr>
      <vt:lpstr>宋体</vt:lpstr>
      <vt:lpstr>Calibri</vt:lpstr>
      <vt:lpstr>楷体</vt:lpstr>
      <vt:lpstr>宋体</vt:lpstr>
      <vt:lpstr>黑体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读后交流课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2017-03-17T02:28:00Z</dcterms:created>
  <dcterms:modified xsi:type="dcterms:W3CDTF">2022-08-09T02:12:26Z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