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6"/>
  </p:notesMasterIdLst>
  <p:sldIdLst>
    <p:sldId id="1561" r:id="rId2"/>
    <p:sldId id="256" r:id="rId3"/>
    <p:sldId id="1460" r:id="rId4"/>
    <p:sldId id="1559" r:id="rId5"/>
    <p:sldId id="1560" r:id="rId6"/>
    <p:sldId id="263" r:id="rId7"/>
    <p:sldId id="1410" r:id="rId8"/>
    <p:sldId id="264" r:id="rId9"/>
    <p:sldId id="1411" r:id="rId10"/>
    <p:sldId id="1548" r:id="rId11"/>
    <p:sldId id="1463" r:id="rId12"/>
    <p:sldId id="1547" r:id="rId13"/>
    <p:sldId id="1551" r:id="rId14"/>
    <p:sldId id="1550" r:id="rId15"/>
    <p:sldId id="1552" r:id="rId16"/>
    <p:sldId id="1539" r:id="rId17"/>
    <p:sldId id="1554" r:id="rId18"/>
    <p:sldId id="1540" r:id="rId19"/>
    <p:sldId id="1555" r:id="rId20"/>
    <p:sldId id="1544" r:id="rId21"/>
    <p:sldId id="1523" r:id="rId22"/>
    <p:sldId id="1545" r:id="rId23"/>
    <p:sldId id="1524" r:id="rId24"/>
    <p:sldId id="1546" r:id="rId25"/>
    <p:sldId id="1530" r:id="rId26"/>
    <p:sldId id="1529" r:id="rId27"/>
    <p:sldId id="1433" r:id="rId28"/>
    <p:sldId id="1432" r:id="rId29"/>
    <p:sldId id="1394" r:id="rId30"/>
    <p:sldId id="1557" r:id="rId31"/>
    <p:sldId id="1558" r:id="rId32"/>
    <p:sldId id="1556" r:id="rId33"/>
    <p:sldId id="1490" r:id="rId34"/>
    <p:sldId id="1491" r:id="rId35"/>
    <p:sldId id="1492" r:id="rId36"/>
    <p:sldId id="301" r:id="rId37"/>
    <p:sldId id="1533" r:id="rId38"/>
    <p:sldId id="1519" r:id="rId39"/>
    <p:sldId id="1494" r:id="rId40"/>
    <p:sldId id="1495" r:id="rId41"/>
    <p:sldId id="1496" r:id="rId42"/>
    <p:sldId id="1497" r:id="rId43"/>
    <p:sldId id="1498" r:id="rId44"/>
    <p:sldId id="1499" r:id="rId4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47"/>
      <p:bold r:id="rId48"/>
      <p:italic r:id="rId49"/>
      <p:boldItalic r:id="rId50"/>
    </p:embeddedFont>
    <p:embeddedFont>
      <p:font typeface="等线" panose="02010600030101010101" pitchFamily="2" charset="-122"/>
      <p:regular r:id="rId51"/>
      <p:bold r:id="rId52"/>
    </p:embeddedFont>
    <p:embeddedFont>
      <p:font typeface="黑体" panose="02010609060101010101" pitchFamily="49" charset="-122"/>
      <p:regular r:id="rId53"/>
    </p:embeddedFont>
    <p:embeddedFont>
      <p:font typeface="楷体" panose="02010609060101010101" pitchFamily="49" charset="-122"/>
      <p:regular r:id="rId54"/>
    </p:embeddedFont>
    <p:embeddedFont>
      <p:font typeface="幼圆" panose="02010509060101010101" pitchFamily="49" charset="-122"/>
      <p:regular r:id="rId55"/>
    </p:embeddedFont>
  </p:embeddedFontLst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D69B"/>
    <a:srgbClr val="FFFFFF"/>
    <a:srgbClr val="FAC508"/>
    <a:srgbClr val="0000FF"/>
    <a:srgbClr val="DBF1FE"/>
    <a:srgbClr val="B6D556"/>
    <a:srgbClr val="C68D41"/>
    <a:srgbClr val="4A2021"/>
    <a:srgbClr val="33CC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E8B1032C-EA38-4F05-BA0D-38AFFFC7BED3}" styleName="浅色样式 3 - 强调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56" autoAdjust="0"/>
    <p:restoredTop sz="94660"/>
  </p:normalViewPr>
  <p:slideViewPr>
    <p:cSldViewPr snapToGrid="0">
      <p:cViewPr varScale="1">
        <p:scale>
          <a:sx n="150" d="100"/>
          <a:sy n="150" d="100"/>
        </p:scale>
        <p:origin x="456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1.fntdata"/><Relationship Id="rId50" Type="http://schemas.openxmlformats.org/officeDocument/2006/relationships/font" Target="fonts/font4.fntdata"/><Relationship Id="rId55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7.fntdata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3.fntdata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2.fntdata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font" Target="fonts/font5.fntdata"/><Relationship Id="rId3" Type="http://schemas.openxmlformats.org/officeDocument/2006/relationships/slide" Target="slides/slide2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FE6D6E-ADF5-450C-9BCC-D2576740C9A4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1560B475-A0C2-406B-8717-4124CF567C75}">
      <dgm:prSet/>
      <dgm:spPr/>
      <dgm:t>
        <a:bodyPr/>
        <a:lstStyle/>
        <a:p>
          <a:r>
            <a:rPr lang="en-US" b="1" dirty="0">
              <a:latin typeface="黑体" panose="02010609060101010101" pitchFamily="49" charset="-122"/>
              <a:ea typeface="黑体" panose="02010609060101010101" pitchFamily="49" charset="-122"/>
            </a:rPr>
            <a:t>1.</a:t>
          </a:r>
          <a:r>
            <a:rPr lang="zh-CN" b="1" dirty="0">
              <a:latin typeface="黑体" panose="02010609060101010101" pitchFamily="49" charset="-122"/>
              <a:ea typeface="黑体" panose="02010609060101010101" pitchFamily="49" charset="-122"/>
            </a:rPr>
            <a:t>故事完整</a:t>
          </a:r>
          <a:endParaRPr lang="zh-CN" dirty="0"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6AA79B07-8DCF-4666-B7AA-9607D9D11EB3}" type="parTrans" cxnId="{1C6FB4D7-5161-4007-B6F5-3E7D85E4841D}">
      <dgm:prSet/>
      <dgm:spPr/>
      <dgm:t>
        <a:bodyPr/>
        <a:lstStyle/>
        <a:p>
          <a:endParaRPr lang="zh-CN" altLang="en-US"/>
        </a:p>
      </dgm:t>
    </dgm:pt>
    <dgm:pt modelId="{36DD91FA-BCF8-44FF-99CA-7CD17EBE2EE6}" type="sibTrans" cxnId="{1C6FB4D7-5161-4007-B6F5-3E7D85E4841D}">
      <dgm:prSet/>
      <dgm:spPr/>
      <dgm:t>
        <a:bodyPr/>
        <a:lstStyle/>
        <a:p>
          <a:endParaRPr lang="zh-CN" altLang="en-US"/>
        </a:p>
      </dgm:t>
    </dgm:pt>
    <dgm:pt modelId="{9C233FAD-076B-4BAC-A383-9B9176905253}">
      <dgm:prSet custT="1"/>
      <dgm:spPr/>
      <dgm:t>
        <a:bodyPr/>
        <a:lstStyle/>
        <a:p>
          <a:r>
            <a:rPr lang="zh-CN" altLang="en-US" sz="1800" b="1" dirty="0">
              <a:latin typeface="宋体" panose="02010600030101010101" pitchFamily="2" charset="-122"/>
              <a:ea typeface="宋体" panose="02010600030101010101" pitchFamily="2" charset="-122"/>
            </a:rPr>
            <a:t>作者以梦境开头，中间按事情发展的顺序叙事，结尾又以梦境结束，故事很完整。</a:t>
          </a:r>
        </a:p>
      </dgm:t>
    </dgm:pt>
    <dgm:pt modelId="{4C0FA46B-1E05-4484-8BCB-372BE7AA836D}" type="parTrans" cxnId="{087A8BC7-DDAE-4A6A-890B-8FA1C900F94F}">
      <dgm:prSet/>
      <dgm:spPr/>
      <dgm:t>
        <a:bodyPr/>
        <a:lstStyle/>
        <a:p>
          <a:endParaRPr lang="zh-CN" altLang="en-US"/>
        </a:p>
      </dgm:t>
    </dgm:pt>
    <dgm:pt modelId="{3BC728F3-395B-4C43-9E87-52812D1D6015}" type="sibTrans" cxnId="{087A8BC7-DDAE-4A6A-890B-8FA1C900F94F}">
      <dgm:prSet/>
      <dgm:spPr/>
      <dgm:t>
        <a:bodyPr/>
        <a:lstStyle/>
        <a:p>
          <a:endParaRPr lang="zh-CN" altLang="en-US"/>
        </a:p>
      </dgm:t>
    </dgm:pt>
    <dgm:pt modelId="{D11035C4-D766-4981-8DC9-525B8C329EEB}">
      <dgm:prSet/>
      <dgm:spPr/>
      <dgm:t>
        <a:bodyPr/>
        <a:lstStyle/>
        <a:p>
          <a:r>
            <a:rPr lang="en-US" b="1" dirty="0">
              <a:latin typeface="黑体" panose="02010609060101010101" pitchFamily="49" charset="-122"/>
              <a:ea typeface="黑体" panose="02010609060101010101" pitchFamily="49" charset="-122"/>
            </a:rPr>
            <a:t>2.</a:t>
          </a:r>
          <a:r>
            <a:rPr lang="zh-CN" b="1" dirty="0">
              <a:latin typeface="黑体" panose="02010609060101010101" pitchFamily="49" charset="-122"/>
              <a:ea typeface="黑体" panose="02010609060101010101" pitchFamily="49" charset="-122"/>
            </a:rPr>
            <a:t>想象合理</a:t>
          </a:r>
          <a:endParaRPr lang="zh-CN" dirty="0"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0AEE3A71-DFD5-4174-8A5E-763CE3959276}" type="parTrans" cxnId="{4E351FF5-5036-4F02-8A4C-2EC8CD56DE2E}">
      <dgm:prSet/>
      <dgm:spPr/>
      <dgm:t>
        <a:bodyPr/>
        <a:lstStyle/>
        <a:p>
          <a:endParaRPr lang="zh-CN" altLang="en-US"/>
        </a:p>
      </dgm:t>
    </dgm:pt>
    <dgm:pt modelId="{B1A6FDA0-46F5-4A09-B26C-F6A7744CBA5A}" type="sibTrans" cxnId="{4E351FF5-5036-4F02-8A4C-2EC8CD56DE2E}">
      <dgm:prSet/>
      <dgm:spPr/>
      <dgm:t>
        <a:bodyPr/>
        <a:lstStyle/>
        <a:p>
          <a:endParaRPr lang="zh-CN" altLang="en-US"/>
        </a:p>
      </dgm:t>
    </dgm:pt>
    <dgm:pt modelId="{D3F23B3E-58D8-4900-917E-3E861012725D}">
      <dgm:prSet custT="1"/>
      <dgm:spPr/>
      <dgm:t>
        <a:bodyPr/>
        <a:lstStyle/>
        <a:p>
          <a:r>
            <a:rPr lang="zh-CN" altLang="en-US" sz="1800" b="1" dirty="0">
              <a:latin typeface="宋体" panose="02010600030101010101" pitchFamily="2" charset="-122"/>
              <a:ea typeface="宋体" panose="02010600030101010101" pitchFamily="2" charset="-122"/>
            </a:rPr>
            <a:t>作者想象孙悟空打妖怪的事和孙悟空带“我”游天宫的事，符合原书中孙悟空的特点，想象大胆合理。</a:t>
          </a:r>
          <a:endParaRPr lang="zh-CN" sz="1800" b="1" dirty="0">
            <a:latin typeface="宋体" panose="02010600030101010101" pitchFamily="2" charset="-122"/>
            <a:ea typeface="宋体" panose="02010600030101010101" pitchFamily="2" charset="-122"/>
          </a:endParaRPr>
        </a:p>
      </dgm:t>
    </dgm:pt>
    <dgm:pt modelId="{7D5AD6D1-CC13-40F4-A12F-E3E9A2ACA22A}" type="parTrans" cxnId="{3ECFD4BD-0D93-4BAF-80ED-7F976AED67B8}">
      <dgm:prSet/>
      <dgm:spPr/>
      <dgm:t>
        <a:bodyPr/>
        <a:lstStyle/>
        <a:p>
          <a:endParaRPr lang="zh-CN" altLang="en-US"/>
        </a:p>
      </dgm:t>
    </dgm:pt>
    <dgm:pt modelId="{266BB35F-4276-4469-A7A2-0AB3140E52BA}" type="sibTrans" cxnId="{3ECFD4BD-0D93-4BAF-80ED-7F976AED67B8}">
      <dgm:prSet/>
      <dgm:spPr/>
      <dgm:t>
        <a:bodyPr/>
        <a:lstStyle/>
        <a:p>
          <a:endParaRPr lang="zh-CN" altLang="en-US"/>
        </a:p>
      </dgm:t>
    </dgm:pt>
    <dgm:pt modelId="{654A359A-ABE7-480A-8405-CEF50AF12D7F}">
      <dgm:prSet/>
      <dgm:spPr/>
      <dgm:t>
        <a:bodyPr/>
        <a:lstStyle/>
        <a:p>
          <a:r>
            <a:rPr lang="en-US" b="1" dirty="0">
              <a:latin typeface="黑体" panose="02010609060101010101" pitchFamily="49" charset="-122"/>
              <a:ea typeface="黑体" panose="02010609060101010101" pitchFamily="49" charset="-122"/>
            </a:rPr>
            <a:t>3.</a:t>
          </a:r>
          <a:r>
            <a:rPr lang="zh-CN" b="1" dirty="0">
              <a:latin typeface="黑体" panose="02010609060101010101" pitchFamily="49" charset="-122"/>
              <a:ea typeface="黑体" panose="02010609060101010101" pitchFamily="49" charset="-122"/>
            </a:rPr>
            <a:t>生动形象</a:t>
          </a:r>
          <a:endParaRPr lang="zh-CN" dirty="0"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CD1680B1-B15D-4EEC-BFD5-330871771A40}" type="parTrans" cxnId="{DEAFFD2E-5AC6-4D06-961E-CF6F7EAEF1A1}">
      <dgm:prSet/>
      <dgm:spPr/>
      <dgm:t>
        <a:bodyPr/>
        <a:lstStyle/>
        <a:p>
          <a:endParaRPr lang="zh-CN" altLang="en-US"/>
        </a:p>
      </dgm:t>
    </dgm:pt>
    <dgm:pt modelId="{12684EAF-7DCA-4E96-BCBC-BF4A3F1113EC}" type="sibTrans" cxnId="{DEAFFD2E-5AC6-4D06-961E-CF6F7EAEF1A1}">
      <dgm:prSet/>
      <dgm:spPr/>
      <dgm:t>
        <a:bodyPr/>
        <a:lstStyle/>
        <a:p>
          <a:endParaRPr lang="zh-CN" altLang="en-US"/>
        </a:p>
      </dgm:t>
    </dgm:pt>
    <dgm:pt modelId="{F1BD1735-E7D8-4BA9-B88D-3CE99986C56E}">
      <dgm:prSet custT="1"/>
      <dgm:spPr/>
      <dgm:t>
        <a:bodyPr/>
        <a:lstStyle/>
        <a:p>
          <a:r>
            <a:rPr lang="zh-CN" altLang="en-US" sz="1800" b="1" dirty="0">
              <a:latin typeface="宋体" panose="02010600030101010101" pitchFamily="2" charset="-122"/>
              <a:ea typeface="宋体" panose="02010600030101010101" pitchFamily="2" charset="-122"/>
            </a:rPr>
            <a:t>作者通过外貌、语言、动作的描写，把人物写得生动具体，栩栩如生。</a:t>
          </a:r>
        </a:p>
      </dgm:t>
    </dgm:pt>
    <dgm:pt modelId="{0359B205-1EE2-4D05-9169-50D5006AFB1F}" type="parTrans" cxnId="{AA54A4AA-C456-455B-BE65-4B42503FEC34}">
      <dgm:prSet/>
      <dgm:spPr/>
      <dgm:t>
        <a:bodyPr/>
        <a:lstStyle/>
        <a:p>
          <a:endParaRPr lang="zh-CN" altLang="en-US"/>
        </a:p>
      </dgm:t>
    </dgm:pt>
    <dgm:pt modelId="{88DB79A2-DF7D-48FD-9D3B-F5837F07850E}" type="sibTrans" cxnId="{AA54A4AA-C456-455B-BE65-4B42503FEC34}">
      <dgm:prSet/>
      <dgm:spPr/>
      <dgm:t>
        <a:bodyPr/>
        <a:lstStyle/>
        <a:p>
          <a:endParaRPr lang="zh-CN" altLang="en-US"/>
        </a:p>
      </dgm:t>
    </dgm:pt>
    <dgm:pt modelId="{FADB183D-A3F4-4CB9-A133-A49FF8045717}" type="pres">
      <dgm:prSet presAssocID="{AFFE6D6E-ADF5-450C-9BCC-D2576740C9A4}" presName="diagram" presStyleCnt="0">
        <dgm:presLayoutVars>
          <dgm:dir/>
          <dgm:animLvl val="lvl"/>
          <dgm:resizeHandles val="exact"/>
        </dgm:presLayoutVars>
      </dgm:prSet>
      <dgm:spPr/>
    </dgm:pt>
    <dgm:pt modelId="{35638AC9-6869-4180-8F60-D96C8CE533F6}" type="pres">
      <dgm:prSet presAssocID="{1560B475-A0C2-406B-8717-4124CF567C75}" presName="compNode" presStyleCnt="0"/>
      <dgm:spPr/>
    </dgm:pt>
    <dgm:pt modelId="{39500EAF-69D8-4D72-B2AA-67133E3A04ED}" type="pres">
      <dgm:prSet presAssocID="{1560B475-A0C2-406B-8717-4124CF567C75}" presName="childRect" presStyleLbl="bgAcc1" presStyleIdx="0" presStyleCnt="3" custScaleY="99110">
        <dgm:presLayoutVars>
          <dgm:bulletEnabled val="1"/>
        </dgm:presLayoutVars>
      </dgm:prSet>
      <dgm:spPr/>
    </dgm:pt>
    <dgm:pt modelId="{3586A600-8DDB-4B46-A376-5C5045D0AA7A}" type="pres">
      <dgm:prSet presAssocID="{1560B475-A0C2-406B-8717-4124CF567C75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1F1B8A9D-7321-4239-AD51-FEB84BC76224}" type="pres">
      <dgm:prSet presAssocID="{1560B475-A0C2-406B-8717-4124CF567C75}" presName="parentRect" presStyleLbl="alignNode1" presStyleIdx="0" presStyleCnt="3"/>
      <dgm:spPr/>
    </dgm:pt>
    <dgm:pt modelId="{03F38066-A1ED-4D59-8465-830F02F69D80}" type="pres">
      <dgm:prSet presAssocID="{1560B475-A0C2-406B-8717-4124CF567C75}" presName="adorn" presStyleLbl="fgAccFollowNod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聊天"/>
        </a:ext>
      </dgm:extLst>
    </dgm:pt>
    <dgm:pt modelId="{0F8F3A15-1EC2-4C49-BE49-D5B03F7FCE5F}" type="pres">
      <dgm:prSet presAssocID="{36DD91FA-BCF8-44FF-99CA-7CD17EBE2EE6}" presName="sibTrans" presStyleLbl="sibTrans2D1" presStyleIdx="0" presStyleCnt="0"/>
      <dgm:spPr/>
    </dgm:pt>
    <dgm:pt modelId="{3DF8D8B5-E62F-4C06-AD97-FCBE45801E6C}" type="pres">
      <dgm:prSet presAssocID="{D11035C4-D766-4981-8DC9-525B8C329EEB}" presName="compNode" presStyleCnt="0"/>
      <dgm:spPr/>
    </dgm:pt>
    <dgm:pt modelId="{11DFC98E-E12C-447B-948B-25DB3CD24C49}" type="pres">
      <dgm:prSet presAssocID="{D11035C4-D766-4981-8DC9-525B8C329EEB}" presName="childRect" presStyleLbl="bgAcc1" presStyleIdx="1" presStyleCnt="3">
        <dgm:presLayoutVars>
          <dgm:bulletEnabled val="1"/>
        </dgm:presLayoutVars>
      </dgm:prSet>
      <dgm:spPr/>
    </dgm:pt>
    <dgm:pt modelId="{B23690B9-877B-4CD3-B8BC-066CB4773D8A}" type="pres">
      <dgm:prSet presAssocID="{D11035C4-D766-4981-8DC9-525B8C329EEB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2FFBD13C-C1B2-439F-995D-463FBDC68A3B}" type="pres">
      <dgm:prSet presAssocID="{D11035C4-D766-4981-8DC9-525B8C329EEB}" presName="parentRect" presStyleLbl="alignNode1" presStyleIdx="1" presStyleCnt="3"/>
      <dgm:spPr/>
    </dgm:pt>
    <dgm:pt modelId="{81B136B9-D847-4D29-B6D4-5A0179C465FE}" type="pres">
      <dgm:prSet presAssocID="{D11035C4-D766-4981-8DC9-525B8C329EEB}" presName="adorn" presStyleLbl="fgAccFollowNode1" presStyleIdx="1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丘陵场景"/>
        </a:ext>
      </dgm:extLst>
    </dgm:pt>
    <dgm:pt modelId="{2C992BED-A3F7-473A-9B4E-ED31C6BFC31A}" type="pres">
      <dgm:prSet presAssocID="{B1A6FDA0-46F5-4A09-B26C-F6A7744CBA5A}" presName="sibTrans" presStyleLbl="sibTrans2D1" presStyleIdx="0" presStyleCnt="0"/>
      <dgm:spPr/>
    </dgm:pt>
    <dgm:pt modelId="{86ACBA5E-F861-463A-8488-8EA88F80234C}" type="pres">
      <dgm:prSet presAssocID="{654A359A-ABE7-480A-8405-CEF50AF12D7F}" presName="compNode" presStyleCnt="0"/>
      <dgm:spPr/>
    </dgm:pt>
    <dgm:pt modelId="{81CA3962-1DFE-422C-9862-437F9B0002F7}" type="pres">
      <dgm:prSet presAssocID="{654A359A-ABE7-480A-8405-CEF50AF12D7F}" presName="childRect" presStyleLbl="bgAcc1" presStyleIdx="2" presStyleCnt="3">
        <dgm:presLayoutVars>
          <dgm:bulletEnabled val="1"/>
        </dgm:presLayoutVars>
      </dgm:prSet>
      <dgm:spPr/>
    </dgm:pt>
    <dgm:pt modelId="{747792FF-6DB6-4DAF-9816-54ECF397FE43}" type="pres">
      <dgm:prSet presAssocID="{654A359A-ABE7-480A-8405-CEF50AF12D7F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289E8C87-DCA9-4A89-84FE-DEC559AA794B}" type="pres">
      <dgm:prSet presAssocID="{654A359A-ABE7-480A-8405-CEF50AF12D7F}" presName="parentRect" presStyleLbl="alignNode1" presStyleIdx="2" presStyleCnt="3"/>
      <dgm:spPr/>
    </dgm:pt>
    <dgm:pt modelId="{C87FC5FB-CF3E-4344-8C19-E15AD9D6DBBC}" type="pres">
      <dgm:prSet presAssocID="{654A359A-ABE7-480A-8405-CEF50AF12D7F}" presName="adorn" presStyleLbl="fgAccFollowNode1" presStyleIdx="2" presStyleCnt="3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靶心"/>
        </a:ext>
      </dgm:extLst>
    </dgm:pt>
  </dgm:ptLst>
  <dgm:cxnLst>
    <dgm:cxn modelId="{96BD0702-3F4D-4BE9-9C48-54BDB3D3585F}" type="presOf" srcId="{F1BD1735-E7D8-4BA9-B88D-3CE99986C56E}" destId="{81CA3962-1DFE-422C-9862-437F9B0002F7}" srcOrd="0" destOrd="0" presId="urn:microsoft.com/office/officeart/2005/8/layout/bList2"/>
    <dgm:cxn modelId="{AF9DD20D-A3FE-4938-A142-D82533633060}" type="presOf" srcId="{1560B475-A0C2-406B-8717-4124CF567C75}" destId="{1F1B8A9D-7321-4239-AD51-FEB84BC76224}" srcOrd="1" destOrd="0" presId="urn:microsoft.com/office/officeart/2005/8/layout/bList2"/>
    <dgm:cxn modelId="{DEAFFD2E-5AC6-4D06-961E-CF6F7EAEF1A1}" srcId="{AFFE6D6E-ADF5-450C-9BCC-D2576740C9A4}" destId="{654A359A-ABE7-480A-8405-CEF50AF12D7F}" srcOrd="2" destOrd="0" parTransId="{CD1680B1-B15D-4EEC-BFD5-330871771A40}" sibTransId="{12684EAF-7DCA-4E96-BCBC-BF4A3F1113EC}"/>
    <dgm:cxn modelId="{4B2F415C-A499-461C-82CE-3F4611D830A7}" type="presOf" srcId="{654A359A-ABE7-480A-8405-CEF50AF12D7F}" destId="{289E8C87-DCA9-4A89-84FE-DEC559AA794B}" srcOrd="1" destOrd="0" presId="urn:microsoft.com/office/officeart/2005/8/layout/bList2"/>
    <dgm:cxn modelId="{354B6655-2BAD-48B5-B43B-F80AF95F209F}" type="presOf" srcId="{654A359A-ABE7-480A-8405-CEF50AF12D7F}" destId="{747792FF-6DB6-4DAF-9816-54ECF397FE43}" srcOrd="0" destOrd="0" presId="urn:microsoft.com/office/officeart/2005/8/layout/bList2"/>
    <dgm:cxn modelId="{720BF256-4849-4D11-8E83-5E202A539C6A}" type="presOf" srcId="{D11035C4-D766-4981-8DC9-525B8C329EEB}" destId="{B23690B9-877B-4CD3-B8BC-066CB4773D8A}" srcOrd="0" destOrd="0" presId="urn:microsoft.com/office/officeart/2005/8/layout/bList2"/>
    <dgm:cxn modelId="{8DDE1758-813E-49B3-B85A-7ADD44391458}" type="presOf" srcId="{9C233FAD-076B-4BAC-A383-9B9176905253}" destId="{39500EAF-69D8-4D72-B2AA-67133E3A04ED}" srcOrd="0" destOrd="0" presId="urn:microsoft.com/office/officeart/2005/8/layout/bList2"/>
    <dgm:cxn modelId="{20AADB58-9D39-440F-A8FA-AAD0FDCC0777}" type="presOf" srcId="{36DD91FA-BCF8-44FF-99CA-7CD17EBE2EE6}" destId="{0F8F3A15-1EC2-4C49-BE49-D5B03F7FCE5F}" srcOrd="0" destOrd="0" presId="urn:microsoft.com/office/officeart/2005/8/layout/bList2"/>
    <dgm:cxn modelId="{8C381A9B-2F62-4B16-BADB-92EE960DB132}" type="presOf" srcId="{1560B475-A0C2-406B-8717-4124CF567C75}" destId="{3586A600-8DDB-4B46-A376-5C5045D0AA7A}" srcOrd="0" destOrd="0" presId="urn:microsoft.com/office/officeart/2005/8/layout/bList2"/>
    <dgm:cxn modelId="{69E9A59B-A9B9-4DDB-A3DD-F6A15A90F4C7}" type="presOf" srcId="{AFFE6D6E-ADF5-450C-9BCC-D2576740C9A4}" destId="{FADB183D-A3F4-4CB9-A133-A49FF8045717}" srcOrd="0" destOrd="0" presId="urn:microsoft.com/office/officeart/2005/8/layout/bList2"/>
    <dgm:cxn modelId="{AA54A4AA-C456-455B-BE65-4B42503FEC34}" srcId="{654A359A-ABE7-480A-8405-CEF50AF12D7F}" destId="{F1BD1735-E7D8-4BA9-B88D-3CE99986C56E}" srcOrd="0" destOrd="0" parTransId="{0359B205-1EE2-4D05-9169-50D5006AFB1F}" sibTransId="{88DB79A2-DF7D-48FD-9D3B-F5837F07850E}"/>
    <dgm:cxn modelId="{696922B0-5819-4D25-A740-E84A0F694CBC}" type="presOf" srcId="{D11035C4-D766-4981-8DC9-525B8C329EEB}" destId="{2FFBD13C-C1B2-439F-995D-463FBDC68A3B}" srcOrd="1" destOrd="0" presId="urn:microsoft.com/office/officeart/2005/8/layout/bList2"/>
    <dgm:cxn modelId="{3ECFD4BD-0D93-4BAF-80ED-7F976AED67B8}" srcId="{D11035C4-D766-4981-8DC9-525B8C329EEB}" destId="{D3F23B3E-58D8-4900-917E-3E861012725D}" srcOrd="0" destOrd="0" parTransId="{7D5AD6D1-CC13-40F4-A12F-E3E9A2ACA22A}" sibTransId="{266BB35F-4276-4469-A7A2-0AB3140E52BA}"/>
    <dgm:cxn modelId="{087A8BC7-DDAE-4A6A-890B-8FA1C900F94F}" srcId="{1560B475-A0C2-406B-8717-4124CF567C75}" destId="{9C233FAD-076B-4BAC-A383-9B9176905253}" srcOrd="0" destOrd="0" parTransId="{4C0FA46B-1E05-4484-8BCB-372BE7AA836D}" sibTransId="{3BC728F3-395B-4C43-9E87-52812D1D6015}"/>
    <dgm:cxn modelId="{1C6FB4D7-5161-4007-B6F5-3E7D85E4841D}" srcId="{AFFE6D6E-ADF5-450C-9BCC-D2576740C9A4}" destId="{1560B475-A0C2-406B-8717-4124CF567C75}" srcOrd="0" destOrd="0" parTransId="{6AA79B07-8DCF-4666-B7AA-9607D9D11EB3}" sibTransId="{36DD91FA-BCF8-44FF-99CA-7CD17EBE2EE6}"/>
    <dgm:cxn modelId="{F07F07F3-749B-435B-8EBB-35BD7D09F99D}" type="presOf" srcId="{B1A6FDA0-46F5-4A09-B26C-F6A7744CBA5A}" destId="{2C992BED-A3F7-473A-9B4E-ED31C6BFC31A}" srcOrd="0" destOrd="0" presId="urn:microsoft.com/office/officeart/2005/8/layout/bList2"/>
    <dgm:cxn modelId="{4E351FF5-5036-4F02-8A4C-2EC8CD56DE2E}" srcId="{AFFE6D6E-ADF5-450C-9BCC-D2576740C9A4}" destId="{D11035C4-D766-4981-8DC9-525B8C329EEB}" srcOrd="1" destOrd="0" parTransId="{0AEE3A71-DFD5-4174-8A5E-763CE3959276}" sibTransId="{B1A6FDA0-46F5-4A09-B26C-F6A7744CBA5A}"/>
    <dgm:cxn modelId="{AC0AA3F5-DA59-4708-8CE3-21944CD0C193}" type="presOf" srcId="{D3F23B3E-58D8-4900-917E-3E861012725D}" destId="{11DFC98E-E12C-447B-948B-25DB3CD24C49}" srcOrd="0" destOrd="0" presId="urn:microsoft.com/office/officeart/2005/8/layout/bList2"/>
    <dgm:cxn modelId="{74B75B87-6FC9-47AC-9A17-69ADCBFAC92D}" type="presParOf" srcId="{FADB183D-A3F4-4CB9-A133-A49FF8045717}" destId="{35638AC9-6869-4180-8F60-D96C8CE533F6}" srcOrd="0" destOrd="0" presId="urn:microsoft.com/office/officeart/2005/8/layout/bList2"/>
    <dgm:cxn modelId="{DBF604CA-B5EB-4880-A349-EBE3AF78077E}" type="presParOf" srcId="{35638AC9-6869-4180-8F60-D96C8CE533F6}" destId="{39500EAF-69D8-4D72-B2AA-67133E3A04ED}" srcOrd="0" destOrd="0" presId="urn:microsoft.com/office/officeart/2005/8/layout/bList2"/>
    <dgm:cxn modelId="{E275EE69-DAF0-416F-BECF-E9901D702408}" type="presParOf" srcId="{35638AC9-6869-4180-8F60-D96C8CE533F6}" destId="{3586A600-8DDB-4B46-A376-5C5045D0AA7A}" srcOrd="1" destOrd="0" presId="urn:microsoft.com/office/officeart/2005/8/layout/bList2"/>
    <dgm:cxn modelId="{3C64E5C9-84D0-43FC-9C8B-DA8DDB9551F5}" type="presParOf" srcId="{35638AC9-6869-4180-8F60-D96C8CE533F6}" destId="{1F1B8A9D-7321-4239-AD51-FEB84BC76224}" srcOrd="2" destOrd="0" presId="urn:microsoft.com/office/officeart/2005/8/layout/bList2"/>
    <dgm:cxn modelId="{AC52346F-32AE-42A9-9255-C23A94C26711}" type="presParOf" srcId="{35638AC9-6869-4180-8F60-D96C8CE533F6}" destId="{03F38066-A1ED-4D59-8465-830F02F69D80}" srcOrd="3" destOrd="0" presId="urn:microsoft.com/office/officeart/2005/8/layout/bList2"/>
    <dgm:cxn modelId="{97313438-3C34-47CD-88DB-87DAFCD1297C}" type="presParOf" srcId="{FADB183D-A3F4-4CB9-A133-A49FF8045717}" destId="{0F8F3A15-1EC2-4C49-BE49-D5B03F7FCE5F}" srcOrd="1" destOrd="0" presId="urn:microsoft.com/office/officeart/2005/8/layout/bList2"/>
    <dgm:cxn modelId="{7AC3C26B-7FD3-4B43-BE51-298547B9EF7A}" type="presParOf" srcId="{FADB183D-A3F4-4CB9-A133-A49FF8045717}" destId="{3DF8D8B5-E62F-4C06-AD97-FCBE45801E6C}" srcOrd="2" destOrd="0" presId="urn:microsoft.com/office/officeart/2005/8/layout/bList2"/>
    <dgm:cxn modelId="{F02198C2-6767-4C86-9E6C-B2F1DC5DB92E}" type="presParOf" srcId="{3DF8D8B5-E62F-4C06-AD97-FCBE45801E6C}" destId="{11DFC98E-E12C-447B-948B-25DB3CD24C49}" srcOrd="0" destOrd="0" presId="urn:microsoft.com/office/officeart/2005/8/layout/bList2"/>
    <dgm:cxn modelId="{3EBA7A66-B5C4-4D05-86B9-06BB79B14E8A}" type="presParOf" srcId="{3DF8D8B5-E62F-4C06-AD97-FCBE45801E6C}" destId="{B23690B9-877B-4CD3-B8BC-066CB4773D8A}" srcOrd="1" destOrd="0" presId="urn:microsoft.com/office/officeart/2005/8/layout/bList2"/>
    <dgm:cxn modelId="{872DC231-89B7-4551-8C0B-B290F50A62C2}" type="presParOf" srcId="{3DF8D8B5-E62F-4C06-AD97-FCBE45801E6C}" destId="{2FFBD13C-C1B2-439F-995D-463FBDC68A3B}" srcOrd="2" destOrd="0" presId="urn:microsoft.com/office/officeart/2005/8/layout/bList2"/>
    <dgm:cxn modelId="{448EDEFA-2B3A-4D06-A36F-C0A321F0C885}" type="presParOf" srcId="{3DF8D8B5-E62F-4C06-AD97-FCBE45801E6C}" destId="{81B136B9-D847-4D29-B6D4-5A0179C465FE}" srcOrd="3" destOrd="0" presId="urn:microsoft.com/office/officeart/2005/8/layout/bList2"/>
    <dgm:cxn modelId="{B7CAA93C-4326-4FFF-BA9C-8B9F325C8E54}" type="presParOf" srcId="{FADB183D-A3F4-4CB9-A133-A49FF8045717}" destId="{2C992BED-A3F7-473A-9B4E-ED31C6BFC31A}" srcOrd="3" destOrd="0" presId="urn:microsoft.com/office/officeart/2005/8/layout/bList2"/>
    <dgm:cxn modelId="{AB162205-CB7F-4331-A256-C45157FB0059}" type="presParOf" srcId="{FADB183D-A3F4-4CB9-A133-A49FF8045717}" destId="{86ACBA5E-F861-463A-8488-8EA88F80234C}" srcOrd="4" destOrd="0" presId="urn:microsoft.com/office/officeart/2005/8/layout/bList2"/>
    <dgm:cxn modelId="{507664BC-68B8-4A66-8505-260507689FDB}" type="presParOf" srcId="{86ACBA5E-F861-463A-8488-8EA88F80234C}" destId="{81CA3962-1DFE-422C-9862-437F9B0002F7}" srcOrd="0" destOrd="0" presId="urn:microsoft.com/office/officeart/2005/8/layout/bList2"/>
    <dgm:cxn modelId="{9009BA03-7FFC-4371-8B3F-FCAD9DABEC1C}" type="presParOf" srcId="{86ACBA5E-F861-463A-8488-8EA88F80234C}" destId="{747792FF-6DB6-4DAF-9816-54ECF397FE43}" srcOrd="1" destOrd="0" presId="urn:microsoft.com/office/officeart/2005/8/layout/bList2"/>
    <dgm:cxn modelId="{67BACEF1-017D-4010-B5E7-236715F32276}" type="presParOf" srcId="{86ACBA5E-F861-463A-8488-8EA88F80234C}" destId="{289E8C87-DCA9-4A89-84FE-DEC559AA794B}" srcOrd="2" destOrd="0" presId="urn:microsoft.com/office/officeart/2005/8/layout/bList2"/>
    <dgm:cxn modelId="{FB6A234A-16B2-4F7A-8192-D4BDD64D30B5}" type="presParOf" srcId="{86ACBA5E-F861-463A-8488-8EA88F80234C}" destId="{C87FC5FB-CF3E-4344-8C19-E15AD9D6DBBC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500EAF-69D8-4D72-B2AA-67133E3A04ED}">
      <dsp:nvSpPr>
        <dsp:cNvPr id="0" name=""/>
        <dsp:cNvSpPr/>
      </dsp:nvSpPr>
      <dsp:spPr>
        <a:xfrm>
          <a:off x="5611" y="198595"/>
          <a:ext cx="2423568" cy="179304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68580" rIns="22860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800" b="1" kern="1200" dirty="0">
              <a:latin typeface="宋体" panose="02010600030101010101" pitchFamily="2" charset="-122"/>
              <a:ea typeface="宋体" panose="02010600030101010101" pitchFamily="2" charset="-122"/>
            </a:rPr>
            <a:t>作者以梦境开头，中间按事情发展的顺序叙事，结尾又以梦境结束，故事很完整。</a:t>
          </a:r>
        </a:p>
      </dsp:txBody>
      <dsp:txXfrm>
        <a:off x="47624" y="240608"/>
        <a:ext cx="2339542" cy="1751028"/>
      </dsp:txXfrm>
    </dsp:sp>
    <dsp:sp modelId="{1F1B8A9D-7321-4239-AD51-FEB84BC76224}">
      <dsp:nvSpPr>
        <dsp:cNvPr id="0" name=""/>
        <dsp:cNvSpPr/>
      </dsp:nvSpPr>
      <dsp:spPr>
        <a:xfrm>
          <a:off x="5611" y="1999687"/>
          <a:ext cx="2423568" cy="7779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0" rIns="33020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latin typeface="黑体" panose="02010609060101010101" pitchFamily="49" charset="-122"/>
              <a:ea typeface="黑体" panose="02010609060101010101" pitchFamily="49" charset="-122"/>
            </a:rPr>
            <a:t>1.</a:t>
          </a:r>
          <a:r>
            <a:rPr lang="zh-CN" sz="2600" b="1" kern="1200" dirty="0">
              <a:latin typeface="黑体" panose="02010609060101010101" pitchFamily="49" charset="-122"/>
              <a:ea typeface="黑体" panose="02010609060101010101" pitchFamily="49" charset="-122"/>
            </a:rPr>
            <a:t>故事完整</a:t>
          </a:r>
          <a:endParaRPr lang="zh-CN" sz="2600" kern="1200" dirty="0">
            <a:latin typeface="黑体" panose="02010609060101010101" pitchFamily="49" charset="-122"/>
            <a:ea typeface="黑体" panose="02010609060101010101" pitchFamily="49" charset="-122"/>
          </a:endParaRPr>
        </a:p>
      </dsp:txBody>
      <dsp:txXfrm>
        <a:off x="5611" y="1999687"/>
        <a:ext cx="1706738" cy="777931"/>
      </dsp:txXfrm>
    </dsp:sp>
    <dsp:sp modelId="{03F38066-A1ED-4D59-8465-830F02F69D80}">
      <dsp:nvSpPr>
        <dsp:cNvPr id="0" name=""/>
        <dsp:cNvSpPr/>
      </dsp:nvSpPr>
      <dsp:spPr>
        <a:xfrm>
          <a:off x="1780908" y="2123254"/>
          <a:ext cx="848248" cy="848248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DFC98E-E12C-447B-948B-25DB3CD24C49}">
      <dsp:nvSpPr>
        <dsp:cNvPr id="0" name=""/>
        <dsp:cNvSpPr/>
      </dsp:nvSpPr>
      <dsp:spPr>
        <a:xfrm>
          <a:off x="2839305" y="194569"/>
          <a:ext cx="2423568" cy="1809142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68580" rIns="22860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800" b="1" kern="1200" dirty="0">
              <a:latin typeface="宋体" panose="02010600030101010101" pitchFamily="2" charset="-122"/>
              <a:ea typeface="宋体" panose="02010600030101010101" pitchFamily="2" charset="-122"/>
            </a:rPr>
            <a:t>作者想象孙悟空打妖怪的事和孙悟空带“我”游天宫的事，符合原书中孙悟空的特点，想象大胆合理。</a:t>
          </a:r>
        </a:p>
      </dsp:txBody>
      <dsp:txXfrm>
        <a:off x="2881695" y="236959"/>
        <a:ext cx="2338788" cy="1766752"/>
      </dsp:txXfrm>
    </dsp:sp>
    <dsp:sp modelId="{2FFBD13C-C1B2-439F-995D-463FBDC68A3B}">
      <dsp:nvSpPr>
        <dsp:cNvPr id="0" name=""/>
        <dsp:cNvSpPr/>
      </dsp:nvSpPr>
      <dsp:spPr>
        <a:xfrm>
          <a:off x="2839305" y="2003712"/>
          <a:ext cx="2423568" cy="7779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0" rIns="33020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latin typeface="黑体" panose="02010609060101010101" pitchFamily="49" charset="-122"/>
              <a:ea typeface="黑体" panose="02010609060101010101" pitchFamily="49" charset="-122"/>
            </a:rPr>
            <a:t>2.</a:t>
          </a:r>
          <a:r>
            <a:rPr lang="zh-CN" sz="2600" b="1" kern="1200" dirty="0">
              <a:latin typeface="黑体" panose="02010609060101010101" pitchFamily="49" charset="-122"/>
              <a:ea typeface="黑体" panose="02010609060101010101" pitchFamily="49" charset="-122"/>
            </a:rPr>
            <a:t>想象合理</a:t>
          </a:r>
          <a:endParaRPr lang="zh-CN" sz="2600" kern="1200" dirty="0">
            <a:latin typeface="黑体" panose="02010609060101010101" pitchFamily="49" charset="-122"/>
            <a:ea typeface="黑体" panose="02010609060101010101" pitchFamily="49" charset="-122"/>
          </a:endParaRPr>
        </a:p>
      </dsp:txBody>
      <dsp:txXfrm>
        <a:off x="2839305" y="2003712"/>
        <a:ext cx="1706738" cy="777931"/>
      </dsp:txXfrm>
    </dsp:sp>
    <dsp:sp modelId="{81B136B9-D847-4D29-B6D4-5A0179C465FE}">
      <dsp:nvSpPr>
        <dsp:cNvPr id="0" name=""/>
        <dsp:cNvSpPr/>
      </dsp:nvSpPr>
      <dsp:spPr>
        <a:xfrm>
          <a:off x="4614603" y="2127280"/>
          <a:ext cx="848248" cy="848248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CA3962-1DFE-422C-9862-437F9B0002F7}">
      <dsp:nvSpPr>
        <dsp:cNvPr id="0" name=""/>
        <dsp:cNvSpPr/>
      </dsp:nvSpPr>
      <dsp:spPr>
        <a:xfrm>
          <a:off x="5673000" y="194569"/>
          <a:ext cx="2423568" cy="1809142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68580" rIns="22860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800" b="1" kern="1200" dirty="0">
              <a:latin typeface="宋体" panose="02010600030101010101" pitchFamily="2" charset="-122"/>
              <a:ea typeface="宋体" panose="02010600030101010101" pitchFamily="2" charset="-122"/>
            </a:rPr>
            <a:t>作者通过外貌、语言、动作的描写，把人物写得生动具体，栩栩如生。</a:t>
          </a:r>
        </a:p>
      </dsp:txBody>
      <dsp:txXfrm>
        <a:off x="5715390" y="236959"/>
        <a:ext cx="2338788" cy="1766752"/>
      </dsp:txXfrm>
    </dsp:sp>
    <dsp:sp modelId="{289E8C87-DCA9-4A89-84FE-DEC559AA794B}">
      <dsp:nvSpPr>
        <dsp:cNvPr id="0" name=""/>
        <dsp:cNvSpPr/>
      </dsp:nvSpPr>
      <dsp:spPr>
        <a:xfrm>
          <a:off x="5673000" y="2003712"/>
          <a:ext cx="2423568" cy="7779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0" rIns="33020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latin typeface="黑体" panose="02010609060101010101" pitchFamily="49" charset="-122"/>
              <a:ea typeface="黑体" panose="02010609060101010101" pitchFamily="49" charset="-122"/>
            </a:rPr>
            <a:t>3.</a:t>
          </a:r>
          <a:r>
            <a:rPr lang="zh-CN" sz="2600" b="1" kern="1200" dirty="0">
              <a:latin typeface="黑体" panose="02010609060101010101" pitchFamily="49" charset="-122"/>
              <a:ea typeface="黑体" panose="02010609060101010101" pitchFamily="49" charset="-122"/>
            </a:rPr>
            <a:t>生动形象</a:t>
          </a:r>
          <a:endParaRPr lang="zh-CN" sz="2600" kern="1200" dirty="0">
            <a:latin typeface="黑体" panose="02010609060101010101" pitchFamily="49" charset="-122"/>
            <a:ea typeface="黑体" panose="02010609060101010101" pitchFamily="49" charset="-122"/>
          </a:endParaRPr>
        </a:p>
      </dsp:txBody>
      <dsp:txXfrm>
        <a:off x="5673000" y="2003712"/>
        <a:ext cx="1706738" cy="777931"/>
      </dsp:txXfrm>
    </dsp:sp>
    <dsp:sp modelId="{C87FC5FB-CF3E-4344-8C19-E15AD9D6DBBC}">
      <dsp:nvSpPr>
        <dsp:cNvPr id="0" name=""/>
        <dsp:cNvSpPr/>
      </dsp:nvSpPr>
      <dsp:spPr>
        <a:xfrm>
          <a:off x="7448297" y="2127280"/>
          <a:ext cx="848248" cy="848248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CA3BF2-D4BB-4EDA-885A-E5849FFE1654}" type="datetimeFigureOut">
              <a:rPr lang="zh-CN" altLang="en-US" smtClean="0"/>
              <a:t>2022-8-9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2339D0-63DA-4FD0-8A89-FE30BF4A17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5316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94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6379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104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1623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9340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2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47953B08-9880-4DFB-B38C-17C2D4BABC46}"/>
              </a:ext>
            </a:extLst>
          </p:cNvPr>
          <p:cNvSpPr/>
          <p:nvPr userDrawn="1"/>
        </p:nvSpPr>
        <p:spPr>
          <a:xfrm>
            <a:off x="0" y="5001768"/>
            <a:ext cx="9144000" cy="141732"/>
          </a:xfrm>
          <a:prstGeom prst="rect">
            <a:avLst/>
          </a:prstGeom>
          <a:solidFill>
            <a:srgbClr val="FAC5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 userDrawn="1"/>
        </p:nvSpPr>
        <p:spPr>
          <a:xfrm flipH="1">
            <a:off x="-3832" y="98078"/>
            <a:ext cx="2771800" cy="216000"/>
          </a:xfrm>
          <a:prstGeom prst="rect">
            <a:avLst/>
          </a:prstGeom>
          <a:gradFill flip="none" rotWithShape="1">
            <a:gsLst>
              <a:gs pos="40000">
                <a:srgbClr val="33CCFF"/>
              </a:gs>
              <a:gs pos="97000">
                <a:srgbClr val="FFFFFF">
                  <a:alpha val="0"/>
                </a:srgbClr>
              </a:gs>
              <a:gs pos="0">
                <a:srgbClr val="99CCFF">
                  <a:alpha val="75686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7" name="文本框 10"/>
          <p:cNvSpPr txBox="1"/>
          <p:nvPr userDrawn="1"/>
        </p:nvSpPr>
        <p:spPr>
          <a:xfrm>
            <a:off x="-3832" y="67578"/>
            <a:ext cx="17235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200" dirty="0">
                <a:latin typeface="黑体" pitchFamily="49" charset="-122"/>
                <a:ea typeface="黑体" pitchFamily="49" charset="-122"/>
              </a:rPr>
              <a:t>习作：我和</a:t>
            </a:r>
            <a:r>
              <a:rPr kumimoji="1" lang="en-US" altLang="zh-CN" sz="1200" dirty="0">
                <a:latin typeface="黑体" pitchFamily="49" charset="-122"/>
                <a:ea typeface="黑体" pitchFamily="49" charset="-122"/>
              </a:rPr>
              <a:t>____</a:t>
            </a:r>
            <a:r>
              <a:rPr kumimoji="1" lang="zh-CN" altLang="en-US" sz="1200" dirty="0">
                <a:latin typeface="黑体" pitchFamily="49" charset="-122"/>
                <a:ea typeface="黑体" pitchFamily="49" charset="-122"/>
              </a:rPr>
              <a:t>过一天</a:t>
            </a:r>
          </a:p>
        </p:txBody>
      </p:sp>
      <p:pic>
        <p:nvPicPr>
          <p:cNvPr id="9" name="图片 8" descr="画着卡通人物&#10;&#10;描述已自动生成">
            <a:extLst>
              <a:ext uri="{FF2B5EF4-FFF2-40B4-BE49-F238E27FC236}">
                <a16:creationId xmlns:a16="http://schemas.microsoft.com/office/drawing/2014/main" id="{64AF4D0C-E101-4A0C-994B-B93FD4CBCAD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607" b="92559" l="6641" r="89844">
                        <a14:foregroundMark x1="47852" y1="7441" x2="61523" y2="5708"/>
                        <a14:foregroundMark x1="9375" y1="57798" x2="6738" y2="61264"/>
                        <a14:foregroundMark x1="67871" y1="89806" x2="71484" y2="925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912" y="4076446"/>
            <a:ext cx="1113826" cy="106705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50837"/>
            <a:ext cx="708179" cy="892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437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7" Type="http://schemas.microsoft.com/office/2007/relationships/hdphoto" Target="../media/hdphoto8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microsoft.com/office/2007/relationships/hdphoto" Target="../media/hdphoto7.wdp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diagramLayout" Target="../diagrams/layout1.xml"/><Relationship Id="rId7" Type="http://schemas.openxmlformats.org/officeDocument/2006/relationships/hyperlink" Target="&#33539;&#25991;1&#65306;&#25105;&#21644;&#21738;&#21522;&#36807;&#19968;&#22825;.pptx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hyperlink" Target="&#33539;&#25991;2&#65306;&#25105;&#21644;&#21702;&#21862;A&#26790;&#36807;&#19968;&#22825;.pptx" TargetMode="External"/><Relationship Id="rId4" Type="http://schemas.openxmlformats.org/officeDocument/2006/relationships/diagramQuickStyle" Target="../diagrams/quickStyle1.xml"/><Relationship Id="rId9" Type="http://schemas.microsoft.com/office/2007/relationships/hdphoto" Target="../media/hdphoto9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slide" Target="slide35.xml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图形用户界面&#10;&#10;描述已自动生成">
            <a:extLst>
              <a:ext uri="{FF2B5EF4-FFF2-40B4-BE49-F238E27FC236}">
                <a16:creationId xmlns:a16="http://schemas.microsoft.com/office/drawing/2014/main" id="{443FE382-A6B7-B168-570A-D023CCF0D6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2" cy="514350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9FB9C933-7E04-AE45-6044-D3393CDBBB64}"/>
              </a:ext>
            </a:extLst>
          </p:cNvPr>
          <p:cNvSpPr txBox="1"/>
          <p:nvPr/>
        </p:nvSpPr>
        <p:spPr>
          <a:xfrm>
            <a:off x="1691680" y="1786920"/>
            <a:ext cx="6261651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500" b="1" dirty="0">
                <a:solidFill>
                  <a:srgbClr val="21181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部编版</a:t>
            </a:r>
            <a:r>
              <a:rPr lang="en-US" altLang="zh-CN" sz="4500" b="1" dirty="0">
                <a:solidFill>
                  <a:srgbClr val="21181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.</a:t>
            </a:r>
            <a:r>
              <a:rPr lang="zh-CN" altLang="en-US" sz="4500" b="1">
                <a:solidFill>
                  <a:srgbClr val="21181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四年级</a:t>
            </a:r>
            <a:r>
              <a:rPr lang="zh-CN" altLang="en-US" sz="4500" b="1" dirty="0">
                <a:solidFill>
                  <a:srgbClr val="21181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语文上册</a:t>
            </a:r>
          </a:p>
        </p:txBody>
      </p:sp>
    </p:spTree>
    <p:extLst>
      <p:ext uri="{BB962C8B-B14F-4D97-AF65-F5344CB8AC3E}">
        <p14:creationId xmlns:p14="http://schemas.microsoft.com/office/powerpoint/2010/main" val="3398861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A12D1845-D107-4225-AE0E-F734E46C2218}"/>
              </a:ext>
            </a:extLst>
          </p:cNvPr>
          <p:cNvSpPr txBox="1"/>
          <p:nvPr/>
        </p:nvSpPr>
        <p:spPr>
          <a:xfrm>
            <a:off x="3637721" y="1413480"/>
            <a:ext cx="3667540" cy="332398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正直</a:t>
            </a:r>
            <a:endParaRPr lang="en-US" altLang="zh-CN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勇敢</a:t>
            </a:r>
            <a:endParaRPr lang="en-US" altLang="zh-CN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坚强</a:t>
            </a:r>
            <a:endParaRPr lang="en-US" altLang="zh-CN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拥有三头六臂</a:t>
            </a:r>
            <a:endParaRPr lang="en-US" altLang="zh-CN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有风火轮等神奇武器</a:t>
            </a:r>
            <a:endParaRPr lang="en-US" altLang="zh-CN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8" name="图片 7" descr="画着卡通人物&#10;&#10;描述已自动生成">
            <a:extLst>
              <a:ext uri="{FF2B5EF4-FFF2-40B4-BE49-F238E27FC236}">
                <a16:creationId xmlns:a16="http://schemas.microsoft.com/office/drawing/2014/main" id="{B99C231A-22F7-4894-8A91-D1C45B6C94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607" b="92559" l="6641" r="89844">
                        <a14:foregroundMark x1="47852" y1="7441" x2="61523" y2="5708"/>
                        <a14:foregroundMark x1="9375" y1="57798" x2="6738" y2="61264"/>
                        <a14:foregroundMark x1="67871" y1="89806" x2="71484" y2="925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78" y="742950"/>
            <a:ext cx="3554495" cy="3405234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637721" y="669386"/>
            <a:ext cx="1868557" cy="584775"/>
          </a:xfrm>
          <a:prstGeom prst="rect">
            <a:avLst/>
          </a:prstGeom>
          <a:solidFill>
            <a:srgbClr val="C0000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哪吒</a:t>
            </a:r>
          </a:p>
        </p:txBody>
      </p:sp>
    </p:spTree>
    <p:extLst>
      <p:ext uri="{BB962C8B-B14F-4D97-AF65-F5344CB8AC3E}">
        <p14:creationId xmlns:p14="http://schemas.microsoft.com/office/powerpoint/2010/main" val="14910016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游戏机, 画&#10;&#10;描述已自动生成">
            <a:extLst>
              <a:ext uri="{FF2B5EF4-FFF2-40B4-BE49-F238E27FC236}">
                <a16:creationId xmlns:a16="http://schemas.microsoft.com/office/drawing/2014/main" id="{8A314800-CE54-47D9-8ADA-E472241D98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832" r="2773"/>
          <a:stretch/>
        </p:blipFill>
        <p:spPr>
          <a:xfrm>
            <a:off x="762621" y="888047"/>
            <a:ext cx="2529588" cy="3435967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A12D1845-D107-4225-AE0E-F734E46C2218}"/>
              </a:ext>
            </a:extLst>
          </p:cNvPr>
          <p:cNvSpPr txBox="1"/>
          <p:nvPr/>
        </p:nvSpPr>
        <p:spPr>
          <a:xfrm>
            <a:off x="3637721" y="1518867"/>
            <a:ext cx="4474380" cy="257666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美丽</a:t>
            </a:r>
            <a:endParaRPr lang="en-US" altLang="zh-CN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可爱</a:t>
            </a:r>
            <a:endParaRPr lang="en-US" altLang="zh-CN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善良</a:t>
            </a:r>
            <a:endParaRPr lang="en-US" altLang="zh-CN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和七个小矮人生活在一起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637721" y="669386"/>
            <a:ext cx="1868557" cy="584775"/>
          </a:xfrm>
          <a:prstGeom prst="rect">
            <a:avLst/>
          </a:prstGeom>
          <a:solidFill>
            <a:srgbClr val="C0000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白雪公主</a:t>
            </a:r>
          </a:p>
        </p:txBody>
      </p:sp>
    </p:spTree>
    <p:extLst>
      <p:ext uri="{BB962C8B-B14F-4D97-AF65-F5344CB8AC3E}">
        <p14:creationId xmlns:p14="http://schemas.microsoft.com/office/powerpoint/2010/main" val="31971651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A12D1845-D107-4225-AE0E-F734E46C2218}"/>
              </a:ext>
            </a:extLst>
          </p:cNvPr>
          <p:cNvSpPr txBox="1"/>
          <p:nvPr/>
        </p:nvSpPr>
        <p:spPr>
          <a:xfrm>
            <a:off x="3429001" y="1895237"/>
            <a:ext cx="4562059" cy="193033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善良</a:t>
            </a:r>
            <a:endParaRPr lang="en-US" altLang="zh-CN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笨拙</a:t>
            </a:r>
            <a:endParaRPr lang="en-US" altLang="zh-CN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经常变换自己的职业爱好</a:t>
            </a:r>
          </a:p>
        </p:txBody>
      </p:sp>
      <p:pic>
        <p:nvPicPr>
          <p:cNvPr id="6" name="图片 5" descr="图片包含 游戏机, 画&#10;&#10;描述已自动生成">
            <a:extLst>
              <a:ext uri="{FF2B5EF4-FFF2-40B4-BE49-F238E27FC236}">
                <a16:creationId xmlns:a16="http://schemas.microsoft.com/office/drawing/2014/main" id="{FAFE8942-E60B-40A1-A582-0C3D669755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34"/>
          <a:stretch/>
        </p:blipFill>
        <p:spPr>
          <a:xfrm>
            <a:off x="963651" y="1254161"/>
            <a:ext cx="2252322" cy="2982279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429002" y="669386"/>
            <a:ext cx="2290305" cy="584775"/>
          </a:xfrm>
          <a:prstGeom prst="rect">
            <a:avLst/>
          </a:prstGeom>
          <a:solidFill>
            <a:srgbClr val="C0000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大灰狼罗克</a:t>
            </a:r>
          </a:p>
        </p:txBody>
      </p:sp>
    </p:spTree>
    <p:extLst>
      <p:ext uri="{BB962C8B-B14F-4D97-AF65-F5344CB8AC3E}">
        <p14:creationId xmlns:p14="http://schemas.microsoft.com/office/powerpoint/2010/main" val="34079521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E24CC0F-5355-46D8-8F8C-28795CC340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973" b="98007" l="9473" r="89844">
                        <a14:foregroundMark x1="17773" y1="17110" x2="16211" y2="90532"/>
                        <a14:foregroundMark x1="17773" y1="13787" x2="21973" y2="17608"/>
                        <a14:foregroundMark x1="21973" y1="17608" x2="24121" y2="24086"/>
                        <a14:foregroundMark x1="24121" y1="24086" x2="23340" y2="30897"/>
                        <a14:foregroundMark x1="23340" y1="30897" x2="19141" y2="31561"/>
                        <a14:foregroundMark x1="19141" y1="31561" x2="14844" y2="29568"/>
                        <a14:foregroundMark x1="14844" y1="29568" x2="13672" y2="26412"/>
                        <a14:foregroundMark x1="29102" y1="34385" x2="30469" y2="30565"/>
                        <a14:foregroundMark x1="15918" y1="93522" x2="16016" y2="98007"/>
                        <a14:foregroundMark x1="9570" y1="43522" x2="10156" y2="45847"/>
                        <a14:foregroundMark x1="33496" y1="10797" x2="32129" y2="36711"/>
                        <a14:foregroundMark x1="29102" y1="30233" x2="30078" y2="29236"/>
                        <a14:foregroundMark x1="34473" y1="9136" x2="39160" y2="9136"/>
                        <a14:foregroundMark x1="39160" y1="9136" x2="53809" y2="7973"/>
                        <a14:foregroundMark x1="53809" y1="7973" x2="86621" y2="101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8399" y="325963"/>
            <a:ext cx="8194615" cy="4817537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BEFF809E-8E37-4BD7-9D92-D598485795D0}"/>
              </a:ext>
            </a:extLst>
          </p:cNvPr>
          <p:cNvSpPr txBox="1"/>
          <p:nvPr/>
        </p:nvSpPr>
        <p:spPr>
          <a:xfrm>
            <a:off x="3406186" y="1017789"/>
            <a:ext cx="39489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一天之内，你们去哪里？做什么？有哪些故事发生呢？</a:t>
            </a:r>
            <a:endParaRPr lang="en-US" altLang="zh-CN" sz="2800" b="1" dirty="0">
              <a:solidFill>
                <a:srgbClr val="FFFF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8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下面我们一起来看一下：</a:t>
            </a:r>
          </a:p>
        </p:txBody>
      </p:sp>
    </p:spTree>
    <p:extLst>
      <p:ext uri="{BB962C8B-B14F-4D97-AF65-F5344CB8AC3E}">
        <p14:creationId xmlns:p14="http://schemas.microsoft.com/office/powerpoint/2010/main" val="39430893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011" y="403384"/>
            <a:ext cx="5813978" cy="4144937"/>
          </a:xfrm>
          <a:prstGeom prst="rect">
            <a:avLst/>
          </a:prstGeom>
        </p:spPr>
      </p:pic>
      <p:sp>
        <p:nvSpPr>
          <p:cNvPr id="3" name="对话气泡: 圆角矩形 2">
            <a:extLst>
              <a:ext uri="{FF2B5EF4-FFF2-40B4-BE49-F238E27FC236}">
                <a16:creationId xmlns:a16="http://schemas.microsoft.com/office/drawing/2014/main" id="{5CC40B02-6F64-4DF3-B612-C750CDD6CB5B}"/>
              </a:ext>
            </a:extLst>
          </p:cNvPr>
          <p:cNvSpPr/>
          <p:nvPr/>
        </p:nvSpPr>
        <p:spPr>
          <a:xfrm>
            <a:off x="79812" y="403384"/>
            <a:ext cx="2176369" cy="1024536"/>
          </a:xfrm>
          <a:prstGeom prst="wedgeRoundRectCallout">
            <a:avLst>
              <a:gd name="adj1" fmla="val 46319"/>
              <a:gd name="adj2" fmla="val 72837"/>
              <a:gd name="adj3" fmla="val 16667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走进故事中的世界</a:t>
            </a:r>
          </a:p>
        </p:txBody>
      </p:sp>
      <p:sp>
        <p:nvSpPr>
          <p:cNvPr id="6" name="对话气泡: 圆角矩形 5">
            <a:extLst>
              <a:ext uri="{FF2B5EF4-FFF2-40B4-BE49-F238E27FC236}">
                <a16:creationId xmlns:a16="http://schemas.microsoft.com/office/drawing/2014/main" id="{E09C0DA8-AD3F-4F44-A446-75D3771620D4}"/>
              </a:ext>
            </a:extLst>
          </p:cNvPr>
          <p:cNvSpPr/>
          <p:nvPr/>
        </p:nvSpPr>
        <p:spPr>
          <a:xfrm>
            <a:off x="5110726" y="223312"/>
            <a:ext cx="2294397" cy="876666"/>
          </a:xfrm>
          <a:prstGeom prst="wedgeRoundRectCallout">
            <a:avLst>
              <a:gd name="adj1" fmla="val 778"/>
              <a:gd name="adj2" fmla="val 90411"/>
              <a:gd name="adj3" fmla="val 16667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体验故事中的生活</a:t>
            </a:r>
          </a:p>
        </p:txBody>
      </p:sp>
      <p:sp>
        <p:nvSpPr>
          <p:cNvPr id="7" name="对话气泡: 圆角矩形 6">
            <a:extLst>
              <a:ext uri="{FF2B5EF4-FFF2-40B4-BE49-F238E27FC236}">
                <a16:creationId xmlns:a16="http://schemas.microsoft.com/office/drawing/2014/main" id="{2F001C52-F960-4CA5-A99C-6E81D0DD385F}"/>
              </a:ext>
            </a:extLst>
          </p:cNvPr>
          <p:cNvSpPr/>
          <p:nvPr/>
        </p:nvSpPr>
        <p:spPr>
          <a:xfrm>
            <a:off x="6279460" y="2701358"/>
            <a:ext cx="2399058" cy="1005938"/>
          </a:xfrm>
          <a:prstGeom prst="wedgeRoundRectCallout">
            <a:avLst>
              <a:gd name="adj1" fmla="val -27421"/>
              <a:gd name="adj2" fmla="val -91780"/>
              <a:gd name="adj3" fmla="val 16667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将故事人物带到现实来</a:t>
            </a:r>
          </a:p>
        </p:txBody>
      </p:sp>
    </p:spTree>
    <p:extLst>
      <p:ext uri="{BB962C8B-B14F-4D97-AF65-F5344CB8AC3E}">
        <p14:creationId xmlns:p14="http://schemas.microsoft.com/office/powerpoint/2010/main" val="3487022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图片包含 年轻, 骑, 水, 男孩&#10;&#10;描述已自动生成">
            <a:extLst>
              <a:ext uri="{FF2B5EF4-FFF2-40B4-BE49-F238E27FC236}">
                <a16:creationId xmlns:a16="http://schemas.microsoft.com/office/drawing/2014/main" id="{228FBB34-AD3B-4298-8E29-8F22096C08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01" b="96215" l="10000" r="90000">
                        <a14:foregroundMark x1="45625" y1="10095" x2="56563" y2="7886"/>
                        <a14:foregroundMark x1="34688" y1="4416" x2="35938" y2="9148"/>
                        <a14:foregroundMark x1="32813" y1="96215" x2="39063" y2="873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597" y="855994"/>
            <a:ext cx="3479426" cy="3446807"/>
          </a:xfrm>
          <a:prstGeom prst="rect">
            <a:avLst/>
          </a:prstGeom>
        </p:spPr>
      </p:pic>
      <p:sp>
        <p:nvSpPr>
          <p:cNvPr id="11" name="对话气泡: 圆角矩形 3">
            <a:extLst>
              <a:ext uri="{FF2B5EF4-FFF2-40B4-BE49-F238E27FC236}">
                <a16:creationId xmlns:a16="http://schemas.microsoft.com/office/drawing/2014/main" id="{3F69520F-1F5F-4A7D-B67A-DD4D449D3783}"/>
              </a:ext>
            </a:extLst>
          </p:cNvPr>
          <p:cNvSpPr/>
          <p:nvPr/>
        </p:nvSpPr>
        <p:spPr>
          <a:xfrm>
            <a:off x="614865" y="752475"/>
            <a:ext cx="3231575" cy="504826"/>
          </a:xfrm>
          <a:prstGeom prst="wedgeRoundRectCallout">
            <a:avLst>
              <a:gd name="adj1" fmla="val 26886"/>
              <a:gd name="adj2" fmla="val 38356"/>
              <a:gd name="adj3" fmla="val 16667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走进故事中的世界</a:t>
            </a:r>
          </a:p>
        </p:txBody>
      </p:sp>
      <p:sp>
        <p:nvSpPr>
          <p:cNvPr id="12" name="对话气泡: 圆角矩形 4">
            <a:extLst>
              <a:ext uri="{FF2B5EF4-FFF2-40B4-BE49-F238E27FC236}">
                <a16:creationId xmlns:a16="http://schemas.microsoft.com/office/drawing/2014/main" id="{E263382D-84A8-4F11-94AA-145D2985B222}"/>
              </a:ext>
            </a:extLst>
          </p:cNvPr>
          <p:cNvSpPr/>
          <p:nvPr/>
        </p:nvSpPr>
        <p:spPr>
          <a:xfrm>
            <a:off x="614865" y="2066924"/>
            <a:ext cx="3127888" cy="504826"/>
          </a:xfrm>
          <a:prstGeom prst="wedgeRoundRectCallout">
            <a:avLst>
              <a:gd name="adj1" fmla="val 15293"/>
              <a:gd name="adj2" fmla="val 34051"/>
              <a:gd name="adj3" fmla="val 16667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体验故事中的生活</a:t>
            </a:r>
          </a:p>
        </p:txBody>
      </p:sp>
      <p:sp>
        <p:nvSpPr>
          <p:cNvPr id="13" name="对话气泡: 圆角矩形 6">
            <a:extLst>
              <a:ext uri="{FF2B5EF4-FFF2-40B4-BE49-F238E27FC236}">
                <a16:creationId xmlns:a16="http://schemas.microsoft.com/office/drawing/2014/main" id="{43243CAE-2453-459E-9C75-F44305CCB4BE}"/>
              </a:ext>
            </a:extLst>
          </p:cNvPr>
          <p:cNvSpPr/>
          <p:nvPr/>
        </p:nvSpPr>
        <p:spPr>
          <a:xfrm>
            <a:off x="614865" y="3381373"/>
            <a:ext cx="3860765" cy="504826"/>
          </a:xfrm>
          <a:prstGeom prst="wedgeRoundRectCallout">
            <a:avLst>
              <a:gd name="adj1" fmla="val -24991"/>
              <a:gd name="adj2" fmla="val -39755"/>
              <a:gd name="adj3" fmla="val 16667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将故事人物带到现实来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F1A80866-E51F-4EE7-80ED-4990B447059D}"/>
              </a:ext>
            </a:extLst>
          </p:cNvPr>
          <p:cNvSpPr txBox="1"/>
          <p:nvPr/>
        </p:nvSpPr>
        <p:spPr>
          <a:xfrm>
            <a:off x="614865" y="1412294"/>
            <a:ext cx="3235569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让我看看你的时代。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90F2CA7A-1F5D-4236-AAF9-EAD674FE1B7B}"/>
              </a:ext>
            </a:extLst>
          </p:cNvPr>
          <p:cNvSpPr txBox="1"/>
          <p:nvPr/>
        </p:nvSpPr>
        <p:spPr>
          <a:xfrm>
            <a:off x="610871" y="2703160"/>
            <a:ext cx="3792161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教我学画画吧。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9F1F6056-5E0F-4495-A2FD-30F4BB44177E}"/>
              </a:ext>
            </a:extLst>
          </p:cNvPr>
          <p:cNvSpPr txBox="1"/>
          <p:nvPr/>
        </p:nvSpPr>
        <p:spPr>
          <a:xfrm>
            <a:off x="832557" y="4041191"/>
            <a:ext cx="4348351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带着你的作品参加美术展。</a:t>
            </a:r>
          </a:p>
        </p:txBody>
      </p:sp>
    </p:spTree>
    <p:extLst>
      <p:ext uri="{BB962C8B-B14F-4D97-AF65-F5344CB8AC3E}">
        <p14:creationId xmlns:p14="http://schemas.microsoft.com/office/powerpoint/2010/main" val="3238024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对话气泡: 圆角矩形 3">
            <a:extLst>
              <a:ext uri="{FF2B5EF4-FFF2-40B4-BE49-F238E27FC236}">
                <a16:creationId xmlns:a16="http://schemas.microsoft.com/office/drawing/2014/main" id="{3F69520F-1F5F-4A7D-B67A-DD4D449D3783}"/>
              </a:ext>
            </a:extLst>
          </p:cNvPr>
          <p:cNvSpPr/>
          <p:nvPr/>
        </p:nvSpPr>
        <p:spPr>
          <a:xfrm>
            <a:off x="614865" y="752475"/>
            <a:ext cx="3231575" cy="504826"/>
          </a:xfrm>
          <a:prstGeom prst="wedgeRoundRectCallout">
            <a:avLst>
              <a:gd name="adj1" fmla="val 26886"/>
              <a:gd name="adj2" fmla="val 38356"/>
              <a:gd name="adj3" fmla="val 16667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走进故事中的世界</a:t>
            </a:r>
          </a:p>
        </p:txBody>
      </p:sp>
      <p:pic>
        <p:nvPicPr>
          <p:cNvPr id="6" name="图片 5" descr="图片包含 游戏机, 画&#10;&#10;描述已自动生成">
            <a:extLst>
              <a:ext uri="{FF2B5EF4-FFF2-40B4-BE49-F238E27FC236}">
                <a16:creationId xmlns:a16="http://schemas.microsoft.com/office/drawing/2014/main" id="{115FB8CC-CC82-445D-91B2-EC03F56D78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832" r="2773"/>
          <a:stretch/>
        </p:blipFill>
        <p:spPr>
          <a:xfrm>
            <a:off x="5506280" y="1063487"/>
            <a:ext cx="2619702" cy="3558370"/>
          </a:xfrm>
          <a:prstGeom prst="rect">
            <a:avLst/>
          </a:prstGeom>
        </p:spPr>
      </p:pic>
      <p:sp>
        <p:nvSpPr>
          <p:cNvPr id="5" name="对话气泡: 圆角矩形 4">
            <a:extLst>
              <a:ext uri="{FF2B5EF4-FFF2-40B4-BE49-F238E27FC236}">
                <a16:creationId xmlns:a16="http://schemas.microsoft.com/office/drawing/2014/main" id="{E263382D-84A8-4F11-94AA-145D2985B222}"/>
              </a:ext>
            </a:extLst>
          </p:cNvPr>
          <p:cNvSpPr/>
          <p:nvPr/>
        </p:nvSpPr>
        <p:spPr>
          <a:xfrm>
            <a:off x="614865" y="2066924"/>
            <a:ext cx="3127888" cy="504826"/>
          </a:xfrm>
          <a:prstGeom prst="wedgeRoundRectCallout">
            <a:avLst>
              <a:gd name="adj1" fmla="val 15293"/>
              <a:gd name="adj2" fmla="val 34051"/>
              <a:gd name="adj3" fmla="val 16667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体验故事中的生活</a:t>
            </a:r>
          </a:p>
        </p:txBody>
      </p:sp>
      <p:sp>
        <p:nvSpPr>
          <p:cNvPr id="7" name="对话气泡: 圆角矩形 6">
            <a:extLst>
              <a:ext uri="{FF2B5EF4-FFF2-40B4-BE49-F238E27FC236}">
                <a16:creationId xmlns:a16="http://schemas.microsoft.com/office/drawing/2014/main" id="{43243CAE-2453-459E-9C75-F44305CCB4BE}"/>
              </a:ext>
            </a:extLst>
          </p:cNvPr>
          <p:cNvSpPr/>
          <p:nvPr/>
        </p:nvSpPr>
        <p:spPr>
          <a:xfrm>
            <a:off x="614865" y="3381373"/>
            <a:ext cx="3860765" cy="504826"/>
          </a:xfrm>
          <a:prstGeom prst="wedgeRoundRectCallout">
            <a:avLst>
              <a:gd name="adj1" fmla="val -24991"/>
              <a:gd name="adj2" fmla="val -39755"/>
              <a:gd name="adj3" fmla="val 16667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将故事人物带到现实来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1A80866-E51F-4EE7-80ED-4990B447059D}"/>
              </a:ext>
            </a:extLst>
          </p:cNvPr>
          <p:cNvSpPr txBox="1"/>
          <p:nvPr/>
        </p:nvSpPr>
        <p:spPr>
          <a:xfrm>
            <a:off x="614865" y="1412294"/>
            <a:ext cx="3235569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带我参观你的皇宫。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90F2CA7A-1F5D-4236-AAF9-EAD674FE1B7B}"/>
              </a:ext>
            </a:extLst>
          </p:cNvPr>
          <p:cNvSpPr txBox="1"/>
          <p:nvPr/>
        </p:nvSpPr>
        <p:spPr>
          <a:xfrm>
            <a:off x="610871" y="2703160"/>
            <a:ext cx="4895409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去感受和小矮人在一起的生活。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F1F6056-5E0F-4495-A2FD-30F4BB44177E}"/>
              </a:ext>
            </a:extLst>
          </p:cNvPr>
          <p:cNvSpPr txBox="1"/>
          <p:nvPr/>
        </p:nvSpPr>
        <p:spPr>
          <a:xfrm>
            <a:off x="832557" y="4041191"/>
            <a:ext cx="364307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来参加我们的联欢吧。</a:t>
            </a:r>
          </a:p>
        </p:txBody>
      </p:sp>
    </p:spTree>
    <p:extLst>
      <p:ext uri="{BB962C8B-B14F-4D97-AF65-F5344CB8AC3E}">
        <p14:creationId xmlns:p14="http://schemas.microsoft.com/office/powerpoint/2010/main" val="3539509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0929" y="1563841"/>
            <a:ext cx="4554698" cy="1177245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lIns="68580" tIns="34290" rIns="68580" bIns="34290" rtlCol="0">
            <a:spAutoFit/>
          </a:bodyPr>
          <a:lstStyle/>
          <a:p>
            <a:pPr algn="just"/>
            <a:r>
              <a:rPr lang="zh-CN" altLang="en-US" sz="3600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    可写的内容很多，这些都写上吗？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58" y="1563841"/>
            <a:ext cx="1694180" cy="2248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61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对话气泡: 圆角矩形 4">
            <a:extLst>
              <a:ext uri="{FF2B5EF4-FFF2-40B4-BE49-F238E27FC236}">
                <a16:creationId xmlns:a16="http://schemas.microsoft.com/office/drawing/2014/main" id="{F48EBA7F-B249-4C83-B97D-FD5BC0F4B194}"/>
              </a:ext>
            </a:extLst>
          </p:cNvPr>
          <p:cNvSpPr/>
          <p:nvPr/>
        </p:nvSpPr>
        <p:spPr>
          <a:xfrm>
            <a:off x="2915188" y="585850"/>
            <a:ext cx="3313624" cy="479275"/>
          </a:xfrm>
          <a:prstGeom prst="wedgeRoundRectCallout">
            <a:avLst>
              <a:gd name="adj1" fmla="val -46766"/>
              <a:gd name="adj2" fmla="val 13373"/>
              <a:gd name="adj3" fmla="val 16667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32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写出最神奇之处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02C0A0CE-2E68-46E1-9711-73CDFB79EA99}"/>
              </a:ext>
            </a:extLst>
          </p:cNvPr>
          <p:cNvSpPr txBox="1"/>
          <p:nvPr/>
        </p:nvSpPr>
        <p:spPr>
          <a:xfrm>
            <a:off x="666750" y="1556087"/>
            <a:ext cx="7905750" cy="2031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童话人物都有突出的特点，</a:t>
            </a:r>
            <a:endParaRPr lang="en-US" altLang="zh-CN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神话人物也有神奇的能力，</a:t>
            </a:r>
            <a:endParaRPr lang="en-US" altLang="zh-CN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要写就写他们的吸引人之处，这样读者更感兴趣。</a:t>
            </a:r>
          </a:p>
        </p:txBody>
      </p:sp>
    </p:spTree>
    <p:extLst>
      <p:ext uri="{BB962C8B-B14F-4D97-AF65-F5344CB8AC3E}">
        <p14:creationId xmlns:p14="http://schemas.microsoft.com/office/powerpoint/2010/main" val="699650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02C0A0CE-2E68-46E1-9711-73CDFB79EA99}"/>
              </a:ext>
            </a:extLst>
          </p:cNvPr>
          <p:cNvSpPr txBox="1"/>
          <p:nvPr/>
        </p:nvSpPr>
        <p:spPr>
          <a:xfrm>
            <a:off x="1481404" y="1556087"/>
            <a:ext cx="6181192" cy="2031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把自己当成旁观者、亲历者、观察者，</a:t>
            </a:r>
            <a:endParaRPr lang="en-US" altLang="zh-CN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写出人物或事件的细节，</a:t>
            </a:r>
            <a:endParaRPr lang="en-US" altLang="zh-CN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通过细节来感染读者。</a:t>
            </a:r>
          </a:p>
        </p:txBody>
      </p:sp>
      <p:sp>
        <p:nvSpPr>
          <p:cNvPr id="4" name="对话气泡: 圆角矩形 4">
            <a:extLst>
              <a:ext uri="{FF2B5EF4-FFF2-40B4-BE49-F238E27FC236}">
                <a16:creationId xmlns:a16="http://schemas.microsoft.com/office/drawing/2014/main" id="{F48EBA7F-B249-4C83-B97D-FD5BC0F4B194}"/>
              </a:ext>
            </a:extLst>
          </p:cNvPr>
          <p:cNvSpPr/>
          <p:nvPr/>
        </p:nvSpPr>
        <p:spPr>
          <a:xfrm>
            <a:off x="2915188" y="585850"/>
            <a:ext cx="3313624" cy="479275"/>
          </a:xfrm>
          <a:prstGeom prst="wedgeRoundRectCallout">
            <a:avLst>
              <a:gd name="adj1" fmla="val -46766"/>
              <a:gd name="adj2" fmla="val 13373"/>
              <a:gd name="adj3" fmla="val 16667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32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写出细节之处</a:t>
            </a:r>
          </a:p>
        </p:txBody>
      </p:sp>
    </p:spTree>
    <p:extLst>
      <p:ext uri="{BB962C8B-B14F-4D97-AF65-F5344CB8AC3E}">
        <p14:creationId xmlns:p14="http://schemas.microsoft.com/office/powerpoint/2010/main" val="1588474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2">
            <a:extLst>
              <a:ext uri="{FF2B5EF4-FFF2-40B4-BE49-F238E27FC236}">
                <a16:creationId xmlns:a16="http://schemas.microsoft.com/office/drawing/2014/main" id="{68F59A33-F0AC-4289-9574-8BC6C913B36D}"/>
              </a:ext>
            </a:extLst>
          </p:cNvPr>
          <p:cNvSpPr txBox="1"/>
          <p:nvPr/>
        </p:nvSpPr>
        <p:spPr>
          <a:xfrm>
            <a:off x="839974" y="2110282"/>
            <a:ext cx="7501907" cy="1054135"/>
          </a:xfrm>
          <a:prstGeom prst="rect">
            <a:avLst/>
          </a:prstGeom>
          <a:ln w="57150">
            <a:gradFill flip="none" rotWithShape="1">
              <a:gsLst>
                <a:gs pos="500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在童话和神话故事中，你最喜欢的人物是谁？给大家介绍一下吧！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0265F5E9-DD1A-4F3E-9363-06D6E3AD785B}"/>
              </a:ext>
            </a:extLst>
          </p:cNvPr>
          <p:cNvSpPr/>
          <p:nvPr/>
        </p:nvSpPr>
        <p:spPr>
          <a:xfrm>
            <a:off x="810157" y="1402967"/>
            <a:ext cx="1907381" cy="69737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说一说</a:t>
            </a:r>
          </a:p>
        </p:txBody>
      </p:sp>
    </p:spTree>
    <p:extLst>
      <p:ext uri="{BB962C8B-B14F-4D97-AF65-F5344CB8AC3E}">
        <p14:creationId xmlns:p14="http://schemas.microsoft.com/office/powerpoint/2010/main" val="16087265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64154" y="1394505"/>
            <a:ext cx="5936238" cy="1177245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lIns="68580" tIns="34290" rIns="68580" bIns="34290" rtlCol="0">
            <a:spAutoFit/>
          </a:bodyPr>
          <a:lstStyle/>
          <a:p>
            <a:pPr algn="just"/>
            <a:r>
              <a:rPr lang="zh-CN" altLang="en-US" sz="3600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    下面我们自己来看一下，文章结构如何安排？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98" y="1524084"/>
            <a:ext cx="1694180" cy="2248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59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对话气泡: 圆角矩形 16">
            <a:extLst>
              <a:ext uri="{FF2B5EF4-FFF2-40B4-BE49-F238E27FC236}">
                <a16:creationId xmlns:a16="http://schemas.microsoft.com/office/drawing/2014/main" id="{E13D3C06-BC08-4987-AEEC-067A1C237382}"/>
              </a:ext>
            </a:extLst>
          </p:cNvPr>
          <p:cNvSpPr/>
          <p:nvPr/>
        </p:nvSpPr>
        <p:spPr>
          <a:xfrm>
            <a:off x="1286834" y="1198814"/>
            <a:ext cx="6570331" cy="516175"/>
          </a:xfrm>
          <a:prstGeom prst="wedgeRoundRectCallout">
            <a:avLst>
              <a:gd name="adj1" fmla="val 47119"/>
              <a:gd name="adj2" fmla="val -16532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与人物相遇（什么时间？什么时机？）</a:t>
            </a:r>
          </a:p>
        </p:txBody>
      </p:sp>
      <p:sp>
        <p:nvSpPr>
          <p:cNvPr id="7" name="对话气泡: 圆角矩形 6">
            <a:extLst>
              <a:ext uri="{FF2B5EF4-FFF2-40B4-BE49-F238E27FC236}">
                <a16:creationId xmlns:a16="http://schemas.microsoft.com/office/drawing/2014/main" id="{C2DDCBAA-DD20-42B6-81F8-FE0A106A35E9}"/>
              </a:ext>
            </a:extLst>
          </p:cNvPr>
          <p:cNvSpPr/>
          <p:nvPr/>
        </p:nvSpPr>
        <p:spPr>
          <a:xfrm>
            <a:off x="1286834" y="2193601"/>
            <a:ext cx="6570331" cy="516175"/>
          </a:xfrm>
          <a:prstGeom prst="wedgeRoundRectCallout">
            <a:avLst>
              <a:gd name="adj1" fmla="val 47119"/>
              <a:gd name="adj2" fmla="val -16532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与人物共处（什么环境？什么事件？）</a:t>
            </a:r>
          </a:p>
        </p:txBody>
      </p:sp>
      <p:sp>
        <p:nvSpPr>
          <p:cNvPr id="8" name="对话气泡: 圆角矩形 7">
            <a:extLst>
              <a:ext uri="{FF2B5EF4-FFF2-40B4-BE49-F238E27FC236}">
                <a16:creationId xmlns:a16="http://schemas.microsoft.com/office/drawing/2014/main" id="{297A98E5-3821-4208-8194-537A03AEFDA4}"/>
              </a:ext>
            </a:extLst>
          </p:cNvPr>
          <p:cNvSpPr/>
          <p:nvPr/>
        </p:nvSpPr>
        <p:spPr>
          <a:xfrm>
            <a:off x="1286834" y="3188388"/>
            <a:ext cx="6570331" cy="516175"/>
          </a:xfrm>
          <a:prstGeom prst="wedgeRoundRectCallout">
            <a:avLst>
              <a:gd name="adj1" fmla="val 47119"/>
              <a:gd name="adj2" fmla="val -16532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3.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与人物告别（什么时候？什么方式？）</a:t>
            </a:r>
          </a:p>
        </p:txBody>
      </p:sp>
    </p:spTree>
    <p:extLst>
      <p:ext uri="{BB962C8B-B14F-4D97-AF65-F5344CB8AC3E}">
        <p14:creationId xmlns:p14="http://schemas.microsoft.com/office/powerpoint/2010/main" val="1938360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E24CC0F-5355-46D8-8F8C-28795CC340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973" b="98007" l="9473" r="89844">
                        <a14:foregroundMark x1="17773" y1="17110" x2="16211" y2="90532"/>
                        <a14:foregroundMark x1="17773" y1="13787" x2="21973" y2="17608"/>
                        <a14:foregroundMark x1="21973" y1="17608" x2="24121" y2="24086"/>
                        <a14:foregroundMark x1="24121" y1="24086" x2="23340" y2="30897"/>
                        <a14:foregroundMark x1="23340" y1="30897" x2="19141" y2="31561"/>
                        <a14:foregroundMark x1="19141" y1="31561" x2="14844" y2="29568"/>
                        <a14:foregroundMark x1="14844" y1="29568" x2="13672" y2="26412"/>
                        <a14:foregroundMark x1="29102" y1="34385" x2="30469" y2="30565"/>
                        <a14:foregroundMark x1="15918" y1="93522" x2="16016" y2="98007"/>
                        <a14:foregroundMark x1="9570" y1="43522" x2="10156" y2="45847"/>
                        <a14:foregroundMark x1="33496" y1="10797" x2="32129" y2="36711"/>
                        <a14:foregroundMark x1="29102" y1="30233" x2="30078" y2="29236"/>
                        <a14:foregroundMark x1="34473" y1="9136" x2="39160" y2="9136"/>
                        <a14:foregroundMark x1="39160" y1="9136" x2="53809" y2="7973"/>
                        <a14:foregroundMark x1="53809" y1="7973" x2="86621" y2="101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8399" y="325963"/>
            <a:ext cx="8194615" cy="4817537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BEFF809E-8E37-4BD7-9D92-D598485795D0}"/>
              </a:ext>
            </a:extLst>
          </p:cNvPr>
          <p:cNvSpPr txBox="1"/>
          <p:nvPr/>
        </p:nvSpPr>
        <p:spPr>
          <a:xfrm>
            <a:off x="3276977" y="1494532"/>
            <a:ext cx="39489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具体的事件，我们该如何写呢？</a:t>
            </a:r>
          </a:p>
        </p:txBody>
      </p:sp>
    </p:spTree>
    <p:extLst>
      <p:ext uri="{BB962C8B-B14F-4D97-AF65-F5344CB8AC3E}">
        <p14:creationId xmlns:p14="http://schemas.microsoft.com/office/powerpoint/2010/main" val="25875595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77ED0B7A-9D00-4A57-B745-6A10F0329FFC}"/>
              </a:ext>
            </a:extLst>
          </p:cNvPr>
          <p:cNvSpPr/>
          <p:nvPr/>
        </p:nvSpPr>
        <p:spPr>
          <a:xfrm>
            <a:off x="432018" y="842314"/>
            <a:ext cx="827996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/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我告诉了熊大熊二，机器人是由人拿着遥控器控制的，我们必须控制遥控器才能让机器人停止伐木。我拿出信号探测仪，很快就测出信号发自一个山洞。</a:t>
            </a:r>
            <a:r>
              <a:rPr lang="zh-CN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我们</a:t>
            </a: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悄悄过去一看，一个伐木人正悠闲地坐在山洞门口，手拿遥控器对远方的机器人不断发着指令。</a:t>
            </a:r>
            <a:r>
              <a:rPr lang="zh-CN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我先用信号仪截取了信号编码，然后，又用信号屏蔽仪屏蔽指令信号。</a:t>
            </a: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做完了这些，我就和熊大熊二找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了</a:t>
            </a: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一个隐蔽的地方重编指令信息：</a:t>
            </a:r>
            <a:r>
              <a:rPr lang="zh-CN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先让机器人停止伐木，又指挥机器人去驱赶原先指挥它伐木的人。接到指令，机器人拿着锋利的锯子，飞快地冲进山洞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r>
              <a:rPr lang="zh-CN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不一会儿，原先遥控它的人就嚎叫着跑了出来：</a:t>
            </a:r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你这个该死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</a:t>
            </a:r>
            <a:r>
              <a:rPr lang="zh-CN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机器人，你疯了，我是你的主人啊！</a:t>
            </a:r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机器人理也不理，还是一直追着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伐木人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满森林地跑啊，跑啊，直到把伐木人赶出森林！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3E12EFC8-E77C-4256-A170-8B8559FF9FC0}"/>
              </a:ext>
            </a:extLst>
          </p:cNvPr>
          <p:cNvSpPr txBox="1"/>
          <p:nvPr/>
        </p:nvSpPr>
        <p:spPr>
          <a:xfrm>
            <a:off x="113806" y="319094"/>
            <a:ext cx="742824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我们来看看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《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我和熊大熊二过一天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》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中的描写：</a:t>
            </a:r>
          </a:p>
        </p:txBody>
      </p:sp>
      <p:sp>
        <p:nvSpPr>
          <p:cNvPr id="15" name="对话气泡: 圆角矩形 14">
            <a:extLst>
              <a:ext uri="{FF2B5EF4-FFF2-40B4-BE49-F238E27FC236}">
                <a16:creationId xmlns:a16="http://schemas.microsoft.com/office/drawing/2014/main" id="{F7C453C8-62F1-413C-99BB-BBBFF65F9074}"/>
              </a:ext>
            </a:extLst>
          </p:cNvPr>
          <p:cNvSpPr/>
          <p:nvPr/>
        </p:nvSpPr>
        <p:spPr>
          <a:xfrm>
            <a:off x="1084765" y="4114800"/>
            <a:ext cx="6984061" cy="837984"/>
          </a:xfrm>
          <a:prstGeom prst="wedgeRoundRectCallout">
            <a:avLst>
              <a:gd name="adj1" fmla="val -31620"/>
              <a:gd name="adj2" fmla="val 36224"/>
              <a:gd name="adj3" fmla="val 16667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sz="24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作者将自己融入故事中，细致而生动地讲述了惩罚光头强的故事。</a:t>
            </a:r>
          </a:p>
        </p:txBody>
      </p:sp>
    </p:spTree>
    <p:extLst>
      <p:ext uri="{BB962C8B-B14F-4D97-AF65-F5344CB8AC3E}">
        <p14:creationId xmlns:p14="http://schemas.microsoft.com/office/powerpoint/2010/main" val="1212475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77ED0B7A-9D00-4A57-B745-6A10F0329FFC}"/>
              </a:ext>
            </a:extLst>
          </p:cNvPr>
          <p:cNvSpPr/>
          <p:nvPr/>
        </p:nvSpPr>
        <p:spPr>
          <a:xfrm>
            <a:off x="751114" y="1028523"/>
            <a:ext cx="764177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我和皮皮鲁又来到了水星，水星上面有很大一片海洋，海洋里有许多在地球上看不到的生物。我和皮皮鲁就捉起来，不一会儿，我们捉到了许多种叫不出名字的生物，这些生物颜色很鲜艳，形状很奇特。我们小心地把它们放进特制的航空桶里，准备带回地球，让人们参观，再试验一下能不能在地球养它们。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3E12EFC8-E77C-4256-A170-8B8559FF9FC0}"/>
              </a:ext>
            </a:extLst>
          </p:cNvPr>
          <p:cNvSpPr txBox="1"/>
          <p:nvPr/>
        </p:nvSpPr>
        <p:spPr>
          <a:xfrm>
            <a:off x="0" y="303178"/>
            <a:ext cx="641609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下面让我们模仿着为自己的观察写一段：</a:t>
            </a:r>
          </a:p>
        </p:txBody>
      </p:sp>
    </p:spTree>
    <p:extLst>
      <p:ext uri="{BB962C8B-B14F-4D97-AF65-F5344CB8AC3E}">
        <p14:creationId xmlns:p14="http://schemas.microsoft.com/office/powerpoint/2010/main" val="5383308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5985" y="1591031"/>
            <a:ext cx="4630006" cy="1177245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lIns="68580" tIns="34290" rIns="68580" bIns="34290" rtlCol="0">
            <a:spAutoFit/>
          </a:bodyPr>
          <a:lstStyle/>
          <a:p>
            <a:pPr algn="just"/>
            <a:r>
              <a:rPr lang="zh-CN" altLang="en-US" sz="3600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    对于这次习作，你还有什么要说的吗？</a:t>
            </a:r>
            <a:endParaRPr lang="en-US" altLang="zh-CN" sz="3600" b="1" dirty="0">
              <a:solidFill>
                <a:prstClr val="black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23" y="1644008"/>
            <a:ext cx="1694180" cy="2248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18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">
            <a:extLst>
              <a:ext uri="{FF2B5EF4-FFF2-40B4-BE49-F238E27FC236}">
                <a16:creationId xmlns:a16="http://schemas.microsoft.com/office/drawing/2014/main" id="{210B201D-0E03-42DD-884A-9286486CA232}"/>
              </a:ext>
            </a:extLst>
          </p:cNvPr>
          <p:cNvSpPr txBox="1"/>
          <p:nvPr/>
        </p:nvSpPr>
        <p:spPr>
          <a:xfrm>
            <a:off x="251520" y="752386"/>
            <a:ext cx="8693418" cy="954107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最简单的方法是将自己融入故事，和故事</a:t>
            </a:r>
            <a:endParaRPr lang="en-US" altLang="zh-CN" sz="28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人物一起完成某一项任务。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052EBEC-6433-4DEA-B54A-A14FF7DF66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51625" l="106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414" y="476622"/>
            <a:ext cx="1204586" cy="1774841"/>
          </a:xfrm>
          <a:prstGeom prst="rect">
            <a:avLst/>
          </a:prstGeom>
        </p:spPr>
      </p:pic>
      <p:sp>
        <p:nvSpPr>
          <p:cNvPr id="4" name="文本框 2">
            <a:extLst>
              <a:ext uri="{FF2B5EF4-FFF2-40B4-BE49-F238E27FC236}">
                <a16:creationId xmlns:a16="http://schemas.microsoft.com/office/drawing/2014/main" id="{28EEEE45-62EE-49FC-973A-C1E742603FB7}"/>
              </a:ext>
            </a:extLst>
          </p:cNvPr>
          <p:cNvSpPr txBox="1"/>
          <p:nvPr/>
        </p:nvSpPr>
        <p:spPr>
          <a:xfrm>
            <a:off x="236265" y="1954103"/>
            <a:ext cx="8224167" cy="954107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也可以作为观察者，叙述故事人物所做的</a:t>
            </a:r>
            <a:endParaRPr lang="en-US" altLang="zh-CN" sz="28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事情，并写出自己的感受。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430AF390-C4F4-46E9-8744-081987C27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311" y="1882094"/>
            <a:ext cx="1269938" cy="1098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文本框 2">
            <a:extLst>
              <a:ext uri="{FF2B5EF4-FFF2-40B4-BE49-F238E27FC236}">
                <a16:creationId xmlns:a16="http://schemas.microsoft.com/office/drawing/2014/main" id="{1AE7F704-2637-4AFE-8A2E-B3BD45A5C50E}"/>
              </a:ext>
            </a:extLst>
          </p:cNvPr>
          <p:cNvSpPr txBox="1"/>
          <p:nvPr/>
        </p:nvSpPr>
        <p:spPr>
          <a:xfrm>
            <a:off x="254546" y="3212926"/>
            <a:ext cx="8493918" cy="954107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也可以和故事人物进行交流，达到时空融合，</a:t>
            </a:r>
            <a:endParaRPr lang="en-US" altLang="zh-CN" sz="28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虚拟和现实对比。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B04E6A68-35E8-4488-8744-8F381EC1C3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290" b="53226" l="24663" r="7437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374" t="7096" r="24759" b="46452"/>
          <a:stretch/>
        </p:blipFill>
        <p:spPr bwMode="auto">
          <a:xfrm>
            <a:off x="8044628" y="3212926"/>
            <a:ext cx="930424" cy="1015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3540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4">
            <a:extLst>
              <a:ext uri="{FF2B5EF4-FFF2-40B4-BE49-F238E27FC236}">
                <a16:creationId xmlns:a16="http://schemas.microsoft.com/office/drawing/2014/main" id="{CD294244-C9A6-41CD-9D8A-66E7986893EA}"/>
              </a:ext>
            </a:extLst>
          </p:cNvPr>
          <p:cNvSpPr txBox="1"/>
          <p:nvPr/>
        </p:nvSpPr>
        <p:spPr>
          <a:xfrm>
            <a:off x="3594897" y="1891948"/>
            <a:ext cx="2953387" cy="90024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54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写作提纲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3FB45C4-A51E-4DA3-A4C3-48CE4FA3ED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824" y="1691225"/>
            <a:ext cx="1543976" cy="1301691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8926552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B990A800-20E3-453F-8EDD-F8166266CE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973" b="98007" l="9473" r="89844">
                        <a14:foregroundMark x1="17773" y1="17110" x2="16211" y2="90532"/>
                        <a14:foregroundMark x1="17773" y1="13787" x2="21973" y2="17608"/>
                        <a14:foregroundMark x1="21973" y1="17608" x2="24121" y2="24086"/>
                        <a14:foregroundMark x1="24121" y1="24086" x2="23340" y2="30897"/>
                        <a14:foregroundMark x1="23340" y1="30897" x2="19141" y2="31561"/>
                        <a14:foregroundMark x1="19141" y1="31561" x2="14844" y2="29568"/>
                        <a14:foregroundMark x1="14844" y1="29568" x2="13672" y2="26412"/>
                        <a14:foregroundMark x1="29102" y1="34385" x2="30469" y2="30565"/>
                        <a14:foregroundMark x1="15918" y1="93522" x2="16016" y2="98007"/>
                        <a14:foregroundMark x1="9570" y1="43522" x2="10156" y2="45847"/>
                        <a14:foregroundMark x1="33496" y1="10797" x2="32129" y2="36711"/>
                        <a14:foregroundMark x1="29102" y1="30233" x2="30078" y2="29236"/>
                        <a14:foregroundMark x1="34473" y1="9136" x2="39160" y2="9136"/>
                        <a14:foregroundMark x1="39160" y1="9136" x2="53809" y2="7973"/>
                        <a14:foregroundMark x1="53809" y1="7973" x2="86621" y2="101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3199" y="-176464"/>
            <a:ext cx="9030801" cy="5309123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440B4DAA-CA04-4B1F-83EF-5E2B137F11AC}"/>
              </a:ext>
            </a:extLst>
          </p:cNvPr>
          <p:cNvSpPr txBox="1"/>
          <p:nvPr/>
        </p:nvSpPr>
        <p:spPr>
          <a:xfrm>
            <a:off x="3202980" y="735011"/>
            <a:ext cx="468329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你想好自己的作文内容了吗？不要急于下笔，先好好构思，编写好写作提纲。</a:t>
            </a:r>
          </a:p>
        </p:txBody>
      </p:sp>
    </p:spTree>
    <p:extLst>
      <p:ext uri="{BB962C8B-B14F-4D97-AF65-F5344CB8AC3E}">
        <p14:creationId xmlns:p14="http://schemas.microsoft.com/office/powerpoint/2010/main" val="15365247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28699" y="1634083"/>
            <a:ext cx="7086599" cy="31085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accent1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1.</a:t>
            </a:r>
            <a:r>
              <a:rPr lang="zh-CN" altLang="en-US" sz="2800" b="1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你会选取哪个人物？</a:t>
            </a:r>
            <a:endParaRPr lang="en-US" altLang="zh-CN" sz="2800" b="1" dirty="0">
              <a:solidFill>
                <a:prstClr val="black"/>
              </a:solidFill>
              <a:latin typeface="楷体" pitchFamily="49" charset="-122"/>
              <a:ea typeface="楷体" pitchFamily="49" charset="-122"/>
            </a:endParaRPr>
          </a:p>
          <a:p>
            <a:r>
              <a:rPr lang="en-US" altLang="zh-CN" sz="2800" b="1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2.</a:t>
            </a:r>
            <a:r>
              <a:rPr lang="zh-CN" altLang="en-US" sz="2800" b="1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这个人物的最神奇之处是什么？</a:t>
            </a:r>
            <a:endParaRPr lang="en-US" altLang="zh-CN" sz="2800" b="1" dirty="0">
              <a:solidFill>
                <a:prstClr val="black"/>
              </a:solidFill>
              <a:latin typeface="楷体" pitchFamily="49" charset="-122"/>
              <a:ea typeface="楷体" pitchFamily="49" charset="-122"/>
            </a:endParaRPr>
          </a:p>
          <a:p>
            <a:r>
              <a:rPr lang="en-US" altLang="zh-CN" sz="2800" b="1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3.</a:t>
            </a:r>
            <a:r>
              <a:rPr lang="zh-CN" altLang="en-US" sz="2800" b="1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你打算写几件事情或几段经历？</a:t>
            </a:r>
            <a:endParaRPr lang="en-US" altLang="zh-CN" sz="2800" b="1" dirty="0">
              <a:solidFill>
                <a:prstClr val="black"/>
              </a:solidFill>
              <a:latin typeface="楷体" pitchFamily="49" charset="-122"/>
              <a:ea typeface="楷体" pitchFamily="49" charset="-122"/>
            </a:endParaRPr>
          </a:p>
          <a:p>
            <a:r>
              <a:rPr lang="en-US" altLang="zh-CN" sz="2800" b="1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4.</a:t>
            </a:r>
            <a:r>
              <a:rPr lang="zh-CN" altLang="en-US" sz="2800" b="1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你打算是融入故事，还是作为观察者，还是和人物交流？</a:t>
            </a:r>
            <a:endParaRPr lang="en-US" altLang="zh-CN" sz="2800" b="1" dirty="0">
              <a:solidFill>
                <a:prstClr val="black"/>
              </a:solidFill>
              <a:latin typeface="楷体" pitchFamily="49" charset="-122"/>
              <a:ea typeface="楷体" pitchFamily="49" charset="-122"/>
            </a:endParaRPr>
          </a:p>
          <a:p>
            <a:r>
              <a:rPr lang="en-US" altLang="zh-CN" sz="2800" b="1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5.</a:t>
            </a:r>
            <a:r>
              <a:rPr lang="zh-CN" altLang="en-US" sz="2800" b="1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你打算写哪些细节？</a:t>
            </a:r>
            <a:endParaRPr lang="en-US" altLang="zh-CN" sz="2800" b="1" dirty="0">
              <a:solidFill>
                <a:prstClr val="black"/>
              </a:solidFill>
              <a:latin typeface="楷体" pitchFamily="49" charset="-122"/>
              <a:ea typeface="楷体" pitchFamily="49" charset="-122"/>
            </a:endParaRPr>
          </a:p>
          <a:p>
            <a:r>
              <a:rPr lang="en-US" altLang="zh-CN" sz="2800" b="1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6.</a:t>
            </a:r>
            <a:r>
              <a:rPr lang="zh-CN" altLang="en-US" sz="2800" b="1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你打算拟个什么题目？</a:t>
            </a:r>
            <a:endParaRPr lang="en-US" altLang="zh-CN" sz="2800" b="1" dirty="0">
              <a:solidFill>
                <a:prstClr val="black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856731" y="267493"/>
            <a:ext cx="34305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习作提纲要求</a:t>
            </a:r>
          </a:p>
        </p:txBody>
      </p:sp>
      <p:sp>
        <p:nvSpPr>
          <p:cNvPr id="5" name="矩形 4"/>
          <p:cNvSpPr/>
          <p:nvPr/>
        </p:nvSpPr>
        <p:spPr>
          <a:xfrm>
            <a:off x="1231181" y="1012343"/>
            <a:ext cx="6681637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选择一个人物，发挥想象，写一段特别的经历。</a:t>
            </a:r>
            <a:endParaRPr lang="zh-CN" altLang="en-US" sz="110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34558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DEAFB7A1-FACA-4D80-ABA7-A1F14A32898A}"/>
              </a:ext>
            </a:extLst>
          </p:cNvPr>
          <p:cNvSpPr txBox="1"/>
          <p:nvPr/>
        </p:nvSpPr>
        <p:spPr>
          <a:xfrm>
            <a:off x="3549472" y="623248"/>
            <a:ext cx="2045055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zh-CN" altLang="en-US" sz="4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葫芦娃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351" y="1663761"/>
            <a:ext cx="4159298" cy="31194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0622915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2"/>
          <p:cNvSpPr txBox="1"/>
          <p:nvPr/>
        </p:nvSpPr>
        <p:spPr>
          <a:xfrm>
            <a:off x="264739" y="811227"/>
            <a:ext cx="630513" cy="35394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我和孙悟空过一天</a:t>
            </a:r>
            <a:endParaRPr lang="zh-CN" altLang="en-US" sz="2800" b="1" dirty="0"/>
          </a:p>
        </p:txBody>
      </p:sp>
      <p:sp>
        <p:nvSpPr>
          <p:cNvPr id="16" name="左大括号 15"/>
          <p:cNvSpPr/>
          <p:nvPr/>
        </p:nvSpPr>
        <p:spPr>
          <a:xfrm>
            <a:off x="2948167" y="1779484"/>
            <a:ext cx="306264" cy="1584528"/>
          </a:xfrm>
          <a:prstGeom prst="leftBrace">
            <a:avLst>
              <a:gd name="adj1" fmla="val 8333"/>
              <a:gd name="adj2" fmla="val 51235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54431" y="1702639"/>
            <a:ext cx="52832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遇到可怕妖怪，孙悟空把我救下。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254431" y="2317572"/>
            <a:ext cx="4816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和孙悟空交朋友，共游天宫。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859024" y="4070659"/>
            <a:ext cx="2832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我从梦中醒来。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948167" y="549617"/>
            <a:ext cx="49958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梦境式开头</a:t>
            </a:r>
            <a:r>
              <a:rPr lang="en-US" altLang="zh-CN" sz="2800" b="1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,</a:t>
            </a:r>
            <a:r>
              <a:rPr lang="zh-CN" altLang="en-US" sz="2800" b="1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写自己进入故事。</a:t>
            </a:r>
          </a:p>
        </p:txBody>
      </p:sp>
      <p:sp>
        <p:nvSpPr>
          <p:cNvPr id="18" name="TextBox 21">
            <a:extLst>
              <a:ext uri="{FF2B5EF4-FFF2-40B4-BE49-F238E27FC236}">
                <a16:creationId xmlns:a16="http://schemas.microsoft.com/office/drawing/2014/main" id="{73CC1605-7C1A-4160-9E4B-E3C1FF9A5D50}"/>
              </a:ext>
            </a:extLst>
          </p:cNvPr>
          <p:cNvSpPr txBox="1"/>
          <p:nvPr/>
        </p:nvSpPr>
        <p:spPr>
          <a:xfrm>
            <a:off x="3249244" y="2932505"/>
            <a:ext cx="26792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与孙悟空告别。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1498409" y="477973"/>
            <a:ext cx="1360615" cy="666511"/>
            <a:chOff x="2375756" y="2268826"/>
            <a:chExt cx="888357" cy="666511"/>
          </a:xfrm>
        </p:grpSpPr>
        <p:sp>
          <p:nvSpPr>
            <p:cNvPr id="21" name="云形 20"/>
            <p:cNvSpPr/>
            <p:nvPr/>
          </p:nvSpPr>
          <p:spPr>
            <a:xfrm>
              <a:off x="2375756" y="2268826"/>
              <a:ext cx="888357" cy="666511"/>
            </a:xfrm>
            <a:prstGeom prst="cloud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3" name="TextBox 4"/>
            <p:cNvSpPr txBox="1"/>
            <p:nvPr/>
          </p:nvSpPr>
          <p:spPr>
            <a:xfrm>
              <a:off x="2423412" y="2309693"/>
              <a:ext cx="79304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b="1" dirty="0">
                  <a:solidFill>
                    <a:prstClr val="black"/>
                  </a:solidFill>
                  <a:latin typeface="楷体" pitchFamily="49" charset="-122"/>
                  <a:ea typeface="楷体" pitchFamily="49" charset="-122"/>
                </a:rPr>
                <a:t>开头</a:t>
              </a:r>
            </a:p>
          </p:txBody>
        </p:sp>
      </p:grpSp>
      <p:sp>
        <p:nvSpPr>
          <p:cNvPr id="25" name="左大括号 24"/>
          <p:cNvSpPr/>
          <p:nvPr/>
        </p:nvSpPr>
        <p:spPr>
          <a:xfrm>
            <a:off x="939824" y="694616"/>
            <a:ext cx="278433" cy="3758214"/>
          </a:xfrm>
          <a:prstGeom prst="lef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1374617" y="3999015"/>
            <a:ext cx="1360615" cy="666511"/>
            <a:chOff x="2375756" y="2268826"/>
            <a:chExt cx="888357" cy="666511"/>
          </a:xfrm>
        </p:grpSpPr>
        <p:sp>
          <p:nvSpPr>
            <p:cNvPr id="27" name="云形 26"/>
            <p:cNvSpPr/>
            <p:nvPr/>
          </p:nvSpPr>
          <p:spPr>
            <a:xfrm>
              <a:off x="2375756" y="2268826"/>
              <a:ext cx="888357" cy="666511"/>
            </a:xfrm>
            <a:prstGeom prst="cloud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8" name="TextBox 4"/>
            <p:cNvSpPr txBox="1"/>
            <p:nvPr/>
          </p:nvSpPr>
          <p:spPr>
            <a:xfrm>
              <a:off x="2423412" y="2309693"/>
              <a:ext cx="79304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b="1" dirty="0">
                  <a:solidFill>
                    <a:prstClr val="black"/>
                  </a:solidFill>
                  <a:latin typeface="楷体" pitchFamily="49" charset="-122"/>
                  <a:ea typeface="楷体" pitchFamily="49" charset="-122"/>
                </a:rPr>
                <a:t>结尾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1412185" y="2238494"/>
            <a:ext cx="1360615" cy="666511"/>
            <a:chOff x="2375756" y="2268826"/>
            <a:chExt cx="888357" cy="666511"/>
          </a:xfrm>
        </p:grpSpPr>
        <p:sp>
          <p:nvSpPr>
            <p:cNvPr id="31" name="云形 30"/>
            <p:cNvSpPr/>
            <p:nvPr/>
          </p:nvSpPr>
          <p:spPr>
            <a:xfrm>
              <a:off x="2375756" y="2268826"/>
              <a:ext cx="888357" cy="666511"/>
            </a:xfrm>
            <a:prstGeom prst="cloud">
              <a:avLst/>
            </a:prstGeom>
            <a:solidFill>
              <a:srgbClr val="C3D69B"/>
            </a:solidFill>
            <a:ln>
              <a:noFill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2" name="TextBox 4"/>
            <p:cNvSpPr txBox="1"/>
            <p:nvPr/>
          </p:nvSpPr>
          <p:spPr>
            <a:xfrm>
              <a:off x="2446540" y="2309693"/>
              <a:ext cx="79304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b="1" dirty="0">
                  <a:solidFill>
                    <a:prstClr val="black"/>
                  </a:solidFill>
                  <a:latin typeface="楷体" pitchFamily="49" charset="-122"/>
                  <a:ea typeface="楷体" pitchFamily="49" charset="-122"/>
                </a:rPr>
                <a:t>主体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57216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/>
      <p:bldP spid="22" grpId="0"/>
      <p:bldP spid="29" grpId="0"/>
      <p:bldP spid="24" grpId="0"/>
      <p:bldP spid="1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2"/>
          <p:cNvSpPr txBox="1"/>
          <p:nvPr/>
        </p:nvSpPr>
        <p:spPr>
          <a:xfrm>
            <a:off x="211420" y="1017478"/>
            <a:ext cx="630513" cy="31085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我和哪吒过一天</a:t>
            </a:r>
            <a:endParaRPr lang="zh-CN" altLang="en-US" sz="2800" b="1" dirty="0"/>
          </a:p>
        </p:txBody>
      </p:sp>
      <p:sp>
        <p:nvSpPr>
          <p:cNvPr id="16" name="左大括号 15"/>
          <p:cNvSpPr/>
          <p:nvPr/>
        </p:nvSpPr>
        <p:spPr>
          <a:xfrm>
            <a:off x="2859023" y="1768401"/>
            <a:ext cx="306264" cy="1584528"/>
          </a:xfrm>
          <a:prstGeom prst="leftBrace">
            <a:avLst>
              <a:gd name="adj1" fmla="val 8333"/>
              <a:gd name="adj2" fmla="val 51235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18719" y="1708521"/>
            <a:ext cx="50655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哪吒救下了快要被撞的老爷爷。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218719" y="2316469"/>
            <a:ext cx="2858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领着哪吒逛超市。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859024" y="4070659"/>
            <a:ext cx="38432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和哪吒说再见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859023" y="527452"/>
            <a:ext cx="43597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某个星期天我遇到了哪吒。</a:t>
            </a:r>
          </a:p>
        </p:txBody>
      </p:sp>
      <p:sp>
        <p:nvSpPr>
          <p:cNvPr id="18" name="TextBox 21">
            <a:extLst>
              <a:ext uri="{FF2B5EF4-FFF2-40B4-BE49-F238E27FC236}">
                <a16:creationId xmlns:a16="http://schemas.microsoft.com/office/drawing/2014/main" id="{73CC1605-7C1A-4160-9E4B-E3C1FF9A5D50}"/>
              </a:ext>
            </a:extLst>
          </p:cNvPr>
          <p:cNvSpPr txBox="1"/>
          <p:nvPr/>
        </p:nvSpPr>
        <p:spPr>
          <a:xfrm>
            <a:off x="3218719" y="2952316"/>
            <a:ext cx="31066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跟着哪吒去龙宫。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1498409" y="477973"/>
            <a:ext cx="1360615" cy="666511"/>
            <a:chOff x="2375756" y="2268826"/>
            <a:chExt cx="888357" cy="666511"/>
          </a:xfrm>
        </p:grpSpPr>
        <p:sp>
          <p:nvSpPr>
            <p:cNvPr id="21" name="云形 20"/>
            <p:cNvSpPr/>
            <p:nvPr/>
          </p:nvSpPr>
          <p:spPr>
            <a:xfrm>
              <a:off x="2375756" y="2268826"/>
              <a:ext cx="888357" cy="666511"/>
            </a:xfrm>
            <a:prstGeom prst="cloud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3" name="TextBox 4"/>
            <p:cNvSpPr txBox="1"/>
            <p:nvPr/>
          </p:nvSpPr>
          <p:spPr>
            <a:xfrm>
              <a:off x="2423412" y="2309693"/>
              <a:ext cx="79304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b="1" dirty="0">
                  <a:solidFill>
                    <a:prstClr val="black"/>
                  </a:solidFill>
                  <a:latin typeface="楷体" pitchFamily="49" charset="-122"/>
                  <a:ea typeface="楷体" pitchFamily="49" charset="-122"/>
                </a:rPr>
                <a:t>开头</a:t>
              </a:r>
            </a:p>
          </p:txBody>
        </p:sp>
      </p:grpSp>
      <p:sp>
        <p:nvSpPr>
          <p:cNvPr id="25" name="左大括号 24"/>
          <p:cNvSpPr/>
          <p:nvPr/>
        </p:nvSpPr>
        <p:spPr>
          <a:xfrm>
            <a:off x="939824" y="694616"/>
            <a:ext cx="278433" cy="3758214"/>
          </a:xfrm>
          <a:prstGeom prst="lef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1374617" y="3999015"/>
            <a:ext cx="1360615" cy="666511"/>
            <a:chOff x="2375756" y="2268826"/>
            <a:chExt cx="888357" cy="666511"/>
          </a:xfrm>
        </p:grpSpPr>
        <p:sp>
          <p:nvSpPr>
            <p:cNvPr id="27" name="云形 26"/>
            <p:cNvSpPr/>
            <p:nvPr/>
          </p:nvSpPr>
          <p:spPr>
            <a:xfrm>
              <a:off x="2375756" y="2268826"/>
              <a:ext cx="888357" cy="666511"/>
            </a:xfrm>
            <a:prstGeom prst="cloud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8" name="TextBox 4"/>
            <p:cNvSpPr txBox="1"/>
            <p:nvPr/>
          </p:nvSpPr>
          <p:spPr>
            <a:xfrm>
              <a:off x="2423412" y="2309693"/>
              <a:ext cx="79304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b="1" dirty="0">
                  <a:solidFill>
                    <a:prstClr val="black"/>
                  </a:solidFill>
                  <a:latin typeface="楷体" pitchFamily="49" charset="-122"/>
                  <a:ea typeface="楷体" pitchFamily="49" charset="-122"/>
                </a:rPr>
                <a:t>结尾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1412185" y="2238494"/>
            <a:ext cx="1360615" cy="666511"/>
            <a:chOff x="2375756" y="2268826"/>
            <a:chExt cx="888357" cy="666511"/>
          </a:xfrm>
        </p:grpSpPr>
        <p:sp>
          <p:nvSpPr>
            <p:cNvPr id="31" name="云形 30"/>
            <p:cNvSpPr/>
            <p:nvPr/>
          </p:nvSpPr>
          <p:spPr>
            <a:xfrm>
              <a:off x="2375756" y="2268826"/>
              <a:ext cx="888357" cy="666511"/>
            </a:xfrm>
            <a:prstGeom prst="cloud">
              <a:avLst/>
            </a:prstGeom>
            <a:solidFill>
              <a:srgbClr val="C3D69B"/>
            </a:solidFill>
            <a:ln>
              <a:noFill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2" name="TextBox 4"/>
            <p:cNvSpPr txBox="1"/>
            <p:nvPr/>
          </p:nvSpPr>
          <p:spPr>
            <a:xfrm>
              <a:off x="2446540" y="2309693"/>
              <a:ext cx="79304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b="1" dirty="0">
                  <a:solidFill>
                    <a:prstClr val="black"/>
                  </a:solidFill>
                  <a:latin typeface="楷体" pitchFamily="49" charset="-122"/>
                  <a:ea typeface="楷体" pitchFamily="49" charset="-122"/>
                </a:rPr>
                <a:t>主体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34937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/>
      <p:bldP spid="22" grpId="0"/>
      <p:bldP spid="29" grpId="0"/>
      <p:bldP spid="24" grpId="0"/>
      <p:bldP spid="1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498409" y="477973"/>
            <a:ext cx="1360615" cy="666511"/>
            <a:chOff x="2375756" y="2268826"/>
            <a:chExt cx="888357" cy="666511"/>
          </a:xfrm>
        </p:grpSpPr>
        <p:sp>
          <p:nvSpPr>
            <p:cNvPr id="4" name="云形 3"/>
            <p:cNvSpPr/>
            <p:nvPr/>
          </p:nvSpPr>
          <p:spPr>
            <a:xfrm>
              <a:off x="2375756" y="2268826"/>
              <a:ext cx="888357" cy="666511"/>
            </a:xfrm>
            <a:prstGeom prst="cloud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423412" y="2309693"/>
              <a:ext cx="79304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b="1" dirty="0">
                  <a:solidFill>
                    <a:prstClr val="black"/>
                  </a:solidFill>
                  <a:latin typeface="楷体" pitchFamily="49" charset="-122"/>
                  <a:ea typeface="楷体" pitchFamily="49" charset="-122"/>
                </a:rPr>
                <a:t>开头</a:t>
              </a:r>
            </a:p>
          </p:txBody>
        </p:sp>
      </p:grpSp>
      <p:sp>
        <p:nvSpPr>
          <p:cNvPr id="6" name="文本框 2"/>
          <p:cNvSpPr txBox="1"/>
          <p:nvPr/>
        </p:nvSpPr>
        <p:spPr>
          <a:xfrm>
            <a:off x="282879" y="863590"/>
            <a:ext cx="630513" cy="3416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我和哆啦</a:t>
            </a:r>
            <a:r>
              <a:rPr lang="en-US" altLang="zh-CN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</a:t>
            </a:r>
            <a:r>
              <a:rPr lang="zh-CN" altLang="en-US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梦过一天</a:t>
            </a:r>
            <a:endParaRPr lang="zh-CN" altLang="en-US" sz="2400" b="1" dirty="0"/>
          </a:p>
        </p:txBody>
      </p:sp>
      <p:sp>
        <p:nvSpPr>
          <p:cNvPr id="2" name="左大括号 1"/>
          <p:cNvSpPr/>
          <p:nvPr/>
        </p:nvSpPr>
        <p:spPr>
          <a:xfrm>
            <a:off x="939824" y="694616"/>
            <a:ext cx="278433" cy="3758214"/>
          </a:xfrm>
          <a:prstGeom prst="lef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6" name="左大括号 15"/>
          <p:cNvSpPr/>
          <p:nvPr/>
        </p:nvSpPr>
        <p:spPr>
          <a:xfrm>
            <a:off x="3068376" y="1702906"/>
            <a:ext cx="226427" cy="1732341"/>
          </a:xfrm>
          <a:prstGeom prst="leftBrace">
            <a:avLst>
              <a:gd name="adj1" fmla="val 8333"/>
              <a:gd name="adj2" fmla="val 51235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54431" y="1619174"/>
            <a:ext cx="5144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见面交换巧克力，成为好朋友。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254430" y="2112058"/>
            <a:ext cx="47266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坐着时光机，回到我小时候。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068376" y="4070659"/>
            <a:ext cx="26335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我从梦中醒来。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068376" y="580394"/>
            <a:ext cx="52009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梦境式开头</a:t>
            </a:r>
            <a:r>
              <a:rPr lang="en-US" altLang="zh-CN" sz="2800" b="1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,</a:t>
            </a:r>
            <a:r>
              <a:rPr lang="zh-CN" altLang="en-US" sz="2800" b="1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写自己与人物相遇。</a:t>
            </a:r>
          </a:p>
        </p:txBody>
      </p:sp>
      <p:sp>
        <p:nvSpPr>
          <p:cNvPr id="18" name="TextBox 21">
            <a:extLst>
              <a:ext uri="{FF2B5EF4-FFF2-40B4-BE49-F238E27FC236}">
                <a16:creationId xmlns:a16="http://schemas.microsoft.com/office/drawing/2014/main" id="{73CC1605-7C1A-4160-9E4B-E3C1FF9A5D50}"/>
              </a:ext>
            </a:extLst>
          </p:cNvPr>
          <p:cNvSpPr txBox="1"/>
          <p:nvPr/>
        </p:nvSpPr>
        <p:spPr>
          <a:xfrm>
            <a:off x="3254431" y="2604942"/>
            <a:ext cx="4726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坐着时光机，看到我的未来。</a:t>
            </a:r>
          </a:p>
        </p:txBody>
      </p:sp>
      <p:sp>
        <p:nvSpPr>
          <p:cNvPr id="19" name="TextBox 21">
            <a:extLst>
              <a:ext uri="{FF2B5EF4-FFF2-40B4-BE49-F238E27FC236}">
                <a16:creationId xmlns:a16="http://schemas.microsoft.com/office/drawing/2014/main" id="{C1AA4E1D-DE32-4FD8-A4C2-E4061A0E1065}"/>
              </a:ext>
            </a:extLst>
          </p:cNvPr>
          <p:cNvSpPr txBox="1"/>
          <p:nvPr/>
        </p:nvSpPr>
        <p:spPr>
          <a:xfrm>
            <a:off x="3254431" y="3097827"/>
            <a:ext cx="39713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帮助我背书，学习</a:t>
            </a:r>
            <a:r>
              <a:rPr lang="en-US" altLang="zh-CN" sz="2800" b="1" dirty="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……</a:t>
            </a:r>
            <a:endParaRPr lang="zh-CN" altLang="en-US" sz="2800" b="1" dirty="0">
              <a:solidFill>
                <a:srgbClr val="0000FF"/>
              </a:solidFill>
              <a:latin typeface="楷体" pitchFamily="49" charset="-122"/>
              <a:ea typeface="楷体" pitchFamily="49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1374617" y="3999015"/>
            <a:ext cx="1360615" cy="666511"/>
            <a:chOff x="2375756" y="2268826"/>
            <a:chExt cx="888357" cy="666511"/>
          </a:xfrm>
        </p:grpSpPr>
        <p:sp>
          <p:nvSpPr>
            <p:cNvPr id="23" name="云形 22"/>
            <p:cNvSpPr/>
            <p:nvPr/>
          </p:nvSpPr>
          <p:spPr>
            <a:xfrm>
              <a:off x="2375756" y="2268826"/>
              <a:ext cx="888357" cy="666511"/>
            </a:xfrm>
            <a:prstGeom prst="cloud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5" name="TextBox 4"/>
            <p:cNvSpPr txBox="1"/>
            <p:nvPr/>
          </p:nvSpPr>
          <p:spPr>
            <a:xfrm>
              <a:off x="2423412" y="2309693"/>
              <a:ext cx="79304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b="1" dirty="0">
                  <a:solidFill>
                    <a:prstClr val="black"/>
                  </a:solidFill>
                  <a:latin typeface="楷体" pitchFamily="49" charset="-122"/>
                  <a:ea typeface="楷体" pitchFamily="49" charset="-122"/>
                </a:rPr>
                <a:t>结尾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1412185" y="2238494"/>
            <a:ext cx="1360615" cy="666511"/>
            <a:chOff x="2375756" y="2268826"/>
            <a:chExt cx="888357" cy="666511"/>
          </a:xfrm>
        </p:grpSpPr>
        <p:sp>
          <p:nvSpPr>
            <p:cNvPr id="27" name="云形 26"/>
            <p:cNvSpPr/>
            <p:nvPr/>
          </p:nvSpPr>
          <p:spPr>
            <a:xfrm>
              <a:off x="2375756" y="2268826"/>
              <a:ext cx="888357" cy="666511"/>
            </a:xfrm>
            <a:prstGeom prst="cloud">
              <a:avLst/>
            </a:prstGeom>
            <a:solidFill>
              <a:srgbClr val="C3D69B"/>
            </a:solidFill>
            <a:ln>
              <a:noFill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8" name="TextBox 4"/>
            <p:cNvSpPr txBox="1"/>
            <p:nvPr/>
          </p:nvSpPr>
          <p:spPr>
            <a:xfrm>
              <a:off x="2446540" y="2309693"/>
              <a:ext cx="79304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b="1" dirty="0">
                  <a:solidFill>
                    <a:prstClr val="black"/>
                  </a:solidFill>
                  <a:latin typeface="楷体" pitchFamily="49" charset="-122"/>
                  <a:ea typeface="楷体" pitchFamily="49" charset="-122"/>
                </a:rPr>
                <a:t>主体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42880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/>
      <p:bldP spid="22" grpId="0"/>
      <p:bldP spid="29" grpId="0"/>
      <p:bldP spid="24" grpId="0"/>
      <p:bldP spid="18" grpId="0"/>
      <p:bldP spid="1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755576" y="1779663"/>
            <a:ext cx="5542989" cy="68475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    快快写起来吧！</a:t>
            </a:r>
          </a:p>
        </p:txBody>
      </p:sp>
      <p:pic>
        <p:nvPicPr>
          <p:cNvPr id="15" name="图片 14" descr="234757-160Z616032990[1]"/>
          <p:cNvPicPr>
            <a:picLocks noChangeAspect="1"/>
          </p:cNvPicPr>
          <p:nvPr/>
        </p:nvPicPr>
        <p:blipFill>
          <a:blip r:embed="rId2">
            <a:clrChange>
              <a:clrFrom>
                <a:srgbClr val="FFFCF3">
                  <a:alpha val="100000"/>
                </a:srgbClr>
              </a:clrFrom>
              <a:clrTo>
                <a:srgbClr val="FFFCF3">
                  <a:alpha val="100000"/>
                  <a:alpha val="0"/>
                </a:srgbClr>
              </a:clrTo>
            </a:clrChange>
          </a:blip>
          <a:srcRect l="67163" t="48737"/>
          <a:stretch>
            <a:fillRect/>
          </a:stretch>
        </p:blipFill>
        <p:spPr>
          <a:xfrm>
            <a:off x="6156176" y="1541910"/>
            <a:ext cx="2085975" cy="3028315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92855" y="3770259"/>
            <a:ext cx="7758290" cy="50013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写好之后，和同桌交换一下，看看谁写得最好。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075380D-DC87-415D-A6BF-7E5DC75AE1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245" y="631284"/>
            <a:ext cx="4629510" cy="2925850"/>
          </a:xfrm>
          <a:prstGeom prst="roundRect">
            <a:avLst>
              <a:gd name="adj" fmla="val 5281"/>
            </a:avLst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4">
            <a:extLst>
              <a:ext uri="{FF2B5EF4-FFF2-40B4-BE49-F238E27FC236}">
                <a16:creationId xmlns:a16="http://schemas.microsoft.com/office/drawing/2014/main" id="{CD294244-C9A6-41CD-9D8A-66E7986893EA}"/>
              </a:ext>
            </a:extLst>
          </p:cNvPr>
          <p:cNvSpPr txBox="1"/>
          <p:nvPr/>
        </p:nvSpPr>
        <p:spPr>
          <a:xfrm>
            <a:off x="3594897" y="1891948"/>
            <a:ext cx="2953387" cy="90024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54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作文修改</a:t>
            </a:r>
          </a:p>
        </p:txBody>
      </p:sp>
      <p:pic>
        <p:nvPicPr>
          <p:cNvPr id="5" name="图片 4" descr="图片包含 游戏机, 标志&#10;&#10;描述已自动生成">
            <a:extLst>
              <a:ext uri="{FF2B5EF4-FFF2-40B4-BE49-F238E27FC236}">
                <a16:creationId xmlns:a16="http://schemas.microsoft.com/office/drawing/2014/main" id="{C76596A0-96D8-4E73-AF71-7CE0F978150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9" t="3514" r="24574" b="24134"/>
          <a:stretch/>
        </p:blipFill>
        <p:spPr>
          <a:xfrm>
            <a:off x="2147776" y="1678691"/>
            <a:ext cx="1307805" cy="1326759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0" y="374207"/>
            <a:ext cx="1440160" cy="349587"/>
            <a:chOff x="7308304" y="3806519"/>
            <a:chExt cx="1440160" cy="349587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0094" y="3821940"/>
              <a:ext cx="1438370" cy="33416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1" name="文本框 15"/>
            <p:cNvSpPr txBox="1"/>
            <p:nvPr/>
          </p:nvSpPr>
          <p:spPr>
            <a:xfrm>
              <a:off x="7308304" y="3806519"/>
              <a:ext cx="1086986" cy="346249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algn="ctr"/>
              <a:r>
                <a:rPr kumimoji="1" lang="zh-CN" altLang="en-US" sz="1800" b="1" dirty="0">
                  <a:solidFill>
                    <a:schemeClr val="bg1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第二课时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907383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62E54D05-9200-4463-8C30-59E844036E91}"/>
              </a:ext>
            </a:extLst>
          </p:cNvPr>
          <p:cNvSpPr/>
          <p:nvPr/>
        </p:nvSpPr>
        <p:spPr>
          <a:xfrm>
            <a:off x="493767" y="708381"/>
            <a:ext cx="6679744" cy="419345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2800" b="1" dirty="0">
                <a:latin typeface="宋体" pitchFamily="2" charset="-122"/>
                <a:ea typeface="宋体" pitchFamily="2" charset="-122"/>
              </a:rPr>
              <a:t>我和孙悟空过一天</a:t>
            </a:r>
          </a:p>
          <a:p>
            <a:pPr>
              <a:spcAft>
                <a:spcPts val="0"/>
              </a:spcAft>
            </a:pPr>
            <a:r>
              <a:rPr lang="en-US" altLang="zh-CN" sz="2400" b="1" kern="5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    </a:t>
            </a:r>
            <a:r>
              <a:rPr lang="zh-CN" altLang="zh-CN" sz="2400" b="1" kern="5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暑假里的一天，我坐在沙发上津津有味地看《西游记》。我一口气看了三集，累得精疲力尽，不知不觉就睡着了。</a:t>
            </a:r>
            <a:br>
              <a:rPr lang="en-US" altLang="zh-CN" sz="2400" b="1" kern="5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</a:br>
            <a:r>
              <a:rPr lang="en-US" altLang="zh-CN" sz="2400" b="1" kern="50" dirty="0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    </a:t>
            </a:r>
            <a:r>
              <a:rPr lang="zh-CN" altLang="zh-CN" sz="2400" b="1" kern="5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在迷迷糊糊中，突然，狂风大作，飞沙走石，眨眼间，天昏地暗。紧接着，闪电在窗户上一闪，</a:t>
            </a:r>
            <a:r>
              <a:rPr lang="en-US" altLang="zh-CN" sz="2400" b="1" kern="5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“</a:t>
            </a:r>
            <a:r>
              <a:rPr lang="zh-CN" altLang="zh-CN" sz="2400" b="1" kern="5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哗！</a:t>
            </a:r>
            <a:r>
              <a:rPr lang="en-US" altLang="zh-CN" sz="2400" b="1" kern="5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”</a:t>
            </a:r>
            <a:r>
              <a:rPr lang="zh-CN" altLang="zh-CN" sz="2400" b="1" kern="5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一个青面獠牙的大怪物出现了。</a:t>
            </a:r>
            <a:r>
              <a:rPr lang="zh-CN" altLang="zh-CN" sz="2400" b="1" kern="5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它身高八尺，眼睛比灯笼还要大得多，张着血盆大口，手掌比芭蕉扇还要大。</a:t>
            </a:r>
            <a:r>
              <a:rPr lang="zh-CN" altLang="zh-CN" sz="2400" b="1" kern="5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我吓得心惊肉跳，冷汗直流，大声叫爸爸妈妈，可是怎么叫也叫不出来。怪物一步一步地</a:t>
            </a:r>
            <a:r>
              <a:rPr lang="zh-CN" altLang="en-US" sz="2400" b="1" kern="5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向我逼近，忽然天上传来了孙悟</a:t>
            </a:r>
            <a:endParaRPr lang="zh-CN" altLang="zh-CN" sz="2800" b="1" kern="1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14"/>
          <p:cNvSpPr txBox="1"/>
          <p:nvPr/>
        </p:nvSpPr>
        <p:spPr>
          <a:xfrm>
            <a:off x="702635" y="352397"/>
            <a:ext cx="2147372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4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例文赏析</a:t>
            </a:r>
          </a:p>
        </p:txBody>
      </p:sp>
      <p:sp>
        <p:nvSpPr>
          <p:cNvPr id="14" name="矩形 13"/>
          <p:cNvSpPr/>
          <p:nvPr/>
        </p:nvSpPr>
        <p:spPr>
          <a:xfrm>
            <a:off x="7253023" y="1167954"/>
            <a:ext cx="17181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20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仿宋" panose="02010609060101010101" charset="-122"/>
              </a:rPr>
              <a:t>开头交代故事发生的背景。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527BDA50-6F6F-4E3E-8FE4-A84491BC82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00" y="408359"/>
            <a:ext cx="417735" cy="433802"/>
          </a:xfrm>
          <a:prstGeom prst="rect">
            <a:avLst/>
          </a:prstGeom>
        </p:spPr>
      </p:pic>
      <p:cxnSp>
        <p:nvCxnSpPr>
          <p:cNvPr id="3" name="直接连接符 2"/>
          <p:cNvCxnSpPr/>
          <p:nvPr/>
        </p:nvCxnSpPr>
        <p:spPr>
          <a:xfrm>
            <a:off x="7253023" y="708381"/>
            <a:ext cx="0" cy="42611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7253023" y="2987302"/>
            <a:ext cx="171817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20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仿宋" panose="02010609060101010101" charset="-122"/>
              </a:rPr>
              <a:t>用外貌描写写出了怪物的可怕，很形象。</a:t>
            </a:r>
          </a:p>
        </p:txBody>
      </p:sp>
    </p:spTree>
    <p:extLst>
      <p:ext uri="{BB962C8B-B14F-4D97-AF65-F5344CB8AC3E}">
        <p14:creationId xmlns:p14="http://schemas.microsoft.com/office/powerpoint/2010/main" val="1416596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62E54D05-9200-4463-8C30-59E844036E91}"/>
              </a:ext>
            </a:extLst>
          </p:cNvPr>
          <p:cNvSpPr/>
          <p:nvPr/>
        </p:nvSpPr>
        <p:spPr>
          <a:xfrm>
            <a:off x="293615" y="505800"/>
            <a:ext cx="6959408" cy="427963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lvl="0" defTabSz="914400">
              <a:lnSpc>
                <a:spcPct val="120000"/>
              </a:lnSpc>
            </a:pPr>
            <a:r>
              <a:rPr lang="zh-CN" altLang="zh-CN" sz="2400" b="1" kern="5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空的</a:t>
            </a:r>
            <a:r>
              <a:rPr lang="zh-CN" altLang="zh-CN" sz="2400" b="1" kern="50" dirty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叫声：</a:t>
            </a:r>
            <a:r>
              <a:rPr lang="en-US" altLang="zh-CN" sz="2400" b="1" kern="5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“</a:t>
            </a:r>
            <a:r>
              <a:rPr lang="zh-CN" altLang="zh-CN" sz="2400" b="1" kern="5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妖怪哪里逃，吃俺老孙一棒！</a:t>
            </a:r>
            <a:r>
              <a:rPr lang="en-US" altLang="zh-CN" sz="2400" b="1" kern="5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”</a:t>
            </a:r>
            <a:r>
              <a:rPr lang="zh-CN" altLang="zh-CN" sz="2400" b="1" kern="5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孙悟空举着金箍棒向妖怪打去，妖怪吓得魂飞魄散，跪地求饶：</a:t>
            </a:r>
            <a:r>
              <a:rPr lang="en-US" altLang="zh-CN" sz="2400" b="1" kern="5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“</a:t>
            </a:r>
            <a:r>
              <a:rPr lang="zh-CN" altLang="zh-CN" sz="2400" b="1" kern="5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饶了我吧，孙大圣！</a:t>
            </a:r>
            <a:r>
              <a:rPr lang="en-US" altLang="zh-CN" sz="2400" b="1" kern="5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”</a:t>
            </a:r>
            <a:r>
              <a:rPr lang="zh-CN" altLang="zh-CN" sz="2400" b="1" kern="5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孙悟空踢了妖怪一脚，妖怪吓得拔腿就跑，</a:t>
            </a:r>
            <a:r>
              <a:rPr lang="zh-CN" altLang="en-US" sz="2400" b="1" kern="5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转眼</a:t>
            </a:r>
            <a:r>
              <a:rPr lang="zh-CN" altLang="zh-CN" sz="2400" b="1" kern="5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消失得无影无踪。</a:t>
            </a:r>
            <a:endParaRPr lang="en-US" altLang="zh-CN" sz="2400" b="1" kern="5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  <a:p>
            <a:pPr lvl="0" defTabSz="914400">
              <a:lnSpc>
                <a:spcPct val="110000"/>
              </a:lnSpc>
            </a:pPr>
            <a:r>
              <a:rPr lang="en-US" altLang="zh-CN" sz="2400" b="1" kern="5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    </a:t>
            </a:r>
            <a:r>
              <a:rPr lang="zh-CN" altLang="zh-CN" sz="2400" b="1" kern="5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妖怪跑了，我拿出香蕉和桃子，孙悟空馋得直流口水，连忙吃了起来。我对孙悟空说：</a:t>
            </a:r>
            <a:r>
              <a:rPr lang="en-US" altLang="zh-CN" sz="2400" b="1" kern="5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“</a:t>
            </a:r>
            <a:r>
              <a:rPr lang="zh-CN" altLang="zh-CN" sz="2400" b="1" kern="5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我们交个朋友吧</a:t>
            </a:r>
            <a:r>
              <a:rPr lang="en-US" altLang="zh-CN" sz="2400" b="1" kern="5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”</a:t>
            </a:r>
            <a:r>
              <a:rPr lang="zh-CN" altLang="zh-CN" sz="2400" b="1" kern="5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！孙悟空爽快地答应了。孙悟空带我到天宫去玩，他怕我被天兵天将发现，就吹了一口仙气，把我变成跟茶杯一样大小的人，放在</a:t>
            </a:r>
            <a:r>
              <a:rPr lang="zh-CN" altLang="en-US" sz="2400" b="1" kern="5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袖子里。在天宫里我看见了金碧辉煌的宫殿，美丽动人的嫦</a:t>
            </a:r>
            <a:endParaRPr lang="en-US" altLang="zh-CN" sz="2400" b="1" kern="50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253023" y="708381"/>
            <a:ext cx="171817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20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仿宋" panose="02010609060101010101" charset="-122"/>
              </a:rPr>
              <a:t>用语言和动作描写把人物写得活灵活现。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7253023" y="607713"/>
            <a:ext cx="0" cy="42611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5326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3B2DE5A3-75AE-4547-AE52-3D8566476420}"/>
              </a:ext>
            </a:extLst>
          </p:cNvPr>
          <p:cNvSpPr/>
          <p:nvPr/>
        </p:nvSpPr>
        <p:spPr>
          <a:xfrm>
            <a:off x="298174" y="488146"/>
            <a:ext cx="695231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lnSpc>
                <a:spcPct val="110000"/>
              </a:lnSpc>
            </a:pPr>
            <a:r>
              <a:rPr lang="zh-CN" altLang="zh-CN" sz="2400" b="1" kern="5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娥，身强体壮的巨人神，我还偷偷看了玉皇大帝和王母娘娘，好威风啊！</a:t>
            </a:r>
            <a:endParaRPr lang="en-US" altLang="zh-CN" sz="2400" b="1" kern="50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  <a:p>
            <a:pPr lvl="0" defTabSz="914400">
              <a:lnSpc>
                <a:spcPct val="110000"/>
              </a:lnSpc>
            </a:pPr>
            <a:r>
              <a:rPr lang="en-US" altLang="zh-CN" sz="2400" b="1" kern="5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    </a:t>
            </a:r>
            <a:r>
              <a:rPr lang="zh-CN" altLang="zh-CN" sz="2400" b="1" kern="5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就这样，不知不觉一天就要过去了。在天宫里我正看</a:t>
            </a:r>
            <a:r>
              <a:rPr lang="zh-CN" altLang="en-US" sz="2400" b="1" kern="5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得</a:t>
            </a:r>
            <a:r>
              <a:rPr lang="zh-CN" altLang="zh-CN" sz="2400" b="1" kern="5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入迷时，</a:t>
            </a:r>
            <a:r>
              <a:rPr lang="zh-CN" altLang="zh-CN" sz="2400" b="1" kern="5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孙悟空忽然对我说：</a:t>
            </a:r>
            <a:r>
              <a:rPr lang="en-US" altLang="zh-CN" sz="2400" b="1" kern="5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“</a:t>
            </a:r>
            <a:r>
              <a:rPr lang="zh-CN" altLang="zh-CN" sz="2400" b="1" kern="5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我不能陪你玩了，我要</a:t>
            </a:r>
            <a:r>
              <a:rPr lang="zh-CN" altLang="en-US" sz="2400" b="1" kern="5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去找</a:t>
            </a:r>
            <a:r>
              <a:rPr lang="zh-CN" altLang="zh-CN" sz="2400" b="1" kern="5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师</a:t>
            </a:r>
            <a:r>
              <a:rPr lang="zh-CN" altLang="en-US" sz="2400" b="1" kern="5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父</a:t>
            </a:r>
            <a:r>
              <a:rPr lang="zh-CN" altLang="zh-CN" sz="2400" b="1" kern="5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了。</a:t>
            </a:r>
            <a:r>
              <a:rPr lang="en-US" altLang="zh-CN" sz="2400" b="1" kern="5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”</a:t>
            </a:r>
            <a:r>
              <a:rPr lang="zh-CN" altLang="zh-CN" sz="2400" b="1" kern="5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说</a:t>
            </a:r>
            <a:r>
              <a:rPr lang="zh-CN" altLang="en-US" sz="2400" b="1" kern="5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完</a:t>
            </a:r>
            <a:r>
              <a:rPr lang="zh-CN" altLang="zh-CN" sz="2400" b="1" kern="5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，把我放到一朵七彩祥云上，他对着祥云叽里咕噜念了几句咒语，一个筋头就不见了。</a:t>
            </a:r>
            <a:endParaRPr lang="zh-CN" altLang="zh-CN" sz="2400" b="1" kern="100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vl="0" defTabSz="914400">
              <a:lnSpc>
                <a:spcPct val="110000"/>
              </a:lnSpc>
            </a:pPr>
            <a:r>
              <a:rPr lang="en-US" altLang="zh-CN" sz="2400" b="1" kern="5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    </a:t>
            </a:r>
            <a:r>
              <a:rPr lang="zh-CN" altLang="zh-CN" sz="2400" b="1" kern="5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我在祥云上飘啊飘啊，我低头一看，祥云忽然不见了！</a:t>
            </a:r>
            <a:r>
              <a:rPr lang="en-US" altLang="zh-CN" sz="2400" b="1" kern="5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“</a:t>
            </a:r>
            <a:r>
              <a:rPr lang="zh-CN" altLang="zh-CN" sz="2400" b="1" kern="5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救命啊！</a:t>
            </a:r>
            <a:r>
              <a:rPr lang="en-US" altLang="zh-CN" sz="2400" b="1" kern="5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”</a:t>
            </a:r>
            <a:r>
              <a:rPr lang="zh-CN" altLang="zh-CN" sz="2400" b="1" kern="5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我大叫一声，醒了。啊，原来是一场梦啊！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7250488" y="488146"/>
            <a:ext cx="0" cy="42611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>
            <a:extLst>
              <a:ext uri="{FF2B5EF4-FFF2-40B4-BE49-F238E27FC236}">
                <a16:creationId xmlns:a16="http://schemas.microsoft.com/office/drawing/2014/main" id="{76F4CBE3-B6D9-441A-8CB6-85166F4D933C}"/>
              </a:ext>
            </a:extLst>
          </p:cNvPr>
          <p:cNvSpPr/>
          <p:nvPr/>
        </p:nvSpPr>
        <p:spPr>
          <a:xfrm>
            <a:off x="7253023" y="3299042"/>
            <a:ext cx="17702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20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仿宋" panose="02010609060101010101" charset="-122"/>
              </a:rPr>
              <a:t>梦境式结尾，照应开头，使故事很完整。</a:t>
            </a:r>
          </a:p>
        </p:txBody>
      </p:sp>
    </p:spTree>
    <p:extLst>
      <p:ext uri="{BB962C8B-B14F-4D97-AF65-F5344CB8AC3E}">
        <p14:creationId xmlns:p14="http://schemas.microsoft.com/office/powerpoint/2010/main" val="95151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图示 3">
            <a:extLst>
              <a:ext uri="{FF2B5EF4-FFF2-40B4-BE49-F238E27FC236}">
                <a16:creationId xmlns:a16="http://schemas.microsoft.com/office/drawing/2014/main" id="{3AD783B0-B245-466C-9600-B0B83FC697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5044636"/>
              </p:ext>
            </p:extLst>
          </p:nvPr>
        </p:nvGraphicFramePr>
        <p:xfrm>
          <a:off x="419811" y="898005"/>
          <a:ext cx="8302158" cy="31700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矩形 2">
            <a:extLst>
              <a:ext uri="{FF2B5EF4-FFF2-40B4-BE49-F238E27FC236}">
                <a16:creationId xmlns:a16="http://schemas.microsoft.com/office/drawing/2014/main" id="{158E89CF-6510-4CCE-8988-E78A01373B24}"/>
              </a:ext>
            </a:extLst>
          </p:cNvPr>
          <p:cNvSpPr/>
          <p:nvPr/>
        </p:nvSpPr>
        <p:spPr>
          <a:xfrm>
            <a:off x="3222016" y="293078"/>
            <a:ext cx="26468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200" dirty="0">
                <a:latin typeface="黑体" panose="02010609060101010101" pitchFamily="49" charset="-122"/>
                <a:ea typeface="黑体" panose="02010609060101010101" pitchFamily="49" charset="-122"/>
              </a:rPr>
              <a:t>【</a:t>
            </a: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优点借鉴</a:t>
            </a:r>
            <a:r>
              <a:rPr lang="en-US" altLang="zh-CN" sz="3200" dirty="0">
                <a:latin typeface="黑体" panose="02010609060101010101" pitchFamily="49" charset="-122"/>
                <a:ea typeface="黑体" panose="02010609060101010101" pitchFamily="49" charset="-122"/>
              </a:rPr>
              <a:t>】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466B9BEB-F93D-4080-8BD9-24439C677041}"/>
              </a:ext>
            </a:extLst>
          </p:cNvPr>
          <p:cNvGrpSpPr/>
          <p:nvPr/>
        </p:nvGrpSpPr>
        <p:grpSpPr>
          <a:xfrm>
            <a:off x="1872565" y="4178491"/>
            <a:ext cx="1872479" cy="896547"/>
            <a:chOff x="1879787" y="4876800"/>
            <a:chExt cx="2338645" cy="1165575"/>
          </a:xfrm>
        </p:grpSpPr>
        <p:sp>
          <p:nvSpPr>
            <p:cNvPr id="6" name="矩形: 圆角 9">
              <a:hlinkClick r:id="rId7" action="ppaction://hlinkpres?slideindex=1&amp;slidetitle="/>
              <a:extLst>
                <a:ext uri="{FF2B5EF4-FFF2-40B4-BE49-F238E27FC236}">
                  <a16:creationId xmlns:a16="http://schemas.microsoft.com/office/drawing/2014/main" id="{B09C0ADD-2AC9-4885-94E4-D798D4011382}"/>
                </a:ext>
              </a:extLst>
            </p:cNvPr>
            <p:cNvSpPr/>
            <p:nvPr/>
          </p:nvSpPr>
          <p:spPr>
            <a:xfrm>
              <a:off x="1975104" y="4876800"/>
              <a:ext cx="2243328" cy="621792"/>
            </a:xfrm>
            <a:prstGeom prst="roundRect">
              <a:avLst/>
            </a:prstGeom>
            <a:solidFill>
              <a:srgbClr val="FFD4C4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zh-CN" altLang="en-US" sz="2000" b="1" dirty="0">
                  <a:solidFill>
                    <a:srgbClr val="FF0000"/>
                  </a:solidFill>
                </a:rPr>
                <a:t>更多例文一</a:t>
              </a:r>
            </a:p>
          </p:txBody>
        </p:sp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1BA385E7-9F38-4521-B054-8F2F2B3AFAD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22" b="98157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9787" y="4999959"/>
              <a:ext cx="1040815" cy="1042416"/>
            </a:xfrm>
            <a:prstGeom prst="rect">
              <a:avLst/>
            </a:prstGeom>
          </p:spPr>
        </p:pic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069BC408-D986-4BDB-84B0-F370D894873A}"/>
              </a:ext>
            </a:extLst>
          </p:cNvPr>
          <p:cNvGrpSpPr/>
          <p:nvPr/>
        </p:nvGrpSpPr>
        <p:grpSpPr>
          <a:xfrm>
            <a:off x="5035547" y="4135398"/>
            <a:ext cx="1872479" cy="896547"/>
            <a:chOff x="1879787" y="4876800"/>
            <a:chExt cx="2338645" cy="1165575"/>
          </a:xfrm>
        </p:grpSpPr>
        <p:sp>
          <p:nvSpPr>
            <p:cNvPr id="9" name="矩形: 圆角 14">
              <a:hlinkClick r:id="rId10" action="ppaction://hlinkpres?slideindex=1&amp;slidetitle="/>
              <a:extLst>
                <a:ext uri="{FF2B5EF4-FFF2-40B4-BE49-F238E27FC236}">
                  <a16:creationId xmlns:a16="http://schemas.microsoft.com/office/drawing/2014/main" id="{76BA1F3F-91CE-4846-BBF2-BDE90D6992FA}"/>
                </a:ext>
              </a:extLst>
            </p:cNvPr>
            <p:cNvSpPr/>
            <p:nvPr/>
          </p:nvSpPr>
          <p:spPr>
            <a:xfrm>
              <a:off x="1975104" y="4876800"/>
              <a:ext cx="2243328" cy="621792"/>
            </a:xfrm>
            <a:prstGeom prst="roundRect">
              <a:avLst/>
            </a:prstGeom>
            <a:solidFill>
              <a:srgbClr val="FFD4C4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zh-CN" altLang="en-US" sz="2000" b="1" dirty="0">
                  <a:solidFill>
                    <a:srgbClr val="FF0000"/>
                  </a:solidFill>
                </a:rPr>
                <a:t>更多例文二</a:t>
              </a:r>
            </a:p>
          </p:txBody>
        </p:sp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A17FF6AF-DB7D-4D68-8857-2ADF7229CE2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22" b="98157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9787" y="4999959"/>
              <a:ext cx="1040815" cy="10424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159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DEAFB7A1-FACA-4D80-ABA7-A1F14A32898A}"/>
              </a:ext>
            </a:extLst>
          </p:cNvPr>
          <p:cNvSpPr txBox="1"/>
          <p:nvPr/>
        </p:nvSpPr>
        <p:spPr>
          <a:xfrm>
            <a:off x="3236626" y="747847"/>
            <a:ext cx="2670747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zh-CN" altLang="en-US" sz="4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哪吒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448" y="1834427"/>
            <a:ext cx="4065104" cy="24147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2517107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899FDAA-39EC-4BBA-877A-2DAAAB0E37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973" b="98007" l="9473" r="89844">
                        <a14:foregroundMark x1="17773" y1="17110" x2="16211" y2="90532"/>
                        <a14:foregroundMark x1="17773" y1="13787" x2="21973" y2="17608"/>
                        <a14:foregroundMark x1="21973" y1="17608" x2="24121" y2="24086"/>
                        <a14:foregroundMark x1="24121" y1="24086" x2="23340" y2="30897"/>
                        <a14:foregroundMark x1="23340" y1="30897" x2="19141" y2="31561"/>
                        <a14:foregroundMark x1="19141" y1="31561" x2="14844" y2="29568"/>
                        <a14:foregroundMark x1="14844" y1="29568" x2="13672" y2="26412"/>
                        <a14:foregroundMark x1="29102" y1="34385" x2="30469" y2="30565"/>
                        <a14:foregroundMark x1="15918" y1="93522" x2="16016" y2="98007"/>
                        <a14:foregroundMark x1="9570" y1="43522" x2="10156" y2="45847"/>
                        <a14:foregroundMark x1="33496" y1="10797" x2="32129" y2="36711"/>
                        <a14:foregroundMark x1="29102" y1="30233" x2="30078" y2="29236"/>
                        <a14:foregroundMark x1="34473" y1="9136" x2="39160" y2="9136"/>
                        <a14:foregroundMark x1="39160" y1="9136" x2="53809" y2="7973"/>
                        <a14:foregroundMark x1="53809" y1="7973" x2="86621" y2="101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6549" y="140233"/>
            <a:ext cx="8650901" cy="5085783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20568207-036A-483E-A611-414AA42BF3C3}"/>
              </a:ext>
            </a:extLst>
          </p:cNvPr>
          <p:cNvSpPr txBox="1"/>
          <p:nvPr/>
        </p:nvSpPr>
        <p:spPr>
          <a:xfrm>
            <a:off x="3280938" y="792168"/>
            <a:ext cx="418666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28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下面请和同桌交换作文，根据“评分标准”相互批改。</a:t>
            </a:r>
            <a:endParaRPr lang="en-US" altLang="zh-CN" sz="2800" b="1" dirty="0">
              <a:solidFill>
                <a:srgbClr val="FFFF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0"/>
            <a:r>
              <a:rPr lang="zh-CN" altLang="en-US" sz="28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要使用作文评改符号，最后得出总分，并写出评价。</a:t>
            </a:r>
            <a:endParaRPr lang="en-US" altLang="zh-CN" sz="2800" b="1" dirty="0">
              <a:solidFill>
                <a:srgbClr val="FFFF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81C7FBC-45B9-46F9-A999-1DB4CE1A76E5}"/>
              </a:ext>
            </a:extLst>
          </p:cNvPr>
          <p:cNvSpPr/>
          <p:nvPr/>
        </p:nvSpPr>
        <p:spPr>
          <a:xfrm>
            <a:off x="1754469" y="525194"/>
            <a:ext cx="6369114" cy="41362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marL="342900" lvl="0" indent="-342900">
              <a:buFont typeface="+mj-lt"/>
              <a:buAutoNum type="arabicPeriod"/>
            </a:pPr>
            <a:r>
              <a:rPr lang="zh-CN" sz="2200" b="1" dirty="0">
                <a:latin typeface="宋体" panose="02010600030101010101" pitchFamily="2" charset="-122"/>
                <a:ea typeface="宋体" panose="02010600030101010101" pitchFamily="2" charset="-122"/>
              </a:rPr>
              <a:t>没有错别字，语句通顺，表达流畅。</a:t>
            </a:r>
          </a:p>
          <a:p>
            <a:pPr marL="342900" lvl="0" indent="-342900">
              <a:buFont typeface="+mj-lt"/>
              <a:buAutoNum type="arabicPeriod"/>
            </a:pPr>
            <a:r>
              <a:rPr lang="zh-CN" sz="2200" b="1" dirty="0">
                <a:latin typeface="宋体" panose="02010600030101010101" pitchFamily="2" charset="-122"/>
                <a:ea typeface="宋体" panose="02010600030101010101" pitchFamily="2" charset="-122"/>
              </a:rPr>
              <a:t>用词准确生动，意思表达清楚明确。</a:t>
            </a:r>
          </a:p>
          <a:p>
            <a:pPr marL="342900" lvl="0" indent="-342900">
              <a:buFont typeface="+mj-lt"/>
              <a:buAutoNum type="arabicPeriod"/>
            </a:pPr>
            <a:r>
              <a:rPr lang="zh-CN" sz="2200" b="1" dirty="0">
                <a:latin typeface="宋体" panose="02010600030101010101" pitchFamily="2" charset="-122"/>
                <a:ea typeface="宋体" panose="02010600030101010101" pitchFamily="2" charset="-122"/>
              </a:rPr>
              <a:t>文章结构清晰，详略得当，重点突出。</a:t>
            </a:r>
          </a:p>
          <a:p>
            <a:pPr marL="342900" lvl="0" indent="-342900">
              <a:buFont typeface="+mj-lt"/>
              <a:buAutoNum type="arabicPeriod"/>
            </a:pPr>
            <a:r>
              <a:rPr lang="zh-CN" sz="2200" b="1" dirty="0">
                <a:latin typeface="宋体" panose="02010600030101010101" pitchFamily="2" charset="-122"/>
                <a:ea typeface="宋体" panose="02010600030101010101" pitchFamily="2" charset="-122"/>
              </a:rPr>
              <a:t>开头能</a:t>
            </a:r>
            <a:r>
              <a:rPr lang="zh-CN" altLang="en-US" sz="2200" b="1" dirty="0">
                <a:latin typeface="宋体" panose="02010600030101010101" pitchFamily="2" charset="-122"/>
                <a:ea typeface="宋体" panose="02010600030101010101" pitchFamily="2" charset="-122"/>
              </a:rPr>
              <a:t>点明</a:t>
            </a:r>
            <a:r>
              <a:rPr lang="zh-CN" sz="2200" b="1" dirty="0">
                <a:latin typeface="宋体" panose="02010600030101010101" pitchFamily="2" charset="-122"/>
                <a:ea typeface="宋体" panose="02010600030101010101" pitchFamily="2" charset="-122"/>
              </a:rPr>
              <a:t>主题，结尾能恰当呼应、升华。</a:t>
            </a:r>
          </a:p>
          <a:p>
            <a:pPr marL="342900" lvl="0" indent="-342900">
              <a:buFont typeface="+mj-lt"/>
              <a:buAutoNum type="arabicPeriod"/>
            </a:pPr>
            <a:r>
              <a:rPr lang="zh-CN" sz="2200" b="1" dirty="0">
                <a:latin typeface="宋体" panose="02010600030101010101" pitchFamily="2" charset="-122"/>
                <a:ea typeface="宋体" panose="02010600030101010101" pitchFamily="2" charset="-122"/>
              </a:rPr>
              <a:t>文章立意较好，符合主流价值观。</a:t>
            </a:r>
          </a:p>
          <a:p>
            <a:pPr marL="342900" lvl="0" indent="-342900">
              <a:buFont typeface="+mj-lt"/>
              <a:buAutoNum type="arabicPeriod"/>
            </a:pPr>
            <a:r>
              <a:rPr lang="zh-CN" sz="2200" b="1" dirty="0">
                <a:latin typeface="宋体" panose="02010600030101010101" pitchFamily="2" charset="-122"/>
                <a:ea typeface="宋体" panose="02010600030101010101" pitchFamily="2" charset="-122"/>
              </a:rPr>
              <a:t>文章主旨明确，有真情实感，抒发手法多样。</a:t>
            </a:r>
          </a:p>
          <a:p>
            <a:pPr marL="342900" lvl="0" indent="-342900">
              <a:buFont typeface="+mj-lt"/>
              <a:buAutoNum type="arabicPeriod"/>
            </a:pPr>
            <a:r>
              <a:rPr lang="zh-CN" sz="2200" b="1" dirty="0">
                <a:latin typeface="宋体" panose="02010600030101010101" pitchFamily="2" charset="-122"/>
                <a:ea typeface="宋体" panose="02010600030101010101" pitchFamily="2" charset="-122"/>
              </a:rPr>
              <a:t>语言生动有个性，恰当使用修辞手法。</a:t>
            </a:r>
          </a:p>
          <a:p>
            <a:pPr marL="342900" lvl="0" indent="-342900">
              <a:buFont typeface="+mj-lt"/>
              <a:buAutoNum type="arabicPeriod"/>
            </a:pPr>
            <a:r>
              <a:rPr lang="zh-CN" sz="2200" b="1" dirty="0">
                <a:latin typeface="宋体" panose="02010600030101010101" pitchFamily="2" charset="-122"/>
                <a:ea typeface="宋体" panose="02010600030101010101" pitchFamily="2" charset="-122"/>
              </a:rPr>
              <a:t>符合本次作文要求：</a:t>
            </a:r>
          </a:p>
          <a:p>
            <a:pPr marL="800100" lvl="1" indent="-457200">
              <a:buFont typeface="+mj-ea"/>
              <a:buAutoNum type="circleNumDbPlain"/>
            </a:pPr>
            <a:r>
              <a:rPr lang="zh-CN" altLang="en-US" sz="2200" b="1" dirty="0">
                <a:latin typeface="宋体" panose="02010600030101010101" pitchFamily="2" charset="-122"/>
                <a:ea typeface="宋体" panose="02010600030101010101" pitchFamily="2" charset="-122"/>
              </a:rPr>
              <a:t>结构完整：相遇</a:t>
            </a:r>
            <a:r>
              <a:rPr lang="en-US" altLang="zh-CN" sz="2200" b="1" dirty="0">
                <a:latin typeface="宋体" panose="02010600030101010101" pitchFamily="2" charset="-122"/>
                <a:ea typeface="宋体" panose="02010600030101010101" pitchFamily="2" charset="-122"/>
              </a:rPr>
              <a:t>-</a:t>
            </a:r>
            <a:r>
              <a:rPr lang="zh-CN" altLang="en-US" sz="2200" b="1" dirty="0">
                <a:latin typeface="宋体" panose="02010600030101010101" pitchFamily="2" charset="-122"/>
                <a:ea typeface="宋体" panose="02010600030101010101" pitchFamily="2" charset="-122"/>
              </a:rPr>
              <a:t>相处</a:t>
            </a:r>
            <a:r>
              <a:rPr lang="en-US" altLang="zh-CN" sz="2200" b="1" dirty="0">
                <a:latin typeface="宋体" panose="02010600030101010101" pitchFamily="2" charset="-122"/>
                <a:ea typeface="宋体" panose="02010600030101010101" pitchFamily="2" charset="-122"/>
              </a:rPr>
              <a:t>-</a:t>
            </a:r>
            <a:r>
              <a:rPr lang="zh-CN" altLang="en-US" sz="2200" b="1" dirty="0">
                <a:latin typeface="宋体" panose="02010600030101010101" pitchFamily="2" charset="-122"/>
                <a:ea typeface="宋体" panose="02010600030101010101" pitchFamily="2" charset="-122"/>
              </a:rPr>
              <a:t>告别。</a:t>
            </a:r>
            <a:endParaRPr lang="en-US" altLang="zh-CN" sz="22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800100" lvl="1" indent="-457200">
              <a:buFont typeface="+mj-ea"/>
              <a:buAutoNum type="circleNumDbPlain"/>
            </a:pPr>
            <a:r>
              <a:rPr lang="zh-CN" altLang="en-US" sz="2200" b="1" dirty="0">
                <a:latin typeface="宋体" panose="02010600030101010101" pitchFamily="2" charset="-122"/>
                <a:ea typeface="宋体" panose="02010600030101010101" pitchFamily="2" charset="-122"/>
              </a:rPr>
              <a:t>能根据人物特点安排情节。</a:t>
            </a:r>
            <a:endParaRPr lang="en-US" altLang="zh-CN" sz="22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800100" lvl="1" indent="-457200">
              <a:buFont typeface="+mj-ea"/>
              <a:buAutoNum type="circleNumDbPlain"/>
            </a:pPr>
            <a:r>
              <a:rPr lang="zh-CN" altLang="en-US" sz="2200" b="1" dirty="0">
                <a:latin typeface="宋体" panose="02010600030101010101" pitchFamily="2" charset="-122"/>
                <a:ea typeface="宋体" panose="02010600030101010101" pitchFamily="2" charset="-122"/>
              </a:rPr>
              <a:t>事件安排有层次，突显时间变化。</a:t>
            </a:r>
            <a:endParaRPr lang="en-US" altLang="zh-CN" sz="22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800100" lvl="1" indent="-457200">
              <a:buFont typeface="+mj-ea"/>
              <a:buAutoNum type="circleNumDbPlain"/>
            </a:pPr>
            <a:r>
              <a:rPr lang="zh-CN" altLang="en-US" sz="2200" b="1" dirty="0">
                <a:latin typeface="宋体" panose="02010600030101010101" pitchFamily="2" charset="-122"/>
                <a:ea typeface="宋体" panose="02010600030101010101" pitchFamily="2" charset="-122"/>
              </a:rPr>
              <a:t>语言生动形象，恰当使用修辞手法。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31538545-A9CB-446C-9913-6A68198DCADC}"/>
              </a:ext>
            </a:extLst>
          </p:cNvPr>
          <p:cNvSpPr/>
          <p:nvPr/>
        </p:nvSpPr>
        <p:spPr>
          <a:xfrm>
            <a:off x="1156252" y="525195"/>
            <a:ext cx="598217" cy="4136258"/>
          </a:xfrm>
          <a:prstGeom prst="rect">
            <a:avLst/>
          </a:prstGeom>
          <a:solidFill>
            <a:srgbClr val="C00000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评   价   标   准</a:t>
            </a:r>
          </a:p>
        </p:txBody>
      </p:sp>
    </p:spTree>
    <p:extLst>
      <p:ext uri="{BB962C8B-B14F-4D97-AF65-F5344CB8AC3E}">
        <p14:creationId xmlns:p14="http://schemas.microsoft.com/office/powerpoint/2010/main" val="3887857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AF7BBB61-35FB-4E99-8090-555922CFD95B}"/>
              </a:ext>
            </a:extLst>
          </p:cNvPr>
          <p:cNvSpPr/>
          <p:nvPr/>
        </p:nvSpPr>
        <p:spPr>
          <a:xfrm>
            <a:off x="692080" y="1232986"/>
            <a:ext cx="775983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我和皮皮鲁又来到了水星，水星上面有很大一片的海洋，海洋里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有</a:t>
            </a:r>
            <a:r>
              <a: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许多在地球上看不到的生物。我和皮皮鲁就捉起来，准备带回地球，让人们参观，再试验一下能不能在地球养它们。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F462FA75-25DE-425D-8EA9-88F718F2EA5E}"/>
              </a:ext>
            </a:extLst>
          </p:cNvPr>
          <p:cNvSpPr/>
          <p:nvPr/>
        </p:nvSpPr>
        <p:spPr>
          <a:xfrm>
            <a:off x="1275486" y="2981738"/>
            <a:ext cx="1755948" cy="53379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问题分析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D96414E-4FD0-4AA5-B7FF-AFDA91B97518}"/>
              </a:ext>
            </a:extLst>
          </p:cNvPr>
          <p:cNvSpPr txBox="1"/>
          <p:nvPr/>
        </p:nvSpPr>
        <p:spPr>
          <a:xfrm>
            <a:off x="1275486" y="3515531"/>
            <a:ext cx="6601766" cy="1200329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  本段的重点是在水星的海洋里捉生物，但是过程写得简略，应该详细写一下：怎么捉的？捉到了什么？</a:t>
            </a:r>
          </a:p>
        </p:txBody>
      </p:sp>
      <p:sp>
        <p:nvSpPr>
          <p:cNvPr id="7" name="矩形 6"/>
          <p:cNvSpPr/>
          <p:nvPr/>
        </p:nvSpPr>
        <p:spPr>
          <a:xfrm>
            <a:off x="251209" y="510329"/>
            <a:ext cx="1361552" cy="44212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chemeClr val="tx1"/>
                </a:solidFill>
              </a:rPr>
              <a:t>评改范例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612761" y="490791"/>
            <a:ext cx="7093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下面是评改前的段落，读一读，看看有什么问题吗？</a:t>
            </a:r>
          </a:p>
        </p:txBody>
      </p:sp>
    </p:spTree>
    <p:extLst>
      <p:ext uri="{BB962C8B-B14F-4D97-AF65-F5344CB8AC3E}">
        <p14:creationId xmlns:p14="http://schemas.microsoft.com/office/powerpoint/2010/main" val="409116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AF7BBB61-35FB-4E99-8090-555922CFD95B}"/>
              </a:ext>
            </a:extLst>
          </p:cNvPr>
          <p:cNvSpPr/>
          <p:nvPr/>
        </p:nvSpPr>
        <p:spPr>
          <a:xfrm>
            <a:off x="714552" y="2295074"/>
            <a:ext cx="8068355" cy="178510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anchor="ctr">
            <a:spAutoFit/>
          </a:bodyPr>
          <a:lstStyle/>
          <a:p>
            <a:r>
              <a:rPr lang="zh-CN" altLang="en-US" sz="2200" b="1" kern="100" dirty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    我和皮皮鲁又来到了水星，水星上面有很大一片的海洋，海洋里有许多在地球上看不到的生物。我和皮皮鲁就捉起来，</a:t>
            </a:r>
            <a:r>
              <a:rPr lang="zh-CN" altLang="en-US" sz="2200" b="1" kern="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不一会儿，我们捉到了许多种类的叫不出名字的生物，这些生物颜色很鲜艳，形状很奇特。我们小心地把它们放进特制的航空桶里，</a:t>
            </a:r>
            <a:r>
              <a:rPr lang="zh-CN" altLang="en-US" sz="2200" b="1" kern="100" dirty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准备带回地球，让人们参观，再试验一下能不能在地球养它们。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34A88845-3D7F-4BA5-AB57-01C5477B4BA7}"/>
              </a:ext>
            </a:extLst>
          </p:cNvPr>
          <p:cNvSpPr/>
          <p:nvPr/>
        </p:nvSpPr>
        <p:spPr>
          <a:xfrm>
            <a:off x="732289" y="995938"/>
            <a:ext cx="8050618" cy="11079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 sz="2200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zh-CN" sz="2200" b="1" dirty="0">
                <a:latin typeface="楷体" panose="02010609060101010101" pitchFamily="49" charset="-122"/>
                <a:ea typeface="楷体" panose="02010609060101010101" pitchFamily="49" charset="-122"/>
              </a:rPr>
              <a:t>我和皮皮鲁又来到了水星，水星上面有很大一片的海洋，海洋里</a:t>
            </a:r>
            <a:r>
              <a:rPr lang="zh-CN" altLang="en-US" sz="2200" b="1" dirty="0">
                <a:latin typeface="楷体" panose="02010609060101010101" pitchFamily="49" charset="-122"/>
                <a:ea typeface="楷体" panose="02010609060101010101" pitchFamily="49" charset="-122"/>
              </a:rPr>
              <a:t>有</a:t>
            </a:r>
            <a:r>
              <a:rPr lang="zh-CN" altLang="zh-CN" sz="2200" b="1" dirty="0">
                <a:latin typeface="楷体" panose="02010609060101010101" pitchFamily="49" charset="-122"/>
                <a:ea typeface="楷体" panose="02010609060101010101" pitchFamily="49" charset="-122"/>
              </a:rPr>
              <a:t>许多在地球上看不到的生物。我和皮皮鲁就捉起来，准备带回地球，让人们参观，再试验一下能不能在地球养它们。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4D728B92-4D24-43B8-B6C7-C8C71546535E}"/>
              </a:ext>
            </a:extLst>
          </p:cNvPr>
          <p:cNvSpPr/>
          <p:nvPr/>
        </p:nvSpPr>
        <p:spPr>
          <a:xfrm>
            <a:off x="320538" y="982094"/>
            <a:ext cx="399394" cy="1121840"/>
          </a:xfrm>
          <a:prstGeom prst="rect">
            <a:avLst/>
          </a:prstGeom>
          <a:solidFill>
            <a:srgbClr val="C00000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dirty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原段落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A31F37DD-1627-41B8-BB61-9C88A87A5C67}"/>
              </a:ext>
            </a:extLst>
          </p:cNvPr>
          <p:cNvSpPr/>
          <p:nvPr/>
        </p:nvSpPr>
        <p:spPr>
          <a:xfrm>
            <a:off x="315158" y="2295074"/>
            <a:ext cx="399394" cy="1785104"/>
          </a:xfrm>
          <a:prstGeom prst="rect">
            <a:avLst/>
          </a:prstGeom>
          <a:solidFill>
            <a:srgbClr val="C00000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dirty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评改后段落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3186BB3D-C5A0-4D79-B186-2F261035445D}"/>
              </a:ext>
            </a:extLst>
          </p:cNvPr>
          <p:cNvSpPr txBox="1"/>
          <p:nvPr/>
        </p:nvSpPr>
        <p:spPr>
          <a:xfrm>
            <a:off x="1365320" y="4144945"/>
            <a:ext cx="6413360" cy="830997"/>
          </a:xfrm>
          <a:prstGeom prst="rect">
            <a:avLst/>
          </a:prstGeom>
          <a:solidFill>
            <a:srgbClr val="C00000"/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4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红字部分详细叙述了作者和皮皮鲁捉海洋生物的过程和成果，让人觉得非常有趣。</a:t>
            </a:r>
          </a:p>
        </p:txBody>
      </p:sp>
      <p:sp>
        <p:nvSpPr>
          <p:cNvPr id="9" name="矩形 8"/>
          <p:cNvSpPr/>
          <p:nvPr/>
        </p:nvSpPr>
        <p:spPr>
          <a:xfrm>
            <a:off x="251209" y="422797"/>
            <a:ext cx="1361552" cy="40193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800" b="1" dirty="0">
                <a:solidFill>
                  <a:schemeClr val="tx1"/>
                </a:solidFill>
              </a:rPr>
              <a:t>评改范例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637475" y="290188"/>
            <a:ext cx="67610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    这是修改后的段落，和原段落对比一下，说说为什么这么修改。</a:t>
            </a:r>
          </a:p>
        </p:txBody>
      </p:sp>
    </p:spTree>
    <p:extLst>
      <p:ext uri="{BB962C8B-B14F-4D97-AF65-F5344CB8AC3E}">
        <p14:creationId xmlns:p14="http://schemas.microsoft.com/office/powerpoint/2010/main" val="2400140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id="{80741CA3-BA9B-4011-8504-C5D2AD953DE7}"/>
              </a:ext>
            </a:extLst>
          </p:cNvPr>
          <p:cNvSpPr/>
          <p:nvPr/>
        </p:nvSpPr>
        <p:spPr>
          <a:xfrm>
            <a:off x="864158" y="657459"/>
            <a:ext cx="7174523" cy="3311640"/>
          </a:xfrm>
          <a:prstGeom prst="roundRect">
            <a:avLst>
              <a:gd name="adj" fmla="val 3952"/>
            </a:avLst>
          </a:prstGeom>
          <a:solidFill>
            <a:srgbClr val="222222"/>
          </a:solidFill>
          <a:ln w="76200">
            <a:solidFill>
              <a:srgbClr val="BC7D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20568207-036A-483E-A611-414AA42BF3C3}"/>
              </a:ext>
            </a:extLst>
          </p:cNvPr>
          <p:cNvSpPr txBox="1"/>
          <p:nvPr/>
        </p:nvSpPr>
        <p:spPr>
          <a:xfrm>
            <a:off x="2423435" y="1045011"/>
            <a:ext cx="4297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CN" altLang="en-US" sz="36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技巧总结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C925F52-5EC7-49BB-A436-FB31AEEEAF56}"/>
              </a:ext>
            </a:extLst>
          </p:cNvPr>
          <p:cNvSpPr txBox="1"/>
          <p:nvPr/>
        </p:nvSpPr>
        <p:spPr>
          <a:xfrm>
            <a:off x="1891278" y="1691342"/>
            <a:ext cx="53614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n"/>
            </a:pPr>
            <a:r>
              <a:rPr lang="zh-CN" altLang="en-US" sz="2800" b="1" dirty="0">
                <a:solidFill>
                  <a:srgbClr val="FFFF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要结合人物特点安排情节。</a:t>
            </a:r>
            <a:endParaRPr lang="en-US" altLang="zh-CN" sz="2800" b="1" dirty="0">
              <a:solidFill>
                <a:srgbClr val="FFFF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342900" lvl="0" indent="-342900">
              <a:buFont typeface="Wingdings" panose="05000000000000000000" pitchFamily="2" charset="2"/>
              <a:buChar char="n"/>
            </a:pPr>
            <a:r>
              <a:rPr lang="zh-CN" altLang="en-US" sz="2800" b="1" dirty="0">
                <a:solidFill>
                  <a:srgbClr val="FFFF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要突显出人物和现实的连接。</a:t>
            </a:r>
            <a:endParaRPr lang="en-US" altLang="zh-CN" sz="2800" b="1" dirty="0">
              <a:solidFill>
                <a:srgbClr val="FFFF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342900" lvl="0" indent="-342900">
              <a:buFont typeface="Wingdings" panose="05000000000000000000" pitchFamily="2" charset="2"/>
              <a:buChar char="n"/>
            </a:pPr>
            <a:r>
              <a:rPr lang="zh-CN" altLang="en-US" sz="2800" b="1" dirty="0">
                <a:solidFill>
                  <a:srgbClr val="FFFF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要写一天的生活。</a:t>
            </a:r>
            <a:endParaRPr lang="en-US" altLang="zh-CN" sz="2800" b="1" dirty="0">
              <a:solidFill>
                <a:srgbClr val="FFFF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342900" lvl="0" indent="-342900">
              <a:buFont typeface="Wingdings" panose="05000000000000000000" pitchFamily="2" charset="2"/>
              <a:buChar char="n"/>
            </a:pPr>
            <a:r>
              <a:rPr lang="zh-CN" altLang="en-US" sz="2800" b="1" dirty="0">
                <a:solidFill>
                  <a:srgbClr val="FFFF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结构完整，最好能首尾呼应。</a:t>
            </a:r>
          </a:p>
        </p:txBody>
      </p:sp>
    </p:spTree>
    <p:extLst>
      <p:ext uri="{BB962C8B-B14F-4D97-AF65-F5344CB8AC3E}">
        <p14:creationId xmlns:p14="http://schemas.microsoft.com/office/powerpoint/2010/main" val="1782218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DEAFB7A1-FACA-4D80-ABA7-A1F14A32898A}"/>
              </a:ext>
            </a:extLst>
          </p:cNvPr>
          <p:cNvSpPr txBox="1"/>
          <p:nvPr/>
        </p:nvSpPr>
        <p:spPr>
          <a:xfrm>
            <a:off x="3236625" y="828320"/>
            <a:ext cx="2670747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zh-CN" altLang="en-US" sz="4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神笔马良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057" y="1597761"/>
            <a:ext cx="4009886" cy="30956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46887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id="{8B6D27FE-5B0B-45EB-9EE7-21D0C170650E}"/>
              </a:ext>
            </a:extLst>
          </p:cNvPr>
          <p:cNvSpPr txBox="1"/>
          <p:nvPr/>
        </p:nvSpPr>
        <p:spPr>
          <a:xfrm>
            <a:off x="3677478" y="1002090"/>
            <a:ext cx="47115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习作：</a:t>
            </a:r>
            <a:endParaRPr lang="en-US" altLang="zh-CN" sz="4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4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我和</a:t>
            </a:r>
            <a:r>
              <a:rPr lang="en-US" altLang="zh-CN" sz="4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___</a:t>
            </a:r>
            <a:r>
              <a:rPr lang="zh-CN" altLang="en-US" sz="4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过一天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82" y="594824"/>
            <a:ext cx="2907797" cy="4022453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7360940" y="3442913"/>
            <a:ext cx="1440160" cy="349587"/>
            <a:chOff x="7308304" y="3806519"/>
            <a:chExt cx="1440160" cy="349587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0094" y="3821940"/>
              <a:ext cx="1438370" cy="33416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5" name="文本框 15">
              <a:hlinkClick r:id="rId4" action="ppaction://hlinksldjump"/>
            </p:cNvPr>
            <p:cNvSpPr txBox="1"/>
            <p:nvPr/>
          </p:nvSpPr>
          <p:spPr>
            <a:xfrm>
              <a:off x="7308304" y="3806519"/>
              <a:ext cx="1086986" cy="346249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algn="ctr"/>
              <a:r>
                <a:rPr kumimoji="1" lang="zh-CN" altLang="en-US" sz="1800" b="1" dirty="0">
                  <a:solidFill>
                    <a:schemeClr val="bg1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第一课时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7362730" y="3990935"/>
            <a:ext cx="1438370" cy="346249"/>
            <a:chOff x="7310094" y="4155926"/>
            <a:chExt cx="1438370" cy="346249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0094" y="4163978"/>
              <a:ext cx="1438370" cy="33416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8" name="文本框 14">
              <a:hlinkClick r:id="rId5" action="ppaction://hlinksldjump"/>
            </p:cNvPr>
            <p:cNvSpPr txBox="1"/>
            <p:nvPr/>
          </p:nvSpPr>
          <p:spPr>
            <a:xfrm>
              <a:off x="7319179" y="4155926"/>
              <a:ext cx="1086986" cy="346249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algn="ctr"/>
              <a:r>
                <a:rPr kumimoji="1" lang="zh-CN" altLang="en-US" sz="1800" b="1" dirty="0">
                  <a:solidFill>
                    <a:schemeClr val="bg1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第二课时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66421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4">
            <a:extLst>
              <a:ext uri="{FF2B5EF4-FFF2-40B4-BE49-F238E27FC236}">
                <a16:creationId xmlns:a16="http://schemas.microsoft.com/office/drawing/2014/main" id="{CD294244-C9A6-41CD-9D8A-66E7986893EA}"/>
              </a:ext>
            </a:extLst>
          </p:cNvPr>
          <p:cNvSpPr txBox="1"/>
          <p:nvPr/>
        </p:nvSpPr>
        <p:spPr>
          <a:xfrm>
            <a:off x="3594897" y="1891948"/>
            <a:ext cx="2953387" cy="90024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54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审题指导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D98EB97-B3F9-4D72-B987-54578ED324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27600" y1="26000" x2="29800" y2="29000"/>
                        <a14:foregroundMark x1="15200" y1="49200" x2="21000" y2="49600"/>
                        <a14:foregroundMark x1="25000" y1="75400" x2="30800" y2="70200"/>
                        <a14:foregroundMark x1="72000" y1="70600" x2="74600" y2="73800"/>
                        <a14:foregroundMark x1="83000" y1="48800" x2="87600" y2="48800"/>
                        <a14:foregroundMark x1="74000" y1="26400" x2="77600" y2="23600"/>
                        <a14:foregroundMark x1="51400" y1="16200" x2="51800" y2="1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749" y="1464439"/>
            <a:ext cx="1996516" cy="1996516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0" y="374207"/>
            <a:ext cx="1440160" cy="349587"/>
            <a:chOff x="7308304" y="3806519"/>
            <a:chExt cx="1440160" cy="349587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0094" y="3821940"/>
              <a:ext cx="1438370" cy="33416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6" name="文本框 15"/>
            <p:cNvSpPr txBox="1"/>
            <p:nvPr/>
          </p:nvSpPr>
          <p:spPr>
            <a:xfrm>
              <a:off x="7308304" y="3806519"/>
              <a:ext cx="1086986" cy="346249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algn="ctr"/>
              <a:r>
                <a:rPr kumimoji="1" lang="zh-CN" altLang="en-US" sz="1800" b="1" dirty="0">
                  <a:solidFill>
                    <a:schemeClr val="bg1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第一课时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72836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98174" y="346526"/>
            <a:ext cx="8547652" cy="232679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200" b="1" dirty="0">
                <a:latin typeface="宋体" panose="02010600030101010101" pitchFamily="2" charset="-122"/>
                <a:ea typeface="宋体" panose="02010600030101010101" pitchFamily="2" charset="-122"/>
              </a:rPr>
              <a:t>    我们看过很多神话和童话，里面的人物有的本领高强、爱憎分明，如哪吒、葫芦娃；有的机智聪明、惩恶扬善，如神笔马良；有的美丽纯洁、温柔善良，如白雪公主。你了解他们吗？喜欢他们吗？你还喜欢哪些人物呢？</a:t>
            </a:r>
            <a:endParaRPr lang="en-US" altLang="zh-CN" sz="22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2200" b="1" dirty="0">
                <a:latin typeface="宋体" panose="02010600030101010101" pitchFamily="2" charset="-122"/>
                <a:ea typeface="宋体" panose="02010600030101010101" pitchFamily="2" charset="-122"/>
              </a:rPr>
              <a:t>    如果有机会和他们中的某一位过上一天，你会选择谁</a:t>
            </a:r>
            <a:r>
              <a:rPr lang="en-US" altLang="zh-CN" sz="2200" b="1" dirty="0">
                <a:latin typeface="宋体" panose="02010600030101010101" pitchFamily="2" charset="-122"/>
                <a:ea typeface="宋体" panose="02010600030101010101" pitchFamily="2" charset="-122"/>
              </a:rPr>
              <a:t>?</a:t>
            </a:r>
            <a:r>
              <a:rPr lang="zh-CN" altLang="en-US" sz="2200" b="1" dirty="0">
                <a:latin typeface="宋体" panose="02010600030101010101" pitchFamily="2" charset="-122"/>
                <a:ea typeface="宋体" panose="02010600030101010101" pitchFamily="2" charset="-122"/>
              </a:rPr>
              <a:t>你们会一起去哪里？会做些什么？会发生什么故事呢？</a:t>
            </a:r>
            <a:endParaRPr lang="en-US" altLang="zh-CN" sz="22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98175" y="2970237"/>
            <a:ext cx="4679592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sz="2200" b="1" dirty="0">
                <a:latin typeface="宋体" panose="02010600030101010101" pitchFamily="2" charset="-122"/>
                <a:ea typeface="宋体" panose="02010600030101010101" pitchFamily="2" charset="-122"/>
              </a:rPr>
              <a:t>    把自己的想法和小组同学说一说，再写下来。写完后，听听同学的意见，认真修改，最后誊写清楚。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944217" y="1123122"/>
            <a:ext cx="768294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376030" y="1495012"/>
            <a:ext cx="463983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5893904" y="1409631"/>
            <a:ext cx="1868557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选取人物</a:t>
            </a:r>
          </a:p>
        </p:txBody>
      </p:sp>
      <p:cxnSp>
        <p:nvCxnSpPr>
          <p:cNvPr id="22" name="直接连接符 21"/>
          <p:cNvCxnSpPr/>
          <p:nvPr/>
        </p:nvCxnSpPr>
        <p:spPr>
          <a:xfrm>
            <a:off x="944217" y="2249557"/>
            <a:ext cx="7792279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337930" y="2603744"/>
            <a:ext cx="5555974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/>
          <p:cNvSpPr txBox="1"/>
          <p:nvPr/>
        </p:nvSpPr>
        <p:spPr>
          <a:xfrm>
            <a:off x="6046304" y="2293351"/>
            <a:ext cx="1868557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zh-CN" altLang="en-US" sz="28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写出事件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124" y="2603743"/>
            <a:ext cx="3505938" cy="249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752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E24CC0F-5355-46D8-8F8C-28795CC340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973" b="98007" l="9473" r="89844">
                        <a14:foregroundMark x1="17773" y1="17110" x2="16211" y2="90532"/>
                        <a14:foregroundMark x1="17773" y1="13787" x2="21973" y2="17608"/>
                        <a14:foregroundMark x1="21973" y1="17608" x2="24121" y2="24086"/>
                        <a14:foregroundMark x1="24121" y1="24086" x2="23340" y2="30897"/>
                        <a14:foregroundMark x1="23340" y1="30897" x2="19141" y2="31561"/>
                        <a14:foregroundMark x1="19141" y1="31561" x2="14844" y2="29568"/>
                        <a14:foregroundMark x1="14844" y1="29568" x2="13672" y2="26412"/>
                        <a14:foregroundMark x1="29102" y1="34385" x2="30469" y2="30565"/>
                        <a14:foregroundMark x1="15918" y1="93522" x2="16016" y2="98007"/>
                        <a14:foregroundMark x1="9570" y1="43522" x2="10156" y2="45847"/>
                        <a14:foregroundMark x1="33496" y1="10797" x2="32129" y2="36711"/>
                        <a14:foregroundMark x1="29102" y1="30233" x2="30078" y2="29236"/>
                        <a14:foregroundMark x1="34473" y1="9136" x2="39160" y2="9136"/>
                        <a14:foregroundMark x1="39160" y1="9136" x2="53809" y2="7973"/>
                        <a14:foregroundMark x1="53809" y1="7973" x2="86621" y2="101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8399" y="497413"/>
            <a:ext cx="8194615" cy="4817537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BEFF809E-8E37-4BD7-9D92-D598485795D0}"/>
              </a:ext>
            </a:extLst>
          </p:cNvPr>
          <p:cNvSpPr txBox="1"/>
          <p:nvPr/>
        </p:nvSpPr>
        <p:spPr>
          <a:xfrm>
            <a:off x="3326673" y="1377255"/>
            <a:ext cx="39489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童话人物很亲切，神话人物很神奇，你会选择谁呢？他们又有哪些特点呢？</a:t>
            </a:r>
          </a:p>
        </p:txBody>
      </p:sp>
      <p:sp>
        <p:nvSpPr>
          <p:cNvPr id="5" name="文本框 14"/>
          <p:cNvSpPr txBox="1"/>
          <p:nvPr/>
        </p:nvSpPr>
        <p:spPr>
          <a:xfrm>
            <a:off x="528749" y="423745"/>
            <a:ext cx="1931348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习作指导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3" y="476421"/>
            <a:ext cx="366860" cy="456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962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CCE8C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 anchor="ctr">
        <a:spAutoFit/>
      </a:bodyPr>
      <a:lstStyle>
        <a:defPPr algn="l">
          <a:defRPr sz="2400" b="1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CCE8C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5231</TotalTime>
  <Words>2257</Words>
  <PresentationFormat>全屏显示(16:9)</PresentationFormat>
  <Paragraphs>172</Paragraphs>
  <Slides>44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44</vt:i4>
      </vt:variant>
    </vt:vector>
  </HeadingPairs>
  <TitlesOfParts>
    <vt:vector size="53" baseType="lpstr">
      <vt:lpstr>幼圆</vt:lpstr>
      <vt:lpstr>Arial</vt:lpstr>
      <vt:lpstr>Wingdings</vt:lpstr>
      <vt:lpstr>宋体</vt:lpstr>
      <vt:lpstr>Calibri</vt:lpstr>
      <vt:lpstr>等线</vt:lpstr>
      <vt:lpstr>楷体</vt:lpstr>
      <vt:lpstr>黑体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2020-01-30T03:27:18Z</dcterms:created>
  <dcterms:modified xsi:type="dcterms:W3CDTF">2022-08-09T02:12:47Z</dcterms:modified>
</cp:coreProperties>
</file>