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433" r:id="rId2"/>
    <p:sldId id="545" r:id="rId3"/>
    <p:sldId id="1061" r:id="rId4"/>
    <p:sldId id="1031" r:id="rId5"/>
    <p:sldId id="988" r:id="rId6"/>
    <p:sldId id="1151" r:id="rId7"/>
    <p:sldId id="989" r:id="rId8"/>
    <p:sldId id="991" r:id="rId9"/>
    <p:sldId id="992" r:id="rId10"/>
    <p:sldId id="1062" r:id="rId11"/>
    <p:sldId id="1099" r:id="rId12"/>
    <p:sldId id="1097" r:id="rId13"/>
    <p:sldId id="1064" r:id="rId14"/>
    <p:sldId id="1132" r:id="rId15"/>
    <p:sldId id="1152" r:id="rId16"/>
    <p:sldId id="997" r:id="rId17"/>
    <p:sldId id="1189" r:id="rId18"/>
    <p:sldId id="1207" r:id="rId19"/>
    <p:sldId id="1190" r:id="rId20"/>
    <p:sldId id="1191" r:id="rId21"/>
    <p:sldId id="1193" r:id="rId22"/>
    <p:sldId id="1194" r:id="rId23"/>
    <p:sldId id="1208" r:id="rId24"/>
    <p:sldId id="1209" r:id="rId25"/>
    <p:sldId id="1196" r:id="rId26"/>
    <p:sldId id="1197" r:id="rId27"/>
    <p:sldId id="1198" r:id="rId28"/>
    <p:sldId id="1199" r:id="rId29"/>
    <p:sldId id="1200" r:id="rId30"/>
    <p:sldId id="1201" r:id="rId31"/>
    <p:sldId id="1203" r:id="rId32"/>
    <p:sldId id="1204" r:id="rId33"/>
    <p:sldId id="1205" r:id="rId34"/>
    <p:sldId id="1206" r:id="rId35"/>
    <p:sldId id="1187" r:id="rId3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汉语拼音" panose="02010600030101010101" charset="0"/>
      <p:regular r:id="rId43"/>
    </p:embeddedFont>
    <p:embeddedFont>
      <p:font typeface="黑体" panose="02010609060101010101" pitchFamily="49" charset="-122"/>
      <p:regular r:id="rId44"/>
    </p:embeddedFont>
    <p:embeddedFont>
      <p:font typeface="楷体" panose="02010609060101010101" pitchFamily="49" charset="-122"/>
      <p:regular r:id="rId45"/>
    </p:embeddedFont>
    <p:embeddedFont>
      <p:font typeface="幼圆" panose="02010509060101010101" pitchFamily="49" charset="-122"/>
      <p:regular r:id="rId4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0CEB7BA-57BC-404C-9576-6A7C589B65E2}">
          <p14:sldIdLst>
            <p14:sldId id="1433"/>
            <p14:sldId id="545"/>
            <p14:sldId id="1061"/>
            <p14:sldId id="1031"/>
            <p14:sldId id="988"/>
            <p14:sldId id="1151"/>
            <p14:sldId id="989"/>
            <p14:sldId id="991"/>
            <p14:sldId id="992"/>
            <p14:sldId id="1062"/>
            <p14:sldId id="1099"/>
            <p14:sldId id="1097"/>
            <p14:sldId id="1064"/>
            <p14:sldId id="1132"/>
            <p14:sldId id="1152"/>
            <p14:sldId id="997"/>
            <p14:sldId id="1189"/>
            <p14:sldId id="1207"/>
            <p14:sldId id="1190"/>
            <p14:sldId id="1191"/>
            <p14:sldId id="1193"/>
            <p14:sldId id="1194"/>
            <p14:sldId id="1208"/>
            <p14:sldId id="1209"/>
            <p14:sldId id="1196"/>
            <p14:sldId id="1197"/>
            <p14:sldId id="1198"/>
            <p14:sldId id="1199"/>
            <p14:sldId id="1200"/>
            <p14:sldId id="1201"/>
            <p14:sldId id="1203"/>
            <p14:sldId id="1204"/>
            <p14:sldId id="1205"/>
            <p14:sldId id="1206"/>
            <p14:sldId id="11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  <a:srgbClr val="2E2ED0"/>
    <a:srgbClr val="0070C0"/>
    <a:srgbClr val="FF6600"/>
    <a:srgbClr val="009900"/>
    <a:srgbClr val="FF9933"/>
    <a:srgbClr val="EE6060"/>
    <a:srgbClr val="FF9F9F"/>
    <a:srgbClr val="FFB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142" d="100"/>
          <a:sy n="142" d="100"/>
        </p:scale>
        <p:origin x="84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841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4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9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375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317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877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344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145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6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48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C719-7A77-4601-83F2-2D6597F4362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706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C719-7A77-4601-83F2-2D6597F4362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C719-7A77-4601-83F2-2D6597F4362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C719-7A77-4601-83F2-2D6597F4362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657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979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674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34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057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75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026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3493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271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818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C719-7A77-4601-83F2-2D6597F4362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117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334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0773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62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151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C719-7A77-4601-83F2-2D6597F4362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34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250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368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077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37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zsdth\Desktop\图片1_副本.jpg"/>
          <p:cNvPicPr>
            <a:picLocks noChangeAspect="1" noChangeArrowheads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2"/>
          <a:stretch>
            <a:fillRect/>
          </a:stretch>
        </p:blipFill>
        <p:spPr bwMode="auto">
          <a:xfrm>
            <a:off x="0" y="3507854"/>
            <a:ext cx="9144000" cy="165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 userDrawn="1"/>
        </p:nvGrpSpPr>
        <p:grpSpPr>
          <a:xfrm>
            <a:off x="1" y="92978"/>
            <a:ext cx="2771800" cy="275590"/>
            <a:chOff x="1" y="92978"/>
            <a:chExt cx="2771800" cy="275590"/>
          </a:xfrm>
        </p:grpSpPr>
        <p:sp>
          <p:nvSpPr>
            <p:cNvPr id="8" name="矩形 7"/>
            <p:cNvSpPr/>
            <p:nvPr userDrawn="1"/>
          </p:nvSpPr>
          <p:spPr>
            <a:xfrm flipH="1">
              <a:off x="1" y="123478"/>
              <a:ext cx="2771800" cy="216000"/>
            </a:xfrm>
            <a:prstGeom prst="rect">
              <a:avLst/>
            </a:prstGeom>
            <a:gradFill flip="none" rotWithShape="1">
              <a:gsLst>
                <a:gs pos="40000">
                  <a:schemeClr val="accent5">
                    <a:lumMod val="60000"/>
                    <a:lumOff val="40000"/>
                  </a:schemeClr>
                </a:gs>
                <a:gs pos="97000">
                  <a:schemeClr val="bg1">
                    <a:alpha val="0"/>
                  </a:schemeClr>
                </a:gs>
                <a:gs pos="70000">
                  <a:schemeClr val="accent5">
                    <a:lumMod val="40000"/>
                    <a:lumOff val="60000"/>
                    <a:alpha val="76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" name="文本框 10"/>
            <p:cNvSpPr txBox="1"/>
            <p:nvPr userDrawn="1"/>
          </p:nvSpPr>
          <p:spPr>
            <a:xfrm>
              <a:off x="336747" y="92978"/>
              <a:ext cx="792480" cy="275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rPr>
                <a:t>语文园地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1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hyperlink" Target="&#21160;&#28459;&#21476;&#35799;-&#23270;&#23077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四年级</a:t>
            </a:r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语文上册</a:t>
            </a:r>
          </a:p>
        </p:txBody>
      </p:sp>
    </p:spTree>
    <p:extLst>
      <p:ext uri="{BB962C8B-B14F-4D97-AF65-F5344CB8AC3E}">
        <p14:creationId xmlns:p14="http://schemas.microsoft.com/office/powerpoint/2010/main" val="18694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标注 15"/>
          <p:cNvSpPr/>
          <p:nvPr/>
        </p:nvSpPr>
        <p:spPr>
          <a:xfrm>
            <a:off x="1760568" y="933182"/>
            <a:ext cx="6771872" cy="1898550"/>
          </a:xfrm>
          <a:prstGeom prst="wedgeRoundRectCallout">
            <a:avLst>
              <a:gd name="adj1" fmla="val -47706"/>
              <a:gd name="adj2" fmla="val -7596"/>
              <a:gd name="adj3" fmla="val 16667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《女娲造人》《夸父逐日》《牛郎织女》《羿射九日》等，这些家喻户晓的故事，让你感受到了神话的哪些特点？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3648" y="1077198"/>
            <a:ext cx="2050415" cy="2646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标注 15"/>
          <p:cNvSpPr/>
          <p:nvPr/>
        </p:nvSpPr>
        <p:spPr>
          <a:xfrm>
            <a:off x="2157918" y="576580"/>
            <a:ext cx="6374521" cy="1833880"/>
          </a:xfrm>
          <a:prstGeom prst="wedgeRoundRectCallout">
            <a:avLst>
              <a:gd name="adj1" fmla="val -50000"/>
              <a:gd name="adj2" fmla="val -19944"/>
              <a:gd name="adj3" fmla="val 16667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回顾《普罗米修斯》《燧人氏钻木取火》两个故事，比较火种的来源，你体会到了什么？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576580"/>
            <a:ext cx="2050415" cy="26466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57919" y="2746206"/>
            <a:ext cx="6019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不同国家、不同民族对世界上的同一现象或者事物有着不同的解释。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4977" y="-1260256"/>
            <a:ext cx="1584174" cy="6511885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534866" y="443368"/>
            <a:ext cx="2138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latin typeface="造字工房悦黑演示版常规体" pitchFamily="50" charset="-122"/>
                <a:ea typeface="造字工房悦黑演示版常规体" pitchFamily="50" charset="-122"/>
              </a:rPr>
              <a:t>识字加油站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-155021" y="209622"/>
            <a:ext cx="2796733" cy="837210"/>
            <a:chOff x="-264385" y="-76879"/>
            <a:chExt cx="3728394" cy="1116105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635596" y="645368"/>
              <a:ext cx="0" cy="384721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44339" y="1039226"/>
              <a:ext cx="1490427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066960" y="178828"/>
              <a:ext cx="1397049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445441" y="178828"/>
              <a:ext cx="0" cy="64107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10" t="64450" r="63336" b="-6857"/>
            <a:stretch>
              <a:fillRect/>
            </a:stretch>
          </p:blipFill>
          <p:spPr>
            <a:xfrm>
              <a:off x="-264385" y="-76879"/>
              <a:ext cx="1152128" cy="914751"/>
            </a:xfrm>
            <a:prstGeom prst="rect">
              <a:avLst/>
            </a:prstGeom>
          </p:spPr>
        </p:pic>
      </p:grpSp>
      <p:sp>
        <p:nvSpPr>
          <p:cNvPr id="17" name="文本框 5"/>
          <p:cNvSpPr txBox="1"/>
          <p:nvPr/>
        </p:nvSpPr>
        <p:spPr>
          <a:xfrm>
            <a:off x="1067248" y="3126412"/>
            <a:ext cx="69272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汉语拼音" panose="02010600030101010101" charset="0"/>
                <a:cs typeface="汉语拼音" panose="02010600030101010101" charset="0"/>
              </a:rPr>
              <a:t>      </a:t>
            </a:r>
            <a:r>
              <a:rPr lang="en-US" altLang="zh-CN" sz="2000" b="1" dirty="0" err="1">
                <a:solidFill>
                  <a:srgbClr val="FF0000"/>
                </a:solidFill>
                <a:latin typeface="汉语拼音" panose="02010600030101010101" charset="0"/>
                <a:cs typeface="汉语拼音" panose="02010600030101010101" charset="0"/>
              </a:rPr>
              <a:t>pǔ</a:t>
            </a:r>
            <a:r>
              <a:rPr lang="en-US" altLang="zh-CN" sz="2000" b="1" dirty="0">
                <a:solidFill>
                  <a:srgbClr val="FF0000"/>
                </a:solidFill>
                <a:latin typeface="汉语拼音" panose="02010600030101010101" charset="0"/>
                <a:cs typeface="汉语拼音" panose="02010600030101010101" charset="0"/>
              </a:rPr>
              <a:t>    </a:t>
            </a:r>
            <a:r>
              <a:rPr lang="en-US" altLang="zh-CN" sz="2000" b="1" dirty="0" err="1">
                <a:solidFill>
                  <a:srgbClr val="FF0000"/>
                </a:solidFill>
                <a:latin typeface="汉语拼音" panose="02010600030101010101" charset="0"/>
                <a:cs typeface="汉语拼音" panose="02010600030101010101" charset="0"/>
              </a:rPr>
              <a:t>huì</a:t>
            </a:r>
            <a:r>
              <a:rPr lang="en-US" altLang="zh-CN" sz="2000" b="1" dirty="0">
                <a:solidFill>
                  <a:srgbClr val="FF0000"/>
                </a:solidFill>
                <a:latin typeface="汉语拼音" panose="02010600030101010101" charset="0"/>
                <a:cs typeface="汉语拼音" panose="02010600030101010101" charset="0"/>
              </a:rPr>
              <a:t>     </a:t>
            </a:r>
            <a:r>
              <a:rPr lang="en-US" altLang="zh-CN" sz="2000" b="1" dirty="0" err="1">
                <a:solidFill>
                  <a:srgbClr val="FF0000"/>
                </a:solidFill>
                <a:latin typeface="汉语拼音" panose="02010600030101010101" charset="0"/>
                <a:cs typeface="汉语拼音" panose="02010600030101010101" charset="0"/>
              </a:rPr>
              <a:t>lěi</a:t>
            </a:r>
            <a:r>
              <a:rPr lang="en-US" altLang="zh-CN" sz="2000" b="1" dirty="0">
                <a:solidFill>
                  <a:srgbClr val="FF0000"/>
                </a:solidFill>
                <a:latin typeface="汉语拼音" panose="02010600030101010101" charset="0"/>
                <a:cs typeface="汉语拼音" panose="02010600030101010101" charset="0"/>
              </a:rPr>
              <a:t>     </a:t>
            </a:r>
            <a:r>
              <a:rPr lang="en-US" altLang="zh-CN" sz="2000" b="1" dirty="0" err="1">
                <a:solidFill>
                  <a:srgbClr val="FF0000"/>
                </a:solidFill>
                <a:latin typeface="汉语拼音" panose="02010600030101010101" charset="0"/>
                <a:cs typeface="汉语拼音" panose="02010600030101010101" charset="0"/>
              </a:rPr>
              <a:t>ruǐ</a:t>
            </a:r>
            <a:r>
              <a:rPr lang="en-US" altLang="zh-CN" sz="2000" b="1" dirty="0">
                <a:solidFill>
                  <a:srgbClr val="FF0000"/>
                </a:solidFill>
                <a:latin typeface="汉语拼音" panose="02010600030101010101" charset="0"/>
                <a:cs typeface="汉语拼音" panose="02010600030101010101" charset="0"/>
              </a:rPr>
              <a:t>   </a:t>
            </a:r>
            <a:r>
              <a:rPr lang="en-US" altLang="zh-CN" sz="2000" b="1" dirty="0" err="1">
                <a:solidFill>
                  <a:srgbClr val="FF0000"/>
                </a:solidFill>
                <a:latin typeface="汉语拼音" panose="02010600030101010101" charset="0"/>
                <a:cs typeface="汉语拼音" panose="02010600030101010101" charset="0"/>
              </a:rPr>
              <a:t>méi</a:t>
            </a:r>
            <a:r>
              <a:rPr lang="en-US" altLang="zh-CN" sz="2000" b="1" dirty="0">
                <a:solidFill>
                  <a:srgbClr val="FF0000"/>
                </a:solidFill>
                <a:latin typeface="汉语拼音" panose="02010600030101010101" charset="0"/>
                <a:cs typeface="汉语拼音" panose="02010600030101010101" charset="0"/>
              </a:rPr>
              <a:t>   </a:t>
            </a:r>
            <a:r>
              <a:rPr lang="en-US" altLang="zh-CN" sz="2000" b="1" dirty="0" err="1">
                <a:solidFill>
                  <a:srgbClr val="FF0000"/>
                </a:solidFill>
                <a:latin typeface="汉语拼音" panose="02010600030101010101" charset="0"/>
                <a:cs typeface="汉语拼音" panose="02010600030101010101" charset="0"/>
              </a:rPr>
              <a:t>mò</a:t>
            </a:r>
            <a:r>
              <a:rPr lang="en-US" altLang="zh-CN" sz="2000" b="1" dirty="0">
                <a:solidFill>
                  <a:srgbClr val="FF0000"/>
                </a:solidFill>
                <a:latin typeface="汉语拼音" panose="02010600030101010101" charset="0"/>
                <a:cs typeface="汉语拼音" panose="02010600030101010101" charset="0"/>
              </a:rPr>
              <a:t>     </a:t>
            </a:r>
            <a:r>
              <a:rPr lang="en-US" altLang="zh-CN" sz="2000" b="1" dirty="0" err="1">
                <a:solidFill>
                  <a:srgbClr val="FF0000"/>
                </a:solidFill>
                <a:latin typeface="汉语拼音" panose="02010600030101010101" charset="0"/>
                <a:cs typeface="汉语拼音" panose="02010600030101010101" charset="0"/>
              </a:rPr>
              <a:t>lì</a:t>
            </a:r>
            <a:r>
              <a:rPr lang="en-US" altLang="zh-CN" sz="2000" b="1" dirty="0">
                <a:solidFill>
                  <a:srgbClr val="FF0000"/>
                </a:solidFill>
                <a:latin typeface="汉语拼音" panose="02010600030101010101" charset="0"/>
                <a:cs typeface="汉语拼音" panose="02010600030101010101" charset="0"/>
              </a:rPr>
              <a:t>    </a:t>
            </a:r>
            <a:r>
              <a:rPr lang="en-US" altLang="zh-CN" sz="2000" b="1" dirty="0" err="1">
                <a:solidFill>
                  <a:srgbClr val="FF0000"/>
                </a:solidFill>
                <a:latin typeface="汉语拼音" panose="02010600030101010101" charset="0"/>
                <a:cs typeface="汉语拼音" panose="02010600030101010101" charset="0"/>
              </a:rPr>
              <a:t>mǔ</a:t>
            </a:r>
            <a:r>
              <a:rPr lang="en-US" altLang="zh-CN" sz="2000" b="1" dirty="0">
                <a:solidFill>
                  <a:srgbClr val="FF0000"/>
                </a:solidFill>
                <a:latin typeface="汉语拼音" panose="02010600030101010101" charset="0"/>
                <a:cs typeface="汉语拼音" panose="02010600030101010101" charset="0"/>
              </a:rPr>
              <a:t>   </a:t>
            </a:r>
            <a:r>
              <a:rPr lang="en-US" altLang="zh-CN" sz="2000" b="1" dirty="0" err="1">
                <a:solidFill>
                  <a:srgbClr val="FF0000"/>
                </a:solidFill>
                <a:latin typeface="汉语拼音" panose="02010600030101010101" charset="0"/>
                <a:cs typeface="汉语拼音" panose="02010600030101010101" charset="0"/>
              </a:rPr>
              <a:t>dān</a:t>
            </a:r>
            <a:r>
              <a:rPr lang="en-US" altLang="zh-CN" sz="2000" b="1" dirty="0">
                <a:solidFill>
                  <a:srgbClr val="FF0000"/>
                </a:solidFill>
                <a:latin typeface="汉语拼音" panose="02010600030101010101" charset="0"/>
                <a:cs typeface="汉语拼音" panose="02010600030101010101" charset="0"/>
              </a:rPr>
              <a:t>  </a:t>
            </a:r>
            <a:r>
              <a:rPr lang="en-US" altLang="zh-CN" sz="2000" b="1" dirty="0" err="1">
                <a:solidFill>
                  <a:srgbClr val="FF0000"/>
                </a:solidFill>
                <a:latin typeface="汉语拼音" panose="02010600030101010101" charset="0"/>
                <a:cs typeface="汉语拼音" panose="02010600030101010101" charset="0"/>
              </a:rPr>
              <a:t>táng</a:t>
            </a:r>
            <a:endParaRPr lang="en-US" altLang="zh-CN" sz="2000" b="1" dirty="0">
              <a:solidFill>
                <a:srgbClr val="FF0000"/>
              </a:solidFill>
              <a:latin typeface="汉语拼音" panose="02010600030101010101" charset="0"/>
              <a:cs typeface="汉语拼音" panose="02010600030101010101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26206" y="1440387"/>
            <a:ext cx="4961721" cy="113601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花圃  花卉  花蕾  花蕊</a:t>
            </a:r>
          </a:p>
          <a:p>
            <a:pPr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玫瑰  茉莉  牡丹  海棠</a:t>
            </a:r>
          </a:p>
        </p:txBody>
      </p:sp>
      <p:sp>
        <p:nvSpPr>
          <p:cNvPr id="19" name="矩形 18"/>
          <p:cNvSpPr/>
          <p:nvPr/>
        </p:nvSpPr>
        <p:spPr>
          <a:xfrm>
            <a:off x="1067248" y="3525192"/>
            <a:ext cx="6927215" cy="6477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圃 卉 蕾 蕊 玫 茉 莉 牡 丹 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323850" y="448370"/>
            <a:ext cx="5007610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发现词语特点，自主识字。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9552" y="1134705"/>
            <a:ext cx="497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）提问：这些词语有什么特点？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30371" y="2454756"/>
            <a:ext cx="122428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卉</a:t>
            </a:r>
          </a:p>
          <a:p>
            <a:pPr marL="457200" indent="-457200"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牡</a:t>
            </a:r>
          </a:p>
          <a:p>
            <a:pPr marL="457200" indent="-457200"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丹</a:t>
            </a:r>
          </a:p>
          <a:p>
            <a:pPr marL="457200" indent="-457200"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棠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91936" y="2454756"/>
            <a:ext cx="122428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奔</a:t>
            </a:r>
          </a:p>
          <a:p>
            <a:pPr marL="457200" indent="-457200"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杜</a:t>
            </a:r>
          </a:p>
          <a:p>
            <a:pPr marL="457200" indent="-457200"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舟</a:t>
            </a:r>
          </a:p>
          <a:p>
            <a:pPr marL="457200" indent="-457200"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20072" y="1100249"/>
            <a:ext cx="270939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（都与花有关）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9360" y="2477785"/>
            <a:ext cx="2492990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）比较识字：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9360" y="1623469"/>
            <a:ext cx="8340745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）注意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圃、蕾、茉、莉、棠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的构字特点：形旁表义，</a:t>
            </a: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声旁表音。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4068291" y="2737966"/>
            <a:ext cx="1223645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4068291" y="3211676"/>
            <a:ext cx="1223645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4068291" y="3685386"/>
            <a:ext cx="1223645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>
            <a:off x="4068291" y="4223866"/>
            <a:ext cx="1223645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69" y="2038967"/>
            <a:ext cx="2931790" cy="2931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273" y="1932414"/>
            <a:ext cx="728672" cy="96480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31640" y="1259909"/>
            <a:ext cx="5423535" cy="781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花圃  花卉  花蕾  花蕊</a:t>
            </a:r>
          </a:p>
        </p:txBody>
      </p:sp>
      <p:sp>
        <p:nvSpPr>
          <p:cNvPr id="10" name="矩形 9"/>
          <p:cNvSpPr/>
          <p:nvPr/>
        </p:nvSpPr>
        <p:spPr>
          <a:xfrm>
            <a:off x="1331639" y="3003798"/>
            <a:ext cx="5423535" cy="7734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玫瑰  茉莉  牡丹  海棠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03251" y="2172369"/>
            <a:ext cx="4444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第一行的词义都与花相关。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19672" y="4045633"/>
            <a:ext cx="3242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第二行都是花名。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1695" y="461070"/>
            <a:ext cx="659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再读这两组词语，你有什么发现？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308" b="86462" l="26097" r="74134">
                        <a14:backgroundMark x1="35566" y1="35692" x2="29099" y2="53231"/>
                        <a14:backgroundMark x1="65820" y1="37231" x2="74134" y2="60923"/>
                        <a14:backgroundMark x1="70670" y1="57231" x2="64896" y2="72000"/>
                        <a14:backgroundMark x1="29792" y1="53231" x2="36028" y2="72000"/>
                        <a14:backgroundMark x1="28176" y1="61538" x2="36952" y2="78154"/>
                        <a14:backgroundMark x1="61663" y1="70769" x2="63279" y2="78154"/>
                        <a14:backgroundMark x1="56351" y1="67692" x2="56351" y2="67692"/>
                        <a14:backgroundMark x1="42263" y1="69231" x2="42263" y2="69231"/>
                        <a14:backgroundMark x1="31871" y1="37846" x2="36028" y2="29538"/>
                        <a14:backgroundMark x1="62125" y1="26769" x2="67436" y2="35077"/>
                      </a14:backgroundRemoval>
                    </a14:imgEffect>
                  </a14:imgLayer>
                </a14:imgProps>
              </a:ext>
            </a:extLst>
          </a:blip>
          <a:srcRect l="25821" t="20960" r="26655" b="14100"/>
          <a:stretch>
            <a:fillRect/>
          </a:stretch>
        </p:blipFill>
        <p:spPr>
          <a:xfrm>
            <a:off x="534917" y="3777228"/>
            <a:ext cx="944280" cy="968114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214880" y="339502"/>
            <a:ext cx="4714240" cy="504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花圃 花卉 花蕾 花蕊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3528" y="843558"/>
            <a:ext cx="8496944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anose="05000000000000000000" charset="0"/>
              <a:buChar char="l"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花圃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是种植花草的园圃，还有哪些词语是表示种花的地方呢？</a:t>
            </a:r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anose="05000000000000000000" charset="0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花卉是表示供欣赏的花草植物的统称。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anose="05000000000000000000" charset="0"/>
              <a:buChar char="l"/>
            </a:pP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anose="05000000000000000000" charset="0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花蕊是花的组成部分。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0000"/>
              </a:lnSpc>
              <a:buClr>
                <a:srgbClr val="FF0000"/>
              </a:buClr>
            </a:pP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anose="05000000000000000000" charset="0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花蕾指没有开放的花。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03848" y="139442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花盆、花棚、花园、花坛等。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2766"/>
          <a:stretch>
            <a:fillRect/>
          </a:stretch>
        </p:blipFill>
        <p:spPr>
          <a:xfrm>
            <a:off x="7864858" y="2907427"/>
            <a:ext cx="1512133" cy="1166311"/>
          </a:xfrm>
          <a:prstGeom prst="rect">
            <a:avLst/>
          </a:prstGeom>
        </p:spPr>
      </p:pic>
      <p:sp>
        <p:nvSpPr>
          <p:cNvPr id="7" name="文本框 10"/>
          <p:cNvSpPr txBox="1"/>
          <p:nvPr/>
        </p:nvSpPr>
        <p:spPr>
          <a:xfrm>
            <a:off x="1331640" y="3339475"/>
            <a:ext cx="547260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zh-CN" altLang="en-US" sz="28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拓展词语：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花瓣、花柱、花冠等。</a:t>
            </a:r>
          </a:p>
        </p:txBody>
      </p:sp>
      <p:sp>
        <p:nvSpPr>
          <p:cNvPr id="8" name="文本框 10"/>
          <p:cNvSpPr txBox="1"/>
          <p:nvPr/>
        </p:nvSpPr>
        <p:spPr>
          <a:xfrm>
            <a:off x="4211960" y="3915539"/>
            <a:ext cx="475252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zh-CN" altLang="en-US" sz="28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拓展词语：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花骨朵、蓓蕾等。</a:t>
            </a:r>
          </a:p>
        </p:txBody>
      </p:sp>
      <p:sp>
        <p:nvSpPr>
          <p:cNvPr id="2" name="矩形 1"/>
          <p:cNvSpPr/>
          <p:nvPr/>
        </p:nvSpPr>
        <p:spPr>
          <a:xfrm>
            <a:off x="1331640" y="2370037"/>
            <a:ext cx="307007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zh-CN" altLang="en-US" sz="28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相关词语：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5536" y="411510"/>
            <a:ext cx="4121785" cy="5847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 defTabSz="685800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复习巩固，识记生字。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5234" y="-828208"/>
            <a:ext cx="1584174" cy="651188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36463" y="1872435"/>
            <a:ext cx="4961721" cy="113601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花圃  花卉  花蕾  花蕊</a:t>
            </a:r>
          </a:p>
          <a:p>
            <a:pPr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玫瑰  茉莉  牡丹  海棠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899592" y="1131590"/>
            <a:ext cx="7673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不少成语与神话故事都有关系。让我们一起看看吧！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9553" y="2218386"/>
            <a:ext cx="8208912" cy="206210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腾云驾雾  上天入地  神机妙算  各显神通</a:t>
            </a:r>
          </a:p>
          <a:p>
            <a:pPr fontAlgn="auto">
              <a:lnSpc>
                <a:spcPct val="20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三头六臂  神通广大  未卜先知  刀枪不入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8137" y="3189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  <a:latin typeface="汉语拼音" pitchFamily="34" charset="0"/>
                <a:cs typeface="汉语拼音" pitchFamily="34" charset="0"/>
              </a:rPr>
              <a:t>bǔ</a:t>
            </a:r>
            <a:r>
              <a:rPr lang="en-US" altLang="zh-CN" sz="2400" dirty="0">
                <a:solidFill>
                  <a:srgbClr val="FF0000"/>
                </a:solidFill>
                <a:latin typeface="汉语拼音" pitchFamily="34" charset="0"/>
                <a:cs typeface="汉语拼音" pitchFamily="34" charset="0"/>
              </a:rPr>
              <a:t> </a:t>
            </a:r>
            <a:endParaRPr lang="zh-CN" altLang="en-US" sz="2400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9" name="文本框 14"/>
          <p:cNvSpPr txBox="1"/>
          <p:nvPr/>
        </p:nvSpPr>
        <p:spPr>
          <a:xfrm>
            <a:off x="534866" y="443368"/>
            <a:ext cx="23809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latin typeface="造字工房悦黑演示版常规体" pitchFamily="50" charset="-122"/>
                <a:ea typeface="造字工房悦黑演示版常规体" pitchFamily="50" charset="-122"/>
              </a:rPr>
              <a:t>字句段运用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-155021" y="209622"/>
            <a:ext cx="2847595" cy="837210"/>
            <a:chOff x="-264385" y="-76879"/>
            <a:chExt cx="3796200" cy="1116105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635596" y="645368"/>
              <a:ext cx="0" cy="384721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44339" y="1039226"/>
              <a:ext cx="1490427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134766" y="198500"/>
              <a:ext cx="1397049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531815" y="196658"/>
              <a:ext cx="0" cy="64107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10" t="64450" r="63336" b="-6857"/>
            <a:stretch>
              <a:fillRect/>
            </a:stretch>
          </p:blipFill>
          <p:spPr>
            <a:xfrm>
              <a:off x="-264385" y="-76879"/>
              <a:ext cx="1152128" cy="914751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5281100-F1DA-FE45-B123-AB61EC370FC7}"/>
              </a:ext>
            </a:extLst>
          </p:cNvPr>
          <p:cNvGrpSpPr/>
          <p:nvPr/>
        </p:nvGrpSpPr>
        <p:grpSpPr>
          <a:xfrm>
            <a:off x="3543141" y="393636"/>
            <a:ext cx="2547846" cy="523220"/>
            <a:chOff x="6133105" y="3147814"/>
            <a:chExt cx="2547846" cy="523220"/>
          </a:xfrm>
        </p:grpSpPr>
        <p:sp>
          <p:nvSpPr>
            <p:cNvPr id="17" name="文本框 15">
              <a:extLst>
                <a:ext uri="{FF2B5EF4-FFF2-40B4-BE49-F238E27FC236}">
                  <a16:creationId xmlns:a16="http://schemas.microsoft.com/office/drawing/2014/main" id="{C110D839-6983-D44D-9AB4-4701CD191FBC}"/>
                </a:ext>
              </a:extLst>
            </p:cNvPr>
            <p:cNvSpPr txBox="1"/>
            <p:nvPr/>
          </p:nvSpPr>
          <p:spPr>
            <a:xfrm>
              <a:off x="6133105" y="3147814"/>
              <a:ext cx="25478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800" b="1">
                  <a:latin typeface="SimSun" panose="02010600030101010101" pitchFamily="2" charset="-122"/>
                  <a:ea typeface="SimSun" panose="02010600030101010101" pitchFamily="2" charset="-122"/>
                </a:rPr>
                <a:t>第二课时</a:t>
              </a:r>
              <a:endParaRPr kumimoji="1"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4CF2EDC-6F59-9746-83A4-58B2E7455DBD}"/>
                </a:ext>
              </a:extLst>
            </p:cNvPr>
            <p:cNvGrpSpPr/>
            <p:nvPr/>
          </p:nvGrpSpPr>
          <p:grpSpPr>
            <a:xfrm>
              <a:off x="6366986" y="3253517"/>
              <a:ext cx="2080085" cy="311814"/>
              <a:chOff x="6372200" y="3291830"/>
              <a:chExt cx="2080085" cy="311814"/>
            </a:xfrm>
          </p:grpSpPr>
          <p:sp>
            <p:nvSpPr>
              <p:cNvPr id="19" name="iconfont-1191-870150">
                <a:extLst>
                  <a:ext uri="{FF2B5EF4-FFF2-40B4-BE49-F238E27FC236}">
                    <a16:creationId xmlns:a16="http://schemas.microsoft.com/office/drawing/2014/main" id="{91A7C31F-DF18-904F-B1C3-2B9CDC0349E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6372200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iconfont-1191-870150">
                <a:extLst>
                  <a:ext uri="{FF2B5EF4-FFF2-40B4-BE49-F238E27FC236}">
                    <a16:creationId xmlns:a16="http://schemas.microsoft.com/office/drawing/2014/main" id="{402A378B-EA79-6340-8002-FC360146CA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 flipH="1">
                <a:off x="8244408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010197" y="987574"/>
            <a:ext cx="684076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读了这些词语，你想到了哪些人物或故事？请选择其中的词语和同桌说一说。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19" y="1449918"/>
            <a:ext cx="2050415" cy="264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0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26209" y="699542"/>
            <a:ext cx="7250247" cy="83099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我读到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腾云驾雾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这个词语，脑海里立刻浮现出齐天大圣孙悟空乘着云雾在空中自由飞行的画面。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26208" y="1851670"/>
            <a:ext cx="7250247" cy="120032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三头六臂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这个词语让我想到了哪吒。哪吒脚蹬风火轮，手握金枪，脖子上戴着乾坤圈，他虽然年纪小，但是法力广大，可以变化为三头六臂。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348" y="411510"/>
            <a:ext cx="845147" cy="1119029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1455180" y="3377845"/>
            <a:ext cx="7221276" cy="830997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各显神通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这个词语让我想到了八仙过海的故事。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252"/>
          <a:stretch>
            <a:fillRect/>
          </a:stretch>
        </p:blipFill>
        <p:spPr>
          <a:xfrm>
            <a:off x="379166" y="1940163"/>
            <a:ext cx="874762" cy="99972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08" b="86462" l="26097" r="74134">
                        <a14:backgroundMark x1="35566" y1="35692" x2="29099" y2="53231"/>
                        <a14:backgroundMark x1="65820" y1="37231" x2="74134" y2="60923"/>
                        <a14:backgroundMark x1="70670" y1="57231" x2="64896" y2="72000"/>
                        <a14:backgroundMark x1="29792" y1="53231" x2="36028" y2="72000"/>
                        <a14:backgroundMark x1="28176" y1="61538" x2="36952" y2="78154"/>
                        <a14:backgroundMark x1="61663" y1="70769" x2="63279" y2="78154"/>
                        <a14:backgroundMark x1="56351" y1="67692" x2="56351" y2="67692"/>
                        <a14:backgroundMark x1="42263" y1="69231" x2="42263" y2="69231"/>
                        <a14:backgroundMark x1="31871" y1="37846" x2="36028" y2="29538"/>
                        <a14:backgroundMark x1="62125" y1="26769" x2="67436" y2="35077"/>
                      </a14:backgroundRemoval>
                    </a14:imgEffect>
                  </a14:imgLayer>
                </a14:imgProps>
              </a:ext>
            </a:extLst>
          </a:blip>
          <a:srcRect l="25821" t="20960" r="26655" b="14100"/>
          <a:stretch>
            <a:fillRect/>
          </a:stretch>
        </p:blipFill>
        <p:spPr>
          <a:xfrm>
            <a:off x="251520" y="3248309"/>
            <a:ext cx="1056965" cy="1083643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1Q58PICtZ5_1024[1]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6858" t="12756" r="13882" b="27205"/>
          <a:stretch>
            <a:fillRect/>
          </a:stretch>
        </p:blipFill>
        <p:spPr>
          <a:xfrm>
            <a:off x="88748" y="2529331"/>
            <a:ext cx="2519756" cy="2184424"/>
          </a:xfrm>
          <a:prstGeom prst="rect">
            <a:avLst/>
          </a:prstGeom>
        </p:spPr>
      </p:pic>
      <p:pic>
        <p:nvPicPr>
          <p:cNvPr id="5" name="图片 4" descr="09758PICqUQ_102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924" y="555526"/>
            <a:ext cx="1325712" cy="132571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60103" y="3501033"/>
            <a:ext cx="3098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2698279" y="1421335"/>
            <a:ext cx="3583032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en-US" sz="6600" b="1" dirty="0">
                <a:ln w="0"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语文园地</a:t>
            </a:r>
          </a:p>
        </p:txBody>
      </p:sp>
      <p:pic>
        <p:nvPicPr>
          <p:cNvPr id="11" name="Picture 2" descr="C:\Users\CHB-WYW\Desktop\)YTL4R0Z(A8}EYFKB2(0LSS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93135"/>
            <a:ext cx="57245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-6507" y="51117"/>
            <a:ext cx="4434491" cy="321945"/>
            <a:chOff x="0" y="218"/>
            <a:chExt cx="4971" cy="556"/>
          </a:xfrm>
        </p:grpSpPr>
        <p:sp>
          <p:nvSpPr>
            <p:cNvPr id="12" name="矩形 11"/>
            <p:cNvSpPr/>
            <p:nvPr/>
          </p:nvSpPr>
          <p:spPr>
            <a:xfrm flipH="1">
              <a:off x="0" y="218"/>
              <a:ext cx="4365" cy="556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49" y="255"/>
              <a:ext cx="4922" cy="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2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语文  四年级  上册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92ECDAF-4F81-2D45-A87B-80F75FC596F3}"/>
              </a:ext>
            </a:extLst>
          </p:cNvPr>
          <p:cNvGrpSpPr/>
          <p:nvPr/>
        </p:nvGrpSpPr>
        <p:grpSpPr>
          <a:xfrm>
            <a:off x="3309261" y="3396428"/>
            <a:ext cx="2547846" cy="523220"/>
            <a:chOff x="6133105" y="3147814"/>
            <a:chExt cx="2547846" cy="523220"/>
          </a:xfrm>
        </p:grpSpPr>
        <p:sp>
          <p:nvSpPr>
            <p:cNvPr id="15" name="文本框 15">
              <a:hlinkClick r:id="rId7" action="ppaction://hlinksldjump"/>
              <a:extLst>
                <a:ext uri="{FF2B5EF4-FFF2-40B4-BE49-F238E27FC236}">
                  <a16:creationId xmlns:a16="http://schemas.microsoft.com/office/drawing/2014/main" id="{30444B67-3D34-5844-90B6-78D87577CBC9}"/>
                </a:ext>
              </a:extLst>
            </p:cNvPr>
            <p:cNvSpPr txBox="1"/>
            <p:nvPr/>
          </p:nvSpPr>
          <p:spPr>
            <a:xfrm>
              <a:off x="6133105" y="3147814"/>
              <a:ext cx="25478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8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第二课时</a:t>
              </a: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67ABBEE-11E1-2F45-BE45-CE8056664013}"/>
                </a:ext>
              </a:extLst>
            </p:cNvPr>
            <p:cNvGrpSpPr/>
            <p:nvPr/>
          </p:nvGrpSpPr>
          <p:grpSpPr>
            <a:xfrm>
              <a:off x="6366986" y="3253517"/>
              <a:ext cx="2080085" cy="311814"/>
              <a:chOff x="6372200" y="3291830"/>
              <a:chExt cx="2080085" cy="311814"/>
            </a:xfrm>
          </p:grpSpPr>
          <p:sp>
            <p:nvSpPr>
              <p:cNvPr id="17" name="iconfont-1191-870150">
                <a:extLst>
                  <a:ext uri="{FF2B5EF4-FFF2-40B4-BE49-F238E27FC236}">
                    <a16:creationId xmlns:a16="http://schemas.microsoft.com/office/drawing/2014/main" id="{D4818C6D-8295-0647-801A-8AE1B07722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6372200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iconfont-1191-870150">
                <a:extLst>
                  <a:ext uri="{FF2B5EF4-FFF2-40B4-BE49-F238E27FC236}">
                    <a16:creationId xmlns:a16="http://schemas.microsoft.com/office/drawing/2014/main" id="{9C27C669-A107-5441-A72F-7513BF1DFF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 flipH="1">
                <a:off x="8244408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5281100-F1DA-FE45-B123-AB61EC370FC7}"/>
              </a:ext>
            </a:extLst>
          </p:cNvPr>
          <p:cNvGrpSpPr/>
          <p:nvPr/>
        </p:nvGrpSpPr>
        <p:grpSpPr>
          <a:xfrm>
            <a:off x="3309261" y="2883988"/>
            <a:ext cx="2547846" cy="523220"/>
            <a:chOff x="6133105" y="3147814"/>
            <a:chExt cx="2547846" cy="523220"/>
          </a:xfrm>
        </p:grpSpPr>
        <p:sp>
          <p:nvSpPr>
            <p:cNvPr id="20" name="文本框 15">
              <a:hlinkClick r:id="rId8" action="ppaction://hlinksldjump"/>
              <a:extLst>
                <a:ext uri="{FF2B5EF4-FFF2-40B4-BE49-F238E27FC236}">
                  <a16:creationId xmlns:a16="http://schemas.microsoft.com/office/drawing/2014/main" id="{C110D839-6983-D44D-9AB4-4701CD191FBC}"/>
                </a:ext>
              </a:extLst>
            </p:cNvPr>
            <p:cNvSpPr txBox="1"/>
            <p:nvPr/>
          </p:nvSpPr>
          <p:spPr>
            <a:xfrm>
              <a:off x="6133105" y="3147814"/>
              <a:ext cx="25478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8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第一课时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54CF2EDC-6F59-9746-83A4-58B2E7455DBD}"/>
                </a:ext>
              </a:extLst>
            </p:cNvPr>
            <p:cNvGrpSpPr/>
            <p:nvPr/>
          </p:nvGrpSpPr>
          <p:grpSpPr>
            <a:xfrm>
              <a:off x="6366986" y="3253517"/>
              <a:ext cx="2080085" cy="311814"/>
              <a:chOff x="6372200" y="3291830"/>
              <a:chExt cx="2080085" cy="311814"/>
            </a:xfrm>
          </p:grpSpPr>
          <p:sp>
            <p:nvSpPr>
              <p:cNvPr id="22" name="iconfont-1191-870150">
                <a:extLst>
                  <a:ext uri="{FF2B5EF4-FFF2-40B4-BE49-F238E27FC236}">
                    <a16:creationId xmlns:a16="http://schemas.microsoft.com/office/drawing/2014/main" id="{91A7C31F-DF18-904F-B1C3-2B9CDC0349E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6372200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iconfont-1191-870150">
                <a:extLst>
                  <a:ext uri="{FF2B5EF4-FFF2-40B4-BE49-F238E27FC236}">
                    <a16:creationId xmlns:a16="http://schemas.microsoft.com/office/drawing/2014/main" id="{402A378B-EA79-6340-8002-FC360146CA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 flipH="1">
                <a:off x="8244408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52255" y="848916"/>
            <a:ext cx="6679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   你还知道哪些表现人物本领高超的四字词语？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22221" y="2283718"/>
            <a:ext cx="1651536" cy="52322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开天辟地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93894" y="2283718"/>
            <a:ext cx="1651536" cy="52322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火眼金睛</a:t>
            </a:r>
          </a:p>
        </p:txBody>
      </p:sp>
      <p:sp>
        <p:nvSpPr>
          <p:cNvPr id="10" name="文本框 9"/>
          <p:cNvSpPr txBox="1"/>
          <p:nvPr/>
        </p:nvSpPr>
        <p:spPr>
          <a:xfrm flipH="1">
            <a:off x="6310118" y="2294498"/>
            <a:ext cx="1646258" cy="52322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点石成金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78752" y="3413403"/>
            <a:ext cx="1647190" cy="52322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呼风唤雨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74014" y="3413403"/>
            <a:ext cx="1651536" cy="52322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飞檐走壁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1" y="888370"/>
            <a:ext cx="2194431" cy="2646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8026" y="2211710"/>
            <a:ext cx="8756838" cy="23083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孙悟空会（          ），一个跟头就是十万八千里。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孙悟空再（          ），也逃不出如来佛的手掌心。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只见哪吒变出（           ），手持六种兵器，朝大圣打来。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才艺展示会上，同学们八仙过海，（           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56092" y="915566"/>
            <a:ext cx="6818630" cy="111376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腾云驾雾   上天入地   神机妙算   各显神通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三头六臂   神通广大   未卜先知   刀枪不入 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14244" y="2312665"/>
            <a:ext cx="151216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腾云驾雾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95736" y="2842666"/>
            <a:ext cx="151216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神通广大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892303" y="3406229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三头六臂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04500" y="3954367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各显神通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71600" y="388225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选择词语填空。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7" y="388225"/>
            <a:ext cx="711113" cy="68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0487" y="1334254"/>
            <a:ext cx="8704002" cy="267765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342900" indent="-342900" algn="l" defTabSz="685800">
              <a:buClr>
                <a:srgbClr val="FF9F9F"/>
              </a:buClr>
              <a:buSzPct val="75000"/>
              <a:buFont typeface="Wingdings" panose="05000000000000000000" charset="0"/>
              <a:buChar char="u"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轻而清的东西，缓缓上升，变成了天;重而浊的东西，慢慢</a:t>
            </a:r>
          </a:p>
          <a:p>
            <a:pPr indent="0" algn="l" defTabSz="685800">
              <a:buClr>
                <a:srgbClr val="FF9F9F"/>
              </a:buClr>
              <a:buSzPct val="75000"/>
              <a:buFont typeface="Wingdings" panose="05000000000000000000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下降，变成了地。</a:t>
            </a:r>
          </a:p>
          <a:p>
            <a:pPr marL="342900" indent="-342900" algn="l" defTabSz="685800">
              <a:buClr>
                <a:srgbClr val="FF9F9F"/>
              </a:buClr>
              <a:buSzPct val="75000"/>
              <a:buFont typeface="Wingdings" panose="05000000000000000000" charset="0"/>
              <a:buChar char="u"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当太阳车从天空驰过的时候，普罗米修斯跑到太阳车那里，</a:t>
            </a:r>
            <a:endParaRPr lang="en-US" altLang="zh-CN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 defTabSz="685800">
              <a:buClr>
                <a:srgbClr val="FF9F9F"/>
              </a:buClr>
              <a:buSzPct val="75000"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从喷射着火焰的车轮上，拿了ー颗火星，带到人间。</a:t>
            </a:r>
          </a:p>
          <a:p>
            <a:pPr marL="342900" indent="-342900" algn="l" defTabSz="685800">
              <a:buClr>
                <a:srgbClr val="FF9F9F"/>
              </a:buClr>
              <a:buSzPct val="75000"/>
              <a:buFont typeface="Wingdings" panose="05000000000000000000" charset="0"/>
              <a:buChar char="u"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女娲先从各地拣来赤、青、黄、白、黑五种颜色的石头，燃</a:t>
            </a:r>
          </a:p>
          <a:p>
            <a:pPr indent="0" algn="l" defTabSz="685800">
              <a:buClr>
                <a:srgbClr val="FF9F9F"/>
              </a:buClr>
              <a:buSzPct val="75000"/>
              <a:buFont typeface="Wingdings" panose="05000000000000000000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起神火熔炼。随着神火渐渐熄灭，五种颜色的石头被炼成了</a:t>
            </a:r>
          </a:p>
          <a:p>
            <a:pPr indent="0" algn="l" defTabSz="685800">
              <a:buClr>
                <a:srgbClr val="FF9F9F"/>
              </a:buClr>
              <a:buSzPct val="75000"/>
              <a:buFont typeface="Wingdings" panose="05000000000000000000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黏稠的石浆。女娲用这些石浆把天上的大窟窿修补好。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71601" y="474807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自由朗读句子，边读边想象画面。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7" y="388225"/>
            <a:ext cx="711113" cy="68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322" y="886857"/>
            <a:ext cx="2194431" cy="2646680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2305472" y="987574"/>
            <a:ext cx="6264695" cy="107721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分享阅读感受，哪一句话让你感受最深？</a:t>
            </a:r>
          </a:p>
        </p:txBody>
      </p:sp>
    </p:spTree>
    <p:extLst>
      <p:ext uri="{BB962C8B-B14F-4D97-AF65-F5344CB8AC3E}">
        <p14:creationId xmlns:p14="http://schemas.microsoft.com/office/powerpoint/2010/main" val="39654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322" y="886857"/>
            <a:ext cx="2194431" cy="2646680"/>
          </a:xfrm>
          <a:prstGeom prst="rect">
            <a:avLst/>
          </a:prstGeom>
        </p:spPr>
      </p:pic>
      <p:sp>
        <p:nvSpPr>
          <p:cNvPr id="3" name="文本框 8"/>
          <p:cNvSpPr txBox="1"/>
          <p:nvPr/>
        </p:nvSpPr>
        <p:spPr>
          <a:xfrm>
            <a:off x="2195735" y="923072"/>
            <a:ext cx="6402255" cy="15696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在其他的神话故事中，有哪些让你觉得神奇的地方？在小组内互相说一说。</a:t>
            </a:r>
          </a:p>
        </p:txBody>
      </p:sp>
    </p:spTree>
    <p:extLst>
      <p:ext uri="{BB962C8B-B14F-4D97-AF65-F5344CB8AC3E}">
        <p14:creationId xmlns:p14="http://schemas.microsoft.com/office/powerpoint/2010/main" val="15890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3528" y="998954"/>
            <a:ext cx="4536504" cy="267765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沉香眼疾手快，立即将神斧抛向空中，只见一条金龙腾空而起，说时迟，那时快，金龙一口衔住了宝莲灯，送到沉香手中。       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《劈山救母》</a:t>
            </a:r>
          </a:p>
        </p:txBody>
      </p:sp>
      <p:pic>
        <p:nvPicPr>
          <p:cNvPr id="1028" name="Picture 4" descr="https://vthumb.ykimg.com/054101015FB0D7C407937EA81A82EA1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1"/>
          <a:stretch/>
        </p:blipFill>
        <p:spPr bwMode="auto">
          <a:xfrm>
            <a:off x="5096594" y="1137631"/>
            <a:ext cx="3762375" cy="24003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536" y="699542"/>
            <a:ext cx="4047490" cy="267765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铁拐李将手中的葫芦往海里一丢，葫芦宛如一叶轻舟在海面上乘风破浪，铁拐李双脚一蹬就站到了葫芦上。</a:t>
            </a:r>
          </a:p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《八仙过海》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296"/>
          <a:stretch>
            <a:fillRect/>
          </a:stretch>
        </p:blipFill>
        <p:spPr>
          <a:xfrm>
            <a:off x="4860032" y="971570"/>
            <a:ext cx="3977005" cy="2133600"/>
          </a:xfrm>
          <a:prstGeom prst="round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19195"/>
            <a:ext cx="100811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51644" y="830198"/>
            <a:ext cx="4264372" cy="267765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夸父俯下身子，喝黄河、渭河里的水。咕嘟咕嘟，霎时间两条大河都给他喝干了，可是还是没止住口渴。 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《夸父逐日》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 descr="F:\20秋七彩阅读画图\七彩阅读 福建专版 1—6年级单元首页图（最终版）\七彩阅读 福建专版 4年级单元首页图 第4单元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23" y="1203598"/>
            <a:ext cx="3788646" cy="2146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39552" y="1186964"/>
            <a:ext cx="3672210" cy="34532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2800" b="1" dirty="0">
                <a:latin typeface="+mn-ea"/>
                <a:cs typeface="楷体" panose="02010609060101010101" pitchFamily="49" charset="-122"/>
              </a:rPr>
              <a:t>嫦 娥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[唐] 李商隐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云母屏风烛影深，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长河渐落晓星沉。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嫦娥应悔偷灵药，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碧海青天夜夜心。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33002" y="987574"/>
            <a:ext cx="1368152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汉语拼音" panose="02010600030101010101" charset="0"/>
                <a:ea typeface="楷体" panose="02010609060101010101" pitchFamily="49" charset="-122"/>
                <a:cs typeface="汉语拼音" panose="02010600030101010101" charset="0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汉语拼音" panose="02010600030101010101" charset="0"/>
                <a:ea typeface="楷体" panose="02010609060101010101" pitchFamily="49" charset="-122"/>
                <a:cs typeface="汉语拼音" panose="02010600030101010101" charset="0"/>
                <a:sym typeface="+mn-ea"/>
              </a:rPr>
              <a:t>cháng</a:t>
            </a:r>
            <a:r>
              <a:rPr lang="en-US" altLang="zh-CN" sz="2000" b="1" dirty="0">
                <a:solidFill>
                  <a:srgbClr val="FF0000"/>
                </a:solidFill>
                <a:latin typeface="汉语拼音" panose="02010600030101010101" charset="0"/>
                <a:ea typeface="楷体" panose="02010609060101010101" pitchFamily="49" charset="-122"/>
                <a:cs typeface="汉语拼音" panose="02010600030101010101" charset="0"/>
                <a:sym typeface="+mn-ea"/>
              </a:rPr>
              <a:t>  é</a:t>
            </a:r>
          </a:p>
        </p:txBody>
      </p:sp>
      <p:sp>
        <p:nvSpPr>
          <p:cNvPr id="3" name="椭圆 2"/>
          <p:cNvSpPr/>
          <p:nvPr/>
        </p:nvSpPr>
        <p:spPr>
          <a:xfrm>
            <a:off x="2339975" y="2383155"/>
            <a:ext cx="431800" cy="47688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12210" y="2383155"/>
            <a:ext cx="17195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翘舌音</a:t>
            </a:r>
          </a:p>
        </p:txBody>
      </p:sp>
      <p:sp>
        <p:nvSpPr>
          <p:cNvPr id="7" name="椭圆 6"/>
          <p:cNvSpPr/>
          <p:nvPr/>
        </p:nvSpPr>
        <p:spPr>
          <a:xfrm>
            <a:off x="1633001" y="3514725"/>
            <a:ext cx="404713" cy="47688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712210" y="3423714"/>
            <a:ext cx="107581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 err="1">
                <a:solidFill>
                  <a:srgbClr val="0066FF"/>
                </a:solidFill>
                <a:latin typeface="汉语拼音" pitchFamily="34" charset="0"/>
                <a:cs typeface="汉语拼音" pitchFamily="34" charset="0"/>
              </a:rPr>
              <a:t>yīng</a:t>
            </a:r>
            <a:endParaRPr lang="zh-CN" altLang="en-US" sz="2800" dirty="0">
              <a:solidFill>
                <a:srgbClr val="0066FF"/>
              </a:solidFill>
              <a:latin typeface="汉语拼音" pitchFamily="34" charset="0"/>
              <a:cs typeface="汉语拼音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1052" y="244469"/>
            <a:ext cx="2367915" cy="822325"/>
            <a:chOff x="-111985" y="-57194"/>
            <a:chExt cx="3427776" cy="109642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35596" y="645368"/>
              <a:ext cx="0" cy="384721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44339" y="1039226"/>
              <a:ext cx="1490427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918742" y="178827"/>
              <a:ext cx="1397049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315791" y="196658"/>
              <a:ext cx="0" cy="64107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10" t="64450" r="63336" b="-6857"/>
            <a:stretch>
              <a:fillRect/>
            </a:stretch>
          </p:blipFill>
          <p:spPr>
            <a:xfrm>
              <a:off x="-111985" y="-57194"/>
              <a:ext cx="1152128" cy="914751"/>
            </a:xfrm>
            <a:prstGeom prst="rect">
              <a:avLst/>
            </a:prstGeom>
          </p:spPr>
        </p:pic>
      </p:grpSp>
      <p:sp>
        <p:nvSpPr>
          <p:cNvPr id="17" name="文本框 7"/>
          <p:cNvSpPr txBox="1"/>
          <p:nvPr/>
        </p:nvSpPr>
        <p:spPr>
          <a:xfrm>
            <a:off x="402138" y="447927"/>
            <a:ext cx="21537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 dirty="0">
                <a:latin typeface="黑体" panose="02010609060101010101" pitchFamily="49" charset="-122"/>
                <a:ea typeface="黑体" panose="02010609060101010101" pitchFamily="49" charset="-122"/>
              </a:rPr>
              <a:t>日积月累</a:t>
            </a:r>
            <a:r>
              <a:rPr lang="en-US" altLang="zh-CN" sz="33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zh-CN" sz="33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Picture 2" descr="E:\20秋文件\20秋七彩阅读电子稿\七彩阅读（福建专版）四年级上册二校图片\8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1475285"/>
            <a:ext cx="3306274" cy="233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7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4457" t="9468" r="4432" b="10868"/>
          <a:stretch>
            <a:fillRect/>
          </a:stretch>
        </p:blipFill>
        <p:spPr>
          <a:xfrm>
            <a:off x="750902" y="1214512"/>
            <a:ext cx="7349490" cy="3229446"/>
          </a:xfrm>
          <a:prstGeom prst="rect">
            <a:avLst/>
          </a:prstGeom>
        </p:spPr>
      </p:pic>
      <p:sp>
        <p:nvSpPr>
          <p:cNvPr id="6" name="文本框 6"/>
          <p:cNvSpPr txBox="1"/>
          <p:nvPr/>
        </p:nvSpPr>
        <p:spPr>
          <a:xfrm>
            <a:off x="1116912" y="1374764"/>
            <a:ext cx="6768752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嫦 娥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[唐]  李商隐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云母屏风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烛影深，长河渐落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晓星沉。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嫦娥应悔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偷灵药，碧海青天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夜夜心。</a:t>
            </a:r>
          </a:p>
        </p:txBody>
      </p:sp>
      <p:sp>
        <p:nvSpPr>
          <p:cNvPr id="9" name="AutoShape 19">
            <a:hlinkClick r:id="rId4" action="ppaction://hlinkfile"/>
          </p:cNvPr>
          <p:cNvSpPr>
            <a:spLocks noChangeArrowheads="1"/>
          </p:cNvSpPr>
          <p:nvPr/>
        </p:nvSpPr>
        <p:spPr bwMode="gray">
          <a:xfrm>
            <a:off x="683568" y="452815"/>
            <a:ext cx="1776778" cy="533400"/>
          </a:xfrm>
          <a:prstGeom prst="homePlate">
            <a:avLst/>
          </a:prstGeom>
          <a:ln w="9525">
            <a:noFill/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朗读节奏</a:t>
            </a:r>
          </a:p>
        </p:txBody>
      </p:sp>
      <p:sp>
        <p:nvSpPr>
          <p:cNvPr id="7" name="文本框 14"/>
          <p:cNvSpPr txBox="1"/>
          <p:nvPr/>
        </p:nvSpPr>
        <p:spPr>
          <a:xfrm>
            <a:off x="2951008" y="876104"/>
            <a:ext cx="1837016" cy="32153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 dirty="0">
                <a:latin typeface="Kaiti SC" panose="02010600040101010101" pitchFamily="2" charset="-122"/>
                <a:ea typeface="Kaiti SC" panose="02010600040101010101" pitchFamily="2" charset="-122"/>
              </a:rPr>
              <a:t>点击图标，听范读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2051755" y="336584"/>
            <a:ext cx="1059582" cy="1059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标注 15"/>
          <p:cNvSpPr/>
          <p:nvPr/>
        </p:nvSpPr>
        <p:spPr>
          <a:xfrm>
            <a:off x="2123728" y="1347614"/>
            <a:ext cx="6120679" cy="1759322"/>
          </a:xfrm>
          <a:prstGeom prst="wedgeRoundRectCallout">
            <a:avLst>
              <a:gd name="adj1" fmla="val -49956"/>
              <a:gd name="adj2" fmla="val 30873"/>
              <a:gd name="adj3" fmla="val 16667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我们在</a:t>
            </a:r>
            <a:r>
              <a:rPr lang="zh-CN" altLang="zh-CN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本单元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学习</a:t>
            </a:r>
            <a:r>
              <a:rPr lang="zh-CN" altLang="zh-CN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了四篇神话故事，你有什么收获和体会？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" y="1549053"/>
            <a:ext cx="2050415" cy="264668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5281100-F1DA-FE45-B123-AB61EC370FC7}"/>
              </a:ext>
            </a:extLst>
          </p:cNvPr>
          <p:cNvGrpSpPr/>
          <p:nvPr/>
        </p:nvGrpSpPr>
        <p:grpSpPr>
          <a:xfrm>
            <a:off x="3309261" y="230509"/>
            <a:ext cx="2547846" cy="523220"/>
            <a:chOff x="6133105" y="3147814"/>
            <a:chExt cx="2547846" cy="523220"/>
          </a:xfrm>
        </p:grpSpPr>
        <p:sp>
          <p:nvSpPr>
            <p:cNvPr id="5" name="文本框 15">
              <a:extLst>
                <a:ext uri="{FF2B5EF4-FFF2-40B4-BE49-F238E27FC236}">
                  <a16:creationId xmlns:a16="http://schemas.microsoft.com/office/drawing/2014/main" id="{C110D839-6983-D44D-9AB4-4701CD191FBC}"/>
                </a:ext>
              </a:extLst>
            </p:cNvPr>
            <p:cNvSpPr txBox="1"/>
            <p:nvPr/>
          </p:nvSpPr>
          <p:spPr>
            <a:xfrm>
              <a:off x="6133105" y="3147814"/>
              <a:ext cx="25478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8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第一课时</a:t>
              </a: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4CF2EDC-6F59-9746-83A4-58B2E7455DBD}"/>
                </a:ext>
              </a:extLst>
            </p:cNvPr>
            <p:cNvGrpSpPr/>
            <p:nvPr/>
          </p:nvGrpSpPr>
          <p:grpSpPr>
            <a:xfrm>
              <a:off x="6366986" y="3253517"/>
              <a:ext cx="2080085" cy="311814"/>
              <a:chOff x="6372200" y="3291830"/>
              <a:chExt cx="2080085" cy="311814"/>
            </a:xfrm>
          </p:grpSpPr>
          <p:sp>
            <p:nvSpPr>
              <p:cNvPr id="7" name="iconfont-1191-870150">
                <a:extLst>
                  <a:ext uri="{FF2B5EF4-FFF2-40B4-BE49-F238E27FC236}">
                    <a16:creationId xmlns:a16="http://schemas.microsoft.com/office/drawing/2014/main" id="{91A7C31F-DF18-904F-B1C3-2B9CDC0349E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6372200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" name="iconfont-1191-870150">
                <a:extLst>
                  <a:ext uri="{FF2B5EF4-FFF2-40B4-BE49-F238E27FC236}">
                    <a16:creationId xmlns:a16="http://schemas.microsoft.com/office/drawing/2014/main" id="{402A378B-EA79-6340-8002-FC360146CA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 flipH="1">
                <a:off x="8244408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844749" y="1408584"/>
            <a:ext cx="7776864" cy="936104"/>
          </a:xfrm>
          <a:prstGeom prst="roundRect">
            <a:avLst>
              <a:gd name="adj" fmla="val 17509"/>
            </a:avLst>
          </a:prstGeom>
          <a:noFill/>
          <a:ln>
            <a:noFill/>
          </a:ln>
          <a:effectLst/>
        </p:spPr>
        <p:txBody>
          <a:bodyPr wrap="none" anchor="ctr">
            <a:noAutofit/>
          </a:bodyPr>
          <a:lstStyle/>
          <a:p>
            <a:pPr algn="l" defTabSz="685165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云母屏风：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指的是用云母制作的屏风，“云母”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 defTabSz="685165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是一种矿物，古代常用来装饰窗户、屏风等。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23528" y="369987"/>
            <a:ext cx="2592288" cy="1008112"/>
            <a:chOff x="3491880" y="915566"/>
            <a:chExt cx="2592288" cy="1008112"/>
          </a:xfrm>
        </p:grpSpPr>
        <p:sp>
          <p:nvSpPr>
            <p:cNvPr id="8" name="矩形 7"/>
            <p:cNvSpPr/>
            <p:nvPr/>
          </p:nvSpPr>
          <p:spPr>
            <a:xfrm>
              <a:off x="4139952" y="1131590"/>
              <a:ext cx="1944216" cy="576064"/>
            </a:xfrm>
            <a:prstGeom prst="rect">
              <a:avLst/>
            </a:prstGeom>
            <a:ln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0066FF"/>
                  </a:solidFill>
                  <a:latin typeface="黑体" pitchFamily="49" charset="-122"/>
                  <a:ea typeface="黑体" pitchFamily="49" charset="-122"/>
                </a:rPr>
                <a:t>词语解释</a:t>
              </a:r>
            </a:p>
          </p:txBody>
        </p:sp>
        <p:pic>
          <p:nvPicPr>
            <p:cNvPr id="9" name="Picture 4" descr="https://p0.ssl.qhimgs1.com/sdr/400__/t01f424a4a466dac06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915566"/>
              <a:ext cx="1008112" cy="1008112"/>
            </a:xfrm>
            <a:prstGeom prst="rect">
              <a:avLst/>
            </a:prstGeom>
            <a:noFill/>
          </p:spPr>
        </p:pic>
      </p:grpSp>
      <p:sp>
        <p:nvSpPr>
          <p:cNvPr id="10" name="文本框 1"/>
          <p:cNvSpPr txBox="1"/>
          <p:nvPr/>
        </p:nvSpPr>
        <p:spPr>
          <a:xfrm>
            <a:off x="899592" y="2427734"/>
            <a:ext cx="3700380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长河：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指的是银河。</a:t>
            </a:r>
          </a:p>
          <a:p>
            <a:pPr defTabSz="685165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晓星：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晨星。</a:t>
            </a:r>
          </a:p>
          <a:p>
            <a:pPr defTabSz="685165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应：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表示猜测。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2931790"/>
            <a:ext cx="2989900" cy="1389769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39552" y="2283718"/>
            <a:ext cx="4752528" cy="178739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b="1" dirty="0">
                <a:latin typeface="楷体" pitchFamily="49" charset="-122"/>
                <a:ea typeface="楷体" pitchFamily="49" charset="-122"/>
                <a:sym typeface="+mn-ea"/>
              </a:rPr>
              <a:t>    云母屏风染上一层浓浓的烛影，银河逐渐斜落，启明星也已下沉。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7647" y="1491630"/>
            <a:ext cx="592982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云母屏风烛影深，长河渐落晓星沉。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211710"/>
            <a:ext cx="2753360" cy="2065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组合 7"/>
          <p:cNvGrpSpPr/>
          <p:nvPr/>
        </p:nvGrpSpPr>
        <p:grpSpPr>
          <a:xfrm>
            <a:off x="323528" y="369987"/>
            <a:ext cx="2592288" cy="1008112"/>
            <a:chOff x="3491880" y="915566"/>
            <a:chExt cx="2592288" cy="1008112"/>
          </a:xfrm>
        </p:grpSpPr>
        <p:sp>
          <p:nvSpPr>
            <p:cNvPr id="9" name="矩形 8"/>
            <p:cNvSpPr/>
            <p:nvPr/>
          </p:nvSpPr>
          <p:spPr>
            <a:xfrm>
              <a:off x="4139952" y="1131590"/>
              <a:ext cx="1944216" cy="576064"/>
            </a:xfrm>
            <a:prstGeom prst="rect">
              <a:avLst/>
            </a:prstGeom>
            <a:ln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0066FF"/>
                  </a:solidFill>
                  <a:latin typeface="黑体" pitchFamily="49" charset="-122"/>
                  <a:ea typeface="黑体" pitchFamily="49" charset="-122"/>
                </a:rPr>
                <a:t>诗句含义</a:t>
              </a:r>
            </a:p>
          </p:txBody>
        </p:sp>
        <p:pic>
          <p:nvPicPr>
            <p:cNvPr id="10" name="Picture 4" descr="https://p0.ssl.qhimgs1.com/sdr/400__/t01f424a4a466dac06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915566"/>
              <a:ext cx="1008112" cy="10081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83568" y="1175375"/>
            <a:ext cx="558552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嫦娥应悔偷灵药，碧海青天夜夜心。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39552" y="2211710"/>
            <a:ext cx="5328592" cy="178739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  <a:sym typeface="+mn-ea"/>
              </a:rPr>
              <a:t>    嫦娥想必悔恨当初偷吃下灵药，如今独处碧海青天而夜夜寒心。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074" name="Picture 2" descr="E:\本地磁盘F\全是宝贝啊\常销书插图\诗经彩图\35嫦娥奔月副本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3518"/>
            <a:ext cx="2607379" cy="368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2067694"/>
            <a:ext cx="8424936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诗的前两句通过写室内、室外空寂的生活场景，表现了诗人孤清凄冷的情怀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诗的后两句借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揣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测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嫦娥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后悔偷吃灵药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奔向月亮后，只能与碧海青天为伴，抒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发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了诗人的孤寂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以及由此引起的复杂情绪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49201" y="1133030"/>
            <a:ext cx="6116017" cy="6524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 defTabSz="685800">
              <a:lnSpc>
                <a:spcPct val="130000"/>
              </a:lnSpc>
              <a:spcBef>
                <a:spcPct val="50000"/>
              </a:spcBef>
            </a:pPr>
            <a:r>
              <a:rPr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你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能</a:t>
            </a:r>
            <a:r>
              <a:rPr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从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诗</a:t>
            </a:r>
            <a:r>
              <a:rPr sz="28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中体会到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怎样的</a:t>
            </a:r>
            <a:r>
              <a:rPr sz="28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人物心情</a:t>
            </a:r>
            <a:r>
              <a:rPr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?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5496" y="195486"/>
            <a:ext cx="2736304" cy="937544"/>
            <a:chOff x="683568" y="1491630"/>
            <a:chExt cx="2736304" cy="937544"/>
          </a:xfrm>
        </p:grpSpPr>
        <p:sp>
          <p:nvSpPr>
            <p:cNvPr id="12" name="文本框 7"/>
            <p:cNvSpPr txBox="1"/>
            <p:nvPr/>
          </p:nvSpPr>
          <p:spPr>
            <a:xfrm>
              <a:off x="1259632" y="1707654"/>
              <a:ext cx="2160240" cy="646986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3200" dirty="0">
                  <a:solidFill>
                    <a:srgbClr val="0066FF"/>
                  </a:solidFill>
                  <a:latin typeface="黑体" pitchFamily="49" charset="-122"/>
                  <a:ea typeface="黑体" pitchFamily="49" charset="-122"/>
                </a:rPr>
                <a:t>古诗赏析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3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3568" y="1491630"/>
              <a:ext cx="936104" cy="9375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39552" y="1186964"/>
            <a:ext cx="3672210" cy="34532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2800" b="1" dirty="0">
                <a:latin typeface="+mn-ea"/>
                <a:cs typeface="楷体" panose="02010609060101010101" pitchFamily="49" charset="-122"/>
              </a:rPr>
              <a:t>嫦 娥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[唐] 李商隐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云母屏风烛影深，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长河渐落晓星沉。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嫦娥应悔偷灵药，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碧海青天夜夜心。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47664" y="987574"/>
            <a:ext cx="1296144" cy="398780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汉语拼音" panose="02010600030101010101" charset="0"/>
                <a:ea typeface="楷体" panose="02010609060101010101" pitchFamily="49" charset="-122"/>
                <a:cs typeface="汉语拼音" panose="02010600030101010101" charset="0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汉语拼音" panose="02010600030101010101" charset="0"/>
                <a:ea typeface="楷体" panose="02010609060101010101" pitchFamily="49" charset="-122"/>
                <a:cs typeface="汉语拼音" panose="02010600030101010101" charset="0"/>
                <a:sym typeface="+mn-ea"/>
              </a:rPr>
              <a:t>cháng</a:t>
            </a:r>
            <a:r>
              <a:rPr lang="en-US" altLang="zh-CN" sz="2000" b="1" dirty="0">
                <a:solidFill>
                  <a:srgbClr val="FF0000"/>
                </a:solidFill>
                <a:latin typeface="汉语拼音" panose="02010600030101010101" charset="0"/>
                <a:ea typeface="楷体" panose="02010609060101010101" pitchFamily="49" charset="-122"/>
                <a:cs typeface="汉语拼音" panose="02010600030101010101" charset="0"/>
                <a:sym typeface="+mn-ea"/>
              </a:rPr>
              <a:t>  é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76275" y="465455"/>
            <a:ext cx="7426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再读古诗，边读边想象画面，并尝试背诵。</a:t>
            </a:r>
          </a:p>
        </p:txBody>
      </p:sp>
      <p:pic>
        <p:nvPicPr>
          <p:cNvPr id="7" name="Picture 2" descr="E:\20秋文件\20秋七彩阅读电子稿\七彩阅读（福建专版）四年级上册二校图片\8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8852" y="1347614"/>
            <a:ext cx="39718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145" y="411510"/>
            <a:ext cx="2306623" cy="560705"/>
            <a:chOff x="236194" y="315846"/>
            <a:chExt cx="3075496" cy="747606"/>
          </a:xfrm>
        </p:grpSpPr>
        <p:sp>
          <p:nvSpPr>
            <p:cNvPr id="3" name="文本框 14"/>
            <p:cNvSpPr txBox="1"/>
            <p:nvPr/>
          </p:nvSpPr>
          <p:spPr>
            <a:xfrm>
              <a:off x="723431" y="315846"/>
              <a:ext cx="2588259" cy="74760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课堂小结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94" y="464003"/>
              <a:ext cx="441960" cy="550333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508635" y="1275606"/>
            <a:ext cx="809581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同学们，这节课我们交流了神话故事的特点，学习了一些与花有关的词语，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  <a:sym typeface="+mn-ea"/>
              </a:rPr>
              <a:t>积累了一些与神话故事有关的成语，再次通过朗读感受了神话故事的神奇，还学习了一首与嫦娥有关的古诗，课后请同学们背诵并默写。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26136" y="771550"/>
            <a:ext cx="62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我认识了很多有名的神话人物。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33781" y="1895643"/>
            <a:ext cx="6523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我知道许多神话故事是先人对世界起源的一种认识。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845" y="409273"/>
            <a:ext cx="942975" cy="12477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27249" y="3375932"/>
            <a:ext cx="6530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我发现神话故事中的想象气魄雄伟，让我心生敬畏。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252"/>
          <a:stretch>
            <a:fillRect/>
          </a:stretch>
        </p:blipFill>
        <p:spPr>
          <a:xfrm>
            <a:off x="333698" y="1785945"/>
            <a:ext cx="930828" cy="106380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04" y="3436917"/>
            <a:ext cx="893122" cy="893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2195736" y="771550"/>
            <a:ext cx="5892165" cy="267652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大家谈到了自己在这个单元的学习收获，确实很有感受。让我们看看教材中学习伙伴的体会吧，想想这三段话分别讲了什么？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535" y="1678305"/>
            <a:ext cx="2050415" cy="2646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22095" y="1950720"/>
            <a:ext cx="6650305" cy="1284002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 lIns="91437" tIns="45718" rIns="91437" bIns="45718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	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神话充满神奇的想象，像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盘古开天地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女娲补天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……让我赞叹不已。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-151052" y="201943"/>
            <a:ext cx="2367915" cy="822325"/>
            <a:chOff x="-111985" y="-57194"/>
            <a:chExt cx="3427776" cy="109642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635596" y="645368"/>
              <a:ext cx="0" cy="384721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44339" y="1039226"/>
              <a:ext cx="1490427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1918742" y="178827"/>
              <a:ext cx="1397049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3315791" y="196658"/>
              <a:ext cx="0" cy="64107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10" t="64450" r="63336" b="-6857"/>
            <a:stretch>
              <a:fillRect/>
            </a:stretch>
          </p:blipFill>
          <p:spPr>
            <a:xfrm>
              <a:off x="-111985" y="-57194"/>
              <a:ext cx="1152128" cy="914751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402138" y="447927"/>
            <a:ext cx="1859280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300">
                <a:latin typeface="黑体" panose="02010609060101010101" pitchFamily="49" charset="-122"/>
                <a:ea typeface="黑体" panose="02010609060101010101" pitchFamily="49" charset="-122"/>
              </a:rPr>
              <a:t>交流平台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037488" y="1058170"/>
            <a:ext cx="3486502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充满神奇的想象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252"/>
          <a:stretch>
            <a:fillRect/>
          </a:stretch>
        </p:blipFill>
        <p:spPr>
          <a:xfrm>
            <a:off x="274378" y="1950720"/>
            <a:ext cx="1103128" cy="1260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/>
          <p:cNvSpPr txBox="1"/>
          <p:nvPr/>
        </p:nvSpPr>
        <p:spPr>
          <a:xfrm>
            <a:off x="1043608" y="1995686"/>
            <a:ext cx="6624736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神话中很多人物个性鲜明，如精卫坚韧执着、普罗米修斯勇敢不屈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43808" y="1040880"/>
            <a:ext cx="3486502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人物个性鲜明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308" b="86462" l="26097" r="74134">
                        <a14:backgroundMark x1="35566" y1="35692" x2="29099" y2="53231"/>
                        <a14:backgroundMark x1="65820" y1="37231" x2="74134" y2="60923"/>
                        <a14:backgroundMark x1="70670" y1="57231" x2="64896" y2="72000"/>
                        <a14:backgroundMark x1="29792" y1="53231" x2="36028" y2="72000"/>
                        <a14:backgroundMark x1="28176" y1="61538" x2="36952" y2="78154"/>
                        <a14:backgroundMark x1="61663" y1="70769" x2="63279" y2="78154"/>
                        <a14:backgroundMark x1="56351" y1="67692" x2="56351" y2="67692"/>
                        <a14:backgroundMark x1="42263" y1="69231" x2="42263" y2="69231"/>
                        <a14:backgroundMark x1="31871" y1="37846" x2="36028" y2="29538"/>
                        <a14:backgroundMark x1="62125" y1="26769" x2="67436" y2="35077"/>
                      </a14:backgroundRemoval>
                    </a14:imgEffect>
                  </a14:imgLayer>
                </a14:imgProps>
              </a:ext>
            </a:extLst>
          </a:blip>
          <a:srcRect l="25821" t="20960" r="26655" b="14100"/>
          <a:stretch>
            <a:fillRect/>
          </a:stretch>
        </p:blipFill>
        <p:spPr>
          <a:xfrm>
            <a:off x="7668344" y="2330200"/>
            <a:ext cx="1177841" cy="1207571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96390" y="1728518"/>
            <a:ext cx="6864042" cy="181483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/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古人创造了许多神话故事，来表达他们对世界的认识，如普罗米修斯上天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盗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</a:p>
          <a:p>
            <a:pPr algn="l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取火种，就是古希腊人对火种来源的一种解释。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33914" y="732334"/>
            <a:ext cx="5788994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表达早期人类对世界的认识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909" y="1991327"/>
            <a:ext cx="1104252" cy="1104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04825" y="1569571"/>
            <a:ext cx="3546475" cy="54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C0504D"/>
              </a:buClr>
              <a:buFont typeface="Wingdings" panose="05000000000000000000" charset="0"/>
              <a:buChar char="u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充满神奇的想象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2416720"/>
            <a:ext cx="3547110" cy="5400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92D05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人物个性鲜明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4825" y="3263869"/>
            <a:ext cx="5075287" cy="52197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表达早期人类对世界的认识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7175" y="704999"/>
            <a:ext cx="2946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神话的特点：</a:t>
            </a:r>
            <a:endParaRPr lang="zh-CN" altLang="en-US" sz="3600" dirty="0"/>
          </a:p>
        </p:txBody>
      </p:sp>
      <p:pic>
        <p:nvPicPr>
          <p:cNvPr id="1026" name="Picture 2" descr="E:\20秋文件\20秋七彩阅读电子稿\七彩阅读（福建专版）四年级上册二校图片\8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1940" y="1563638"/>
            <a:ext cx="2936273" cy="20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1389</Words>
  <PresentationFormat>全屏显示(16:9)</PresentationFormat>
  <Paragraphs>181</Paragraphs>
  <Slides>35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宋体</vt:lpstr>
      <vt:lpstr>Wingdings</vt:lpstr>
      <vt:lpstr>宋体</vt:lpstr>
      <vt:lpstr>黑体</vt:lpstr>
      <vt:lpstr>楷体</vt:lpstr>
      <vt:lpstr>汉语拼音</vt:lpstr>
      <vt:lpstr>幼圆</vt:lpstr>
      <vt:lpstr>Kaiti SC</vt:lpstr>
      <vt:lpstr>Calibri</vt:lpstr>
      <vt:lpstr>Arial</vt:lpstr>
      <vt:lpstr>造字工房悦黑演示版常规体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2017-03-17T02:28:00Z</dcterms:created>
  <dcterms:modified xsi:type="dcterms:W3CDTF">2022-08-09T02:13:20Z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