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1433" r:id="rId2"/>
    <p:sldId id="833" r:id="rId3"/>
    <p:sldId id="323" r:id="rId4"/>
    <p:sldId id="834" r:id="rId5"/>
    <p:sldId id="850" r:id="rId6"/>
    <p:sldId id="835" r:id="rId7"/>
    <p:sldId id="851" r:id="rId8"/>
    <p:sldId id="852" r:id="rId9"/>
    <p:sldId id="781" r:id="rId10"/>
    <p:sldId id="829" r:id="rId11"/>
    <p:sldId id="837" r:id="rId12"/>
    <p:sldId id="853" r:id="rId13"/>
    <p:sldId id="854" r:id="rId14"/>
    <p:sldId id="855" r:id="rId15"/>
    <p:sldId id="856" r:id="rId16"/>
    <p:sldId id="857" r:id="rId17"/>
    <p:sldId id="861" r:id="rId18"/>
    <p:sldId id="862" r:id="rId19"/>
    <p:sldId id="838" r:id="rId20"/>
    <p:sldId id="839" r:id="rId21"/>
    <p:sldId id="840" r:id="rId2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黑体" panose="02010609060101010101" pitchFamily="49" charset="-122"/>
      <p:regular r:id="rId29"/>
    </p:embeddedFont>
    <p:embeddedFont>
      <p:font typeface="楷体" panose="02010609060101010101" pitchFamily="49" charset="-122"/>
      <p:regular r:id="rId3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08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39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FF6600"/>
    <a:srgbClr val="FF0000"/>
    <a:srgbClr val="EE6060"/>
    <a:srgbClr val="FF9933"/>
    <a:srgbClr val="0000FF"/>
    <a:srgbClr val="0070C0"/>
    <a:srgbClr val="FF9F9F"/>
    <a:srgbClr val="FFBF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0" autoAdjust="0"/>
    <p:restoredTop sz="94660"/>
  </p:normalViewPr>
  <p:slideViewPr>
    <p:cSldViewPr>
      <p:cViewPr varScale="1">
        <p:scale>
          <a:sx n="142" d="100"/>
          <a:sy n="142" d="100"/>
        </p:scale>
        <p:origin x="462" y="120"/>
      </p:cViewPr>
      <p:guideLst>
        <p:guide orient="horz" pos="1408"/>
        <p:guide pos="2880"/>
        <p:guide orient="horz" pos="139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2022-8-9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010529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2022-8-9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534" y="685800"/>
            <a:ext cx="6094934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8184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43822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:\王景然\崭新每一天\一头耕牛，每天更新\18秋项目\课件修订\小版本课件\背景_副本_副本.png"/>
          <p:cNvPicPr>
            <a:picLocks noChangeAspect="1" noChangeArrowheads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" t="89275" r="1789"/>
          <a:stretch/>
        </p:blipFill>
        <p:spPr bwMode="auto">
          <a:xfrm>
            <a:off x="0" y="4539343"/>
            <a:ext cx="9144000" cy="6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 userDrawn="1"/>
        </p:nvGrpSpPr>
        <p:grpSpPr>
          <a:xfrm>
            <a:off x="1" y="92978"/>
            <a:ext cx="2771800" cy="276999"/>
            <a:chOff x="1" y="92978"/>
            <a:chExt cx="2771800" cy="276999"/>
          </a:xfrm>
        </p:grpSpPr>
        <p:sp>
          <p:nvSpPr>
            <p:cNvPr id="8" name="矩形 7"/>
            <p:cNvSpPr/>
            <p:nvPr userDrawn="1"/>
          </p:nvSpPr>
          <p:spPr>
            <a:xfrm flipH="1">
              <a:off x="1" y="123478"/>
              <a:ext cx="2771800" cy="216000"/>
            </a:xfrm>
            <a:prstGeom prst="rect">
              <a:avLst/>
            </a:prstGeom>
            <a:gradFill flip="none" rotWithShape="1">
              <a:gsLst>
                <a:gs pos="40000">
                  <a:schemeClr val="accent5">
                    <a:lumMod val="60000"/>
                    <a:lumOff val="40000"/>
                  </a:schemeClr>
                </a:gs>
                <a:gs pos="97000">
                  <a:schemeClr val="bg1">
                    <a:alpha val="0"/>
                  </a:schemeClr>
                </a:gs>
                <a:gs pos="70000">
                  <a:schemeClr val="accent5">
                    <a:lumMod val="40000"/>
                    <a:lumOff val="60000"/>
                    <a:alpha val="76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9" name="文本框 10"/>
            <p:cNvSpPr txBox="1"/>
            <p:nvPr userDrawn="1"/>
          </p:nvSpPr>
          <p:spPr>
            <a:xfrm>
              <a:off x="193237" y="92978"/>
              <a:ext cx="126188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zh-CN" altLang="en-US" sz="1200" dirty="0">
                  <a:latin typeface="黑体" panose="02010609060101010101" pitchFamily="49" charset="-122"/>
                  <a:ea typeface="黑体" panose="02010609060101010101" pitchFamily="49" charset="-122"/>
                </a:rPr>
                <a:t>口语交际：安慰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62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spcBef>
          <a:spcPct val="15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图形用户界面&#10;&#10;描述已自动生成">
            <a:extLst>
              <a:ext uri="{FF2B5EF4-FFF2-40B4-BE49-F238E27FC236}">
                <a16:creationId xmlns:a16="http://schemas.microsoft.com/office/drawing/2014/main" id="{443FE382-A6B7-B168-570A-D023CCF0D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FB9C933-7E04-AE45-6044-D3393CDBBB64}"/>
              </a:ext>
            </a:extLst>
          </p:cNvPr>
          <p:cNvSpPr txBox="1"/>
          <p:nvPr/>
        </p:nvSpPr>
        <p:spPr>
          <a:xfrm>
            <a:off x="1691680" y="1786920"/>
            <a:ext cx="626165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部编版</a:t>
            </a:r>
            <a:r>
              <a:rPr lang="en-US" altLang="zh-CN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  <a:r>
              <a:rPr lang="zh-CN" altLang="en-US" sz="4500" b="1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四年级</a:t>
            </a:r>
            <a:r>
              <a:rPr lang="zh-CN" altLang="en-US" sz="4500" b="1" dirty="0">
                <a:solidFill>
                  <a:srgbClr val="211813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语文上册</a:t>
            </a:r>
          </a:p>
        </p:txBody>
      </p:sp>
    </p:spTree>
    <p:extLst>
      <p:ext uri="{BB962C8B-B14F-4D97-AF65-F5344CB8AC3E}">
        <p14:creationId xmlns:p14="http://schemas.microsoft.com/office/powerpoint/2010/main" val="382661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图: 可选过程 7"/>
          <p:cNvSpPr/>
          <p:nvPr/>
        </p:nvSpPr>
        <p:spPr>
          <a:xfrm>
            <a:off x="702310" y="1305560"/>
            <a:ext cx="7740015" cy="3469005"/>
          </a:xfrm>
          <a:prstGeom prst="flowChartAlternateProcess">
            <a:avLst/>
          </a:prstGeom>
          <a:grpFill/>
          <a:ln>
            <a:solidFill>
              <a:srgbClr val="92D050"/>
            </a:solidFill>
            <a:prstDash val="sysDash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   思考:小峰是故意倒摔倒的吗？他为什么摔了？</a:t>
            </a:r>
          </a:p>
          <a:p>
            <a:pPr fontAlgn="auto">
              <a:lnSpc>
                <a:spcPct val="150000"/>
              </a:lnSpc>
            </a:pP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   从这里看出他什么样的精神？</a:t>
            </a:r>
          </a:p>
          <a:p>
            <a:pPr fontAlgn="auto">
              <a:lnSpc>
                <a:spcPct val="150000"/>
              </a:lnSpc>
            </a:pP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  <a:p>
            <a:pPr fontAlgn="auto">
              <a:lnSpc>
                <a:spcPct val="12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   你认为是比赛结果重要还是这种拼博精神重要？那如何安慰小峰才合适呢？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950845" y="542925"/>
            <a:ext cx="2845291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  <a:sym typeface="+mn-ea"/>
              </a:rPr>
              <a:t>模拟第一种情境时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621512" y="2139702"/>
            <a:ext cx="467868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 defTabSz="685800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为给班级争夺名次，跑得太快了。</a:t>
            </a:r>
            <a:endParaRPr lang="zh-CN" altLang="en-US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56104" y="3147814"/>
            <a:ext cx="467868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l" defTabSz="685800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为班级栄誉而努力拼搏的精神。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575310" y="555526"/>
            <a:ext cx="6783412" cy="504056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b="1" dirty="0">
                <a:sym typeface="+mn-ea"/>
              </a:rPr>
              <a:t>安慰者：</a:t>
            </a:r>
            <a:r>
              <a:rPr lang="zh-CN" altLang="en-US" b="1" dirty="0">
                <a:sym typeface="Wingdings" panose="05000000000000000000" pitchFamily="2" charset="2"/>
              </a:rPr>
              <a:t>（</a:t>
            </a:r>
            <a:r>
              <a:rPr lang="zh-CN" altLang="en-US" b="1" dirty="0">
                <a:sym typeface="+mn-ea"/>
              </a:rPr>
              <a:t>拍拍小峰的肩</a:t>
            </a:r>
            <a:r>
              <a:rPr lang="zh-CN" altLang="en-US" b="1" dirty="0">
                <a:sym typeface="Wingdings" panose="05000000000000000000" pitchFamily="2" charset="2"/>
              </a:rPr>
              <a:t>）</a:t>
            </a:r>
            <a:r>
              <a:rPr lang="zh-CN" altLang="en-US" b="1" dirty="0">
                <a:sym typeface="+mn-ea"/>
              </a:rPr>
              <a:t>小峰，你别自责了，  也别难过了。</a:t>
            </a:r>
            <a:endParaRPr lang="zh-CN" altLang="en-US" b="1" dirty="0"/>
          </a:p>
        </p:txBody>
      </p:sp>
      <p:sp>
        <p:nvSpPr>
          <p:cNvPr id="6" name="圆角矩形 5"/>
          <p:cNvSpPr/>
          <p:nvPr/>
        </p:nvSpPr>
        <p:spPr>
          <a:xfrm>
            <a:off x="575310" y="1583690"/>
            <a:ext cx="6251575" cy="912495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 dirty="0">
                <a:sym typeface="+mn-ea"/>
              </a:rPr>
              <a:t>小峰：我能不难过吗？如果不是我摔倒了，以我们的水平，</a:t>
            </a:r>
            <a:endParaRPr lang="en-US" altLang="zh-CN" b="1" dirty="0">
              <a:sym typeface="+mn-ea"/>
            </a:endParaRPr>
          </a:p>
          <a:p>
            <a:pPr algn="l"/>
            <a:r>
              <a:rPr lang="en-US" altLang="zh-CN" b="1" dirty="0">
                <a:sym typeface="+mn-ea"/>
              </a:rPr>
              <a:t>            </a:t>
            </a:r>
            <a:r>
              <a:rPr lang="zh-CN" altLang="en-US" b="1" dirty="0">
                <a:sym typeface="+mn-ea"/>
              </a:rPr>
              <a:t>是能夺得名次的！都怪我！</a:t>
            </a:r>
            <a:endParaRPr lang="zh-CN" altLang="en-US" b="1" dirty="0"/>
          </a:p>
        </p:txBody>
      </p:sp>
      <p:sp>
        <p:nvSpPr>
          <p:cNvPr id="7" name="圆角矩形 6"/>
          <p:cNvSpPr/>
          <p:nvPr/>
        </p:nvSpPr>
        <p:spPr>
          <a:xfrm>
            <a:off x="575310" y="2818765"/>
            <a:ext cx="6250305" cy="1181735"/>
          </a:xfrm>
          <a:prstGeom prst="roundRect">
            <a:avLst/>
          </a:prstGeom>
          <a:gradFill rotWithShape="1">
            <a:gsLst>
              <a:gs pos="0">
                <a:srgbClr val="02B3C5">
                  <a:tint val="50000"/>
                  <a:satMod val="300000"/>
                </a:srgbClr>
              </a:gs>
              <a:gs pos="35000">
                <a:srgbClr val="02B3C5">
                  <a:tint val="37000"/>
                  <a:satMod val="300000"/>
                </a:srgbClr>
              </a:gs>
              <a:gs pos="100000">
                <a:srgbClr val="02B3C5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2B3C5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 dirty="0">
                <a:sym typeface="+mn-ea"/>
              </a:rPr>
              <a:t>安慰者：你着急一不小心就摔例了。想跑快点儿，不也是为</a:t>
            </a:r>
          </a:p>
          <a:p>
            <a:pPr algn="l"/>
            <a:r>
              <a:rPr lang="zh-CN" altLang="en-US" b="1" dirty="0">
                <a:sym typeface="+mn-ea"/>
              </a:rPr>
              <a:t>               了班级争夺名次吗？你知道吗？你在场上不顾一切</a:t>
            </a:r>
            <a:endParaRPr lang="en-US" altLang="zh-CN" b="1" dirty="0">
              <a:sym typeface="+mn-ea"/>
            </a:endParaRPr>
          </a:p>
          <a:p>
            <a:pPr algn="l"/>
            <a:r>
              <a:rPr lang="en-US" altLang="zh-CN" b="1" dirty="0">
                <a:sym typeface="+mn-ea"/>
              </a:rPr>
              <a:t>               </a:t>
            </a:r>
            <a:r>
              <a:rPr lang="zh-CN" altLang="en-US" b="1" dirty="0">
                <a:sym typeface="+mn-ea"/>
              </a:rPr>
              <a:t>向前冲的样子，让我们好感动!</a:t>
            </a:r>
            <a:endParaRPr lang="zh-CN" altLang="en-US" b="1" dirty="0"/>
          </a:p>
        </p:txBody>
      </p:sp>
      <p:sp>
        <p:nvSpPr>
          <p:cNvPr id="10" name="圆角矩形 9"/>
          <p:cNvSpPr/>
          <p:nvPr/>
        </p:nvSpPr>
        <p:spPr>
          <a:xfrm>
            <a:off x="575310" y="4246880"/>
            <a:ext cx="6783412" cy="435733"/>
          </a:xfrm>
          <a:prstGeom prst="roundRect">
            <a:avLst/>
          </a:prstGeom>
          <a:gradFill rotWithShape="1">
            <a:gsLst>
              <a:gs pos="0">
                <a:srgbClr val="FFBF53">
                  <a:tint val="50000"/>
                  <a:satMod val="300000"/>
                </a:srgbClr>
              </a:gs>
              <a:gs pos="35000">
                <a:srgbClr val="FFBF53">
                  <a:tint val="37000"/>
                  <a:satMod val="300000"/>
                </a:srgbClr>
              </a:gs>
              <a:gs pos="100000">
                <a:srgbClr val="FFBF5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BF5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zh-CN" altLang="en-US" b="1" dirty="0">
                <a:sym typeface="+mn-ea"/>
              </a:rPr>
              <a:t>小峰：（垂头丧气地</a:t>
            </a:r>
            <a:r>
              <a:rPr lang="zh-CN" altLang="en-US" b="1" dirty="0">
                <a:sym typeface="Wingdings" panose="05000000000000000000" pitchFamily="2" charset="2"/>
              </a:rPr>
              <a:t>）</a:t>
            </a:r>
            <a:r>
              <a:rPr lang="zh-CN" altLang="en-US" b="1" dirty="0">
                <a:sym typeface="+mn-ea"/>
              </a:rPr>
              <a:t>但是再感动，也没有为班级争得名次啊。</a:t>
            </a:r>
            <a:endParaRPr lang="zh-CN" altLang="en-US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>
                  <a:alpha val="100000"/>
                </a:srgbClr>
              </a:clrFrom>
              <a:clrTo>
                <a:srgbClr val="000000">
                  <a:alpha val="100000"/>
                  <a:alpha val="0"/>
                </a:srgbClr>
              </a:clrTo>
            </a:clrChange>
          </a:blip>
          <a:srcRect b="9243"/>
          <a:stretch>
            <a:fillRect/>
          </a:stretch>
        </p:blipFill>
        <p:spPr>
          <a:xfrm>
            <a:off x="6957695" y="1753870"/>
            <a:ext cx="1801495" cy="163512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561975" y="555526"/>
            <a:ext cx="5771515" cy="888365"/>
          </a:xfrm>
          <a:prstGeom prst="roundRect">
            <a:avLst/>
          </a:prstGeom>
          <a:gradFill rotWithShape="1">
            <a:gsLst>
              <a:gs pos="0">
                <a:srgbClr val="02B3C5">
                  <a:tint val="50000"/>
                  <a:satMod val="300000"/>
                </a:srgbClr>
              </a:gs>
              <a:gs pos="35000">
                <a:srgbClr val="02B3C5">
                  <a:tint val="37000"/>
                  <a:satMod val="300000"/>
                </a:srgbClr>
              </a:gs>
              <a:gs pos="100000">
                <a:srgbClr val="02B3C5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2B3C5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 dirty="0">
                <a:sym typeface="+mn-ea"/>
              </a:rPr>
              <a:t>安慰者：名次只是比赛结果，你这种为班级荣誉而努力</a:t>
            </a:r>
          </a:p>
          <a:p>
            <a:pPr algn="l"/>
            <a:r>
              <a:rPr lang="zh-CN" altLang="en-US" b="1" dirty="0">
                <a:sym typeface="+mn-ea"/>
              </a:rPr>
              <a:t>             拼博的精神，可比名次更宝贵啊！</a:t>
            </a:r>
            <a:endParaRPr lang="zh-CN" altLang="en-US" b="1" dirty="0"/>
          </a:p>
        </p:txBody>
      </p:sp>
      <p:sp>
        <p:nvSpPr>
          <p:cNvPr id="12" name="圆角矩形 11"/>
          <p:cNvSpPr/>
          <p:nvPr/>
        </p:nvSpPr>
        <p:spPr>
          <a:xfrm>
            <a:off x="561975" y="1876425"/>
            <a:ext cx="2280285" cy="360045"/>
          </a:xfrm>
          <a:prstGeom prst="roundRect">
            <a:avLst/>
          </a:prstGeom>
          <a:gradFill rotWithShape="1">
            <a:gsLst>
              <a:gs pos="0">
                <a:srgbClr val="FFBF53">
                  <a:tint val="50000"/>
                  <a:satMod val="300000"/>
                </a:srgbClr>
              </a:gs>
              <a:gs pos="35000">
                <a:srgbClr val="FFBF53">
                  <a:tint val="37000"/>
                  <a:satMod val="300000"/>
                </a:srgbClr>
              </a:gs>
              <a:gs pos="100000">
                <a:srgbClr val="FFBF5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BF5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 dirty="0">
                <a:sym typeface="+mn-ea"/>
              </a:rPr>
              <a:t>小峰：是吗？</a:t>
            </a:r>
            <a:endParaRPr lang="zh-CN" altLang="en-US" b="1" dirty="0"/>
          </a:p>
        </p:txBody>
      </p:sp>
      <p:sp>
        <p:nvSpPr>
          <p:cNvPr id="13" name="圆角矩形 12"/>
          <p:cNvSpPr/>
          <p:nvPr/>
        </p:nvSpPr>
        <p:spPr>
          <a:xfrm>
            <a:off x="561975" y="2477770"/>
            <a:ext cx="3505969" cy="360045"/>
          </a:xfrm>
          <a:prstGeom prst="roundRect">
            <a:avLst/>
          </a:prstGeom>
          <a:gradFill rotWithShape="1">
            <a:gsLst>
              <a:gs pos="0">
                <a:srgbClr val="02B3C5">
                  <a:tint val="50000"/>
                  <a:satMod val="300000"/>
                </a:srgbClr>
              </a:gs>
              <a:gs pos="35000">
                <a:srgbClr val="02B3C5">
                  <a:tint val="37000"/>
                  <a:satMod val="300000"/>
                </a:srgbClr>
              </a:gs>
              <a:gs pos="100000">
                <a:srgbClr val="02B3C5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2B3C5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 dirty="0">
                <a:sym typeface="+mn-ea"/>
              </a:rPr>
              <a:t>安慰者：是的。你真的很棒！</a:t>
            </a:r>
            <a:endParaRPr lang="zh-CN" altLang="en-US" b="1" dirty="0"/>
          </a:p>
        </p:txBody>
      </p:sp>
      <p:sp>
        <p:nvSpPr>
          <p:cNvPr id="15" name="圆角矩形 14"/>
          <p:cNvSpPr/>
          <p:nvPr/>
        </p:nvSpPr>
        <p:spPr>
          <a:xfrm>
            <a:off x="561975" y="3109595"/>
            <a:ext cx="4946129" cy="360045"/>
          </a:xfrm>
          <a:prstGeom prst="roundRect">
            <a:avLst/>
          </a:prstGeom>
          <a:gradFill rotWithShape="1">
            <a:gsLst>
              <a:gs pos="0">
                <a:srgbClr val="FFBF53">
                  <a:tint val="50000"/>
                  <a:satMod val="300000"/>
                </a:srgbClr>
              </a:gs>
              <a:gs pos="35000">
                <a:srgbClr val="FFBF53">
                  <a:tint val="37000"/>
                  <a:satMod val="300000"/>
                </a:srgbClr>
              </a:gs>
              <a:gs pos="100000">
                <a:srgbClr val="FFBF53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FBF53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 dirty="0">
                <a:sym typeface="+mn-ea"/>
              </a:rPr>
              <a:t>小峰：听你这么一说，我心情好多了。谢谢你！</a:t>
            </a:r>
            <a:endParaRPr lang="zh-CN" altLang="en-US" b="1" dirty="0"/>
          </a:p>
        </p:txBody>
      </p:sp>
      <p:sp>
        <p:nvSpPr>
          <p:cNvPr id="16" name="圆角矩形 15"/>
          <p:cNvSpPr/>
          <p:nvPr/>
        </p:nvSpPr>
        <p:spPr>
          <a:xfrm>
            <a:off x="561975" y="3886835"/>
            <a:ext cx="2280285" cy="360045"/>
          </a:xfrm>
          <a:prstGeom prst="roundRect">
            <a:avLst/>
          </a:prstGeom>
          <a:gradFill rotWithShape="1">
            <a:gsLst>
              <a:gs pos="0">
                <a:srgbClr val="02B3C5">
                  <a:tint val="50000"/>
                  <a:satMod val="300000"/>
                </a:srgbClr>
              </a:gs>
              <a:gs pos="35000">
                <a:srgbClr val="02B3C5">
                  <a:tint val="37000"/>
                  <a:satMod val="300000"/>
                </a:srgbClr>
              </a:gs>
              <a:gs pos="100000">
                <a:srgbClr val="02B3C5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02B3C5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 dirty="0">
                <a:sym typeface="+mn-ea"/>
              </a:rPr>
              <a:t>安慰者：不用客气。</a:t>
            </a:r>
            <a:endParaRPr lang="zh-CN" altLang="en-US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b="8482"/>
          <a:stretch>
            <a:fillRect/>
          </a:stretch>
        </p:blipFill>
        <p:spPr>
          <a:xfrm>
            <a:off x="6609715" y="1753235"/>
            <a:ext cx="1975485" cy="18084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bldLvl="0" animBg="1"/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图: 可选过程 7"/>
          <p:cNvSpPr/>
          <p:nvPr/>
        </p:nvSpPr>
        <p:spPr>
          <a:xfrm>
            <a:off x="702310" y="1305560"/>
            <a:ext cx="7740015" cy="3469005"/>
          </a:xfrm>
          <a:prstGeom prst="flowChartAlternateProcess">
            <a:avLst/>
          </a:prstGeom>
          <a:grpFill/>
          <a:ln>
            <a:solidFill>
              <a:srgbClr val="92D050"/>
            </a:solidFill>
            <a:prstDash val="sysDash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   思考: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小丽因为搬家而对朋友恋恋不舍，心里很难过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，她可以不搬家吗？</a:t>
            </a:r>
            <a:endParaRPr lang="zh-CN" altLang="en-US" sz="2400" b="1" dirty="0">
              <a:solidFill>
                <a:schemeClr val="tx1"/>
              </a:solidFill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   为什么？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   </a:t>
            </a:r>
            <a:r>
              <a:rPr lang="zh-CN" altLang="en-US" sz="2400" b="1" dirty="0">
                <a:solidFill>
                  <a:schemeClr val="tx1"/>
                </a:solidFill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既然没办法改变这个事情，那小丽的问题可以怎么解决呢？又该如何安慰她呢？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950846" y="542925"/>
            <a:ext cx="3061314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  <a:sym typeface="+mn-ea"/>
              </a:rPr>
              <a:t>模拟第二种情境时</a:t>
            </a:r>
            <a:endParaRPr lang="zh-CN" altLang="en-US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83968" y="2209882"/>
            <a:ext cx="1296144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>
            <a:defPPr>
              <a:defRPr lang="zh-CN"/>
            </a:defPPr>
            <a:lvl1pPr defTabSz="685800">
              <a:lnSpc>
                <a:spcPct val="150000"/>
              </a:lnSpc>
              <a:defRPr sz="2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altLang="en-US" dirty="0"/>
              <a:t>不可以。</a:t>
            </a:r>
          </a:p>
        </p:txBody>
      </p:sp>
      <p:sp>
        <p:nvSpPr>
          <p:cNvPr id="6" name="文本框 5"/>
          <p:cNvSpPr txBox="1"/>
          <p:nvPr/>
        </p:nvSpPr>
        <p:spPr>
          <a:xfrm>
            <a:off x="3347864" y="2809229"/>
            <a:ext cx="2833370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l" defTabSz="685800"/>
            <a:r>
              <a:rPr lang="zh-CN" altLang="en-US" sz="2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这是她不能改变的。</a:t>
            </a:r>
            <a:endParaRPr lang="zh-CN" altLang="en-US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596900" y="699542"/>
            <a:ext cx="6229350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 dirty="0">
                <a:sym typeface="+mn-ea"/>
              </a:rPr>
              <a:t>安慰者：小丽，看见你不开心的样子，我也很难过。</a:t>
            </a:r>
            <a:endParaRPr lang="zh-CN" altLang="en-US" b="1" dirty="0"/>
          </a:p>
        </p:txBody>
      </p:sp>
      <p:sp>
        <p:nvSpPr>
          <p:cNvPr id="6" name="圆角矩形 5"/>
          <p:cNvSpPr/>
          <p:nvPr/>
        </p:nvSpPr>
        <p:spPr>
          <a:xfrm>
            <a:off x="575310" y="1699829"/>
            <a:ext cx="6251575" cy="79635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 dirty="0">
                <a:sym typeface="+mn-ea"/>
              </a:rPr>
              <a:t>小丽：唉，我们家要到另外一个城市了，我不想搬走，不想</a:t>
            </a:r>
            <a:endParaRPr lang="en-US" altLang="zh-CN" b="1" dirty="0">
              <a:sym typeface="+mn-ea"/>
            </a:endParaRPr>
          </a:p>
          <a:p>
            <a:pPr algn="l"/>
            <a:r>
              <a:rPr lang="en-US" altLang="zh-CN" b="1" dirty="0">
                <a:sym typeface="+mn-ea"/>
              </a:rPr>
              <a:t>            </a:t>
            </a:r>
            <a:r>
              <a:rPr lang="zh-CN" altLang="en-US" b="1" dirty="0">
                <a:sym typeface="+mn-ea"/>
              </a:rPr>
              <a:t>离开好朋友。</a:t>
            </a:r>
            <a:endParaRPr lang="zh-CN" altLang="en-US" b="1" dirty="0"/>
          </a:p>
        </p:txBody>
      </p:sp>
      <p:sp>
        <p:nvSpPr>
          <p:cNvPr id="7" name="圆角矩形 6"/>
          <p:cNvSpPr/>
          <p:nvPr/>
        </p:nvSpPr>
        <p:spPr>
          <a:xfrm>
            <a:off x="596900" y="3042264"/>
            <a:ext cx="6250305" cy="57025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 dirty="0">
                <a:sym typeface="+mn-ea"/>
              </a:rPr>
              <a:t>安慰者：但是，搬走是大人们的决定，这个没有办法改变呀！</a:t>
            </a:r>
            <a:endParaRPr lang="zh-CN" altLang="en-US" b="1" dirty="0"/>
          </a:p>
        </p:txBody>
      </p:sp>
      <p:sp>
        <p:nvSpPr>
          <p:cNvPr id="10" name="圆角矩形 9"/>
          <p:cNvSpPr/>
          <p:nvPr/>
        </p:nvSpPr>
        <p:spPr>
          <a:xfrm>
            <a:off x="575310" y="4083918"/>
            <a:ext cx="6250305" cy="523007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 dirty="0">
                <a:sym typeface="+mn-ea"/>
              </a:rPr>
              <a:t>小丽：（无奈地）是啊，没有办法改变。可我真的不想走！</a:t>
            </a:r>
            <a:endParaRPr lang="zh-CN" altLang="en-US" b="1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1995" y="767715"/>
            <a:ext cx="1656080" cy="3608070"/>
          </a:xfrm>
          <a:prstGeom prst="round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10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561975" y="753110"/>
            <a:ext cx="7499350" cy="88836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 dirty="0">
                <a:sym typeface="+mn-ea"/>
              </a:rPr>
              <a:t>安慰者：或者，我们可以想其他解决办法呀。比如你想我们了，可以给</a:t>
            </a:r>
            <a:endParaRPr lang="en-US" altLang="zh-CN" b="1" dirty="0">
              <a:sym typeface="+mn-ea"/>
            </a:endParaRPr>
          </a:p>
          <a:p>
            <a:pPr algn="l"/>
            <a:r>
              <a:rPr lang="en-US" altLang="zh-CN" b="1" dirty="0">
                <a:sym typeface="+mn-ea"/>
              </a:rPr>
              <a:t>                </a:t>
            </a:r>
            <a:r>
              <a:rPr lang="zh-CN" altLang="en-US" b="1" dirty="0">
                <a:sym typeface="+mn-ea"/>
              </a:rPr>
              <a:t>我们打电话或者写信呀！</a:t>
            </a:r>
            <a:endParaRPr lang="zh-CN" altLang="en-US" b="1" dirty="0"/>
          </a:p>
        </p:txBody>
      </p:sp>
      <p:sp>
        <p:nvSpPr>
          <p:cNvPr id="12" name="圆角矩形 11"/>
          <p:cNvSpPr/>
          <p:nvPr/>
        </p:nvSpPr>
        <p:spPr>
          <a:xfrm>
            <a:off x="561975" y="1977132"/>
            <a:ext cx="7499350" cy="594618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 dirty="0">
                <a:sym typeface="+mn-ea"/>
              </a:rPr>
              <a:t>小丽：这个肯定会的。但是我不能见到你们，不能和你们一起玩了呀。</a:t>
            </a:r>
            <a:endParaRPr lang="zh-CN" altLang="en-US" b="1" dirty="0"/>
          </a:p>
        </p:txBody>
      </p:sp>
      <p:sp>
        <p:nvSpPr>
          <p:cNvPr id="13" name="圆角矩形 12"/>
          <p:cNvSpPr/>
          <p:nvPr/>
        </p:nvSpPr>
        <p:spPr>
          <a:xfrm>
            <a:off x="561975" y="2859782"/>
            <a:ext cx="7499985" cy="59461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 dirty="0">
                <a:sym typeface="+mn-ea"/>
              </a:rPr>
              <a:t>安慰者：不是有寒暑假吗？假期可以约在一起玩呀！</a:t>
            </a:r>
            <a:endParaRPr lang="zh-CN" altLang="en-US" b="1" dirty="0"/>
          </a:p>
        </p:txBody>
      </p:sp>
      <p:sp>
        <p:nvSpPr>
          <p:cNvPr id="15" name="圆角矩形 14"/>
          <p:cNvSpPr/>
          <p:nvPr/>
        </p:nvSpPr>
        <p:spPr>
          <a:xfrm>
            <a:off x="561974" y="3886835"/>
            <a:ext cx="7682434" cy="62913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 dirty="0">
                <a:sym typeface="+mn-ea"/>
              </a:rPr>
              <a:t>小丽：嗯，这个好！那我们平时就多打电话常联系，假期有机会一起玩吧。</a:t>
            </a:r>
            <a:endParaRPr lang="zh-CN" altLang="en-US" b="1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ldLvl="0" animBg="1"/>
      <p:bldP spid="13" grpId="0" bldLvl="0" animBg="1"/>
      <p:bldP spid="15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流程图: 可选过程 7"/>
          <p:cNvSpPr/>
          <p:nvPr/>
        </p:nvSpPr>
        <p:spPr>
          <a:xfrm>
            <a:off x="702310" y="1610360"/>
            <a:ext cx="7740015" cy="2482215"/>
          </a:xfrm>
          <a:prstGeom prst="flowChartAlternateProcess">
            <a:avLst/>
          </a:prstGeom>
          <a:grpFill/>
          <a:ln>
            <a:solidFill>
              <a:srgbClr val="92D050"/>
            </a:solidFill>
            <a:prstDash val="sysDash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思考: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小冰因在玩耍中弄丢了妈妈送给自己的生</a:t>
            </a:r>
          </a:p>
          <a:p>
            <a:pPr fontAlgn="auto">
              <a:lnSpc>
                <a:spcPct val="150000"/>
              </a:lnSpc>
            </a:pP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日礼物</a:t>
            </a:r>
            <a:r>
              <a:rPr lang="en-US" altLang="zh-CN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——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手表，他的心情很难过，针对他的问题，你认为如何处理更好?你打算怎么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安慰他呢?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2950845" y="542925"/>
            <a:ext cx="2701275" cy="4603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  <a:sym typeface="+mn-ea"/>
              </a:rPr>
              <a:t>模拟第三种情境时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596900" y="601345"/>
            <a:ext cx="6229350" cy="89028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 dirty="0">
                <a:sym typeface="+mn-ea"/>
              </a:rPr>
              <a:t>小冰：我把我妈妈送给我的手表弄丢了，那可是我妈妈送我</a:t>
            </a:r>
          </a:p>
          <a:p>
            <a:pPr algn="l"/>
            <a:r>
              <a:rPr lang="zh-CN" altLang="en-US" b="1" dirty="0">
                <a:sym typeface="+mn-ea"/>
              </a:rPr>
              <a:t>           的生日礼物哇！</a:t>
            </a:r>
          </a:p>
        </p:txBody>
      </p:sp>
      <p:sp>
        <p:nvSpPr>
          <p:cNvPr id="6" name="圆角矩形 5"/>
          <p:cNvSpPr/>
          <p:nvPr/>
        </p:nvSpPr>
        <p:spPr>
          <a:xfrm>
            <a:off x="575310" y="1707654"/>
            <a:ext cx="6251575" cy="57606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 dirty="0">
                <a:sym typeface="+mn-ea"/>
              </a:rPr>
              <a:t>安慰者:你回忆一下，去过哪些地方？我陪你一起去找找。</a:t>
            </a:r>
          </a:p>
        </p:txBody>
      </p:sp>
      <p:sp>
        <p:nvSpPr>
          <p:cNvPr id="7" name="圆角矩形 6"/>
          <p:cNvSpPr/>
          <p:nvPr/>
        </p:nvSpPr>
        <p:spPr>
          <a:xfrm>
            <a:off x="596900" y="2430145"/>
            <a:ext cx="6250305" cy="768985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 dirty="0">
                <a:sym typeface="+mn-ea"/>
              </a:rPr>
              <a:t>小冰：我就是去了公园的游乐场，回来后就找不到了，我也</a:t>
            </a:r>
          </a:p>
          <a:p>
            <a:pPr algn="l"/>
            <a:r>
              <a:rPr lang="zh-CN" altLang="en-US" b="1" dirty="0">
                <a:sym typeface="+mn-ea"/>
              </a:rPr>
              <a:t>           去找过，没有找到。</a:t>
            </a:r>
          </a:p>
        </p:txBody>
      </p:sp>
      <p:sp>
        <p:nvSpPr>
          <p:cNvPr id="10" name="圆角矩形 9"/>
          <p:cNvSpPr/>
          <p:nvPr/>
        </p:nvSpPr>
        <p:spPr>
          <a:xfrm>
            <a:off x="575310" y="3343275"/>
            <a:ext cx="6444962" cy="148653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 dirty="0">
                <a:sym typeface="+mn-ea"/>
              </a:rPr>
              <a:t>安慰者：等会儿我们一起再去找找吧。如果确实找不到，你</a:t>
            </a:r>
          </a:p>
          <a:p>
            <a:pPr algn="l"/>
            <a:r>
              <a:rPr lang="zh-CN" altLang="en-US" b="1" dirty="0">
                <a:sym typeface="+mn-ea"/>
              </a:rPr>
              <a:t>             也别伤心。人都有粗心大意的时候。有一次，我舅 </a:t>
            </a:r>
          </a:p>
          <a:p>
            <a:pPr algn="l"/>
            <a:r>
              <a:rPr lang="zh-CN" altLang="en-US" b="1" dirty="0">
                <a:sym typeface="+mn-ea"/>
              </a:rPr>
              <a:t>             舅不小心把自己的结婚戒指弄丢了，当时也很伤心。</a:t>
            </a:r>
          </a:p>
          <a:p>
            <a:pPr algn="l"/>
            <a:r>
              <a:rPr lang="zh-CN" altLang="en-US" b="1" dirty="0">
                <a:sym typeface="+mn-ea"/>
              </a:rPr>
              <a:t>             但是他从中吸取了教训，变得很细心，再也没有弄</a:t>
            </a:r>
          </a:p>
          <a:p>
            <a:pPr algn="l"/>
            <a:r>
              <a:rPr lang="zh-CN" altLang="en-US" b="1" dirty="0">
                <a:sym typeface="+mn-ea"/>
              </a:rPr>
              <a:t>             丢过东西了。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rcRect b="9211"/>
          <a:stretch>
            <a:fillRect/>
          </a:stretch>
        </p:blipFill>
        <p:spPr>
          <a:xfrm>
            <a:off x="7115175" y="1964346"/>
            <a:ext cx="1725295" cy="1045210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1454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  <p:bldP spid="7" grpId="0" bldLvl="0" animBg="1"/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圆角矩形 10"/>
          <p:cNvSpPr/>
          <p:nvPr/>
        </p:nvSpPr>
        <p:spPr>
          <a:xfrm>
            <a:off x="561975" y="627534"/>
            <a:ext cx="6076950" cy="1013941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 dirty="0">
                <a:sym typeface="+mn-ea"/>
              </a:rPr>
              <a:t>小冰：如果确实找不到，就只有把这次当教训了。我就是  </a:t>
            </a:r>
            <a:endParaRPr lang="en-US" altLang="zh-CN" b="1" dirty="0">
              <a:sym typeface="+mn-ea"/>
            </a:endParaRPr>
          </a:p>
          <a:p>
            <a:pPr algn="l"/>
            <a:r>
              <a:rPr lang="en-US" altLang="zh-CN" b="1" dirty="0">
                <a:sym typeface="+mn-ea"/>
              </a:rPr>
              <a:t>            </a:t>
            </a:r>
            <a:r>
              <a:rPr lang="zh-CN" altLang="en-US" b="1" dirty="0">
                <a:sym typeface="+mn-ea"/>
              </a:rPr>
              <a:t>不知道该如何跟妈妈说，我怕她生气。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561975" y="1876425"/>
            <a:ext cx="6314281" cy="1559421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 dirty="0">
                <a:sym typeface="+mn-ea"/>
              </a:rPr>
              <a:t>安慰者：要不，我陪你回去告诉你妈妈，请她原谅你。我想</a:t>
            </a:r>
          </a:p>
          <a:p>
            <a:pPr algn="l"/>
            <a:r>
              <a:rPr lang="zh-CN" altLang="en-US" b="1" dirty="0">
                <a:sym typeface="+mn-ea"/>
              </a:rPr>
              <a:t>              你说清楚了不是故意弄丢的，而且向她保证以后再</a:t>
            </a:r>
          </a:p>
          <a:p>
            <a:pPr algn="l"/>
            <a:r>
              <a:rPr lang="zh-CN" altLang="en-US" b="1" dirty="0">
                <a:sym typeface="+mn-ea"/>
              </a:rPr>
              <a:t>              也不粗心大意了，相信她也不会生气的。相信我，</a:t>
            </a:r>
          </a:p>
          <a:p>
            <a:pPr algn="l"/>
            <a:r>
              <a:rPr lang="zh-CN" altLang="en-US" b="1" dirty="0">
                <a:sym typeface="+mn-ea"/>
              </a:rPr>
              <a:t>              没错!（拥抱小冰）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576265" y="3668278"/>
            <a:ext cx="2658110" cy="57837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l"/>
            <a:r>
              <a:rPr lang="zh-CN" altLang="en-US" b="1" dirty="0">
                <a:sym typeface="+mn-ea"/>
              </a:rPr>
              <a:t>小冰：那好吧。谢谢你！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 l="12907" t="4015" r="11758" b="9891"/>
          <a:stretch>
            <a:fillRect/>
          </a:stretch>
        </p:blipFill>
        <p:spPr>
          <a:xfrm>
            <a:off x="6733540" y="3074035"/>
            <a:ext cx="1776095" cy="1646555"/>
          </a:xfrm>
          <a:prstGeom prst="round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4473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690504" y="839084"/>
            <a:ext cx="7839698" cy="354520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    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通过刚才的模拟，我们知道安慰前，要了解对方不顺心的原因，要设身处地地体会对方心情，根据对方的具体情况说一些鼓励、建议等话安慰。安慰时可以用上“不要难过、不要伤心、不要自责”的词语，说话时语调要柔和，还可以自然地做一些手势表达自己的情感，如一个拥抱、一个“你很棒”的手势。以后，大家可以尝试运用这些方法安慰别人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4757252" y="699542"/>
            <a:ext cx="3669427" cy="3637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0090">
              <a:lnSpc>
                <a:spcPct val="120000"/>
              </a:lnSpc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在《一只窝囊的大老虎》这篇课文里，文中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“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我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”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的演出遭到了嘲笑，很不开心，大家都结合自己的生活经验，对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“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我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”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进行了开导，这就是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“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安慰</a:t>
            </a:r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”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。我们今天口语交际的话题就是“安慰”。</a:t>
            </a:r>
          </a:p>
        </p:txBody>
      </p:sp>
      <p:pic>
        <p:nvPicPr>
          <p:cNvPr id="4" name="图片 3" descr="第19课题解图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1402803"/>
            <a:ext cx="3967749" cy="22313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云形标注 6"/>
          <p:cNvSpPr/>
          <p:nvPr/>
        </p:nvSpPr>
        <p:spPr>
          <a:xfrm>
            <a:off x="1013460" y="1169035"/>
            <a:ext cx="7117080" cy="1941830"/>
          </a:xfrm>
          <a:prstGeom prst="cloudCallout">
            <a:avLst>
              <a:gd name="adj1" fmla="val -62381"/>
              <a:gd name="adj2" fmla="val -23358"/>
            </a:avLst>
          </a:prstGeom>
          <a:solidFill>
            <a:schemeClr val="accent3">
              <a:lumMod val="20000"/>
              <a:lumOff val="80000"/>
            </a:schemeClr>
          </a:solidFill>
          <a:ln w="635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2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你注意到周围的人有心情不好吗？请简要说说怎么安慰身边心情不好的人吧！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6F6F6">
                  <a:alpha val="100000"/>
                </a:srgbClr>
              </a:clrFrom>
              <a:clrTo>
                <a:srgbClr val="F6F6F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21780" y="3028315"/>
            <a:ext cx="1308735" cy="13087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702945" y="1153795"/>
            <a:ext cx="4229095" cy="297312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    在我们周围，常常有心情不好的人，如果了解到别人心情不好时，你可以用合适的方式安慰他，让他的心情尽快好起来。这样，你也能感受到关心他人的美好。</a:t>
            </a:r>
            <a:endParaRPr lang="en-US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7500" y="1153795"/>
            <a:ext cx="2853690" cy="2858135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14"/>
          <p:cNvSpPr txBox="1"/>
          <p:nvPr/>
        </p:nvSpPr>
        <p:spPr>
          <a:xfrm>
            <a:off x="382489" y="602122"/>
            <a:ext cx="2338753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0" b="1" dirty="0">
                <a:solidFill>
                  <a:srgbClr val="FF0000"/>
                </a:solidFill>
                <a:latin typeface="造字工房悦黑演示版常规体" pitchFamily="50" charset="-122"/>
                <a:ea typeface="造字工房悦黑演示版常规体" pitchFamily="50" charset="-122"/>
              </a:rPr>
              <a:t>口语交际</a:t>
            </a:r>
          </a:p>
        </p:txBody>
      </p:sp>
      <p:sp>
        <p:nvSpPr>
          <p:cNvPr id="4" name="矩形 3"/>
          <p:cNvSpPr/>
          <p:nvPr/>
        </p:nvSpPr>
        <p:spPr>
          <a:xfrm>
            <a:off x="3763098" y="1771607"/>
            <a:ext cx="1725930" cy="92202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  <a:scene3d>
              <a:camera prst="obliqueBottomLeft"/>
              <a:lightRig rig="threePt" dir="t"/>
            </a:scene3d>
            <a:sp3d extrusionH="387350">
              <a:extrusionClr>
                <a:srgbClr val="175BCB"/>
              </a:extrusionClr>
            </a:sp3d>
          </a:bodyPr>
          <a:lstStyle/>
          <a:p>
            <a:pPr algn="ctr"/>
            <a:r>
              <a:rPr lang="zh-CN" altLang="en-US" sz="5400" b="1">
                <a:blipFill>
                  <a:blip r:embed="rId3"/>
                  <a:tile tx="0" ty="0" sx="82000" sy="63000" flip="none" algn="br"/>
                </a:blipFill>
                <a:effectLst>
                  <a:outerShdw blurRad="60007" dist="310007" dir="7680000" sy="30000" kx="1300200" algn="ctr" rotWithShape="0">
                    <a:srgbClr val="0D1E55">
                      <a:alpha val="32000"/>
                    </a:srgbClr>
                  </a:outerShdw>
                </a:effectLst>
              </a:rPr>
              <a:t>安 慰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47" y="3943806"/>
            <a:ext cx="9055318" cy="964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流程图: 决策 4"/>
          <p:cNvSpPr/>
          <p:nvPr/>
        </p:nvSpPr>
        <p:spPr>
          <a:xfrm>
            <a:off x="2303505" y="2842276"/>
            <a:ext cx="685907" cy="458700"/>
          </a:xfrm>
          <a:prstGeom prst="flowChartDecision">
            <a:avLst/>
          </a:prstGeom>
          <a:grpFill/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流程图: 决策 5"/>
          <p:cNvSpPr/>
          <p:nvPr/>
        </p:nvSpPr>
        <p:spPr>
          <a:xfrm>
            <a:off x="2017395" y="1224915"/>
            <a:ext cx="5109845" cy="2295525"/>
          </a:xfrm>
          <a:prstGeom prst="flowChartDecision">
            <a:avLst/>
          </a:prstGeom>
          <a:grpFill/>
          <a:ln>
            <a:solidFill>
              <a:srgbClr val="0000FF"/>
            </a:solidFill>
            <a:prstDash val="sysDash"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grpSp>
        <p:nvGrpSpPr>
          <p:cNvPr id="2" name="组合 1"/>
          <p:cNvGrpSpPr/>
          <p:nvPr/>
        </p:nvGrpSpPr>
        <p:grpSpPr>
          <a:xfrm>
            <a:off x="-2540" y="105410"/>
            <a:ext cx="5366628" cy="276999"/>
            <a:chOff x="-43001" y="136086"/>
            <a:chExt cx="4176534" cy="276999"/>
          </a:xfrm>
          <a:solidFill>
            <a:schemeClr val="bg1"/>
          </a:solidFill>
        </p:grpSpPr>
        <p:sp>
          <p:nvSpPr>
            <p:cNvPr id="3" name="矩形 2"/>
            <p:cNvSpPr/>
            <p:nvPr/>
          </p:nvSpPr>
          <p:spPr>
            <a:xfrm flipH="1">
              <a:off x="-36512" y="159581"/>
              <a:ext cx="4170045" cy="25209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sp>
          <p:nvSpPr>
            <p:cNvPr id="7" name="文本框 1"/>
            <p:cNvSpPr txBox="1"/>
            <p:nvPr/>
          </p:nvSpPr>
          <p:spPr>
            <a:xfrm>
              <a:off x="-43001" y="136086"/>
              <a:ext cx="2205068" cy="276999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kumimoji="1" lang="en-US" altLang="zh-CN" sz="1200">
                  <a:latin typeface="黑体" panose="02010609060101010101" pitchFamily="49" charset="-122"/>
                  <a:ea typeface="黑体" panose="02010609060101010101" pitchFamily="49" charset="-122"/>
                </a:rPr>
                <a:t>   </a:t>
              </a:r>
              <a:r>
                <a:rPr kumimoji="1" lang="zh-CN" altLang="en-US" sz="1200">
                  <a:latin typeface="黑体" panose="02010609060101010101" pitchFamily="49" charset="-122"/>
                  <a:ea typeface="黑体" panose="02010609060101010101" pitchFamily="49" charset="-122"/>
                </a:rPr>
                <a:t>  </a:t>
              </a:r>
              <a:r>
                <a:rPr kumimoji="1" lang="zh-CN" altLang="en-US" sz="1200" dirty="0">
                  <a:latin typeface="黑体" panose="02010609060101010101" pitchFamily="49" charset="-122"/>
                  <a:ea typeface="黑体" panose="02010609060101010101" pitchFamily="49" charset="-122"/>
                </a:rPr>
                <a:t>语文  四年级  上册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1"/>
          <p:cNvSpPr txBox="1"/>
          <p:nvPr/>
        </p:nvSpPr>
        <p:spPr>
          <a:xfrm>
            <a:off x="792904" y="1232968"/>
            <a:ext cx="5022215" cy="2608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720090">
              <a:lnSpc>
                <a:spcPct val="120000"/>
              </a:lnSpc>
            </a:pP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  <a:cs typeface="楷体" panose="02010609060101010101" charset="-122"/>
              </a:rPr>
              <a:t>生活中，你安慰过别人吗，或者你接受过别人安慰吗？你（别人）是怎么安慰的？你觉得他的安慰方式让你的心情有好转吗？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7915" y="1584960"/>
            <a:ext cx="2381250" cy="1905000"/>
          </a:xfrm>
          <a:prstGeom prst="round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2555776" y="1131590"/>
            <a:ext cx="507502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200" b="1" dirty="0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一起来看看课本中三位小朋友各自的心情如何？哪里可以看出来？产生这种心情的原因是什么吧！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563638"/>
            <a:ext cx="1332865" cy="19107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/>
          <p:cNvSpPr txBox="1"/>
          <p:nvPr/>
        </p:nvSpPr>
        <p:spPr>
          <a:xfrm>
            <a:off x="754305" y="2283718"/>
            <a:ext cx="2664296" cy="646331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en-US" altLang="zh-CN" sz="2400" b="1" dirty="0" err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小峰的心情如何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？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78914" y="2757250"/>
            <a:ext cx="3947795" cy="9435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indent="0" algn="l" defTabSz="685800" fontAlgn="auto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从“都怪我,我要是没摔倒就好了”可以看出。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70279" y="3107383"/>
            <a:ext cx="3240360" cy="646331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indent="0" algn="l" defTabSz="685800" fontAlgn="auto">
              <a:lnSpc>
                <a:spcPct val="150000"/>
              </a:lnSpc>
            </a:pPr>
            <a:r>
              <a:rPr lang="en-US" altLang="zh-CN" sz="2400" b="1" dirty="0" err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从哪里看出他很自责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？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55575" y="3971479"/>
            <a:ext cx="2304257" cy="646331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indent="0" algn="l" defTabSz="685800" fontAlgn="auto">
              <a:lnSpc>
                <a:spcPct val="150000"/>
              </a:lnSpc>
            </a:pPr>
            <a:r>
              <a:rPr lang="en-US" altLang="zh-CN" sz="2400" b="1" dirty="0" err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他为什么自责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？</a:t>
            </a:r>
            <a:endParaRPr lang="zh-CN" altLang="en-US" sz="24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78915" y="2139702"/>
            <a:ext cx="1944217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indent="0" algn="ctr" defTabSz="685800" fontAlgn="auto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非常自责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678915" y="3765362"/>
            <a:ext cx="3947795" cy="9572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indent="0" algn="l" defTabSz="685800" fontAlgn="auto">
              <a:lnSpc>
                <a:spcPct val="150000"/>
              </a:lnSpc>
            </a:pPr>
            <a:r>
              <a:rPr lang="en-US" altLang="zh-CN" sz="2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因为在接力赛上摔倒，导致班级没有在这个项目上取得名次。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1510"/>
            <a:ext cx="8136904" cy="16709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/>
          <p:cNvSpPr txBox="1"/>
          <p:nvPr/>
        </p:nvSpPr>
        <p:spPr>
          <a:xfrm>
            <a:off x="898322" y="1837308"/>
            <a:ext cx="2437765" cy="646331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小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丽</a:t>
            </a:r>
            <a:r>
              <a:rPr lang="en-US" altLang="zh-CN" sz="2400" b="1" dirty="0" err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的心情如何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？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871407" y="2526985"/>
            <a:ext cx="3947795" cy="127387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indent="0" algn="l" defTabSz="685800" fontAlgn="auto">
              <a:lnSpc>
                <a:spcPct val="150000"/>
              </a:lnSpc>
            </a:pP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    从她话语中的两个“不想”可以看出她对好朋友的恋恋不舍，从不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舍中</a:t>
            </a: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可以体会到她难过的心情</a:t>
            </a:r>
            <a:r>
              <a:rPr lang="zh-CN" altLang="en-US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961390" y="2805683"/>
            <a:ext cx="3105284" cy="646331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indent="0" algn="l" defTabSz="685800" fontAlgn="auto">
              <a:lnSpc>
                <a:spcPct val="150000"/>
              </a:lnSpc>
            </a:pPr>
            <a:r>
              <a:rPr lang="en-US" altLang="zh-CN" sz="2400" b="1" dirty="0" err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从哪里看出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她</a:t>
            </a:r>
            <a:r>
              <a:rPr lang="en-US" altLang="zh-CN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很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难过？</a:t>
            </a:r>
            <a:endParaRPr lang="en-US" altLang="zh-CN" sz="2400" b="1" dirty="0"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12540" y="3867894"/>
            <a:ext cx="2438400" cy="646331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indent="0" algn="l" defTabSz="685800" fontAlgn="auto">
              <a:lnSpc>
                <a:spcPct val="150000"/>
              </a:lnSpc>
            </a:pP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她</a:t>
            </a:r>
            <a:r>
              <a:rPr lang="en-US" altLang="zh-CN" sz="2400" b="1" dirty="0" err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为什么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难过？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870137" y="1897065"/>
            <a:ext cx="715511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indent="0" algn="ctr" defTabSz="685800" fontAlgn="auto">
              <a:lnSpc>
                <a:spcPct val="15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难过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872677" y="3860470"/>
            <a:ext cx="3947795" cy="9435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indent="0" algn="l" defTabSz="685800" fontAlgn="auto">
              <a:lnSpc>
                <a:spcPct val="150000"/>
              </a:lnSpc>
            </a:pP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    因为她要搬家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了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，马上要离开自己的好朋友了</a:t>
            </a: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。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3478"/>
            <a:ext cx="7861850" cy="15056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1"/>
          <p:cNvSpPr txBox="1"/>
          <p:nvPr/>
        </p:nvSpPr>
        <p:spPr>
          <a:xfrm>
            <a:off x="743300" y="1967701"/>
            <a:ext cx="2976880" cy="553085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indent="0" algn="l" fontAlgn="auto">
              <a:lnSpc>
                <a:spcPct val="150000"/>
              </a:lnSpc>
            </a:pP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小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冰</a:t>
            </a:r>
            <a:r>
              <a:rPr lang="en-US" altLang="zh-CN" sz="2000" b="1" dirty="0" err="1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的心情如何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？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18990" y="2571750"/>
            <a:ext cx="4218305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indent="0" algn="l" defTabSz="685800" fontAlgn="auto">
              <a:lnSpc>
                <a:spcPct val="150000"/>
              </a:lnSpc>
            </a:pPr>
            <a:r>
              <a:rPr lang="en-US" altLang="zh-CN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    </a:t>
            </a:r>
            <a:r>
              <a:rPr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从他话语中的“特别</a:t>
            </a:r>
            <a:r>
              <a:rPr lang="zh-CN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喜</a:t>
            </a:r>
            <a:r>
              <a:rPr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欢”“好心疼啊”可以体会到他难过</a:t>
            </a:r>
            <a:r>
              <a:rPr lang="zh-CN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的</a:t>
            </a:r>
            <a:r>
              <a:rPr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心情。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743300" y="2780050"/>
            <a:ext cx="3396652" cy="553998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indent="0" algn="l" defTabSz="685800" fontAlgn="auto">
              <a:lnSpc>
                <a:spcPct val="150000"/>
              </a:lnSpc>
            </a:pP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从哪里看出他很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难过、心疼？</a:t>
            </a:r>
            <a:endParaRPr lang="en-US" altLang="zh-CN" sz="2000" b="1" dirty="0"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43300" y="3862671"/>
            <a:ext cx="2976880" cy="553998"/>
          </a:xfrm>
          <a:prstGeom prst="rect">
            <a:avLst/>
          </a:prstGeom>
          <a:ln>
            <a:prstDash val="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indent="0" algn="l" defTabSz="685800" fontAlgn="auto">
              <a:lnSpc>
                <a:spcPct val="150000"/>
              </a:lnSpc>
            </a:pP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他为什么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难过、心疼？</a:t>
            </a:r>
            <a:endParaRPr lang="zh-CN" altLang="en-US" sz="20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4618991" y="1938193"/>
            <a:ext cx="1983658" cy="55399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indent="0" algn="ctr" defTabSz="685800" fontAlgn="auto">
              <a:lnSpc>
                <a:spcPct val="150000"/>
              </a:lnSpc>
            </a:pPr>
            <a:r>
              <a:rPr lang="zh-CN" altLang="en-US" sz="2000" b="1" dirty="0">
                <a:latin typeface="楷体" panose="02010609060101010101" pitchFamily="49" charset="-122"/>
                <a:ea typeface="楷体" panose="02010609060101010101" pitchFamily="49" charset="-122"/>
              </a:rPr>
              <a:t>难过、心疼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620260" y="3574639"/>
            <a:ext cx="4216400" cy="10156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indent="0" algn="l" defTabSz="685800" fontAlgn="auto">
              <a:lnSpc>
                <a:spcPct val="150000"/>
              </a:lnSpc>
            </a:pP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    </a:t>
            </a:r>
            <a:r>
              <a:rPr sz="20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因为他在玩</a:t>
            </a:r>
            <a:r>
              <a:rPr 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耍</a:t>
            </a:r>
            <a:r>
              <a:rPr sz="20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中弄丢了妈妈送给自己的生日礼物</a:t>
            </a:r>
            <a:r>
              <a:rPr lang="en-US" altLang="zh-CN" sz="2000" b="1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——</a:t>
            </a:r>
            <a:r>
              <a:rPr sz="2000" b="1" dirty="0" err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  <a:sym typeface="+mn-ea"/>
              </a:rPr>
              <a:t>手表</a:t>
            </a:r>
            <a:endParaRPr sz="2000" b="1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charset="-122"/>
              <a:sym typeface="+mn-ea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45766"/>
            <a:ext cx="7488353" cy="13498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899592" y="513080"/>
            <a:ext cx="7089591" cy="573042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一起来模拟教材情境，尝试安慰他人吧！</a:t>
            </a:r>
            <a:endParaRPr lang="zh-CN" altLang="en-US" sz="11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27710" y="1928495"/>
            <a:ext cx="8051165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   （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1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）两人一组。一人扮演被安慰者，一人扮演安慰者，选取种情景进行模拟。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694055" y="1234440"/>
            <a:ext cx="906017" cy="523220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none" rtlCol="0" anchor="t">
            <a:spAutoFit/>
          </a:bodyPr>
          <a:lstStyle/>
          <a:p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要求</a:t>
            </a:r>
          </a:p>
        </p:txBody>
      </p:sp>
      <p:sp>
        <p:nvSpPr>
          <p:cNvPr id="5" name="文本框 4"/>
          <p:cNvSpPr txBox="1"/>
          <p:nvPr/>
        </p:nvSpPr>
        <p:spPr>
          <a:xfrm>
            <a:off x="727710" y="3178810"/>
            <a:ext cx="8051165" cy="675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endParaRPr lang="zh-CN" altLang="en-US"/>
          </a:p>
          <a:p>
            <a:endParaRPr lang="zh-CN" altLang="en-US" sz="2000"/>
          </a:p>
        </p:txBody>
      </p:sp>
      <p:sp>
        <p:nvSpPr>
          <p:cNvPr id="8" name="文本框 7"/>
          <p:cNvSpPr txBox="1"/>
          <p:nvPr/>
        </p:nvSpPr>
        <p:spPr>
          <a:xfrm>
            <a:off x="710565" y="2832487"/>
            <a:ext cx="8085455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（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2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）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温馨提示：</a:t>
            </a:r>
          </a:p>
          <a:p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    安慰者</a:t>
            </a:r>
            <a:r>
              <a:rPr lang="en-US" altLang="zh-CN" sz="20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:</a:t>
            </a:r>
            <a:r>
              <a:rPr lang="zh-CN" altLang="en-US" sz="2000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  <a:sym typeface="+mn-ea"/>
              </a:rPr>
              <a:t>要根据被安慰者的具体情况进行安慰，尽量让对方的心情好起来。被安慰者:要把自己当作书中的人物，认真倾听、回应他人对自己的安慰。</a:t>
            </a:r>
            <a:endParaRPr lang="zh-CN" altLang="en-US" sz="2000" b="1" dirty="0">
              <a:latin typeface="宋体" panose="02010600030101010101" pitchFamily="2" charset="-122"/>
              <a:ea typeface="宋体" panose="02010600030101010101" pitchFamily="2" charset="-122"/>
              <a:cs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94055" y="4443958"/>
            <a:ext cx="8084185" cy="368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    （</a:t>
            </a:r>
            <a:r>
              <a:rPr lang="en-US" altLang="zh-CN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3</a:t>
            </a:r>
            <a:r>
              <a:rPr lang="zh-CN" altLang="en-US" b="1" dirty="0">
                <a:latin typeface="宋体" panose="02010600030101010101" pitchFamily="2" charset="-122"/>
                <a:ea typeface="宋体" panose="02010600030101010101" pitchFamily="2" charset="-122"/>
                <a:cs typeface="楷体" panose="02010609060101010101" charset="-122"/>
              </a:rPr>
              <a:t>）两人可以轮流扮演安慰者、被安慰者；作好小组展示汇报的准备。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pFill/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CCE8C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CCE8C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1307</Words>
  <PresentationFormat>全屏显示(16:9)</PresentationFormat>
  <Paragraphs>92</Paragraphs>
  <Slides>21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29" baseType="lpstr">
      <vt:lpstr>Times New Roman</vt:lpstr>
      <vt:lpstr>Arial</vt:lpstr>
      <vt:lpstr>造字工房悦黑演示版常规体</vt:lpstr>
      <vt:lpstr>宋体</vt:lpstr>
      <vt:lpstr>Calibri</vt:lpstr>
      <vt:lpstr>楷体</vt:lpstr>
      <vt:lpstr>黑体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dcterms:created xsi:type="dcterms:W3CDTF">2017-03-17T02:28:00Z</dcterms:created>
  <dcterms:modified xsi:type="dcterms:W3CDTF">2022-08-09T02:12:15Z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2052-10.1.0.7520</vt:lpwstr>
  </property>
</Properties>
</file>