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1537" r:id="rId2"/>
    <p:sldId id="256" r:id="rId3"/>
    <p:sldId id="258" r:id="rId4"/>
    <p:sldId id="1508" r:id="rId5"/>
    <p:sldId id="1509" r:id="rId6"/>
    <p:sldId id="263" r:id="rId7"/>
    <p:sldId id="1410" r:id="rId8"/>
    <p:sldId id="1411" r:id="rId9"/>
    <p:sldId id="1484" r:id="rId10"/>
    <p:sldId id="1510" r:id="rId11"/>
    <p:sldId id="1526" r:id="rId12"/>
    <p:sldId id="1527" r:id="rId13"/>
    <p:sldId id="1536" r:id="rId14"/>
    <p:sldId id="1445" r:id="rId15"/>
    <p:sldId id="1446" r:id="rId16"/>
    <p:sldId id="1515" r:id="rId17"/>
    <p:sldId id="1528" r:id="rId18"/>
    <p:sldId id="1529" r:id="rId19"/>
    <p:sldId id="1517" r:id="rId20"/>
    <p:sldId id="1514" r:id="rId21"/>
    <p:sldId id="1523" r:id="rId22"/>
    <p:sldId id="1530" r:id="rId23"/>
    <p:sldId id="1431" r:id="rId24"/>
    <p:sldId id="1392" r:id="rId25"/>
    <p:sldId id="1433" r:id="rId26"/>
    <p:sldId id="1432" r:id="rId27"/>
    <p:sldId id="1394" r:id="rId28"/>
    <p:sldId id="1401" r:id="rId29"/>
    <p:sldId id="1507" r:id="rId30"/>
    <p:sldId id="1506" r:id="rId31"/>
    <p:sldId id="1497" r:id="rId32"/>
    <p:sldId id="1498" r:id="rId33"/>
    <p:sldId id="1499" r:id="rId34"/>
    <p:sldId id="301" r:id="rId35"/>
    <p:sldId id="1493" r:id="rId36"/>
    <p:sldId id="1494" r:id="rId37"/>
    <p:sldId id="1495" r:id="rId38"/>
    <p:sldId id="1505" r:id="rId39"/>
    <p:sldId id="1531" r:id="rId40"/>
    <p:sldId id="1532" r:id="rId41"/>
    <p:sldId id="1533" r:id="rId42"/>
    <p:sldId id="1501" r:id="rId43"/>
    <p:sldId id="1502" r:id="rId44"/>
    <p:sldId id="1503" r:id="rId45"/>
    <p:sldId id="1504" r:id="rId46"/>
    <p:sldId id="1525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Rockwell" panose="02060603020205020403" pitchFamily="18" charset="0"/>
      <p:regular r:id="rId53"/>
      <p:bold r:id="rId54"/>
      <p:italic r:id="rId55"/>
      <p:boldItalic r:id="rId56"/>
    </p:embeddedFont>
    <p:embeddedFont>
      <p:font typeface="等线" panose="02010600030101010101" pitchFamily="2" charset="-122"/>
      <p:regular r:id="rId57"/>
      <p:bold r:id="rId58"/>
    </p:embeddedFont>
    <p:embeddedFont>
      <p:font typeface="等线 Light" panose="02010600030101010101" pitchFamily="2" charset="-122"/>
      <p:regular r:id="rId59"/>
    </p:embeddedFont>
    <p:embeddedFont>
      <p:font typeface="仿宋" panose="02010609060101010101" pitchFamily="49" charset="-122"/>
      <p:regular r:id="rId60"/>
    </p:embeddedFont>
    <p:embeddedFont>
      <p:font typeface="黑体" panose="02010609060101010101" pitchFamily="49" charset="-122"/>
      <p:regular r:id="rId61"/>
    </p:embeddedFont>
    <p:embeddedFont>
      <p:font typeface="楷体" panose="02010609060101010101" pitchFamily="49" charset="-122"/>
      <p:regular r:id="rId62"/>
    </p:embeddedFont>
    <p:embeddedFont>
      <p:font typeface="幼圆" panose="02010509060101010101" pitchFamily="49" charset="-122"/>
      <p:regular r:id="rId6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EEC"/>
    <a:srgbClr val="4A2021"/>
    <a:srgbClr val="C68D41"/>
    <a:srgbClr val="33CCFF"/>
    <a:srgbClr val="FFCCFF"/>
    <a:srgbClr val="99CCFF"/>
    <a:srgbClr val="FFCC99"/>
    <a:srgbClr val="FFFFFF"/>
    <a:srgbClr val="F15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B1EA8-76B0-4C42-92D7-35EC5C728851}" type="doc">
      <dgm:prSet loTypeId="urn:microsoft.com/office/officeart/2005/8/layout/chevron2" loCatId="process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101AA06-1AE2-4B14-A14E-A2628D8E9FFF}">
      <dgm:prSet/>
      <dgm:spPr/>
      <dgm:t>
        <a:bodyPr/>
        <a:lstStyle/>
        <a:p>
          <a:r>
            <a:rPr lang="zh-CN" b="1" dirty="0">
              <a:solidFill>
                <a:srgbClr val="FF0000"/>
              </a:solidFill>
            </a:rPr>
            <a:t>内容一</a:t>
          </a:r>
        </a:p>
      </dgm:t>
    </dgm:pt>
    <dgm:pt modelId="{A2A6A925-46B2-4D4D-8415-8056A1B687AB}" type="parTrans" cxnId="{C9AD831C-5CEC-47A8-A99C-A6CB10BC1ECC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528967BC-272E-4CA2-8140-7B4CE426E8BB}" type="sibTrans" cxnId="{C9AD831C-5CEC-47A8-A99C-A6CB10BC1ECC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477EBE39-BA23-4A73-8B96-0A828759201B}">
      <dgm:prSet/>
      <dgm:spPr/>
      <dgm:t>
        <a:bodyPr/>
        <a:lstStyle/>
        <a:p>
          <a:r>
            <a:rPr lang="zh-CN" b="1" dirty="0">
              <a:solidFill>
                <a:srgbClr val="FF0000"/>
              </a:solidFill>
            </a:rPr>
            <a:t>游戏中最重要，最精彩的环节。</a:t>
          </a:r>
        </a:p>
      </dgm:t>
    </dgm:pt>
    <dgm:pt modelId="{807A60F6-AD84-4AA5-BD08-65803B594DCD}" type="parTrans" cxnId="{653D3EA5-3C5F-45A7-AD97-B6318CB97DF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719ADF4E-9D74-47B6-9C33-399FE0699C03}" type="sibTrans" cxnId="{653D3EA5-3C5F-45A7-AD97-B6318CB97DF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FAEFEFDB-B9F5-4D73-AC37-E816816D33D6}">
      <dgm:prSet/>
      <dgm:spPr/>
      <dgm:t>
        <a:bodyPr/>
        <a:lstStyle/>
        <a:p>
          <a:r>
            <a:rPr lang="zh-CN" b="1" dirty="0">
              <a:solidFill>
                <a:srgbClr val="FF0000"/>
              </a:solidFill>
            </a:rPr>
            <a:t>内容二</a:t>
          </a:r>
        </a:p>
      </dgm:t>
    </dgm:pt>
    <dgm:pt modelId="{2A2D999F-B4B1-454A-BE5C-8DAA540C2454}" type="parTrans" cxnId="{FABFB4B8-FECF-4F9C-8330-A0A14231F38D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B8BBEFC4-1E02-4912-A222-9B615008A7E8}" type="sibTrans" cxnId="{FABFB4B8-FECF-4F9C-8330-A0A14231F38D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295FE12A-00B9-4667-9F94-A734A40E84AB}">
      <dgm:prSet/>
      <dgm:spPr/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让人感觉紧张刺激有压力的环节。</a:t>
          </a:r>
          <a:endParaRPr lang="zh-CN" b="1" dirty="0">
            <a:solidFill>
              <a:srgbClr val="FF0000"/>
            </a:solidFill>
          </a:endParaRPr>
        </a:p>
      </dgm:t>
    </dgm:pt>
    <dgm:pt modelId="{0A178762-2C7F-44FC-9C1B-8659C13B3564}" type="parTrans" cxnId="{CFDE0A1D-1F6F-48D4-BD0F-85836EFA0492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520F30DB-EC46-4C59-BB22-C8BECE9CE04E}" type="sibTrans" cxnId="{CFDE0A1D-1F6F-48D4-BD0F-85836EFA0492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C27FBCE0-7B04-43DB-90DE-FB9B2DA56C73}">
      <dgm:prSet/>
      <dgm:spPr/>
      <dgm:t>
        <a:bodyPr/>
        <a:lstStyle/>
        <a:p>
          <a:r>
            <a:rPr lang="zh-CN" b="1" dirty="0">
              <a:solidFill>
                <a:srgbClr val="FF0000"/>
              </a:solidFill>
            </a:rPr>
            <a:t>内容三</a:t>
          </a:r>
        </a:p>
      </dgm:t>
    </dgm:pt>
    <dgm:pt modelId="{548C9AAE-BC9B-4EA6-AC6C-5491C32D82ED}" type="parTrans" cxnId="{9CC3AA05-F168-466A-AC8E-E0009769205D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A366B566-E815-496D-BA1F-ED79E3A87E0E}" type="sibTrans" cxnId="{9CC3AA05-F168-466A-AC8E-E0009769205D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7AB525D0-AEC1-42FD-BB51-23AA4689A0A3}">
      <dgm:prSet/>
      <dgm:spPr/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发生的一些小意外又自己克服的环节。</a:t>
          </a:r>
          <a:endParaRPr lang="zh-CN" b="1" dirty="0">
            <a:solidFill>
              <a:srgbClr val="FF0000"/>
            </a:solidFill>
          </a:endParaRPr>
        </a:p>
      </dgm:t>
    </dgm:pt>
    <dgm:pt modelId="{188E7707-5CC3-4BDE-AEDC-920469EF4F7A}" type="parTrans" cxnId="{33591C03-D38E-4AC2-BD4F-A8D4C8F28130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28B8A94A-170E-44FE-BA7D-B391A5873FDD}" type="sibTrans" cxnId="{33591C03-D38E-4AC2-BD4F-A8D4C8F28130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0EC3CC96-BE9A-40CE-99D7-8A277FB84759}" type="pres">
      <dgm:prSet presAssocID="{A9BB1EA8-76B0-4C42-92D7-35EC5C728851}" presName="linearFlow" presStyleCnt="0">
        <dgm:presLayoutVars>
          <dgm:dir/>
          <dgm:animLvl val="lvl"/>
          <dgm:resizeHandles val="exact"/>
        </dgm:presLayoutVars>
      </dgm:prSet>
      <dgm:spPr/>
    </dgm:pt>
    <dgm:pt modelId="{3DA1FF33-6D95-4C09-B45A-A292C267257C}" type="pres">
      <dgm:prSet presAssocID="{5101AA06-1AE2-4B14-A14E-A2628D8E9FFF}" presName="composite" presStyleCnt="0"/>
      <dgm:spPr/>
    </dgm:pt>
    <dgm:pt modelId="{6A17EA9E-671E-4284-BEF6-8FFAA8DD867F}" type="pres">
      <dgm:prSet presAssocID="{5101AA06-1AE2-4B14-A14E-A2628D8E9FF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214666A-32FE-4BB7-BF9D-FBCD60938084}" type="pres">
      <dgm:prSet presAssocID="{5101AA06-1AE2-4B14-A14E-A2628D8E9FFF}" presName="descendantText" presStyleLbl="alignAcc1" presStyleIdx="0" presStyleCnt="3">
        <dgm:presLayoutVars>
          <dgm:bulletEnabled val="1"/>
        </dgm:presLayoutVars>
      </dgm:prSet>
      <dgm:spPr/>
    </dgm:pt>
    <dgm:pt modelId="{970DC76A-A397-4384-8CC0-07F39AA7D89E}" type="pres">
      <dgm:prSet presAssocID="{528967BC-272E-4CA2-8140-7B4CE426E8BB}" presName="sp" presStyleCnt="0"/>
      <dgm:spPr/>
    </dgm:pt>
    <dgm:pt modelId="{CC5BF98A-0653-4F4D-B6E0-FC8B1D8C2AEF}" type="pres">
      <dgm:prSet presAssocID="{FAEFEFDB-B9F5-4D73-AC37-E816816D33D6}" presName="composite" presStyleCnt="0"/>
      <dgm:spPr/>
    </dgm:pt>
    <dgm:pt modelId="{9F7BA3F4-4ECA-475C-AD84-7EBC540A2E02}" type="pres">
      <dgm:prSet presAssocID="{FAEFEFDB-B9F5-4D73-AC37-E816816D33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900A6BD-248A-4A4A-8F9F-CF6438719DA6}" type="pres">
      <dgm:prSet presAssocID="{FAEFEFDB-B9F5-4D73-AC37-E816816D33D6}" presName="descendantText" presStyleLbl="alignAcc1" presStyleIdx="1" presStyleCnt="3">
        <dgm:presLayoutVars>
          <dgm:bulletEnabled val="1"/>
        </dgm:presLayoutVars>
      </dgm:prSet>
      <dgm:spPr/>
    </dgm:pt>
    <dgm:pt modelId="{5EABC212-50FD-400F-81D5-A591E4367653}" type="pres">
      <dgm:prSet presAssocID="{B8BBEFC4-1E02-4912-A222-9B615008A7E8}" presName="sp" presStyleCnt="0"/>
      <dgm:spPr/>
    </dgm:pt>
    <dgm:pt modelId="{8A95B97B-8744-4E84-9FA3-9E65D5063692}" type="pres">
      <dgm:prSet presAssocID="{C27FBCE0-7B04-43DB-90DE-FB9B2DA56C73}" presName="composite" presStyleCnt="0"/>
      <dgm:spPr/>
    </dgm:pt>
    <dgm:pt modelId="{EA3B70FC-18FA-4E50-B53B-CEA5F622723E}" type="pres">
      <dgm:prSet presAssocID="{C27FBCE0-7B04-43DB-90DE-FB9B2DA56C7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6B74A2-50C0-4282-B0D3-78B79300661F}" type="pres">
      <dgm:prSet presAssocID="{C27FBCE0-7B04-43DB-90DE-FB9B2DA56C7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3591C03-D38E-4AC2-BD4F-A8D4C8F28130}" srcId="{C27FBCE0-7B04-43DB-90DE-FB9B2DA56C73}" destId="{7AB525D0-AEC1-42FD-BB51-23AA4689A0A3}" srcOrd="0" destOrd="0" parTransId="{188E7707-5CC3-4BDE-AEDC-920469EF4F7A}" sibTransId="{28B8A94A-170E-44FE-BA7D-B391A5873FDD}"/>
    <dgm:cxn modelId="{9CC3AA05-F168-466A-AC8E-E0009769205D}" srcId="{A9BB1EA8-76B0-4C42-92D7-35EC5C728851}" destId="{C27FBCE0-7B04-43DB-90DE-FB9B2DA56C73}" srcOrd="2" destOrd="0" parTransId="{548C9AAE-BC9B-4EA6-AC6C-5491C32D82ED}" sibTransId="{A366B566-E815-496D-BA1F-ED79E3A87E0E}"/>
    <dgm:cxn modelId="{C9AD831C-5CEC-47A8-A99C-A6CB10BC1ECC}" srcId="{A9BB1EA8-76B0-4C42-92D7-35EC5C728851}" destId="{5101AA06-1AE2-4B14-A14E-A2628D8E9FFF}" srcOrd="0" destOrd="0" parTransId="{A2A6A925-46B2-4D4D-8415-8056A1B687AB}" sibTransId="{528967BC-272E-4CA2-8140-7B4CE426E8BB}"/>
    <dgm:cxn modelId="{CFDE0A1D-1F6F-48D4-BD0F-85836EFA0492}" srcId="{FAEFEFDB-B9F5-4D73-AC37-E816816D33D6}" destId="{295FE12A-00B9-4667-9F94-A734A40E84AB}" srcOrd="0" destOrd="0" parTransId="{0A178762-2C7F-44FC-9C1B-8659C13B3564}" sibTransId="{520F30DB-EC46-4C59-BB22-C8BECE9CE04E}"/>
    <dgm:cxn modelId="{F1F8C22B-E2FD-42EA-BAB1-E97A9FB62897}" type="presOf" srcId="{A9BB1EA8-76B0-4C42-92D7-35EC5C728851}" destId="{0EC3CC96-BE9A-40CE-99D7-8A277FB84759}" srcOrd="0" destOrd="0" presId="urn:microsoft.com/office/officeart/2005/8/layout/chevron2"/>
    <dgm:cxn modelId="{D94AEC60-7047-44FD-94F3-292D655AA818}" type="presOf" srcId="{C27FBCE0-7B04-43DB-90DE-FB9B2DA56C73}" destId="{EA3B70FC-18FA-4E50-B53B-CEA5F622723E}" srcOrd="0" destOrd="0" presId="urn:microsoft.com/office/officeart/2005/8/layout/chevron2"/>
    <dgm:cxn modelId="{BFD25E46-F389-4379-B0C1-1920B60A2238}" type="presOf" srcId="{295FE12A-00B9-4667-9F94-A734A40E84AB}" destId="{E900A6BD-248A-4A4A-8F9F-CF6438719DA6}" srcOrd="0" destOrd="0" presId="urn:microsoft.com/office/officeart/2005/8/layout/chevron2"/>
    <dgm:cxn modelId="{653D3EA5-3C5F-45A7-AD97-B6318CB97DFA}" srcId="{5101AA06-1AE2-4B14-A14E-A2628D8E9FFF}" destId="{477EBE39-BA23-4A73-8B96-0A828759201B}" srcOrd="0" destOrd="0" parTransId="{807A60F6-AD84-4AA5-BD08-65803B594DCD}" sibTransId="{719ADF4E-9D74-47B6-9C33-399FE0699C03}"/>
    <dgm:cxn modelId="{FABFB4B8-FECF-4F9C-8330-A0A14231F38D}" srcId="{A9BB1EA8-76B0-4C42-92D7-35EC5C728851}" destId="{FAEFEFDB-B9F5-4D73-AC37-E816816D33D6}" srcOrd="1" destOrd="0" parTransId="{2A2D999F-B4B1-454A-BE5C-8DAA540C2454}" sibTransId="{B8BBEFC4-1E02-4912-A222-9B615008A7E8}"/>
    <dgm:cxn modelId="{02425EC0-4A03-4D7F-A96B-CBBA880C6087}" type="presOf" srcId="{7AB525D0-AEC1-42FD-BB51-23AA4689A0A3}" destId="{A76B74A2-50C0-4282-B0D3-78B79300661F}" srcOrd="0" destOrd="0" presId="urn:microsoft.com/office/officeart/2005/8/layout/chevron2"/>
    <dgm:cxn modelId="{862710DC-E283-4C07-9CEF-B93BE1AC1FA0}" type="presOf" srcId="{FAEFEFDB-B9F5-4D73-AC37-E816816D33D6}" destId="{9F7BA3F4-4ECA-475C-AD84-7EBC540A2E02}" srcOrd="0" destOrd="0" presId="urn:microsoft.com/office/officeart/2005/8/layout/chevron2"/>
    <dgm:cxn modelId="{C4E3D3F7-768D-42C5-9B68-117DA9FA5673}" type="presOf" srcId="{5101AA06-1AE2-4B14-A14E-A2628D8E9FFF}" destId="{6A17EA9E-671E-4284-BEF6-8FFAA8DD867F}" srcOrd="0" destOrd="0" presId="urn:microsoft.com/office/officeart/2005/8/layout/chevron2"/>
    <dgm:cxn modelId="{019CFCF9-67CF-406E-A813-D2C1CBBB48CB}" type="presOf" srcId="{477EBE39-BA23-4A73-8B96-0A828759201B}" destId="{6214666A-32FE-4BB7-BF9D-FBCD60938084}" srcOrd="0" destOrd="0" presId="urn:microsoft.com/office/officeart/2005/8/layout/chevron2"/>
    <dgm:cxn modelId="{9380642B-20D0-4E89-AA70-688A7F1B945E}" type="presParOf" srcId="{0EC3CC96-BE9A-40CE-99D7-8A277FB84759}" destId="{3DA1FF33-6D95-4C09-B45A-A292C267257C}" srcOrd="0" destOrd="0" presId="urn:microsoft.com/office/officeart/2005/8/layout/chevron2"/>
    <dgm:cxn modelId="{65FAD090-5F87-49A5-A690-2AD45897EA0D}" type="presParOf" srcId="{3DA1FF33-6D95-4C09-B45A-A292C267257C}" destId="{6A17EA9E-671E-4284-BEF6-8FFAA8DD867F}" srcOrd="0" destOrd="0" presId="urn:microsoft.com/office/officeart/2005/8/layout/chevron2"/>
    <dgm:cxn modelId="{6B81C266-5862-4798-8DFD-C2B2808DD4A0}" type="presParOf" srcId="{3DA1FF33-6D95-4C09-B45A-A292C267257C}" destId="{6214666A-32FE-4BB7-BF9D-FBCD60938084}" srcOrd="1" destOrd="0" presId="urn:microsoft.com/office/officeart/2005/8/layout/chevron2"/>
    <dgm:cxn modelId="{5FD62493-E6D2-4AE9-932C-3B9F71E97B37}" type="presParOf" srcId="{0EC3CC96-BE9A-40CE-99D7-8A277FB84759}" destId="{970DC76A-A397-4384-8CC0-07F39AA7D89E}" srcOrd="1" destOrd="0" presId="urn:microsoft.com/office/officeart/2005/8/layout/chevron2"/>
    <dgm:cxn modelId="{62AC2E41-3B09-4CC1-9121-F86A8357A00B}" type="presParOf" srcId="{0EC3CC96-BE9A-40CE-99D7-8A277FB84759}" destId="{CC5BF98A-0653-4F4D-B6E0-FC8B1D8C2AEF}" srcOrd="2" destOrd="0" presId="urn:microsoft.com/office/officeart/2005/8/layout/chevron2"/>
    <dgm:cxn modelId="{233470AF-12C9-499A-A02A-834DD4E1AB26}" type="presParOf" srcId="{CC5BF98A-0653-4F4D-B6E0-FC8B1D8C2AEF}" destId="{9F7BA3F4-4ECA-475C-AD84-7EBC540A2E02}" srcOrd="0" destOrd="0" presId="urn:microsoft.com/office/officeart/2005/8/layout/chevron2"/>
    <dgm:cxn modelId="{2524C698-9649-466D-846B-0212681A8911}" type="presParOf" srcId="{CC5BF98A-0653-4F4D-B6E0-FC8B1D8C2AEF}" destId="{E900A6BD-248A-4A4A-8F9F-CF6438719DA6}" srcOrd="1" destOrd="0" presId="urn:microsoft.com/office/officeart/2005/8/layout/chevron2"/>
    <dgm:cxn modelId="{AA74B94F-44EB-44FA-B375-73CBADBD7B82}" type="presParOf" srcId="{0EC3CC96-BE9A-40CE-99D7-8A277FB84759}" destId="{5EABC212-50FD-400F-81D5-A591E4367653}" srcOrd="3" destOrd="0" presId="urn:microsoft.com/office/officeart/2005/8/layout/chevron2"/>
    <dgm:cxn modelId="{21656980-4447-494C-BF7A-F5E9DC91A097}" type="presParOf" srcId="{0EC3CC96-BE9A-40CE-99D7-8A277FB84759}" destId="{8A95B97B-8744-4E84-9FA3-9E65D5063692}" srcOrd="4" destOrd="0" presId="urn:microsoft.com/office/officeart/2005/8/layout/chevron2"/>
    <dgm:cxn modelId="{8DE83E83-A22C-4B45-815D-EB9010B25773}" type="presParOf" srcId="{8A95B97B-8744-4E84-9FA3-9E65D5063692}" destId="{EA3B70FC-18FA-4E50-B53B-CEA5F622723E}" srcOrd="0" destOrd="0" presId="urn:microsoft.com/office/officeart/2005/8/layout/chevron2"/>
    <dgm:cxn modelId="{88039046-D1EE-4D4A-9194-BC3E13182AA3}" type="presParOf" srcId="{8A95B97B-8744-4E84-9FA3-9E65D5063692}" destId="{A76B74A2-50C0-4282-B0D3-78B7930066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7EA9E-671E-4284-BEF6-8FFAA8DD867F}">
      <dsp:nvSpPr>
        <dsp:cNvPr id="0" name=""/>
        <dsp:cNvSpPr/>
      </dsp:nvSpPr>
      <dsp:spPr>
        <a:xfrm rot="5400000">
          <a:off x="-154344" y="155578"/>
          <a:ext cx="1028962" cy="720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FF0000"/>
              </a:solidFill>
            </a:rPr>
            <a:t>内容一</a:t>
          </a:r>
        </a:p>
      </dsp:txBody>
      <dsp:txXfrm rot="-5400000">
        <a:off x="1" y="361371"/>
        <a:ext cx="720273" cy="308689"/>
      </dsp:txXfrm>
    </dsp:sp>
    <dsp:sp modelId="{6214666A-32FE-4BB7-BF9D-FBCD60938084}">
      <dsp:nvSpPr>
        <dsp:cNvPr id="0" name=""/>
        <dsp:cNvSpPr/>
      </dsp:nvSpPr>
      <dsp:spPr>
        <a:xfrm rot="5400000">
          <a:off x="3096193" y="-2374685"/>
          <a:ext cx="668825" cy="54206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kern="1200" dirty="0">
              <a:solidFill>
                <a:srgbClr val="FF0000"/>
              </a:solidFill>
            </a:rPr>
            <a:t>游戏中最重要，最精彩的环节。</a:t>
          </a:r>
        </a:p>
      </dsp:txBody>
      <dsp:txXfrm rot="-5400000">
        <a:off x="720274" y="33883"/>
        <a:ext cx="5388015" cy="603527"/>
      </dsp:txXfrm>
    </dsp:sp>
    <dsp:sp modelId="{9F7BA3F4-4ECA-475C-AD84-7EBC540A2E02}">
      <dsp:nvSpPr>
        <dsp:cNvPr id="0" name=""/>
        <dsp:cNvSpPr/>
      </dsp:nvSpPr>
      <dsp:spPr>
        <a:xfrm rot="5400000">
          <a:off x="-154344" y="978691"/>
          <a:ext cx="1028962" cy="720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FF0000"/>
              </a:solidFill>
            </a:rPr>
            <a:t>内容二</a:t>
          </a:r>
        </a:p>
      </dsp:txBody>
      <dsp:txXfrm rot="-5400000">
        <a:off x="1" y="1184484"/>
        <a:ext cx="720273" cy="308689"/>
      </dsp:txXfrm>
    </dsp:sp>
    <dsp:sp modelId="{E900A6BD-248A-4A4A-8F9F-CF6438719DA6}">
      <dsp:nvSpPr>
        <dsp:cNvPr id="0" name=""/>
        <dsp:cNvSpPr/>
      </dsp:nvSpPr>
      <dsp:spPr>
        <a:xfrm rot="5400000">
          <a:off x="3096193" y="-1551572"/>
          <a:ext cx="668825" cy="54206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kern="1200" dirty="0">
              <a:solidFill>
                <a:srgbClr val="FF0000"/>
              </a:solidFill>
            </a:rPr>
            <a:t>让人感觉紧张刺激有压力的环节。</a:t>
          </a:r>
        </a:p>
      </dsp:txBody>
      <dsp:txXfrm rot="-5400000">
        <a:off x="720274" y="856996"/>
        <a:ext cx="5388015" cy="603527"/>
      </dsp:txXfrm>
    </dsp:sp>
    <dsp:sp modelId="{EA3B70FC-18FA-4E50-B53B-CEA5F622723E}">
      <dsp:nvSpPr>
        <dsp:cNvPr id="0" name=""/>
        <dsp:cNvSpPr/>
      </dsp:nvSpPr>
      <dsp:spPr>
        <a:xfrm rot="5400000">
          <a:off x="-154344" y="1801803"/>
          <a:ext cx="1028962" cy="720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FF0000"/>
              </a:solidFill>
            </a:rPr>
            <a:t>内容三</a:t>
          </a:r>
        </a:p>
      </dsp:txBody>
      <dsp:txXfrm rot="-5400000">
        <a:off x="1" y="2007596"/>
        <a:ext cx="720273" cy="308689"/>
      </dsp:txXfrm>
    </dsp:sp>
    <dsp:sp modelId="{A76B74A2-50C0-4282-B0D3-78B79300661F}">
      <dsp:nvSpPr>
        <dsp:cNvPr id="0" name=""/>
        <dsp:cNvSpPr/>
      </dsp:nvSpPr>
      <dsp:spPr>
        <a:xfrm rot="5400000">
          <a:off x="3096193" y="-728459"/>
          <a:ext cx="668825" cy="54206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kern="1200" dirty="0">
              <a:solidFill>
                <a:srgbClr val="FF0000"/>
              </a:solidFill>
            </a:rPr>
            <a:t>发生的一些小意外又自己克服的环节。</a:t>
          </a:r>
        </a:p>
      </dsp:txBody>
      <dsp:txXfrm rot="-5400000">
        <a:off x="720274" y="1680109"/>
        <a:ext cx="5388015" cy="60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3BF2-D4BB-4EDA-885A-E5849FFE1654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39D0-63DA-4FD0-8A89-FE30BF4A1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2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3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4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3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30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0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8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25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509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5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0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59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15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07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29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902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1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089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78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073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61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25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089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27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30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99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10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97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33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381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2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7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65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81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2183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169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931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59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61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5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3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2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339D0-63DA-4FD0-8A89-FE30BF4A17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9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5001768"/>
            <a:ext cx="9144000" cy="141732"/>
          </a:xfrm>
          <a:prstGeom prst="rect">
            <a:avLst/>
          </a:prstGeom>
          <a:solidFill>
            <a:srgbClr val="C68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 flipH="1">
            <a:off x="2840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33CCFF"/>
              </a:gs>
              <a:gs pos="97000">
                <a:srgbClr val="FFFFFF">
                  <a:alpha val="0"/>
                </a:srgbClr>
              </a:gs>
              <a:gs pos="0">
                <a:srgbClr val="99CC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0"/>
          <p:cNvSpPr txBox="1"/>
          <p:nvPr userDrawn="1"/>
        </p:nvSpPr>
        <p:spPr>
          <a:xfrm>
            <a:off x="2840" y="6757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习作：记一次游戏</a:t>
            </a:r>
          </a:p>
        </p:txBody>
      </p:sp>
      <p:pic>
        <p:nvPicPr>
          <p:cNvPr id="8" name="图片 7" descr="图片包含 玩具, 乐高, 娃娃, 卧室&#10;&#10;描述已自动生成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15" b="83594" l="2930" r="28516">
                        <a14:foregroundMark x1="14453" y1="81380" x2="14844" y2="83594"/>
                        <a14:foregroundMark x1="24707" y1="47656" x2="27051" y2="50651"/>
                        <a14:foregroundMark x1="25684" y1="46615" x2="27344" y2="47396"/>
                        <a14:foregroundMark x1="27930" y1="56510" x2="28516" y2="55469"/>
                        <a14:foregroundMark x1="18066" y1="53516" x2="18555" y2="53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0" t="42367" r="68982" b="14925"/>
          <a:stretch>
            <a:fillRect/>
          </a:stretch>
        </p:blipFill>
        <p:spPr>
          <a:xfrm>
            <a:off x="-222515" y="3849147"/>
            <a:ext cx="1292220" cy="1294353"/>
          </a:xfrm>
          <a:prstGeom prst="rect">
            <a:avLst/>
          </a:prstGeom>
        </p:spPr>
      </p:pic>
      <p:pic>
        <p:nvPicPr>
          <p:cNvPr id="12" name="图片 11" descr="图片包含 玩具, 乐高, 娃娃, 卧室&#10;&#10;描述已自动生成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06" b="39193" l="1758" r="30469">
                        <a14:foregroundMark x1="28125" y1="25781" x2="30664" y2="28646"/>
                        <a14:foregroundMark x1="1953" y1="17578" x2="2344" y2="19661"/>
                        <a14:foregroundMark x1="14355" y1="39193" x2="14844" y2="37240"/>
                        <a14:foregroundMark x1="14258" y1="32943" x2="14551" y2="36328"/>
                        <a14:foregroundMark x1="15234" y1="3906" x2="18164" y2="4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022" b="57292"/>
          <a:stretch>
            <a:fillRect/>
          </a:stretch>
        </p:blipFill>
        <p:spPr>
          <a:xfrm>
            <a:off x="8135946" y="4130991"/>
            <a:ext cx="1008054" cy="10097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33539;&#25991;1&#65306;&#31934;&#24425;&#30340;&#21561;&#27668;&#29699;&#28216;&#25103;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3539;&#25991;2&#65306;&#26377;&#36259;&#30340;&#28155;&#40763;&#23376;&#28216;&#25103;.pptx" TargetMode="External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5307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247" y="3428412"/>
            <a:ext cx="8179506" cy="8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100" b="1">
                <a:latin typeface="+mj-lt"/>
                <a:ea typeface="+mj-ea"/>
                <a:cs typeface="+mj-cs"/>
              </a:rPr>
              <a:t>传统游戏</a:t>
            </a:r>
          </a:p>
        </p:txBody>
      </p:sp>
      <p:pic>
        <p:nvPicPr>
          <p:cNvPr id="9" name="图片 8" descr="图片包含 游戏机, 文字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913661"/>
            <a:ext cx="2646832" cy="1718722"/>
          </a:xfrm>
          <a:prstGeom prst="rect">
            <a:avLst/>
          </a:prstGeom>
        </p:spPr>
      </p:pic>
      <p:pic>
        <p:nvPicPr>
          <p:cNvPr id="7" name="图片 6" descr="卡通人物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1" y="906845"/>
            <a:ext cx="2644818" cy="1732355"/>
          </a:xfrm>
          <a:prstGeom prst="rect">
            <a:avLst/>
          </a:prstGeom>
        </p:spPr>
      </p:pic>
      <p:pic>
        <p:nvPicPr>
          <p:cNvPr id="3" name="图片 2" descr="卡通人物画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/>
          <a:stretch>
            <a:fillRect/>
          </a:stretch>
        </p:blipFill>
        <p:spPr>
          <a:xfrm>
            <a:off x="6115050" y="1031432"/>
            <a:ext cx="2665476" cy="1483181"/>
          </a:xfrm>
          <a:prstGeom prst="rect">
            <a:avLst/>
          </a:prstGeom>
        </p:spPr>
      </p:pic>
      <p:cxnSp>
        <p:nvCxnSpPr>
          <p:cNvPr id="50" name="Straight Connector 4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43000" y="4334029"/>
            <a:ext cx="6858000" cy="0"/>
          </a:xfrm>
          <a:prstGeom prst="line">
            <a:avLst/>
          </a:prstGeom>
          <a:ln w="19050">
            <a:solidFill>
              <a:srgbClr val="F4F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71305" y="2813538"/>
            <a:ext cx="850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      玻璃球                    跳皮筋                   丢沙包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247" y="3428412"/>
            <a:ext cx="8179506" cy="8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100" b="1" dirty="0">
                <a:latin typeface="+mj-lt"/>
                <a:ea typeface="+mj-ea"/>
                <a:cs typeface="+mj-cs"/>
              </a:rPr>
              <a:t>新式游戏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83" y="913661"/>
            <a:ext cx="2406283" cy="17187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097" y="906845"/>
            <a:ext cx="2309806" cy="1732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9833" y="913661"/>
            <a:ext cx="2406284" cy="1718722"/>
          </a:xfrm>
          <a:prstGeom prst="rect">
            <a:avLst/>
          </a:prstGeom>
        </p:spPr>
      </p:pic>
      <p:cxnSp>
        <p:nvCxnSpPr>
          <p:cNvPr id="50" name="Straight Connector 4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43000" y="4334029"/>
            <a:ext cx="6858000" cy="0"/>
          </a:xfrm>
          <a:prstGeom prst="line">
            <a:avLst/>
          </a:prstGeom>
          <a:ln w="19050">
            <a:solidFill>
              <a:srgbClr val="F4F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34779" y="27687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    滚轮胎                  绑腿跑                 呼啦圈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247" y="3428412"/>
            <a:ext cx="8179506" cy="8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100" b="1" dirty="0">
                <a:latin typeface="+mj-lt"/>
                <a:ea typeface="+mj-ea"/>
                <a:cs typeface="+mj-cs"/>
              </a:rPr>
              <a:t>室内游戏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>
          <a:xfrm>
            <a:off x="595210" y="913661"/>
            <a:ext cx="2348957" cy="15224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>
          <a:xfrm>
            <a:off x="3417097" y="913661"/>
            <a:ext cx="2309806" cy="1522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>
          <a:xfrm>
            <a:off x="6199833" y="913661"/>
            <a:ext cx="2406284" cy="1522412"/>
          </a:xfrm>
          <a:prstGeom prst="rect">
            <a:avLst/>
          </a:prstGeom>
        </p:spPr>
      </p:pic>
      <p:cxnSp>
        <p:nvCxnSpPr>
          <p:cNvPr id="50" name="Straight Connector 4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43000" y="4334029"/>
            <a:ext cx="6858000" cy="0"/>
          </a:xfrm>
          <a:prstGeom prst="line">
            <a:avLst/>
          </a:prstGeom>
          <a:ln w="19050">
            <a:solidFill>
              <a:srgbClr val="F4F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18656" y="2624068"/>
            <a:ext cx="744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贴鼻子                      掰手腕                    趣味扑克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247" y="3428412"/>
            <a:ext cx="8179506" cy="8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100" b="1" dirty="0">
                <a:latin typeface="+mj-lt"/>
                <a:ea typeface="+mj-ea"/>
                <a:cs typeface="+mj-cs"/>
              </a:rPr>
              <a:t>室外游戏</a:t>
            </a:r>
          </a:p>
        </p:txBody>
      </p:sp>
      <p:cxnSp>
        <p:nvCxnSpPr>
          <p:cNvPr id="50" name="Straight Connector 4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43000" y="4334029"/>
            <a:ext cx="6858000" cy="0"/>
          </a:xfrm>
          <a:prstGeom prst="line">
            <a:avLst/>
          </a:prstGeom>
          <a:ln w="19050">
            <a:solidFill>
              <a:srgbClr val="F4F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3000" y="2624068"/>
            <a:ext cx="850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踢足球                      打篮球                       放风筝  </a:t>
            </a:r>
          </a:p>
        </p:txBody>
      </p:sp>
      <p:pic>
        <p:nvPicPr>
          <p:cNvPr id="1026" name="Picture 2" descr="https://gimg2.baidu.com/image_search/src=http%3A%2F%2Fpic2.zhimg.com%2Fv2-c81b8da85a3edce38a712100895650a2_1440w.jpg%3Fsource%3D172ae18b&amp;refer=http%3A%2F%2Fpic2.zhimg.com&amp;app=2002&amp;size=f9999,10000&amp;q=a80&amp;n=0&amp;g=0n&amp;fmt=auto?sec=1652932052&amp;t=5c7433128c5b0701d48111b9bf27ef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" y="996647"/>
            <a:ext cx="1926172" cy="12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5b0988e595225.cdn.sohucs.com%2Fimages%2F20181130%2Fa540e7b7f8854bcf9fdd30fa7ab5d802.jpeg&amp;refer=http%3A%2F%2F5b0988e595225.cdn.sohucs.com&amp;app=2002&amp;size=f9999,10000&amp;q=a80&amp;n=0&amp;g=0n&amp;fmt=auto?sec=1652938218&amp;t=61ed04bfc88ce9d5de9d868f5e3b64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20" y="830641"/>
            <a:ext cx="1397110" cy="15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img2.baidu.com/image_search/src=http%3A%2F%2Fnimg.ws.126.net%2F%3Furl%3Dhttp%253A%252F%252Fdingyue.ws.126.net%252F2021%252F0301%252Fba13ad23j00qpam27002pc000u000hhm.jpg%26thumbnail%3D650x2147483647%26quality%3D80%26type%3Djpg&amp;refer=http%3A%2F%2Fnimg.ws.126.net&amp;app=2002&amp;size=f9999,10000&amp;q=a80&amp;n=0&amp;g=0n&amp;fmt=auto?sec=1652940752&amp;t=1d9f030f21b8beee7b8c2941714442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27" y="982990"/>
            <a:ext cx="2250226" cy="13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7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947" y="1275606"/>
            <a:ext cx="6043814" cy="191590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看来，我们的游戏真是丰富多彩啊！我们如何把游戏过程写出来呢？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7" y="1275606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61552" y="1728316"/>
            <a:ext cx="1728316" cy="10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842" y="1728316"/>
            <a:ext cx="1728316" cy="10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游戏中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4132" y="1728316"/>
            <a:ext cx="1728316" cy="10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游戏后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1"/>
          <p:cNvCxnSpPr>
            <a:stCxn id="6" idx="3"/>
            <a:endCxn id="9" idx="1"/>
          </p:cNvCxnSpPr>
          <p:nvPr/>
        </p:nvCxnSpPr>
        <p:spPr>
          <a:xfrm>
            <a:off x="3089868" y="2260879"/>
            <a:ext cx="617974" cy="0"/>
          </a:xfrm>
          <a:prstGeom prst="straightConnector1">
            <a:avLst/>
          </a:prstGeom>
          <a:ln w="38100">
            <a:solidFill>
              <a:srgbClr val="24A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9" idx="3"/>
            <a:endCxn id="10" idx="1"/>
          </p:cNvCxnSpPr>
          <p:nvPr/>
        </p:nvCxnSpPr>
        <p:spPr>
          <a:xfrm>
            <a:off x="5436158" y="2260879"/>
            <a:ext cx="617974" cy="0"/>
          </a:xfrm>
          <a:prstGeom prst="straightConnector1">
            <a:avLst/>
          </a:prstGeom>
          <a:ln w="38100">
            <a:solidFill>
              <a:srgbClr val="24A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>
          <a:xfrm>
            <a:off x="612950" y="703383"/>
            <a:ext cx="1537397" cy="532563"/>
          </a:xfrm>
          <a:prstGeom prst="wedgeRoundRectCallout">
            <a:avLst>
              <a:gd name="adj1" fmla="val -18919"/>
              <a:gd name="adj2" fmla="val 398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5964" y="1713488"/>
            <a:ext cx="4224302" cy="209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游戏前主要写游戏的准备：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游戏道具和场地准备。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宣布游戏规则。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进行人员分组。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一群人在踢足球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3676"/>
          <a:stretch>
            <a:fillRect/>
          </a:stretch>
        </p:blipFill>
        <p:spPr>
          <a:xfrm>
            <a:off x="5264739" y="1713488"/>
            <a:ext cx="3353869" cy="201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>
          <a:xfrm>
            <a:off x="612950" y="703383"/>
            <a:ext cx="1537397" cy="532563"/>
          </a:xfrm>
          <a:prstGeom prst="wedgeRoundRectCallout">
            <a:avLst>
              <a:gd name="adj1" fmla="val -18919"/>
              <a:gd name="adj2" fmla="val 398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979" y="1621560"/>
            <a:ext cx="4753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游戏中主要是游戏的过程：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整个游戏流程是怎样的？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各位选手的表现如何？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发生了什么有意思的事情？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我是如何进行游戏的？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1"/>
          <a:stretch>
            <a:fillRect/>
          </a:stretch>
        </p:blipFill>
        <p:spPr>
          <a:xfrm>
            <a:off x="5502755" y="1989344"/>
            <a:ext cx="3523885" cy="174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>
          <a:xfrm>
            <a:off x="612950" y="703383"/>
            <a:ext cx="1537397" cy="532563"/>
          </a:xfrm>
          <a:prstGeom prst="wedgeRoundRectCallout">
            <a:avLst>
              <a:gd name="adj1" fmla="val -18919"/>
              <a:gd name="adj2" fmla="val 398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1647" y="1497203"/>
            <a:ext cx="550078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游戏后主要是游戏的成果和感受：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游戏的输赢结果如何？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老师进行了怎样的点评？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我对这次游戏的感受如何？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6915" y="1441957"/>
            <a:ext cx="3948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整体结构有了，就要看看如何写出重点了。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787983" y="1710645"/>
            <a:ext cx="7323630" cy="1330325"/>
          </a:xfrm>
          <a:prstGeom prst="rect">
            <a:avLst/>
          </a:prstGeom>
          <a:ln w="57150">
            <a:gradFill flip="none" rotWithShape="1">
              <a:gsLst>
                <a:gs pos="500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在学校期间，你玩过哪些游戏，印象最深的是什么？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755836" y="1207009"/>
            <a:ext cx="1907381" cy="482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b="1" dirty="0"/>
              <a:t>说一说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211797516"/>
              </p:ext>
            </p:extLst>
          </p:nvPr>
        </p:nvGraphicFramePr>
        <p:xfrm>
          <a:off x="1546051" y="1654954"/>
          <a:ext cx="6140938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01531" y="623695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游戏中哪些可以作为重点来写呢？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17EA9E-671E-4284-BEF6-8FFAA8DD8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4666A-32FE-4BB7-BF9D-FBCD60938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7BA3F4-4ECA-475C-AD84-7EBC540A2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00A6BD-248A-4A4A-8F9F-CF643871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B70FC-18FA-4E50-B53B-CEA5F6227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B74A2-50C0-4282-B0D3-78B79300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659" y="1200879"/>
            <a:ext cx="7903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我的陀螺刚一露面，就招来了一顿嘲笑。的确，在各色帅气的陀螺面前，它长得不伦不类，该平的地方不平，该尖的地方不尖，看不出一丝一毫与同伴相斗的能力。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然而世间许多事都是不可预料的，追求“和平”只是我的个人愿望，小伙伴们不甘寂寞，一个大陀螺的主人开始傲慢地向我挑衅。大陀螺摇头晃脑，挺着肚皮一次次冲过来，我的“鸭蛋”则不动声色地闪躲。一次次冲击，一次次闪躲，终于无法避开，它们狠狠地撞上了！</a:t>
            </a:r>
          </a:p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奇怪的是，我的陀螺个头小，却顽强得出奇！明明被撞翻在一边，一扭身又照样旋转起来。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659" y="560176"/>
            <a:ext cx="778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我们来看一下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陀螺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中是怎样写重点的吧？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3305" y="3597173"/>
            <a:ext cx="6885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作者使用欲扬先抑的手法，写自己的陀螺外表难看，但是战斗力顽强。通过陀螺的动作和作者的心理活动，突显出游戏比赛的紧张。文段很好地写出了“小伙伴们对陀螺的嘲笑”，更加表现了陀螺的丑陋。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659" y="1279088"/>
            <a:ext cx="7903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“怎么样，哪一位不认输的，先来试试？”赵雄一脸得意的神情，向其他男生发出了挑战。小明长得肥胖，他看了看“黑牛”，回答说：“比就比，谁怕谁？”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有好戏看啰！”同学们立刻围了上来。赵雄自信地伸出右手，小明也不甘示弱，坐了下来，深深地吸了一口气，把手和“黑牛”紧紧地握上了。“开始！”随着班长雷诺一声令下，比赛开始了。小明猛一使劲，赵雄的手往下沉了一点。“小明，加油，加油！”同学们看到小明有出色的表现，顿时兴奋起来，拼命地给小明鼓劲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2659" y="622997"/>
            <a:ext cx="569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我们来模仿着写一下：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038" y="1367070"/>
            <a:ext cx="6351939" cy="21005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4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这篇习作还要求写出感受，你觉得可以从哪些方面谈感受？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4000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51520" y="752386"/>
            <a:ext cx="8693418" cy="95313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可以写参加游戏锻炼了自己的毅力，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培养了自己的自信。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14" y="476622"/>
            <a:ext cx="1204586" cy="1774841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236265" y="1844774"/>
            <a:ext cx="8224167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也可以写写这次游戏的重要意义，比如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植物游戏，让我们更加热爱自然保护环境。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11" y="1772765"/>
            <a:ext cx="1269938" cy="10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254546" y="3212926"/>
            <a:ext cx="8493918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也可以将游戏和学习结合起来，谈谈这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次游戏对自己的学习产生了怎样的影响。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7096" r="24759" b="46452"/>
          <a:stretch>
            <a:fillRect/>
          </a:stretch>
        </p:blipFill>
        <p:spPr bwMode="auto">
          <a:xfrm>
            <a:off x="8044628" y="3212926"/>
            <a:ext cx="930424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写作提纲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4" y="1691225"/>
            <a:ext cx="1543976" cy="1301691"/>
          </a:xfrm>
          <a:prstGeom prst="round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99" y="-176464"/>
            <a:ext cx="9030801" cy="53091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42737" y="844341"/>
            <a:ext cx="4683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你想好自己要写的内容了吗？不要急于下笔，先好好构思，编写好写作提纲。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3074" y="947518"/>
            <a:ext cx="5819775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你打算写什么游戏？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这次游戏的经过是怎样？游戏中你印象最深的是什么？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你打算描写哪些重点？描写重点的时候描写什么神态动作等？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你用什么样的形容词和动词让游戏场面更精彩？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你打算拟一个什么样的题目？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0636" y="362744"/>
            <a:ext cx="2761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习作提纲要求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20" y="768099"/>
            <a:ext cx="2481482" cy="666511"/>
            <a:chOff x="2375756" y="2268826"/>
            <a:chExt cx="1620180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交代游戏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316475" y="1357986"/>
            <a:ext cx="63051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记一次游戏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276272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4749" y="1836800"/>
            <a:ext cx="2995056" cy="733058"/>
            <a:chOff x="2098768" y="2334213"/>
            <a:chExt cx="1955500" cy="733058"/>
          </a:xfrm>
        </p:grpSpPr>
        <p:sp>
          <p:nvSpPr>
            <p:cNvPr id="10" name="云形 9"/>
            <p:cNvSpPr/>
            <p:nvPr/>
          </p:nvSpPr>
          <p:spPr>
            <a:xfrm>
              <a:off x="2098768" y="2336363"/>
              <a:ext cx="1876722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853" y="2334213"/>
              <a:ext cx="18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描述经过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268170"/>
            <a:ext cx="2481482" cy="666511"/>
            <a:chOff x="2375756" y="2268826"/>
            <a:chExt cx="162018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1288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游戏结束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4221060" y="1660495"/>
            <a:ext cx="306264" cy="112559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7324" y="1385045"/>
            <a:ext cx="43855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班长丢手绢，捉到贺子瑜。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0979" y="2357475"/>
            <a:ext cx="48041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我丢手绢，毛佳佳被罚跳舞。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39805" y="3339815"/>
            <a:ext cx="480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我感叹游戏的作用。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6753" y="763814"/>
            <a:ext cx="429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场面描写引出游戏和规则。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29002" y="1878505"/>
            <a:ext cx="48041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郭泽恩丢手绢，我被罚唱歌。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20" y="768099"/>
            <a:ext cx="2481482" cy="666511"/>
            <a:chOff x="2375756" y="2268826"/>
            <a:chExt cx="1620180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交代游戏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393257" y="790036"/>
            <a:ext cx="63051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精彩的吹气球游戏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276272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4749" y="1836800"/>
            <a:ext cx="2995056" cy="733058"/>
            <a:chOff x="2098768" y="2334213"/>
            <a:chExt cx="1955500" cy="733058"/>
          </a:xfrm>
        </p:grpSpPr>
        <p:sp>
          <p:nvSpPr>
            <p:cNvPr id="10" name="云形 9"/>
            <p:cNvSpPr/>
            <p:nvPr/>
          </p:nvSpPr>
          <p:spPr>
            <a:xfrm>
              <a:off x="2098768" y="2336363"/>
              <a:ext cx="1876722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853" y="2334213"/>
              <a:ext cx="18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描述经过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268170"/>
            <a:ext cx="2481482" cy="666511"/>
            <a:chOff x="2375756" y="2268826"/>
            <a:chExt cx="162018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1288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游戏结束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4373460" y="1660495"/>
            <a:ext cx="306264" cy="112559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8491" y="1528594"/>
            <a:ext cx="43855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文梁宇吹气球，引发掌声。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8491" y="2278121"/>
            <a:ext cx="48041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苏治尧吹气球，气球乱飞。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39805" y="3339815"/>
            <a:ext cx="480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教师点评，同学们很快乐。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9153" y="763814"/>
            <a:ext cx="429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场面描写引出游戏和规则。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小孩们在公园里玩球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4183" r="3752" b="15085"/>
          <a:stretch>
            <a:fillRect/>
          </a:stretch>
        </p:blipFill>
        <p:spPr>
          <a:xfrm>
            <a:off x="1097280" y="749258"/>
            <a:ext cx="6020742" cy="345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3020" y="768099"/>
            <a:ext cx="2481482" cy="666511"/>
            <a:chOff x="2375756" y="2268826"/>
            <a:chExt cx="1620180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交代游戏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333303" y="796737"/>
            <a:ext cx="63051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有趣的添鼻子游戏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963816" y="1036498"/>
            <a:ext cx="288032" cy="276272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1389" y="1838950"/>
            <a:ext cx="2858579" cy="730908"/>
            <a:chOff x="2098768" y="2336363"/>
            <a:chExt cx="2094663" cy="730908"/>
          </a:xfrm>
        </p:grpSpPr>
        <p:sp>
          <p:nvSpPr>
            <p:cNvPr id="10" name="云形 9"/>
            <p:cNvSpPr/>
            <p:nvPr/>
          </p:nvSpPr>
          <p:spPr>
            <a:xfrm>
              <a:off x="2098768" y="2336363"/>
              <a:ext cx="1876722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5016" y="2457745"/>
              <a:ext cx="18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描述经过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6128" y="3268170"/>
            <a:ext cx="2481482" cy="666511"/>
            <a:chOff x="2375756" y="2268826"/>
            <a:chExt cx="162018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1288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游戏结束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3875593" y="1642715"/>
            <a:ext cx="306264" cy="112559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0624" y="1510814"/>
            <a:ext cx="43855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我添鼻子（两次）。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1857" y="1944526"/>
            <a:ext cx="509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高智睿添鼻子（成了青春痘）。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39805" y="3352515"/>
            <a:ext cx="480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教师总结出游戏的“学问”。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7610" y="746034"/>
            <a:ext cx="429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游戏名称和规则。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4260823" y="2395855"/>
            <a:ext cx="480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其他人添鼻子（整体描写）。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1779663"/>
            <a:ext cx="5542989" cy="684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快快写起来吧！</a:t>
            </a:r>
          </a:p>
        </p:txBody>
      </p:sp>
      <p:pic>
        <p:nvPicPr>
          <p:cNvPr id="15" name="图片 14" descr="234757-160Z616032990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>
                  <a:alpha val="100000"/>
                </a:srgbClr>
              </a:clrFrom>
              <a:clrTo>
                <a:srgbClr val="FFFCF3">
                  <a:alpha val="100000"/>
                  <a:alpha val="0"/>
                </a:srgbClr>
              </a:clrTo>
            </a:clrChange>
          </a:blip>
          <a:srcRect l="67163" t="48737"/>
          <a:stretch>
            <a:fillRect/>
          </a:stretch>
        </p:blipFill>
        <p:spPr>
          <a:xfrm>
            <a:off x="6156176" y="1541910"/>
            <a:ext cx="2085975" cy="302831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6332" y="3770259"/>
            <a:ext cx="7758290" cy="437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写好之后，和同位交换一下，看看谁写得最好。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5" y="631284"/>
            <a:ext cx="4629510" cy="2925850"/>
          </a:xfrm>
          <a:prstGeom prst="roundRect">
            <a:avLst>
              <a:gd name="adj" fmla="val 5281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作文修改</a:t>
            </a:r>
          </a:p>
        </p:txBody>
      </p:sp>
      <p:pic>
        <p:nvPicPr>
          <p:cNvPr id="5" name="图片 4" descr="图片包含 游戏机, 标志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514" r="24574" b="24134"/>
          <a:stretch>
            <a:fillRect/>
          </a:stretch>
        </p:blipFill>
        <p:spPr>
          <a:xfrm>
            <a:off x="2147776" y="1678691"/>
            <a:ext cx="1307805" cy="1326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35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15"/>
          <p:cNvSpPr txBox="1"/>
          <p:nvPr/>
        </p:nvSpPr>
        <p:spPr>
          <a:xfrm>
            <a:off x="-1790" y="321914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03" y="1327145"/>
            <a:ext cx="6575548" cy="30848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“丢丢，丢手绢，轻轻地放在小朋友的后面，大家……”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咦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？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这是谁在唱歌？噢！我们六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班的同学正在操场上玩丢手绢游戏呢！</a:t>
            </a:r>
            <a:endParaRPr lang="zh-CN" altLang="zh-CN" sz="1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这个游戏规则很简单，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同学们围成一圈坐在地上，一个同学拿着手绢，丢在某位同学身后，如果这位同学没有发现，就会被罚做一个游戏；如果发现了就得追上丢手绢的同学，没赶上还得算输。</a:t>
            </a:r>
            <a:endParaRPr lang="zh-CN" altLang="zh-CN" sz="1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65677" y="815914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/>
              <a:t>记一次游戏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65356" y="1537783"/>
            <a:ext cx="171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以歌声引入游戏场景。</a:t>
            </a:r>
          </a:p>
        </p:txBody>
      </p:sp>
      <p:sp>
        <p:nvSpPr>
          <p:cNvPr id="2" name="矩形 1"/>
          <p:cNvSpPr/>
          <p:nvPr/>
        </p:nvSpPr>
        <p:spPr>
          <a:xfrm>
            <a:off x="7209515" y="2661168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介绍游戏规则。</a:t>
            </a:r>
          </a:p>
        </p:txBody>
      </p:sp>
      <p:sp>
        <p:nvSpPr>
          <p:cNvPr id="10" name="文本框 14"/>
          <p:cNvSpPr txBox="1"/>
          <p:nvPr/>
        </p:nvSpPr>
        <p:spPr>
          <a:xfrm>
            <a:off x="702635" y="352397"/>
            <a:ext cx="21473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0" y="408359"/>
            <a:ext cx="417735" cy="43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0311" y="783295"/>
            <a:ext cx="6575548" cy="34547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我们先选班长张惠来丢手绢。</a:t>
            </a:r>
            <a:r>
              <a:rPr lang="zh-CN" altLang="zh-CN" sz="22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只见她一边哼着歌，一边眼珠骨碌碌地转着。嘿！一定是在找机会呢！这时她悄悄地把手绢放在贺子瑜的身后，然后又若无其事地绕了一圈，一下子把贺子瑜给“捉拿归案”喽！</a:t>
            </a:r>
            <a:r>
              <a:rPr lang="zh-CN" altLang="zh-CN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再看看贺子瑜，他目瞪口呆地坐在地上，不知道发生什么事呢！“哈哈……”大家都笑得前俯后仰。</a:t>
            </a:r>
            <a:endParaRPr lang="zh-CN" altLang="zh-CN" sz="22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第二轮游戏开始了，这回轮到郭泽恩丢手绢。</a:t>
            </a:r>
            <a:r>
              <a:rPr lang="zh-CN" altLang="zh-CN" sz="22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不对，他平时鬼点子很多，我得提防着点。只见他先把手绢紧握手中，然后又塞到口袋里。</a:t>
            </a:r>
            <a:endParaRPr lang="zh-CN" altLang="en-US" sz="22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137507" y="894801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09515" y="1079937"/>
            <a:ext cx="1718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对班长的神态、动作描写非常生动。</a:t>
            </a:r>
          </a:p>
        </p:txBody>
      </p:sp>
      <p:sp>
        <p:nvSpPr>
          <p:cNvPr id="2" name="矩形 1"/>
          <p:cNvSpPr/>
          <p:nvPr/>
        </p:nvSpPr>
        <p:spPr>
          <a:xfrm>
            <a:off x="7237898" y="3158166"/>
            <a:ext cx="1759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具体描写“我”在游戏过程中的表现。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372" y="918354"/>
            <a:ext cx="6575548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他又想耍什么花招，我暗暗地想。这时，他从我身后走过，然后就跑了起来。不对，我赶紧扭头一瞧，可身后没有手绢啊！再看看同学，几个好朋友正朝着我笑呢！不在身后，莫非……我连忙一摸帽子，啊？手绢！大事不妙，我以迅雷不及掩耳之速跑了起来。唉！晚了一步，他已经跑到我的位子上，瞧他那开心劲，我气坏了。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“哈哈哈……”同学们脸上那快乐的笑容，如同一朵朵绽开的花儿。</a:t>
            </a:r>
            <a:endParaRPr lang="zh-CN" altLang="en-US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61106" y="1150040"/>
            <a:ext cx="171817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以心理描写为主，同时还有动作描写。将游戏过程生动展现在读者面前。</a:t>
            </a:r>
          </a:p>
          <a:p>
            <a:pPr lvl="0"/>
            <a:endParaRPr lang="zh-CN" altLang="en-US" sz="2000" b="1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958" y="800611"/>
            <a:ext cx="6575548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我被罚唱了一首《世上只有妈妈好》，优美动人的歌声感动了每一位同学，大家高呼：“唱得好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!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唱得好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!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endParaRPr lang="en-US" altLang="zh-CN" sz="2400" b="1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接着，又往下丢，不知不觉中，我把手绢丢到了毛佳佳的背后，毛佳佳也不甘示弱，站起来猛追，可惜还是晚了一步。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最后她选择跳一支舞。她轻松欢快的舞姿感染着我们，大家站了起来，手拉手，围着圈跳了起来，操场上飘起了一串串欢乐的笑声……</a:t>
            </a:r>
            <a:endParaRPr lang="zh-CN" altLang="zh-CN" sz="1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61106" y="1140589"/>
            <a:ext cx="1718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 </a:t>
            </a:r>
          </a:p>
          <a:p>
            <a:pPr lvl="0"/>
            <a:endParaRPr lang="en-US" altLang="zh-CN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快乐的舞蹈，营造了游戏欢快的气氛。</a:t>
            </a: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 </a:t>
            </a:r>
          </a:p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958" y="800611"/>
            <a:ext cx="6575548" cy="22840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“叮零零”，下课铃响了，我们依依不舍地离开了操场。我想：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在繁忙的学习之多余，我们多开展一些这样的集体</a:t>
            </a:r>
            <a:r>
              <a:rPr lang="zh-CN" altLang="en-US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游戏</a:t>
            </a:r>
            <a:r>
              <a:rPr lang="zh-CN" altLang="zh-CN" sz="24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，不但可以放松我们的心情，调节我们的身心，还有益于增进同学们之间的情感，多好啊！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endParaRPr lang="zh-CN" altLang="en-US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173511" y="1153066"/>
            <a:ext cx="360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61106" y="1140589"/>
            <a:ext cx="1718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“我”的游戏体会。</a:t>
            </a:r>
          </a:p>
          <a:p>
            <a:pPr lvl="0"/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35046" y="3446342"/>
            <a:ext cx="1872479" cy="896547"/>
            <a:chOff x="1879787" y="4876800"/>
            <a:chExt cx="2338645" cy="1165575"/>
          </a:xfrm>
        </p:grpSpPr>
        <p:sp>
          <p:nvSpPr>
            <p:cNvPr id="9" name="矩形: 圆角 8">
              <a:hlinkClick r:id="rId3" action="ppaction://hlinkpres?slideindex=1&amp;slidetitle="/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639078" y="3446342"/>
            <a:ext cx="1872479" cy="896547"/>
            <a:chOff x="1879787" y="4876800"/>
            <a:chExt cx="2338645" cy="1165575"/>
          </a:xfrm>
        </p:grpSpPr>
        <p:sp>
          <p:nvSpPr>
            <p:cNvPr id="12" name="矩形: 圆角 11">
              <a:hlinkClick r:id="rId6" action="ppaction://hlinkpres?slideindex=1&amp;slidetitle="/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更多例文二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80" y="1161299"/>
            <a:ext cx="3524720" cy="893015"/>
            <a:chOff x="75215" y="4250485"/>
            <a:chExt cx="3524720" cy="893015"/>
          </a:xfrm>
        </p:grpSpPr>
        <p:sp>
          <p:nvSpPr>
            <p:cNvPr id="6" name="任意多边形 5"/>
            <p:cNvSpPr/>
            <p:nvPr/>
          </p:nvSpPr>
          <p:spPr>
            <a:xfrm>
              <a:off x="75215" y="4250485"/>
              <a:ext cx="3524720" cy="800579"/>
            </a:xfrm>
            <a:custGeom>
              <a:avLst/>
              <a:gdLst>
                <a:gd name="connsiteX0" fmla="*/ 0 w 2708049"/>
                <a:gd name="connsiteY0" fmla="*/ 0 h 800579"/>
                <a:gd name="connsiteX1" fmla="*/ 2708049 w 2708049"/>
                <a:gd name="connsiteY1" fmla="*/ 0 h 800579"/>
                <a:gd name="connsiteX2" fmla="*/ 2708049 w 2708049"/>
                <a:gd name="connsiteY2" fmla="*/ 800579 h 800579"/>
                <a:gd name="connsiteX3" fmla="*/ 0 w 2708049"/>
                <a:gd name="connsiteY3" fmla="*/ 800579 h 800579"/>
                <a:gd name="connsiteX4" fmla="*/ 0 w 2708049"/>
                <a:gd name="connsiteY4" fmla="*/ 0 h 8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49" h="800579">
                  <a:moveTo>
                    <a:pt x="0" y="0"/>
                  </a:moveTo>
                  <a:lnTo>
                    <a:pt x="2708049" y="0"/>
                  </a:lnTo>
                  <a:lnTo>
                    <a:pt x="2708049" y="800579"/>
                  </a:lnTo>
                  <a:lnTo>
                    <a:pt x="0" y="800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83653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介绍游戏规则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726991" y="4270556"/>
              <a:ext cx="872944" cy="87294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577927"/>
            <a:ext cx="73760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文章第二段介绍了这次丢手绢的规则，为后面游戏游戏的开展做铺垫，后文中同学们开展游戏的相应情节就能得到印证。</a:t>
            </a:r>
          </a:p>
        </p:txBody>
      </p:sp>
    </p:spTree>
    <p:extLst>
      <p:ext uri="{BB962C8B-B14F-4D97-AF65-F5344CB8AC3E}">
        <p14:creationId xmlns:p14="http://schemas.microsoft.com/office/powerpoint/2010/main" val="1475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群小孩在路上走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1"/>
          <a:stretch>
            <a:fillRect/>
          </a:stretch>
        </p:blipFill>
        <p:spPr>
          <a:xfrm>
            <a:off x="983268" y="462223"/>
            <a:ext cx="7005172" cy="436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32879" y="1161299"/>
            <a:ext cx="3633125" cy="800579"/>
          </a:xfrm>
          <a:custGeom>
            <a:avLst/>
            <a:gdLst>
              <a:gd name="connsiteX0" fmla="*/ 0 w 2708049"/>
              <a:gd name="connsiteY0" fmla="*/ 0 h 800579"/>
              <a:gd name="connsiteX1" fmla="*/ 2708049 w 2708049"/>
              <a:gd name="connsiteY1" fmla="*/ 0 h 800579"/>
              <a:gd name="connsiteX2" fmla="*/ 2708049 w 2708049"/>
              <a:gd name="connsiteY2" fmla="*/ 800579 h 800579"/>
              <a:gd name="connsiteX3" fmla="*/ 0 w 2708049"/>
              <a:gd name="connsiteY3" fmla="*/ 800579 h 800579"/>
              <a:gd name="connsiteX4" fmla="*/ 0 w 2708049"/>
              <a:gd name="connsiteY4" fmla="*/ 0 h 80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49" h="800579">
                <a:moveTo>
                  <a:pt x="0" y="0"/>
                </a:moveTo>
                <a:lnTo>
                  <a:pt x="2708049" y="0"/>
                </a:lnTo>
                <a:lnTo>
                  <a:pt x="2708049" y="800579"/>
                </a:lnTo>
                <a:lnTo>
                  <a:pt x="0" y="800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0" rIns="836533" bIns="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描写游戏过程</a:t>
            </a:r>
            <a:endParaRPr lang="zh-CN" altLang="en-US" sz="28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362484"/>
            <a:ext cx="737604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作者一步步展现游戏过程。在具体描写过程中，文中特别注意人物的动作、心理和神态描写，把游戏场景生动地展现出来，让人如临其境，如见其景。</a:t>
            </a:r>
          </a:p>
        </p:txBody>
      </p:sp>
      <p:sp>
        <p:nvSpPr>
          <p:cNvPr id="8" name="椭圆 7"/>
          <p:cNvSpPr/>
          <p:nvPr/>
        </p:nvSpPr>
        <p:spPr>
          <a:xfrm>
            <a:off x="2893060" y="1181370"/>
            <a:ext cx="872944" cy="8729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64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79" y="1161299"/>
            <a:ext cx="3559621" cy="893015"/>
            <a:chOff x="75214" y="4250485"/>
            <a:chExt cx="3559621" cy="893015"/>
          </a:xfrm>
        </p:grpSpPr>
        <p:sp>
          <p:nvSpPr>
            <p:cNvPr id="6" name="任意多边形 5"/>
            <p:cNvSpPr/>
            <p:nvPr/>
          </p:nvSpPr>
          <p:spPr>
            <a:xfrm>
              <a:off x="75214" y="4250485"/>
              <a:ext cx="3559621" cy="800579"/>
            </a:xfrm>
            <a:custGeom>
              <a:avLst/>
              <a:gdLst>
                <a:gd name="connsiteX0" fmla="*/ 0 w 2708049"/>
                <a:gd name="connsiteY0" fmla="*/ 0 h 800579"/>
                <a:gd name="connsiteX1" fmla="*/ 2708049 w 2708049"/>
                <a:gd name="connsiteY1" fmla="*/ 0 h 800579"/>
                <a:gd name="connsiteX2" fmla="*/ 2708049 w 2708049"/>
                <a:gd name="connsiteY2" fmla="*/ 800579 h 800579"/>
                <a:gd name="connsiteX3" fmla="*/ 0 w 2708049"/>
                <a:gd name="connsiteY3" fmla="*/ 800579 h 800579"/>
                <a:gd name="connsiteX4" fmla="*/ 0 w 2708049"/>
                <a:gd name="connsiteY4" fmla="*/ 0 h 8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49" h="800579">
                  <a:moveTo>
                    <a:pt x="0" y="0"/>
                  </a:moveTo>
                  <a:lnTo>
                    <a:pt x="2708049" y="0"/>
                  </a:lnTo>
                  <a:lnTo>
                    <a:pt x="2708049" y="800579"/>
                  </a:lnTo>
                  <a:lnTo>
                    <a:pt x="0" y="800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83653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sz="28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表达游戏感受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761891" y="4270556"/>
              <a:ext cx="872944" cy="87294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44820" y="26576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078" y="2362484"/>
            <a:ext cx="737604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文章结尾，作者表达了自己参加这次游戏的切身体会：“不但可以放松我们的心情，调节我们的身心，还有益于增进同学们之间的情感。”</a:t>
            </a:r>
          </a:p>
        </p:txBody>
      </p:sp>
    </p:spTree>
    <p:extLst>
      <p:ext uri="{BB962C8B-B14F-4D97-AF65-F5344CB8AC3E}">
        <p14:creationId xmlns:p14="http://schemas.microsoft.com/office/powerpoint/2010/main" val="28297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49" y="140233"/>
            <a:ext cx="8650901" cy="50857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5030" y="921376"/>
            <a:ext cx="454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下面请和同位交换作文，根据“评分标准”相互批改。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要使用作文评改符号，最后得出总分，并写出评价。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9269" y="763732"/>
            <a:ext cx="5439642" cy="3616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没有错别字，语句通顺，表达流畅。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用词准确生动，意思表达清楚明确。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文章结构清晰，详略得当，重点突出。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开头能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点明</a:t>
            </a: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主题，结尾能恰当呼应、升华。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文章立意较好，符合主流价值观。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文章主旨明确，有真情实感，抒发手法多样。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语言生动有个性，恰当使用修辞手法。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符合本次作文要求：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000" b="1" dirty="0"/>
              <a:t>游戏过程完整无缺。</a:t>
            </a:r>
            <a:endParaRPr lang="en-US" altLang="zh-CN" sz="2000" b="1" dirty="0"/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000" b="1" dirty="0"/>
              <a:t>游戏叙述层次清晰，重点语出。</a:t>
            </a:r>
            <a:endParaRPr lang="en-US" altLang="zh-CN" sz="2000" b="1" dirty="0"/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000" b="1" dirty="0"/>
              <a:t>游戏重点环节描写细致生动。</a:t>
            </a:r>
            <a:endParaRPr lang="en-US" altLang="zh-CN" sz="2000" b="1" dirty="0"/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000" b="1" dirty="0"/>
              <a:t>写出了自己的游戏感受。</a:t>
            </a:r>
          </a:p>
        </p:txBody>
      </p:sp>
      <p:sp>
        <p:nvSpPr>
          <p:cNvPr id="5" name="矩形 4"/>
          <p:cNvSpPr/>
          <p:nvPr/>
        </p:nvSpPr>
        <p:spPr>
          <a:xfrm>
            <a:off x="1659875" y="763732"/>
            <a:ext cx="399394" cy="3616036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    评   价   标   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040" y="1273579"/>
            <a:ext cx="8451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第一回合。我们鼠队商量了一下偷粮计谋，决定由三位队员当诱饵，一位队员去偷袭“粮仓”。这一招果然有效，虽然我们痛失了李曼这一队友，但是战果丰硕。猫队成员大呼上当。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209" y="563693"/>
            <a:ext cx="1361552" cy="442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2759" y="553923"/>
            <a:ext cx="718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下面是评改前的段落，读一读，看看有什么问题吗？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1271117" y="2940137"/>
            <a:ext cx="1361552" cy="4421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</a:rPr>
              <a:t>问题分析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1117" y="3382264"/>
            <a:ext cx="6601766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  本段的精彩之处就在于鼠队夺取“粮仓”的过程，但是这段话并没有写出精彩之处。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285" y="2182884"/>
            <a:ext cx="7794359" cy="181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第一回合。我们鼠队商量了一下偷粮计谋，决定由三位队员当诱饵，一位队员去偷袭“粮仓”。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李曼、蔡雨露这三只向粮仓的“小老鼠”出发了，对方李浩、张一鸣这两只“大猫”立刻向我们冲过来，还高声音大喊：“光天化日之下，竟然敢来偷粮，三个小毛贼，快拿命来！”我们东奔西跑，最后小胖子李曼被大个子李浩抓了，李曼求饶说：“浩哥，自古姓李就是一家人，你就饶了我这一回吧。”“休想，我是猫，你是老鼠，我能轻易放过你？”就在这一过程中，胡钧奕趁机偷走了五个粮球。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虽然我们痛失了李曼这一队友，但是战果丰硕。猫队成员大呼上当。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209" y="492370"/>
            <a:ext cx="1361552" cy="401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2761" y="566326"/>
            <a:ext cx="654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这是修改后的段落，和原段落对比一下，说说为什么这么修改。</a:t>
            </a:r>
          </a:p>
        </p:txBody>
      </p:sp>
      <p:sp>
        <p:nvSpPr>
          <p:cNvPr id="5" name="矩形 4"/>
          <p:cNvSpPr/>
          <p:nvPr/>
        </p:nvSpPr>
        <p:spPr>
          <a:xfrm>
            <a:off x="674818" y="985724"/>
            <a:ext cx="790929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第一回合。我们鼠队商量了一下偷粮计谋，决定由三位队员当诱饵，一位队员去偷袭“粮仓”。这一招果然有效，虽然我们痛失了李曼这一队友，但是战果丰硕。猫队成员大呼上当。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029" y="967712"/>
            <a:ext cx="399394" cy="1033676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原段落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891" y="2197000"/>
            <a:ext cx="399394" cy="1801766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评改后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9826" y="4145651"/>
            <a:ext cx="6769693" cy="7067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作者通过语言、动作描写，生动地叙述了游戏过程，让游戏显得立体真实，读来如临其境。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64158" y="657459"/>
            <a:ext cx="7174523" cy="3311640"/>
          </a:xfrm>
          <a:prstGeom prst="roundRect">
            <a:avLst>
              <a:gd name="adj" fmla="val 3952"/>
            </a:avLst>
          </a:prstGeom>
          <a:solidFill>
            <a:srgbClr val="222222"/>
          </a:solidFill>
          <a:ln w="76200">
            <a:solidFill>
              <a:srgbClr val="BC7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02854" y="882013"/>
            <a:ext cx="429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技巧总结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05184" y="1466788"/>
            <a:ext cx="5892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叙述游戏时要有顺序，叙述完整。</a:t>
            </a:r>
            <a:endParaRPr lang="en-US" altLang="zh-CN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重点在于游戏过程，精彩在于紧张时刻。</a:t>
            </a:r>
            <a:endParaRPr lang="en-US" altLang="zh-CN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描写时要写出动作、神态和语言。</a:t>
            </a:r>
            <a:endParaRPr lang="en-US" altLang="zh-CN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谈感受时多突出游戏的教育意义。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草, 体育, 运动, 小孩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07" y="375541"/>
            <a:ext cx="5875169" cy="440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47255" y="968181"/>
            <a:ext cx="7277099" cy="4180134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02838" y="1508055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8513" y="133567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795" y="406760"/>
            <a:ext cx="7750968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75" y="4634063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795" y="-44532"/>
            <a:ext cx="8318896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795" y="-1437"/>
            <a:ext cx="792955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75" y="-5028"/>
            <a:ext cx="446485" cy="264549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795" y="-1437"/>
            <a:ext cx="267890" cy="160406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69950" y="-1437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564058" y="1663530"/>
            <a:ext cx="3314068" cy="3194706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34" y="541297"/>
            <a:ext cx="5821443" cy="362256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9" name="文本框 7"/>
          <p:cNvSpPr txBox="1"/>
          <p:nvPr/>
        </p:nvSpPr>
        <p:spPr>
          <a:xfrm>
            <a:off x="5228348" y="87714"/>
            <a:ext cx="407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习作：</a:t>
            </a:r>
            <a:endParaRPr lang="en-US" altLang="zh-CN" sz="6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6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记一次游戏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3481" y="60734"/>
            <a:ext cx="4427199" cy="276999"/>
            <a:chOff x="-85942" y="130534"/>
            <a:chExt cx="4427199" cy="276999"/>
          </a:xfrm>
        </p:grpSpPr>
        <p:sp>
          <p:nvSpPr>
            <p:cNvPr id="23" name="矩形 22"/>
            <p:cNvSpPr/>
            <p:nvPr/>
          </p:nvSpPr>
          <p:spPr>
            <a:xfrm flipH="1">
              <a:off x="-85942" y="143034"/>
              <a:ext cx="4427199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1"/>
            <p:cNvSpPr txBox="1"/>
            <p:nvPr/>
          </p:nvSpPr>
          <p:spPr>
            <a:xfrm>
              <a:off x="144805" y="130534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语文  四年级  上册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26" y="3348124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26" y="3690162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文本框 15">
            <a:hlinkClick r:id="rId5" action="ppaction://hlinksldjump"/>
          </p:cNvPr>
          <p:cNvSpPr txBox="1"/>
          <p:nvPr/>
        </p:nvSpPr>
        <p:spPr>
          <a:xfrm>
            <a:off x="7529336" y="3332703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33" name="文本框 14">
            <a:hlinkClick r:id="rId6" action="ppaction://hlinksldjump"/>
          </p:cNvPr>
          <p:cNvSpPr txBox="1"/>
          <p:nvPr/>
        </p:nvSpPr>
        <p:spPr>
          <a:xfrm>
            <a:off x="7540211" y="3682110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600" y1="26000" x2="29800" y2="29000"/>
                        <a14:foregroundMark x1="15200" y1="49200" x2="21000" y2="49600"/>
                        <a14:foregroundMark x1="25000" y1="75400" x2="30800" y2="70200"/>
                        <a14:foregroundMark x1="72000" y1="70600" x2="74600" y2="73800"/>
                        <a14:foregroundMark x1="83000" y1="48800" x2="87600" y2="48800"/>
                        <a14:foregroundMark x1="74000" y1="26400" x2="77600" y2="23600"/>
                        <a14:foregroundMark x1="51400" y1="16200" x2="51800" y2="1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9" y="1464439"/>
            <a:ext cx="1996516" cy="1996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35"/>
            <a:ext cx="1438370" cy="3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15"/>
          <p:cNvSpPr txBox="1"/>
          <p:nvPr/>
        </p:nvSpPr>
        <p:spPr>
          <a:xfrm>
            <a:off x="-1790" y="321914"/>
            <a:ext cx="10869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</a:rPr>
              <a:t>第一课时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6915" y="1441957"/>
            <a:ext cx="3948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我们都有哪些游戏可以写呢？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802" y="1370127"/>
            <a:ext cx="70652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/>
              <a:t>    丢沙包、抢椅子、跳长绳、两人三足跑、一二三木头人</a:t>
            </a:r>
            <a:r>
              <a:rPr lang="en-US" altLang="zh-CN" sz="1800" b="1" dirty="0"/>
              <a:t>……</a:t>
            </a:r>
            <a:r>
              <a:rPr lang="zh-CN" altLang="en-US" sz="1800" b="1" dirty="0"/>
              <a:t>游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戏可以锻炼我们各方面的能力，可以让我们进入自由自在的快乐天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地。今天就让我们来做一做、写一写有趣的游戏。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    我们先一起来玩一个游戏。这个游戏可以是个传统游戏，也可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以是个新游戏</a:t>
            </a:r>
            <a:r>
              <a:rPr lang="en-US" altLang="zh-CN" sz="1800" b="1" dirty="0"/>
              <a:t>;</a:t>
            </a:r>
            <a:r>
              <a:rPr lang="zh-CN" altLang="en-US" sz="1800" b="1" dirty="0"/>
              <a:t>可以是室内的</a:t>
            </a:r>
            <a:r>
              <a:rPr lang="en-US" altLang="zh-CN" sz="1800" b="1" dirty="0"/>
              <a:t>,</a:t>
            </a:r>
            <a:r>
              <a:rPr lang="zh-CN" altLang="en-US" sz="1800" b="1" dirty="0"/>
              <a:t>也可以是室外的。如果大家能自己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发明一个游戏，就更好了。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929284" y="1808703"/>
            <a:ext cx="56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对话气泡: 圆角矩形 33"/>
          <p:cNvSpPr/>
          <p:nvPr/>
        </p:nvSpPr>
        <p:spPr>
          <a:xfrm>
            <a:off x="2916535" y="541764"/>
            <a:ext cx="2557305" cy="538780"/>
          </a:xfrm>
          <a:prstGeom prst="wedgeRoundRectCallout">
            <a:avLst>
              <a:gd name="adj1" fmla="val 36002"/>
              <a:gd name="adj2" fmla="val 8115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可以直接挑选这里的</a:t>
            </a:r>
          </a:p>
        </p:txBody>
      </p:sp>
      <p:sp>
        <p:nvSpPr>
          <p:cNvPr id="35" name="对话气泡: 圆角矩形 34"/>
          <p:cNvSpPr/>
          <p:nvPr/>
        </p:nvSpPr>
        <p:spPr>
          <a:xfrm>
            <a:off x="4936253" y="4191435"/>
            <a:ext cx="1482131" cy="538780"/>
          </a:xfrm>
          <a:prstGeom prst="wedgeRoundRectCallout">
            <a:avLst>
              <a:gd name="adj1" fmla="val -49985"/>
              <a:gd name="adj2" fmla="val -1034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按地点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237859" y="3060116"/>
            <a:ext cx="10292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对话气泡: 圆角矩形 37"/>
          <p:cNvSpPr/>
          <p:nvPr/>
        </p:nvSpPr>
        <p:spPr>
          <a:xfrm>
            <a:off x="67471" y="2432120"/>
            <a:ext cx="1436914" cy="538780"/>
          </a:xfrm>
          <a:prstGeom prst="wedgeRoundRectCallout">
            <a:avLst>
              <a:gd name="adj1" fmla="val 63411"/>
              <a:gd name="adj2" fmla="val 792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按时间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125608" y="3467207"/>
            <a:ext cx="708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64355" y="3466284"/>
            <a:ext cx="909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14776" y="3466284"/>
            <a:ext cx="718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b="1" dirty="0" smtClean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2491</Words>
  <PresentationFormat>全屏显示(16:9)</PresentationFormat>
  <Paragraphs>220</Paragraphs>
  <Slides>46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宋体</vt:lpstr>
      <vt:lpstr>Wingdings</vt:lpstr>
      <vt:lpstr>等线</vt:lpstr>
      <vt:lpstr>等线 Light</vt:lpstr>
      <vt:lpstr>黑体</vt:lpstr>
      <vt:lpstr>楷体</vt:lpstr>
      <vt:lpstr>Rockwell</vt:lpstr>
      <vt:lpstr>幼圆</vt:lpstr>
      <vt:lpstr>Calibri</vt:lpstr>
      <vt:lpstr>Arial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2020-04-05T01:08:00Z</dcterms:created>
  <dcterms:modified xsi:type="dcterms:W3CDTF">2022-08-09T02:12:31Z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