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1433" r:id="rId2"/>
    <p:sldId id="545" r:id="rId3"/>
    <p:sldId id="1186" r:id="rId4"/>
    <p:sldId id="1151" r:id="rId5"/>
    <p:sldId id="989" r:id="rId6"/>
    <p:sldId id="991" r:id="rId7"/>
    <p:sldId id="1185" r:id="rId8"/>
    <p:sldId id="1062" r:id="rId9"/>
    <p:sldId id="1099" r:id="rId10"/>
    <p:sldId id="1097" r:id="rId11"/>
    <p:sldId id="1063" r:id="rId12"/>
    <p:sldId id="1064" r:id="rId13"/>
    <p:sldId id="1222" r:id="rId14"/>
    <p:sldId id="1100" r:id="rId15"/>
    <p:sldId id="1223" r:id="rId16"/>
    <p:sldId id="1225" r:id="rId17"/>
    <p:sldId id="1224" r:id="rId18"/>
    <p:sldId id="1226" r:id="rId19"/>
    <p:sldId id="1227" r:id="rId20"/>
    <p:sldId id="1228" r:id="rId21"/>
    <p:sldId id="1229" r:id="rId22"/>
    <p:sldId id="1230" r:id="rId23"/>
    <p:sldId id="1231" r:id="rId24"/>
    <p:sldId id="1232" r:id="rId25"/>
    <p:sldId id="1233" r:id="rId26"/>
    <p:sldId id="1234" r:id="rId27"/>
    <p:sldId id="1235" r:id="rId28"/>
    <p:sldId id="1236" r:id="rId29"/>
    <p:sldId id="1237" r:id="rId30"/>
    <p:sldId id="1238" r:id="rId31"/>
    <p:sldId id="1239" r:id="rId32"/>
    <p:sldId id="1240" r:id="rId33"/>
    <p:sldId id="1241" r:id="rId34"/>
    <p:sldId id="1242" r:id="rId35"/>
    <p:sldId id="1244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汉语拼音" panose="02010600030101010101" charset="0"/>
      <p:regular r:id="rId43"/>
    </p:embeddedFont>
    <p:embeddedFont>
      <p:font typeface="黑体" panose="02010609060101010101" pitchFamily="49" charset="-122"/>
      <p:regular r:id="rId44"/>
    </p:embeddedFont>
    <p:embeddedFont>
      <p:font typeface="楷体" panose="02010609060101010101" pitchFamily="49" charset="-122"/>
      <p:regular r:id="rId45"/>
    </p:embeddedFont>
    <p:embeddedFont>
      <p:font typeface="微软雅黑" panose="020B0503020204020204" pitchFamily="34" charset="-122"/>
      <p:regular r:id="rId46"/>
      <p:bold r:id="rId47"/>
    </p:embeddedFont>
  </p:embeddedFontLst>
  <p:defaultTextStyle>
    <a:defPPr>
      <a:defRPr lang="zh-CN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0CEB7BA-57BC-404C-9576-6A7C589B65E2}">
          <p14:sldIdLst>
            <p14:sldId id="1433"/>
            <p14:sldId id="545"/>
            <p14:sldId id="1186"/>
            <p14:sldId id="1151"/>
            <p14:sldId id="989"/>
            <p14:sldId id="991"/>
            <p14:sldId id="1185"/>
            <p14:sldId id="1062"/>
            <p14:sldId id="1099"/>
            <p14:sldId id="1097"/>
            <p14:sldId id="1063"/>
            <p14:sldId id="1064"/>
            <p14:sldId id="1222"/>
            <p14:sldId id="1100"/>
            <p14:sldId id="1223"/>
            <p14:sldId id="1225"/>
            <p14:sldId id="1224"/>
            <p14:sldId id="1226"/>
            <p14:sldId id="1227"/>
            <p14:sldId id="1228"/>
            <p14:sldId id="1229"/>
            <p14:sldId id="1230"/>
            <p14:sldId id="1231"/>
            <p14:sldId id="1232"/>
            <p14:sldId id="1233"/>
            <p14:sldId id="1234"/>
            <p14:sldId id="1235"/>
            <p14:sldId id="1236"/>
            <p14:sldId id="1237"/>
            <p14:sldId id="1238"/>
            <p14:sldId id="1239"/>
            <p14:sldId id="1240"/>
            <p14:sldId id="1241"/>
            <p14:sldId id="1242"/>
            <p14:sldId id="12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59">
          <p15:clr>
            <a:srgbClr val="A4A3A4"/>
          </p15:clr>
        </p15:guide>
        <p15:guide id="2" pos="2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2E2ED0"/>
    <a:srgbClr val="0070C0"/>
    <a:srgbClr val="FF6600"/>
    <a:srgbClr val="FF9933"/>
    <a:srgbClr val="EE6060"/>
    <a:srgbClr val="FF9F9F"/>
    <a:srgbClr val="FFB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5" autoAdjust="0"/>
    <p:restoredTop sz="94660"/>
  </p:normalViewPr>
  <p:slideViewPr>
    <p:cSldViewPr>
      <p:cViewPr varScale="1">
        <p:scale>
          <a:sx n="142" d="100"/>
          <a:sy n="142" d="100"/>
        </p:scale>
        <p:origin x="678" y="102"/>
      </p:cViewPr>
      <p:guideLst>
        <p:guide orient="horz" pos="1459"/>
        <p:guide pos="2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709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51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EC719-7A77-4601-83F2-2D6597F43620}" type="slidenum">
              <a:rPr lang="zh-CN" altLang="en-US" smtClean="0">
                <a:solidFill>
                  <a:prstClr val="black"/>
                </a:solidFill>
              </a:rPr>
              <a:pPr/>
              <a:t>35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7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90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71" y="4768097"/>
            <a:ext cx="2133933" cy="273892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BEE1-2FDF-4E67-B289-6F0CB0ED4004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88" y="4768097"/>
            <a:ext cx="2894862" cy="273892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034" y="4768097"/>
            <a:ext cx="2133933" cy="273892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6" name="Picture 2" descr="C:\Users\wzsdth\Desktop\图片1_副本.jpg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88818"/>
            <a:ext cx="9163795" cy="16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 userDrawn="1"/>
        </p:nvGrpSpPr>
        <p:grpSpPr>
          <a:xfrm>
            <a:off x="2" y="92978"/>
            <a:ext cx="2771800" cy="276999"/>
            <a:chOff x="1" y="92978"/>
            <a:chExt cx="2771800" cy="276999"/>
          </a:xfrm>
        </p:grpSpPr>
        <p:sp>
          <p:nvSpPr>
            <p:cNvPr id="8" name="矩形 7"/>
            <p:cNvSpPr/>
            <p:nvPr userDrawn="1"/>
          </p:nvSpPr>
          <p:spPr>
            <a:xfrm flipH="1">
              <a:off x="1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" name="文本框 10"/>
            <p:cNvSpPr txBox="1"/>
            <p:nvPr userDrawn="1"/>
          </p:nvSpPr>
          <p:spPr>
            <a:xfrm>
              <a:off x="336747" y="92978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语文园地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8" r:id="rId4"/>
    <p:sldLayoutId id="2147483679" r:id="rId5"/>
  </p:sldLayoutIdLst>
  <p:transition/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16" indent="-214625" algn="l" defTabSz="685783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38" indent="-171446" algn="l" defTabSz="685783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29" indent="-171446" algn="l" defTabSz="685783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21" indent="-171446" algn="l" defTabSz="685783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12" indent="-171446" algn="l" defTabSz="685783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84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8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7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29652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6781" y="601346"/>
            <a:ext cx="6965315" cy="3784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丁丁：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小月姐姐今天晚上要来我们家吃饭，爸爸妈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妈有事要晚点回家。你放学后到楼下莱市场买些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蔬菜回来，我们回来后再炒菜做饭。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蔬菜清单及大致重量: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韭菜(200克)、芥菜(500克)、芹菜(100克)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青蒜(50克)、辣椒(50克)、莲藕(500克)、红薯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(50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0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)克)、芋头(250克)。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                           爸爸妈妈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                          2018年11月18日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000" t="5547" r="4174" b="22603"/>
          <a:stretch>
            <a:fillRect/>
          </a:stretch>
        </p:blipFill>
        <p:spPr>
          <a:xfrm>
            <a:off x="8046720" y="3885566"/>
            <a:ext cx="652780" cy="50038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80113" y="1707654"/>
            <a:ext cx="3168352" cy="181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  </a:t>
            </a:r>
            <a:r>
              <a:rPr sz="2800" b="1" dirty="0" err="1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这些蔬菜你们都认识吗?让我们一起跟随丁丁去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逛</a:t>
            </a:r>
            <a:r>
              <a:rPr sz="2800" b="1" dirty="0" err="1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菜市场吧</a:t>
            </a:r>
            <a:r>
              <a:rPr sz="28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!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8" y="915567"/>
            <a:ext cx="4967570" cy="3312368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341" y="1602741"/>
            <a:ext cx="1562735" cy="1410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320" y="1661161"/>
            <a:ext cx="1892300" cy="1293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6835" y="1661160"/>
            <a:ext cx="1706880" cy="1135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505" b="9214"/>
          <a:stretch>
            <a:fillRect/>
          </a:stretch>
        </p:blipFill>
        <p:spPr>
          <a:xfrm>
            <a:off x="7301231" y="1485901"/>
            <a:ext cx="1477645" cy="11423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6351" y="3359785"/>
            <a:ext cx="894080" cy="521970"/>
          </a:xfrm>
          <a:prstGeom prst="rect">
            <a:avLst/>
          </a:prstGeom>
          <a:noFill/>
        </p:spPr>
        <p:txBody>
          <a:bodyPr wrap="none" lIns="91438" tIns="45719" rIns="91438" bIns="45719" rtlCol="0" anchor="t">
            <a:spAutoFit/>
          </a:bodyPr>
          <a:lstStyle/>
          <a:p>
            <a:r>
              <a:rPr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韭菜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67430" y="3359785"/>
            <a:ext cx="894080" cy="521970"/>
          </a:xfrm>
          <a:prstGeom prst="rect">
            <a:avLst/>
          </a:prstGeom>
          <a:noFill/>
        </p:spPr>
        <p:txBody>
          <a:bodyPr wrap="none" lIns="91438" tIns="45719" rIns="91438" bIns="45719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芥</a:t>
            </a:r>
            <a:r>
              <a:rPr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菜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7060" y="3359785"/>
            <a:ext cx="894080" cy="521970"/>
          </a:xfrm>
          <a:prstGeom prst="rect">
            <a:avLst/>
          </a:prstGeom>
          <a:noFill/>
        </p:spPr>
        <p:txBody>
          <a:bodyPr wrap="none" lIns="91438" tIns="45719" rIns="91438" bIns="45719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芹</a:t>
            </a:r>
            <a:r>
              <a:rPr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菜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92695" y="3359785"/>
            <a:ext cx="894080" cy="521970"/>
          </a:xfrm>
          <a:prstGeom prst="rect">
            <a:avLst/>
          </a:prstGeom>
          <a:noFill/>
        </p:spPr>
        <p:txBody>
          <a:bodyPr wrap="none" lIns="91438" tIns="45719" rIns="91438" bIns="45719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莲藕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45870" y="3013075"/>
            <a:ext cx="7533005" cy="4039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2000" dirty="0" err="1">
                <a:latin typeface="汉语拼音" panose="000B0604020202020204" charset="0"/>
                <a:cs typeface="汉语拼音" panose="000B0604020202020204" charset="0"/>
              </a:rPr>
              <a:t>jiǔ</a:t>
            </a:r>
            <a:r>
              <a:rPr lang="en-US" altLang="zh-CN" sz="2000" dirty="0">
                <a:latin typeface="汉语拼音" panose="000B0604020202020204" charset="0"/>
                <a:cs typeface="汉语拼音" panose="000B0604020202020204" charset="0"/>
              </a:rPr>
              <a:t>                            </a:t>
            </a:r>
            <a:r>
              <a:rPr lang="en-US" altLang="zh-CN" sz="2000" dirty="0" err="1">
                <a:latin typeface="汉语拼音" panose="000B0604020202020204" charset="0"/>
                <a:cs typeface="汉语拼音" panose="000B0604020202020204" charset="0"/>
              </a:rPr>
              <a:t>jiè</a:t>
            </a:r>
            <a:r>
              <a:rPr lang="en-US" altLang="zh-CN" sz="2000" dirty="0">
                <a:latin typeface="汉语拼音" panose="000B0604020202020204" charset="0"/>
                <a:cs typeface="汉语拼音" panose="000B0604020202020204" charset="0"/>
              </a:rPr>
              <a:t>                        </a:t>
            </a:r>
            <a:r>
              <a:rPr lang="en-US" altLang="zh-CN" sz="2000" dirty="0" err="1">
                <a:latin typeface="汉语拼音" panose="000B0604020202020204" charset="0"/>
                <a:cs typeface="汉语拼音" panose="000B0604020202020204" charset="0"/>
              </a:rPr>
              <a:t>qín</a:t>
            </a:r>
            <a:r>
              <a:rPr lang="en-US" altLang="zh-CN" sz="2000" dirty="0">
                <a:latin typeface="汉语拼音" panose="000B0604020202020204" charset="0"/>
                <a:cs typeface="汉语拼音" panose="000B0604020202020204" charset="0"/>
              </a:rPr>
              <a:t>                           </a:t>
            </a:r>
            <a:r>
              <a:rPr lang="en-US" altLang="zh-CN" sz="2000" dirty="0" err="1">
                <a:latin typeface="汉语拼音" panose="000B0604020202020204" charset="0"/>
                <a:cs typeface="汉语拼音" panose="000B0604020202020204" charset="0"/>
              </a:rPr>
              <a:t>ǒu</a:t>
            </a:r>
            <a:endParaRPr lang="en-US" altLang="zh-CN" sz="2000" dirty="0">
              <a:latin typeface="汉语拼音" panose="000B0604020202020204" charset="0"/>
              <a:cs typeface="汉语拼音" panose="000B06040202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57475" y="4055592"/>
            <a:ext cx="4206240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注意读准三声音调</a:t>
            </a:r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韭、藕”。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907704" y="411511"/>
            <a:ext cx="4673436" cy="1019936"/>
            <a:chOff x="1907704" y="411510"/>
            <a:chExt cx="4673436" cy="1019936"/>
          </a:xfrm>
        </p:grpSpPr>
        <p:sp>
          <p:nvSpPr>
            <p:cNvPr id="6" name="TextBox 2"/>
            <p:cNvSpPr txBox="1"/>
            <p:nvPr/>
          </p:nvSpPr>
          <p:spPr>
            <a:xfrm>
              <a:off x="2207895" y="632460"/>
              <a:ext cx="4373245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这里有丁丁要买的蔬菜吗？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411510"/>
              <a:ext cx="833002" cy="1019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7" grpId="0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803910" y="3342640"/>
            <a:ext cx="984250" cy="521970"/>
          </a:xfrm>
          <a:prstGeom prst="rect">
            <a:avLst/>
          </a:prstGeom>
          <a:noFill/>
        </p:spPr>
        <p:txBody>
          <a:bodyPr wrap="square" lIns="91438" tIns="45719" rIns="91438" bIns="45719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红薯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473451" y="3342640"/>
            <a:ext cx="894080" cy="521970"/>
          </a:xfrm>
          <a:prstGeom prst="rect">
            <a:avLst/>
          </a:prstGeom>
          <a:noFill/>
        </p:spPr>
        <p:txBody>
          <a:bodyPr wrap="none" lIns="91438" tIns="45719" rIns="91438" bIns="45719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芋头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99711" y="3342640"/>
            <a:ext cx="894080" cy="521970"/>
          </a:xfrm>
          <a:prstGeom prst="rect">
            <a:avLst/>
          </a:prstGeom>
          <a:noFill/>
        </p:spPr>
        <p:txBody>
          <a:bodyPr wrap="none" lIns="91438" tIns="45719" rIns="91438" bIns="45719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青蒜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498716" y="3342640"/>
            <a:ext cx="894080" cy="521970"/>
          </a:xfrm>
          <a:prstGeom prst="rect">
            <a:avLst/>
          </a:prstGeom>
          <a:noFill/>
        </p:spPr>
        <p:txBody>
          <a:bodyPr wrap="none" lIns="91438" tIns="45719" rIns="91438" bIns="45719" rtlCol="0" anchor="t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辣椒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104901" y="2896236"/>
            <a:ext cx="7533005" cy="40395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2000">
                <a:latin typeface="汉语拼音" panose="000B0604020202020204" charset="0"/>
                <a:cs typeface="汉语拼音" panose="000B0604020202020204" charset="0"/>
              </a:rPr>
              <a:t>shǔ                           yù                        suàn                      jiāo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1" y="1765936"/>
            <a:ext cx="1442085" cy="97790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349"/>
          <a:stretch>
            <a:fillRect/>
          </a:stretch>
        </p:blipFill>
        <p:spPr>
          <a:xfrm>
            <a:off x="2880996" y="1664335"/>
            <a:ext cx="1401445" cy="1181100"/>
          </a:xfrm>
          <a:prstGeom prst="round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9381" y="1802131"/>
            <a:ext cx="1094105" cy="10941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091"/>
          <a:stretch>
            <a:fillRect/>
          </a:stretch>
        </p:blipFill>
        <p:spPr>
          <a:xfrm>
            <a:off x="7171691" y="1728470"/>
            <a:ext cx="1338580" cy="11677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62611" y="3962401"/>
            <a:ext cx="8075930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ea"/>
                <a:cs typeface="楷体" panose="02010609060101010101" charset="-122"/>
              </a:rPr>
              <a:t>注意读准平舌音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楷体" panose="02010609060101010101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cs typeface="楷体" panose="02010609060101010101" charset="-122"/>
              </a:rPr>
              <a:t>蒜”、翘舌音“薯”、轻声词“芋头”。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47665" y="195487"/>
            <a:ext cx="6045031" cy="1197069"/>
            <a:chOff x="1547664" y="195486"/>
            <a:chExt cx="6045031" cy="1197069"/>
          </a:xfrm>
        </p:grpSpPr>
        <p:sp>
          <p:nvSpPr>
            <p:cNvPr id="6" name="TextBox 2"/>
            <p:cNvSpPr txBox="1"/>
            <p:nvPr/>
          </p:nvSpPr>
          <p:spPr>
            <a:xfrm>
              <a:off x="1691640" y="562610"/>
              <a:ext cx="5901055" cy="82994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 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丁丁继续往前走，忽然他停下了脚步。  </a:t>
              </a:r>
              <a:endPara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l"/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咦?这里有要买的蔬菜吗?</a:t>
              </a: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195486"/>
              <a:ext cx="833002" cy="1019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7" grpId="0"/>
      <p:bldP spid="24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85366" y="1419622"/>
            <a:ext cx="4714240" cy="781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韭菜 芥菜 芹菜 青蒜</a:t>
            </a:r>
          </a:p>
        </p:txBody>
      </p:sp>
      <p:sp>
        <p:nvSpPr>
          <p:cNvPr id="10" name="矩形 9"/>
          <p:cNvSpPr/>
          <p:nvPr/>
        </p:nvSpPr>
        <p:spPr>
          <a:xfrm>
            <a:off x="2324100" y="2435623"/>
            <a:ext cx="4636770" cy="6788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辣椒 莲藕 红薯 芋头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24100" y="3435847"/>
            <a:ext cx="463677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8" tIns="45719" rIns="91438" bIns="45719" rtlCol="0" anchor="t">
            <a:spAutoFit/>
          </a:bodyPr>
          <a:lstStyle/>
          <a:p>
            <a:pPr algn="ctr" defTabSz="685783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同桌相互抽查认读生字吧！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3569" y="340092"/>
            <a:ext cx="7632848" cy="1019936"/>
            <a:chOff x="683568" y="340091"/>
            <a:chExt cx="7632848" cy="1019936"/>
          </a:xfrm>
        </p:grpSpPr>
        <p:sp>
          <p:nvSpPr>
            <p:cNvPr id="5" name="TextBox 2"/>
            <p:cNvSpPr txBox="1"/>
            <p:nvPr/>
          </p:nvSpPr>
          <p:spPr>
            <a:xfrm>
              <a:off x="971600" y="562610"/>
              <a:ext cx="7344816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丁丁的蔬菜买齐了吗？我们一起来帮他检查一下。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340091"/>
              <a:ext cx="833002" cy="1019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1Q58PICtZ5_1024[1]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858" t="12756" r="13882" b="27205"/>
          <a:stretch>
            <a:fillRect/>
          </a:stretch>
        </p:blipFill>
        <p:spPr>
          <a:xfrm>
            <a:off x="361531" y="1275855"/>
            <a:ext cx="2519756" cy="2184424"/>
          </a:xfrm>
          <a:prstGeom prst="rect">
            <a:avLst/>
          </a:prstGeom>
        </p:spPr>
      </p:pic>
      <p:pic>
        <p:nvPicPr>
          <p:cNvPr id="5" name="图片 4" descr="09758PICqUQ_1024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06" y="303595"/>
            <a:ext cx="1470890" cy="1470890"/>
          </a:xfrm>
          <a:prstGeom prst="rect">
            <a:avLst/>
          </a:prstGeom>
        </p:spPr>
      </p:pic>
      <p:pic>
        <p:nvPicPr>
          <p:cNvPr id="2" name="图片 1" descr="12040205[1]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66" b="95036" l="0" r="100000">
                        <a14:foregroundMark x1="73000" y1="74697" x2="73125" y2="84988"/>
                      </a14:backgroundRemoval>
                    </a14:imgEffect>
                  </a14:imgLayer>
                </a14:imgProps>
              </a:ext>
            </a:extLst>
          </a:blip>
          <a:srcRect t="73664" b="4943"/>
          <a:stretch>
            <a:fillRect/>
          </a:stretch>
        </p:blipFill>
        <p:spPr>
          <a:xfrm>
            <a:off x="1868809" y="3341586"/>
            <a:ext cx="5720180" cy="1263212"/>
          </a:xfrm>
          <a:prstGeom prst="snip2Same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0105" y="3501035"/>
            <a:ext cx="138545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49554" y="1510475"/>
            <a:ext cx="3844642" cy="1177245"/>
          </a:xfrm>
          <a:prstGeom prst="rect">
            <a:avLst/>
          </a:prstGeom>
          <a:noFill/>
          <a:ln>
            <a:noFill/>
          </a:ln>
        </p:spPr>
        <p:txBody>
          <a:bodyPr wrap="none" lIns="68577" tIns="34289" rIns="68577" bIns="34289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 defTabSz="685766"/>
            <a:r>
              <a:rPr lang="zh-CN" altLang="en-US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语文园地</a:t>
            </a:r>
            <a:endParaRPr lang="en-US" altLang="zh-CN" sz="7200" b="1" dirty="0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540" y="105410"/>
            <a:ext cx="2992628" cy="276999"/>
            <a:chOff x="-43001" y="136086"/>
            <a:chExt cx="4176534" cy="276999"/>
          </a:xfrm>
          <a:solidFill>
            <a:schemeClr val="bg1"/>
          </a:solidFill>
        </p:grpSpPr>
        <p:sp>
          <p:nvSpPr>
            <p:cNvPr id="8" name="矩形 7"/>
            <p:cNvSpPr/>
            <p:nvPr/>
          </p:nvSpPr>
          <p:spPr>
            <a:xfrm flipH="1">
              <a:off x="-36512" y="151513"/>
              <a:ext cx="4170045" cy="252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kumimoji="1"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文本框 1"/>
            <p:cNvSpPr txBox="1"/>
            <p:nvPr/>
          </p:nvSpPr>
          <p:spPr>
            <a:xfrm>
              <a:off x="-43001" y="136086"/>
              <a:ext cx="251042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766"/>
              <a:r>
                <a:rPr kumimoji="1" lang="zh-CN" altLang="en-US" sz="12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语文  四年级  上册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71189" y="4604807"/>
            <a:ext cx="1501292" cy="369332"/>
            <a:chOff x="8798800" y="4837214"/>
            <a:chExt cx="2001723" cy="49244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696" y="4847950"/>
              <a:ext cx="1917827" cy="445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文本框 14">
              <a:hlinkClick r:id="rId8" action="ppaction://hlinksldjump"/>
            </p:cNvPr>
            <p:cNvSpPr txBox="1"/>
            <p:nvPr/>
          </p:nvSpPr>
          <p:spPr>
            <a:xfrm>
              <a:off x="8798800" y="4837214"/>
              <a:ext cx="1607025" cy="492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 defTabSz="685766"/>
              <a:r>
                <a:rPr kumimoji="1" lang="zh-CN" altLang="en-US" b="1" dirty="0">
                  <a:solidFill>
                    <a:prstClr val="white"/>
                  </a:solidFill>
                </a:rPr>
                <a:t>第二课时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0823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2723850" y="2355729"/>
            <a:ext cx="5290264" cy="2160239"/>
          </a:xfrm>
          <a:prstGeom prst="cloudCallout">
            <a:avLst>
              <a:gd name="adj1" fmla="val -65310"/>
              <a:gd name="adj2" fmla="val 1033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altLang="zh-CN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我知道做事遭到拒绝或者受到挫折时，可以用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碰钉子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这个词语。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0691" y="1275608"/>
            <a:ext cx="7919085" cy="93106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    你知道“碰钉子”的意思吗？在什么情况下我们会使用这个词？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6" y="2664388"/>
            <a:ext cx="1030486" cy="1542914"/>
          </a:xfrm>
          <a:prstGeom prst="rect">
            <a:avLst/>
          </a:prstGeom>
        </p:spPr>
      </p:pic>
      <p:sp>
        <p:nvSpPr>
          <p:cNvPr id="5" name="文本框 14"/>
          <p:cNvSpPr txBox="1"/>
          <p:nvPr/>
        </p:nvSpPr>
        <p:spPr>
          <a:xfrm>
            <a:off x="777596" y="506497"/>
            <a:ext cx="2138220" cy="53006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CN" altLang="en-US" sz="3000" b="1" dirty="0">
                <a:solidFill>
                  <a:prstClr val="black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词句段运用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8900" y="220256"/>
            <a:ext cx="2764909" cy="911335"/>
            <a:chOff x="-264385" y="-76879"/>
            <a:chExt cx="3580176" cy="1116105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635596" y="645368"/>
              <a:ext cx="0" cy="384721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644339" y="1039226"/>
              <a:ext cx="149042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918742" y="178827"/>
              <a:ext cx="1397049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3315791" y="196658"/>
              <a:ext cx="0" cy="64107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10" t="64450" r="63336" b="-6857"/>
            <a:stretch>
              <a:fillRect/>
            </a:stretch>
          </p:blipFill>
          <p:spPr>
            <a:xfrm>
              <a:off x="-264385" y="-76879"/>
              <a:ext cx="1152128" cy="914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67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1608455" y="871222"/>
            <a:ext cx="6200775" cy="1363028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lnSpc>
                <a:spcPct val="15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有些词语，我们称作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惯用语</a:t>
            </a:r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，它们是我国语言重要的组成部分。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90446" y="2460879"/>
            <a:ext cx="5653027" cy="13630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>
              <a:lnSpc>
                <a:spcPct val="150000"/>
              </a:lnSpc>
            </a:pPr>
            <a:r>
              <a:rPr lang="zh-CN" altLang="en-US" sz="28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打头阵 挑大梁  占上风   破天荒</a:t>
            </a:r>
          </a:p>
          <a:p>
            <a:pPr defTabSz="685766">
              <a:lnSpc>
                <a:spcPct val="150000"/>
              </a:lnSpc>
            </a:pPr>
            <a:r>
              <a:rPr lang="zh-CN" altLang="en-US" sz="28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栽跟头 敲边鼓  开绿灯   碰钉子 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69" y="790926"/>
            <a:ext cx="951059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1651" y="1862457"/>
            <a:ext cx="4245610" cy="1362551"/>
          </a:xfrm>
          <a:prstGeom prst="rect">
            <a:avLst/>
          </a:prstGeom>
          <a:noFill/>
        </p:spPr>
        <p:txBody>
          <a:bodyPr wrap="square" lIns="68577" tIns="34289" rIns="68577" bIns="34289" rtlCol="0" anchor="t">
            <a:spAutoFit/>
          </a:bodyPr>
          <a:lstStyle/>
          <a:p>
            <a:pPr defTabSz="685766"/>
            <a:r>
              <a:rPr lang="en-US" altLang="zh-CN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同学们，街道路口常常设置有红绿灯。当绿灯亮起时，车辆能否通行?</a:t>
            </a:r>
            <a:endParaRPr lang="zh-CN" altLang="en-US" sz="28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023" y="1320802"/>
            <a:ext cx="2454275" cy="2501900"/>
          </a:xfrm>
          <a:prstGeom prst="round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70050" y="559105"/>
            <a:ext cx="3388505" cy="882447"/>
            <a:chOff x="1780032" y="745473"/>
            <a:chExt cx="4518006" cy="1176596"/>
          </a:xfrm>
        </p:grpSpPr>
        <p:sp>
          <p:nvSpPr>
            <p:cNvPr id="2" name="文本框 1"/>
            <p:cNvSpPr txBox="1"/>
            <p:nvPr/>
          </p:nvSpPr>
          <p:spPr>
            <a:xfrm>
              <a:off x="2461091" y="875961"/>
              <a:ext cx="3836947" cy="6976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t">
              <a:spAutoFit/>
            </a:bodyPr>
            <a:lstStyle/>
            <a:p>
              <a:pPr defTabSz="685766"/>
              <a:r>
                <a:rPr lang="zh-CN" altLang="en-US" sz="28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charset="-122"/>
                  <a:sym typeface="+mn-ea"/>
                </a:rPr>
                <a:t> 学习“开绿灯”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032" y="745473"/>
              <a:ext cx="960949" cy="1176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7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22954" y="896620"/>
            <a:ext cx="4934684" cy="4385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这里的“开绿灯”又是什么意思呢?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1650" y="3651886"/>
            <a:ext cx="6395085" cy="6924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577" tIns="34289" rIns="68577" bIns="34289" rtlCol="0" anchor="t">
            <a:spAutoFit/>
          </a:bodyPr>
          <a:lstStyle/>
          <a:p>
            <a:pPr defTabSz="685766"/>
            <a:r>
              <a:rPr lang="zh-CN" altLang="en-US" sz="20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    “开绿灯”就是指本来不允许的事情，由于某种原因，特意允许或不禁止的意思。</a:t>
            </a:r>
            <a:endParaRPr lang="zh-CN" altLang="en-US" sz="2000" b="1" dirty="0">
              <a:solidFill>
                <a:prstClr val="black"/>
              </a:solidFill>
              <a:latin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1650" y="1923679"/>
            <a:ext cx="6395085" cy="8079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小华今天生病在家，本来应该今天交的作业，老师为她“开绿灯”，让她明天补交。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0512" y="1126809"/>
            <a:ext cx="2150110" cy="30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1Q58PICtZ5_1024[1]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858" t="12756" r="13882" b="27205"/>
          <a:stretch>
            <a:fillRect/>
          </a:stretch>
        </p:blipFill>
        <p:spPr>
          <a:xfrm>
            <a:off x="361531" y="1275854"/>
            <a:ext cx="2519756" cy="2184424"/>
          </a:xfrm>
          <a:prstGeom prst="rect">
            <a:avLst/>
          </a:prstGeom>
        </p:spPr>
      </p:pic>
      <p:pic>
        <p:nvPicPr>
          <p:cNvPr id="5" name="图片 4" descr="09758PICqUQ_1024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162" y="415263"/>
            <a:ext cx="1470890" cy="1470890"/>
          </a:xfrm>
          <a:prstGeom prst="rect">
            <a:avLst/>
          </a:prstGeom>
        </p:spPr>
      </p:pic>
      <p:pic>
        <p:nvPicPr>
          <p:cNvPr id="2" name="图片 1" descr="12040205[1]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850" b="95521" l="0" r="100000">
                        <a14:foregroundMark x1="1250" y1="84140" x2="1250" y2="84140"/>
                        <a14:foregroundMark x1="3875" y1="89225" x2="3875" y2="89225"/>
                        <a14:foregroundMark x1="72750" y1="75545" x2="73125" y2="80872"/>
                        <a14:foregroundMark x1="73250" y1="81598" x2="73250" y2="84625"/>
                      </a14:backgroundRemoval>
                    </a14:imgEffect>
                  </a14:imgLayer>
                </a14:imgProps>
              </a:ext>
            </a:extLst>
          </a:blip>
          <a:srcRect l="5195" t="73664" b="4943"/>
          <a:stretch/>
        </p:blipFill>
        <p:spPr>
          <a:xfrm>
            <a:off x="1961567" y="3755416"/>
            <a:ext cx="5423041" cy="1263212"/>
          </a:xfrm>
          <a:prstGeom prst="snip2Same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60103" y="3501034"/>
            <a:ext cx="184727" cy="30777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3026470" y="1510474"/>
            <a:ext cx="3890809" cy="1200329"/>
          </a:xfrm>
          <a:prstGeom prst="rect">
            <a:avLst/>
          </a:prstGeom>
          <a:noFill/>
          <a:ln>
            <a:noFill/>
          </a:ln>
        </p:spPr>
        <p:txBody>
          <a:bodyPr wrap="none" lIns="91438" tIns="45719" rIns="91438" bIns="45719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zh-CN" altLang="en-US" sz="7200" b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语文园地</a:t>
            </a:r>
            <a:endParaRPr lang="en-US" altLang="zh-CN" sz="7200" b="1" dirty="0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539" y="105411"/>
            <a:ext cx="2702332" cy="276999"/>
            <a:chOff x="-43001" y="136086"/>
            <a:chExt cx="2510428" cy="276999"/>
          </a:xfrm>
          <a:solidFill>
            <a:schemeClr val="bg1"/>
          </a:solidFill>
        </p:grpSpPr>
        <p:sp>
          <p:nvSpPr>
            <p:cNvPr id="8" name="矩形 7"/>
            <p:cNvSpPr/>
            <p:nvPr/>
          </p:nvSpPr>
          <p:spPr>
            <a:xfrm flipH="1">
              <a:off x="-36513" y="159581"/>
              <a:ext cx="2437044" cy="252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1"/>
            <p:cNvSpPr txBox="1"/>
            <p:nvPr/>
          </p:nvSpPr>
          <p:spPr>
            <a:xfrm>
              <a:off x="-43001" y="136086"/>
              <a:ext cx="251042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  语文  四年级  上册</a:t>
              </a: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90" y="4329334"/>
            <a:ext cx="1438370" cy="33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5">
            <a:hlinkClick r:id="rId8" action="ppaction://hlinksldjump"/>
          </p:cNvPr>
          <p:cNvSpPr txBox="1"/>
          <p:nvPr/>
        </p:nvSpPr>
        <p:spPr>
          <a:xfrm>
            <a:off x="7556899" y="4313914"/>
            <a:ext cx="1086986" cy="3462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第一课时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8161" y="1203598"/>
            <a:ext cx="8004175" cy="11763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小明:“爸爸，我想买一双新球鞋。”</a:t>
            </a:r>
          </a:p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爸爸:“你的球鞋还可以继续穿，暂时不用买。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 sz="2400" b="1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妈妈:“他那双鞋已经很旧了，就给他买一双吧。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 sz="2400" b="1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93860" y="2916527"/>
            <a:ext cx="3158490" cy="437674"/>
          </a:xfrm>
          <a:prstGeom prst="rect">
            <a:avLst/>
          </a:prstGeom>
          <a:noFill/>
        </p:spPr>
        <p:txBody>
          <a:bodyPr wrap="squar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(妈妈帮小明敲边鼓)</a:t>
            </a:r>
            <a:endParaRPr lang="zh-CN" altLang="en-US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374" y="3708561"/>
            <a:ext cx="8491748" cy="4385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像妈妈这样从旁帮腔，替别人说话，就可以称作“敲边鼓”。</a:t>
            </a:r>
            <a:endParaRPr lang="zh-CN" altLang="en-US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8161" y="2934603"/>
            <a:ext cx="4780796" cy="43858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思考:三个人中，谁在帮谁敲边鼓?</a:t>
            </a:r>
            <a:endParaRPr lang="zh-CN" altLang="en-US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16938" y="224741"/>
            <a:ext cx="2963488" cy="882447"/>
            <a:chOff x="3633216" y="567876"/>
            <a:chExt cx="3951319" cy="1176596"/>
          </a:xfrm>
        </p:grpSpPr>
        <p:sp>
          <p:nvSpPr>
            <p:cNvPr id="2" name="文本框 1"/>
            <p:cNvSpPr txBox="1"/>
            <p:nvPr/>
          </p:nvSpPr>
          <p:spPr>
            <a:xfrm>
              <a:off x="4260547" y="774267"/>
              <a:ext cx="3323988" cy="6155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 anchor="t">
              <a:spAutoFit/>
            </a:bodyPr>
            <a:lstStyle/>
            <a:p>
              <a:pPr defTabSz="685766"/>
              <a:r>
                <a:rPr lang="zh-CN" altLang="en-US" sz="24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charset="-122"/>
                  <a:sym typeface="+mn-ea"/>
                </a:rPr>
                <a:t> 学习“敲边鼓”</a:t>
              </a:r>
              <a:endParaRPr lang="zh-CN" altLang="en-US" sz="2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3216" y="567876"/>
              <a:ext cx="960949" cy="1176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9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6" grpId="0" bldLvl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2195736" y="1275606"/>
            <a:ext cx="5892113" cy="10541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altLang="zh-CN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很多惯用语都有特别的含义，需要结合语境才能准确理解。</a:t>
            </a:r>
            <a:endParaRPr lang="zh-CN" altLang="en-US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258" y="1572895"/>
            <a:ext cx="2050415" cy="26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7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4934" y="2211713"/>
            <a:ext cx="8547546" cy="2284571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(1)抗洪救灾中，解放军战士总是(       )，冲在最前头。</a:t>
            </a:r>
          </a:p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(2)六一班和六二班的篮球比赛中，六一班总是(      )，因为他们班队的大部分球员是校队主力。</a:t>
            </a:r>
          </a:p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(3)丽丽每次数学期末考试都是一百分，这一次却只有八十分，她万万没想到这次考试会在数学上(        )</a:t>
            </a:r>
          </a:p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(4)青青擅长跳舞，在舞队里当队长(         )。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90442" y="1107240"/>
            <a:ext cx="4914900" cy="8072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打头阵 挑大梁  占上风   破天荒</a:t>
            </a:r>
          </a:p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栽跟头 敲边鼓  开绿灯   碰钉子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44080" y="2209011"/>
            <a:ext cx="1066639" cy="43858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打头阵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354770" y="2615431"/>
            <a:ext cx="1222129" cy="43858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占上风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39019" y="3642207"/>
            <a:ext cx="1066639" cy="43858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栽跟头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950151" y="4055592"/>
            <a:ext cx="1066639" cy="43858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挑大梁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651706" y="234189"/>
            <a:ext cx="2483918" cy="732486"/>
            <a:chOff x="4868941" y="312252"/>
            <a:chExt cx="3311891" cy="976648"/>
          </a:xfrm>
        </p:grpSpPr>
        <p:sp>
          <p:nvSpPr>
            <p:cNvPr id="3" name="矩形 2"/>
            <p:cNvSpPr/>
            <p:nvPr/>
          </p:nvSpPr>
          <p:spPr>
            <a:xfrm>
              <a:off x="4868941" y="643165"/>
              <a:ext cx="2721258" cy="6155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685766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选择词语填空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511" y="312252"/>
              <a:ext cx="830321" cy="976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75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866568" y="2363977"/>
            <a:ext cx="5613224" cy="13630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打头阵 挑大梁  占上风   破天荒</a:t>
            </a:r>
          </a:p>
          <a:p>
            <a:pPr defTabSz="685766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栽跟头 敲边鼓  开绿灯   碰钉子  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178814" y="837410"/>
            <a:ext cx="7154926" cy="1198739"/>
            <a:chOff x="1084072" y="1116544"/>
            <a:chExt cx="9539901" cy="1598318"/>
          </a:xfrm>
        </p:grpSpPr>
        <p:sp>
          <p:nvSpPr>
            <p:cNvPr id="4" name="文本框 3"/>
            <p:cNvSpPr txBox="1"/>
            <p:nvPr/>
          </p:nvSpPr>
          <p:spPr>
            <a:xfrm>
              <a:off x="1254760" y="1442720"/>
              <a:ext cx="9369213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6"/>
              <a:r>
                <a:rPr lang="en-US" altLang="zh-CN" sz="28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charset="-122"/>
                  <a:sym typeface="+mn-ea"/>
                </a:rPr>
                <a:t>    </a:t>
              </a:r>
              <a:r>
                <a:rPr lang="zh-CN" altLang="en-US" sz="28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charset="-122"/>
                  <a:sym typeface="+mn-ea"/>
                </a:rPr>
                <a:t>联系生活实际，用自己的话说说这些词语在哪些情况下可以使用。</a:t>
              </a:r>
              <a:endPara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072" y="1116544"/>
              <a:ext cx="1268078" cy="920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635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29083" y="750977"/>
            <a:ext cx="8322310" cy="15465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68577" tIns="34289" rIns="68577" bIns="34289" rtlCol="0" anchor="t">
            <a:spAutoFit/>
          </a:bodyPr>
          <a:lstStyle/>
          <a:p>
            <a:pPr marL="257162" indent="-257162" defTabSz="514325">
              <a:buClr>
                <a:srgbClr val="FF9F9F"/>
              </a:buClr>
              <a:buSzPct val="75000"/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我们马上都不说话了，贴着墙壁，悄悄地走过去。我心里很害怕，怕它们看见了会追过来。</a:t>
            </a:r>
          </a:p>
          <a:p>
            <a:pPr marL="257162" indent="-257162" defTabSz="514325">
              <a:buClr>
                <a:srgbClr val="FF9F9F"/>
              </a:buClr>
              <a:buSzPct val="75000"/>
              <a:buFont typeface="Wingdings" panose="05000000000000000000" charset="0"/>
              <a:buChar char="u"/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妈妈一走，我就把屋里所有的灯都打开，然后钻进被窝，蒙上头，大气都不敢喘。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91131" y="2585630"/>
            <a:ext cx="1183640" cy="56102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cs typeface="楷体" panose="02010609060101010101" charset="-122"/>
              </a:rPr>
              <a:t>害怕 </a:t>
            </a:r>
          </a:p>
        </p:txBody>
      </p:sp>
      <p:sp>
        <p:nvSpPr>
          <p:cNvPr id="2" name="矩形 1"/>
          <p:cNvSpPr/>
          <p:nvPr/>
        </p:nvSpPr>
        <p:spPr>
          <a:xfrm>
            <a:off x="825502" y="2663479"/>
            <a:ext cx="5402684" cy="4995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US" altLang="zh-CN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这两个句子写的是什么心情呢？</a:t>
            </a:r>
            <a:endParaRPr lang="zh-CN" altLang="en-US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01750" y="1621283"/>
            <a:ext cx="3471037" cy="1053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CN" altLang="en-US" sz="32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害怕  生气  自豪   快乐  着急  伤心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863682" y="353609"/>
            <a:ext cx="7371551" cy="1178835"/>
            <a:chOff x="1151573" y="325171"/>
            <a:chExt cx="9828734" cy="1571780"/>
          </a:xfrm>
        </p:grpSpPr>
        <p:sp>
          <p:nvSpPr>
            <p:cNvPr id="2" name="矩形 1"/>
            <p:cNvSpPr/>
            <p:nvPr/>
          </p:nvSpPr>
          <p:spPr>
            <a:xfrm>
              <a:off x="1283230" y="624808"/>
              <a:ext cx="9697077" cy="1272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66"/>
              <a:r>
                <a:rPr lang="zh-CN" altLang="en-US" sz="28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    选择一个描写心情的词语，尝试用动作描写表现它。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573" y="325171"/>
              <a:ext cx="1268078" cy="920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0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955" t="1281" r="23771" b="50738"/>
          <a:stretch>
            <a:fillRect/>
          </a:stretch>
        </p:blipFill>
        <p:spPr>
          <a:xfrm>
            <a:off x="7674771" y="3818575"/>
            <a:ext cx="840581" cy="815816"/>
          </a:xfrm>
          <a:prstGeom prst="ellipse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72642" y="1331849"/>
            <a:ext cx="6604714" cy="22852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altLang="zh-CN" sz="24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当我读到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着急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时，我想起了上学期的拔河比赛，当我们班与二班比赛，绳子上的红标志忽左忽右的时候，我们啦啦队的同学很着急。我们当时的动作有：站在我们班队员的两侧，身体前倾，弓着腿，向我们左边有节奏地挥动手中的小红旗，大声喊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加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油！加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油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3" y="1635760"/>
            <a:ext cx="903563" cy="14732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82335" y="580432"/>
            <a:ext cx="1210151" cy="499586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谈感受</a:t>
            </a:r>
          </a:p>
        </p:txBody>
      </p:sp>
    </p:spTree>
    <p:extLst>
      <p:ext uri="{BB962C8B-B14F-4D97-AF65-F5344CB8AC3E}">
        <p14:creationId xmlns:p14="http://schemas.microsoft.com/office/powerpoint/2010/main" val="8571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955" t="1281" r="23771" b="50738"/>
          <a:stretch>
            <a:fillRect/>
          </a:stretch>
        </p:blipFill>
        <p:spPr>
          <a:xfrm>
            <a:off x="7509672" y="3945574"/>
            <a:ext cx="840581" cy="815816"/>
          </a:xfrm>
          <a:prstGeom prst="ellipse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0422" y="1856106"/>
            <a:ext cx="7611745" cy="437674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</a:rPr>
              <a:t>提示：写清楚动作，动作描写要很好地体现相应的心情。</a:t>
            </a:r>
          </a:p>
        </p:txBody>
      </p:sp>
      <p:sp>
        <p:nvSpPr>
          <p:cNvPr id="2" name="矩形 1"/>
          <p:cNvSpPr/>
          <p:nvPr/>
        </p:nvSpPr>
        <p:spPr>
          <a:xfrm>
            <a:off x="498252" y="771550"/>
            <a:ext cx="8034191" cy="4995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US" altLang="zh-CN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自由练习，用动作描写来体现表现心情的词语。</a:t>
            </a:r>
            <a:endParaRPr lang="zh-CN" altLang="en-US" sz="20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050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79712" y="1468043"/>
            <a:ext cx="6225540" cy="1362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US" altLang="zh-CN" sz="28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成语大家都很熟悉，可是八个字的成语大家见过吗？今天我们就来学习几个这样的成语。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73" y="1563640"/>
            <a:ext cx="2050415" cy="2646680"/>
          </a:xfrm>
          <a:prstGeom prst="rect">
            <a:avLst/>
          </a:prstGeom>
        </p:spPr>
      </p:pic>
      <p:sp>
        <p:nvSpPr>
          <p:cNvPr id="6" name="文本框 14"/>
          <p:cNvSpPr txBox="1"/>
          <p:nvPr/>
        </p:nvSpPr>
        <p:spPr>
          <a:xfrm>
            <a:off x="768786" y="454003"/>
            <a:ext cx="2138220" cy="53006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CN" altLang="en-US" sz="3000" b="1" dirty="0">
                <a:solidFill>
                  <a:prstClr val="black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日积月累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8899" y="220255"/>
            <a:ext cx="2685552" cy="837210"/>
            <a:chOff x="-264385" y="-76879"/>
            <a:chExt cx="3580176" cy="1116105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635596" y="645368"/>
              <a:ext cx="0" cy="384721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644339" y="1039226"/>
              <a:ext cx="149042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918742" y="178827"/>
              <a:ext cx="1397049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3315791" y="196658"/>
              <a:ext cx="0" cy="64107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10" t="64450" r="63336" b="-6857"/>
            <a:stretch>
              <a:fillRect/>
            </a:stretch>
          </p:blipFill>
          <p:spPr>
            <a:xfrm>
              <a:off x="-264385" y="-76879"/>
              <a:ext cx="1152128" cy="914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42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29313" y="1347616"/>
            <a:ext cx="6972935" cy="1730216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3000">
                <a:schemeClr val="accent6">
                  <a:lumMod val="40000"/>
                  <a:lumOff val="60000"/>
                </a:schemeClr>
              </a:gs>
            </a:gsLst>
            <a:lin ang="16200000" scaled="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>
              <a:lnSpc>
                <a:spcPct val="150000"/>
              </a:lnSpc>
              <a:buClr>
                <a:srgbClr val="0070C0"/>
              </a:buClr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尺有所短，寸有所长。    机不可失，时不再来。</a:t>
            </a:r>
          </a:p>
          <a:p>
            <a:pPr defTabSz="685766">
              <a:lnSpc>
                <a:spcPct val="150000"/>
              </a:lnSpc>
              <a:buClr>
                <a:srgbClr val="0070C0"/>
              </a:buClr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差之毫厘，谬以千里。    病从口入，祸从口出。</a:t>
            </a:r>
          </a:p>
          <a:p>
            <a:pPr defTabSz="685766">
              <a:lnSpc>
                <a:spcPct val="150000"/>
              </a:lnSpc>
              <a:buClr>
                <a:srgbClr val="0070C0"/>
              </a:buClr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一言既出，驷马难追。    比上不足，比下有余。</a:t>
            </a:r>
          </a:p>
        </p:txBody>
      </p:sp>
      <p:sp>
        <p:nvSpPr>
          <p:cNvPr id="2" name="矩形 1"/>
          <p:cNvSpPr/>
          <p:nvPr/>
        </p:nvSpPr>
        <p:spPr>
          <a:xfrm>
            <a:off x="1926590" y="578692"/>
            <a:ext cx="6400800" cy="4995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自由读成语，把成语读正确、读通顺。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49" y="306294"/>
            <a:ext cx="951059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5445" y="2208790"/>
            <a:ext cx="6798964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+mn-ea"/>
              </a:rPr>
              <a:t>    </a:t>
            </a:r>
            <a:r>
              <a:rPr lang="zh-CN" altLang="en-US" sz="2800" b="1" dirty="0">
                <a:latin typeface="+mn-ea"/>
              </a:rPr>
              <a:t>批注：在阅读过程中，圈圈点点，心有所感，笔墨追录，三言两语，生动传神。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19381" y="339503"/>
            <a:ext cx="2367915" cy="822325"/>
            <a:chOff x="-111985" y="-57194"/>
            <a:chExt cx="3427776" cy="109642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635596" y="645368"/>
              <a:ext cx="0" cy="384721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644339" y="1039226"/>
              <a:ext cx="149042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918742" y="178827"/>
              <a:ext cx="1397049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315791" y="196658"/>
              <a:ext cx="0" cy="64107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10" t="64450" r="63336" b="-6857"/>
            <a:stretch>
              <a:fillRect/>
            </a:stretch>
          </p:blipFill>
          <p:spPr>
            <a:xfrm>
              <a:off x="-111985" y="-57194"/>
              <a:ext cx="1152128" cy="914751"/>
            </a:xfrm>
            <a:prstGeom prst="rect">
              <a:avLst/>
            </a:prstGeom>
          </p:spPr>
        </p:pic>
      </p:grpSp>
      <p:sp>
        <p:nvSpPr>
          <p:cNvPr id="21" name="文本框 6"/>
          <p:cNvSpPr txBox="1"/>
          <p:nvPr/>
        </p:nvSpPr>
        <p:spPr>
          <a:xfrm>
            <a:off x="672571" y="585487"/>
            <a:ext cx="1883849" cy="60016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zh-CN" altLang="zh-CN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交流平台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1" b="94855" l="1969" r="97638">
                        <a14:foregroundMark x1="31890" y1="41801" x2="65748" y2="44695"/>
                        <a14:foregroundMark x1="60236" y1="38264" x2="57480" y2="47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93" y="1881352"/>
            <a:ext cx="833002" cy="1019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2"/>
          <p:cNvSpPr>
            <a:spLocks noChangeArrowheads="1"/>
          </p:cNvSpPr>
          <p:nvPr/>
        </p:nvSpPr>
        <p:spPr bwMode="gray">
          <a:xfrm>
            <a:off x="565641" y="1203598"/>
            <a:ext cx="7735570" cy="2889250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 anchor="ctr"/>
          <a:lstStyle/>
          <a:p>
            <a:pPr defTabSz="513848">
              <a:lnSpc>
                <a:spcPct val="130000"/>
              </a:lnSpc>
            </a:pPr>
            <a:r>
              <a:rPr lang="en-US" altLang="zh-CN" sz="2400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在我国长度单位里，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1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尺等于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10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寸，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尺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比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寸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”</a:t>
            </a:r>
          </a:p>
          <a:p>
            <a:pPr defTabSz="513848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长，但它有它的短处，它不便度量不足一尺的长度；</a:t>
            </a:r>
          </a:p>
          <a:p>
            <a:pPr defTabSz="513848">
              <a:lnSpc>
                <a:spcPct val="13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寸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比起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尺</a:t>
            </a:r>
            <a:r>
              <a:rPr lang="en-US" altLang="zh-CN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短，但它有它的</a:t>
            </a:r>
          </a:p>
          <a:p>
            <a:pPr defTabSz="513848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长处，因为它可以度量不足一尺的</a:t>
            </a:r>
          </a:p>
          <a:p>
            <a:pPr defTabSz="513848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/>
                <a:cs typeface="楷体" panose="02010609060101010101" charset="-122"/>
                <a:sym typeface="+mn-ea"/>
              </a:rPr>
              <a:t>长度。</a:t>
            </a:r>
            <a:endParaRPr lang="zh-CN" altLang="en-US" sz="2400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67744" y="555526"/>
            <a:ext cx="3926396" cy="5001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8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尺有所短，寸有所长。 </a:t>
            </a:r>
            <a:endParaRPr lang="zh-CN" altLang="en-US" sz="2800" b="1" dirty="0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0084" t="21843" r="5334" b="23296"/>
          <a:stretch>
            <a:fillRect/>
          </a:stretch>
        </p:blipFill>
        <p:spPr>
          <a:xfrm>
            <a:off x="5759943" y="3010544"/>
            <a:ext cx="2195195" cy="890270"/>
          </a:xfrm>
          <a:prstGeom prst="round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1640" y="4240783"/>
            <a:ext cx="6491605" cy="4376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</a:rPr>
              <a:t>用来比喻人或事物各有各的长处和短处。</a:t>
            </a:r>
          </a:p>
        </p:txBody>
      </p:sp>
    </p:spTree>
    <p:extLst>
      <p:ext uri="{BB962C8B-B14F-4D97-AF65-F5344CB8AC3E}">
        <p14:creationId xmlns:p14="http://schemas.microsoft.com/office/powerpoint/2010/main" val="19959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2"/>
          <p:cNvSpPr>
            <a:spLocks noChangeArrowheads="1"/>
          </p:cNvSpPr>
          <p:nvPr/>
        </p:nvSpPr>
        <p:spPr bwMode="gray">
          <a:xfrm>
            <a:off x="3967249" y="664358"/>
            <a:ext cx="5040560" cy="674757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 anchor="ctr"/>
          <a:lstStyle/>
          <a:p>
            <a:pPr defTabSz="513848">
              <a:lnSpc>
                <a:spcPct val="130000"/>
              </a:lnSpc>
            </a:pPr>
            <a:r>
              <a:rPr sz="24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指时机难得，必需抓紧，不可错过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38152" y="771552"/>
            <a:ext cx="3356929" cy="4385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机不可失，时不再来。</a:t>
            </a:r>
            <a:r>
              <a:rPr lang="zh-CN" altLang="en-US" sz="20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zh-CN" altLang="en-US" b="1">
              <a:solidFill>
                <a:prstClr val="black"/>
              </a:solidFill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gray">
          <a:xfrm>
            <a:off x="3967251" y="1563638"/>
            <a:ext cx="4925231" cy="862965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 anchor="ctr"/>
          <a:lstStyle/>
          <a:p>
            <a:pPr defTabSz="513848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    指开始时虽然相差很微小，结</a:t>
            </a:r>
            <a:endParaRPr lang="en-US" altLang="zh-CN" sz="2400" b="1" dirty="0">
              <a:solidFill>
                <a:prstClr val="black"/>
              </a:solidFill>
              <a:latin typeface="宋体" panose="02010600030101010101" pitchFamily="2" charset="-122"/>
              <a:cs typeface="楷体" panose="02010609060101010101" charset="-122"/>
              <a:sym typeface="+mn-ea"/>
            </a:endParaRPr>
          </a:p>
          <a:p>
            <a:pPr defTabSz="513848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果会造成很大的错误。</a:t>
            </a:r>
            <a:endParaRPr sz="2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425452" y="1635648"/>
            <a:ext cx="3383378" cy="4385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差之毫厘，谬以千里。 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48813" y="2298747"/>
            <a:ext cx="2286000" cy="548164"/>
          </a:xfrm>
          <a:prstGeom prst="rect">
            <a:avLst/>
          </a:prstGeom>
        </p:spPr>
        <p:txBody>
          <a:bodyPr lIns="68577" tIns="34289" rIns="68577" bIns="34289">
            <a:spAutoFit/>
          </a:bodyPr>
          <a:lstStyle/>
          <a:p>
            <a:pPr defTabSz="513848">
              <a:lnSpc>
                <a:spcPct val="13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 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2508" y="2572830"/>
            <a:ext cx="8226551" cy="2152708"/>
            <a:chOff x="296674" y="3430437"/>
            <a:chExt cx="10968735" cy="2870277"/>
          </a:xfrm>
        </p:grpSpPr>
        <p:sp>
          <p:nvSpPr>
            <p:cNvPr id="9" name="文本框 1"/>
            <p:cNvSpPr txBox="1"/>
            <p:nvPr/>
          </p:nvSpPr>
          <p:spPr>
            <a:xfrm>
              <a:off x="1888745" y="3430437"/>
              <a:ext cx="9376664" cy="258532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defTabSz="685766"/>
              <a:r>
                <a:rPr lang="zh-CN" altLang="en-US" sz="2400" b="1" dirty="0">
                  <a:solidFill>
                    <a:prstClr val="black"/>
                  </a:solidFill>
                  <a:latin typeface="宋体" panose="02010600030101010101" pitchFamily="2" charset="-122"/>
                  <a:cs typeface="楷体" panose="02010609060101010101" charset="-122"/>
                </a:rPr>
                <a:t>    西汉时期，赵充国奉汉宣帝之命去平定西北地区叛乱，见叛军军心不齐，就采取招抚的办法，使得大部分叛军投诚。可汉宣帝命他出兵，结果出师不利。后来他按皇命收集军粮，造成叛乱，他感慨地说:真是差之毫厘，谬以千里。</a:t>
              </a:r>
            </a:p>
          </p:txBody>
        </p:sp>
        <p:pic>
          <p:nvPicPr>
            <p:cNvPr id="1026" name="Picture 2" descr="http://pic.51yuansu.com/pic3/cover/03/76/90/5bfe554e5776b_610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86" r="52527"/>
            <a:stretch/>
          </p:blipFill>
          <p:spPr bwMode="auto">
            <a:xfrm>
              <a:off x="296674" y="3515781"/>
              <a:ext cx="1694688" cy="2784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6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2"/>
          <p:cNvSpPr>
            <a:spLocks noChangeArrowheads="1"/>
          </p:cNvSpPr>
          <p:nvPr/>
        </p:nvSpPr>
        <p:spPr bwMode="gray">
          <a:xfrm>
            <a:off x="550546" y="2306955"/>
            <a:ext cx="5473700" cy="1593850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 anchor="ctr"/>
          <a:lstStyle/>
          <a:p>
            <a:pPr defTabSz="513848">
              <a:lnSpc>
                <a:spcPct val="13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    </a:t>
            </a:r>
            <a:r>
              <a:rPr sz="24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病从口入，祸从口出，成语，指病</a:t>
            </a:r>
            <a:endParaRPr sz="2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  <a:p>
            <a:pPr defTabSz="513848">
              <a:lnSpc>
                <a:spcPct val="130000"/>
              </a:lnSpc>
            </a:pPr>
            <a:r>
              <a:rPr sz="24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毒常常因饮食不注意而入侵，灾祸往往</a:t>
            </a:r>
            <a:endParaRPr sz="2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  <a:p>
            <a:pPr defTabSz="513848">
              <a:lnSpc>
                <a:spcPct val="130000"/>
              </a:lnSpc>
            </a:pPr>
            <a:r>
              <a:rPr sz="2400" b="1" dirty="0" err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因说话不谨慎而招致</a:t>
            </a:r>
            <a:r>
              <a:rPr sz="24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57555" y="885870"/>
            <a:ext cx="3362139" cy="4385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病从口入，祸从口出。</a:t>
            </a:r>
            <a:r>
              <a:rPr lang="zh-CN" altLang="en-US" sz="20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zh-CN" altLang="en-US" b="1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B">
                  <a:alpha val="100000"/>
                </a:srgbClr>
              </a:clrFrom>
              <a:clrTo>
                <a:srgbClr val="FFFF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6507" y="1392555"/>
            <a:ext cx="2056765" cy="235839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2681" y="660090"/>
            <a:ext cx="3382645" cy="4376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一言既出，驷马难追。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s://timgsa.baidu.com/timg?image&amp;quality=80&amp;size=b9999_10000&amp;sec=1598608047155&amp;di=22535c941ad189dc72289160fca20401&amp;imgtype=0&amp;src=http%3A%2F%2Ff.hiphotos.baidu.com%2Fzhidao%2Fwh%253D450%252C600%2Fsign%3D92bcd1877e1ed21b799c26e1985ef1f2%2F91ef76c6a7efce1b883e88bfac51f3deb48f65a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60" y="1204594"/>
            <a:ext cx="3214688" cy="18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0392" y="3075972"/>
            <a:ext cx="7507224" cy="14496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68577" tIns="34289" rIns="68577" bIns="34289">
            <a:spAutoFit/>
          </a:bodyPr>
          <a:lstStyle/>
          <a:p>
            <a:pPr defTabSz="513848">
              <a:lnSpc>
                <a:spcPct val="130000"/>
              </a:lnSpc>
            </a:pPr>
            <a:r>
              <a:rPr lang="zh-CN" altLang="en-US" sz="21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100" b="1" dirty="0">
                <a:solidFill>
                  <a:srgbClr val="FF0000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既</a:t>
            </a:r>
            <a:r>
              <a:rPr lang="en-US" altLang="zh-CN" sz="21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:</a:t>
            </a:r>
            <a:r>
              <a:rPr lang="zh-CN" altLang="en-US" sz="21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已经。</a:t>
            </a:r>
            <a:r>
              <a:rPr lang="zh-CN" altLang="en-US" sz="2100" b="1" dirty="0">
                <a:solidFill>
                  <a:srgbClr val="FF0000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驷马</a:t>
            </a:r>
            <a:r>
              <a:rPr lang="en-US" altLang="zh-CN" sz="21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:</a:t>
            </a:r>
            <a:r>
              <a:rPr lang="zh-CN" altLang="en-US" sz="21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古代同驾一辆车的四匹马</a:t>
            </a:r>
            <a:r>
              <a:rPr lang="en-US" altLang="zh-CN" sz="21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;</a:t>
            </a:r>
            <a:r>
              <a:rPr lang="zh-CN" altLang="en-US" sz="21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或套着四匹马的车。    </a:t>
            </a:r>
            <a:endParaRPr lang="en-US" altLang="zh-CN" sz="2100" b="1" dirty="0">
              <a:solidFill>
                <a:prstClr val="black"/>
              </a:solidFill>
              <a:latin typeface="宋体" panose="02010600030101010101" pitchFamily="2" charset="-122"/>
              <a:cs typeface="楷体" panose="02010609060101010101" charset="-122"/>
              <a:sym typeface="+mn-ea"/>
            </a:endParaRPr>
          </a:p>
          <a:p>
            <a:pPr defTabSz="513848">
              <a:lnSpc>
                <a:spcPct val="130000"/>
              </a:lnSpc>
            </a:pPr>
            <a:r>
              <a:rPr lang="en-US" altLang="zh-CN" sz="2100" b="1" dirty="0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    </a:t>
            </a:r>
            <a:r>
              <a:rPr lang="zh-CN" altLang="en-US" sz="2400" b="1" dirty="0">
                <a:solidFill>
                  <a:srgbClr val="00B0F0"/>
                </a:solidFill>
                <a:latin typeface="楷体" pitchFamily="49" charset="-122"/>
                <a:ea typeface="楷体" pitchFamily="49" charset="-122"/>
                <a:cs typeface="楷体" panose="02010609060101010101" charset="-122"/>
                <a:sym typeface="+mn-ea"/>
              </a:rPr>
              <a:t>一句话说出了口，就是套上四匹骏马拉的车也难追上。指话说出口，就不能再收回，一定要算数。</a:t>
            </a:r>
            <a:endParaRPr lang="zh-CN" altLang="en-US" sz="2400" dirty="0">
              <a:solidFill>
                <a:srgbClr val="00B0F0"/>
              </a:solidFill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38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2"/>
          <p:cNvSpPr>
            <a:spLocks noChangeArrowheads="1"/>
          </p:cNvSpPr>
          <p:nvPr/>
        </p:nvSpPr>
        <p:spPr bwMode="gray">
          <a:xfrm>
            <a:off x="208915" y="1824992"/>
            <a:ext cx="4901565" cy="2247265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 anchor="ctr"/>
          <a:lstStyle/>
          <a:p>
            <a:pPr defTabSz="513848">
              <a:lnSpc>
                <a:spcPct val="130000"/>
              </a:lnSpc>
            </a:pPr>
            <a:r>
              <a:rPr lang="en-US" altLang="zh-CN" sz="2400" b="1">
                <a:solidFill>
                  <a:prstClr val="black"/>
                </a:solidFill>
                <a:latin typeface="宋体" panose="02010600030101010101" pitchFamily="2" charset="-122"/>
                <a:cs typeface="楷体" panose="02010609060101010101" charset="-122"/>
                <a:sym typeface="+mn-ea"/>
              </a:rPr>
              <a:t>    </a:t>
            </a:r>
            <a:r>
              <a:rPr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赶不上前面的，却超过了后面</a:t>
            </a:r>
          </a:p>
          <a:p>
            <a:pPr defTabSz="513848">
              <a:lnSpc>
                <a:spcPct val="130000"/>
              </a:lnSpc>
            </a:pPr>
            <a:r>
              <a:rPr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的。这是满足现状，不努力进取的</a:t>
            </a:r>
          </a:p>
          <a:p>
            <a:pPr defTabSz="513848">
              <a:lnSpc>
                <a:spcPct val="130000"/>
              </a:lnSpc>
            </a:pPr>
            <a:r>
              <a:rPr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人安慰自己的话。有时也用来劝人</a:t>
            </a:r>
          </a:p>
          <a:p>
            <a:pPr defTabSz="513848">
              <a:lnSpc>
                <a:spcPct val="130000"/>
              </a:lnSpc>
            </a:pPr>
            <a:r>
              <a:rPr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要知足。  </a:t>
            </a:r>
            <a:endParaRPr lang="zh-CN" altLang="en-US" sz="2400" b="1">
              <a:solidFill>
                <a:prstClr val="black"/>
              </a:solidFill>
              <a:latin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61546" y="895548"/>
            <a:ext cx="3383378" cy="4385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4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比上不足，比下有余。 </a:t>
            </a:r>
            <a:endParaRPr lang="zh-CN" altLang="en-US" sz="2400" b="1">
              <a:solidFill>
                <a:prstClr val="black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866" y="1974818"/>
            <a:ext cx="2726690" cy="19361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3" y="2705738"/>
            <a:ext cx="8344535" cy="1938991"/>
          </a:xfrm>
          <a:prstGeom prst="rect">
            <a:avLst/>
          </a:prstGeom>
          <a:noFill/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7" tIns="34289" rIns="68577" bIns="34289" rtlCol="0" anchor="t">
            <a:spAutoFit/>
          </a:bodyPr>
          <a:lstStyle/>
          <a:p>
            <a:pPr defTabSz="685766"/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(1)小红获得了参加全校演讲比赛的机会，但因为学习任务重，小红心里很犹豫，此时，你可以对小红说：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“____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zh-CN" altLang="en-US" sz="2000" b="1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685766"/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(2)月月在听写时，把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龙须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写成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尤须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，老师说这真是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  <a:p>
            <a:pPr defTabSz="685766"/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(3)你不了解这件事的前因后果，就不要随便说，当心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  <a:p>
            <a:pPr defTabSz="685766"/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(4)大丈夫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___,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怎么能够反悔呢？</a:t>
            </a:r>
          </a:p>
          <a:p>
            <a:pPr defTabSz="685766"/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（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）虽然小庆的书法水平比不上有些同学，但在班上也算</a:t>
            </a:r>
            <a:r>
              <a:rPr lang="en-US" altLang="zh-CN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11563" y="1049019"/>
            <a:ext cx="7632848" cy="1176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7" tIns="34289" rIns="68577" bIns="34289" rtlCol="0">
            <a:spAutoFit/>
          </a:bodyPr>
          <a:lstStyle/>
          <a:p>
            <a:pPr defTabSz="685766">
              <a:buClr>
                <a:srgbClr val="0070C0"/>
              </a:buClr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①尺有所短，寸有所长。    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机不可失，时不再来。</a:t>
            </a:r>
          </a:p>
          <a:p>
            <a:pPr defTabSz="685766">
              <a:buClr>
                <a:srgbClr val="0070C0"/>
              </a:buClr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③差之毫厘，谬以千里。    ④病从口入，祸从口出。</a:t>
            </a:r>
          </a:p>
          <a:p>
            <a:pPr defTabSz="685766">
              <a:buClr>
                <a:srgbClr val="0070C0"/>
              </a:buClr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⑤一言既出，驷马难追。    ⑥比上不足，比下有余。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76058" y="2976429"/>
            <a:ext cx="398183" cy="38087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668346" y="3230246"/>
            <a:ext cx="398183" cy="38087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944900" y="3629025"/>
            <a:ext cx="398183" cy="38087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④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051722" y="3851871"/>
            <a:ext cx="398183" cy="38087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⑤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577471" y="4227935"/>
            <a:ext cx="398183" cy="380872"/>
          </a:xfrm>
          <a:prstGeom prst="rect">
            <a:avLst/>
          </a:prstGeom>
          <a:noFill/>
        </p:spPr>
        <p:txBody>
          <a:bodyPr wrap="none" lIns="68577" tIns="34289" rIns="68577" bIns="34289" rtlCol="0" anchor="t">
            <a:spAutoFit/>
          </a:bodyPr>
          <a:lstStyle/>
          <a:p>
            <a:pPr defTabSz="685766"/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⑥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651706" y="234189"/>
            <a:ext cx="2483918" cy="732486"/>
            <a:chOff x="4868941" y="312252"/>
            <a:chExt cx="3311891" cy="976648"/>
          </a:xfrm>
        </p:grpSpPr>
        <p:sp>
          <p:nvSpPr>
            <p:cNvPr id="15" name="矩形 14"/>
            <p:cNvSpPr/>
            <p:nvPr/>
          </p:nvSpPr>
          <p:spPr>
            <a:xfrm>
              <a:off x="4868941" y="643165"/>
              <a:ext cx="2721258" cy="6155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defTabSz="685766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rPr>
                <a:t>选择词语填空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511" y="312252"/>
              <a:ext cx="830321" cy="9766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53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95794" y="1594167"/>
            <a:ext cx="6659880" cy="267525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txBody>
          <a:bodyPr wrap="square" lIns="91435" tIns="45717" rIns="91435" bIns="45717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一边阅读一边作批注是很好的阅读方法。读文章时，遇到写得好的地方、有疑问的地方、有启发的地方…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随时都可以作批注。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53" t="5568" r="6447"/>
          <a:stretch>
            <a:fillRect/>
          </a:stretch>
        </p:blipFill>
        <p:spPr>
          <a:xfrm flipH="1">
            <a:off x="179513" y="2084447"/>
            <a:ext cx="1269365" cy="1550670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V="1">
            <a:off x="4162426" y="2859782"/>
            <a:ext cx="393827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1671321" y="3507854"/>
            <a:ext cx="393827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2493196" y="621367"/>
            <a:ext cx="4167037" cy="1019936"/>
            <a:chOff x="2493195" y="621366"/>
            <a:chExt cx="4167037" cy="1019936"/>
          </a:xfrm>
        </p:grpSpPr>
        <p:sp>
          <p:nvSpPr>
            <p:cNvPr id="17" name="文本框 16"/>
            <p:cNvSpPr txBox="1"/>
            <p:nvPr/>
          </p:nvSpPr>
          <p:spPr>
            <a:xfrm>
              <a:off x="3059832" y="791498"/>
              <a:ext cx="3600400" cy="5232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 什么地方可以作批注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195" y="621366"/>
              <a:ext cx="833002" cy="1019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55576" y="2340772"/>
            <a:ext cx="7569810" cy="1383665"/>
            <a:chOff x="755576" y="2340771"/>
            <a:chExt cx="7569810" cy="13836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4288" y="2365850"/>
              <a:ext cx="1161098" cy="1296353"/>
            </a:xfrm>
            <a:prstGeom prst="rect">
              <a:avLst/>
            </a:prstGeom>
          </p:spPr>
        </p:pic>
        <p:sp>
          <p:nvSpPr>
            <p:cNvPr id="14" name="TextBox 10"/>
            <p:cNvSpPr txBox="1"/>
            <p:nvPr/>
          </p:nvSpPr>
          <p:spPr>
            <a:xfrm>
              <a:off x="755576" y="2340771"/>
              <a:ext cx="6263110" cy="1383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en-US" altLang="zh-CN" sz="28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lang="zh-CN" altLang="en-US" sz="2800" b="1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批注的方法多种多样。如，可以标画出相应的词句，也可在旁边的空白处简单写写自己的批语。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27784" y="627535"/>
            <a:ext cx="2808312" cy="1019936"/>
            <a:chOff x="2627784" y="627534"/>
            <a:chExt cx="2808312" cy="1019936"/>
          </a:xfrm>
        </p:grpSpPr>
        <p:sp>
          <p:nvSpPr>
            <p:cNvPr id="17" name="文本框 16"/>
            <p:cNvSpPr txBox="1"/>
            <p:nvPr/>
          </p:nvSpPr>
          <p:spPr>
            <a:xfrm>
              <a:off x="3124200" y="805815"/>
              <a:ext cx="2311896" cy="5232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 怎样作批注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627534"/>
              <a:ext cx="833002" cy="1019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740" y="2067695"/>
            <a:ext cx="1053168" cy="147451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66106" y="2067695"/>
            <a:ext cx="6610350" cy="1383665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8" tIns="45719" rIns="91438" bIns="45719" rtlCol="0" anchor="t">
            <a:spAutoFit/>
          </a:bodyPr>
          <a:lstStyle/>
          <a:p>
            <a:pPr algn="l"/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读</a:t>
            </a:r>
            <a:r>
              <a:rPr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完文章，作完批注，再重新读一下文章和批注，可以加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深对文</a:t>
            </a:r>
            <a:r>
              <a:rPr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章的理解，会有新的收获。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782543" y="606283"/>
            <a:ext cx="5290723" cy="1019936"/>
            <a:chOff x="1782542" y="606283"/>
            <a:chExt cx="5290723" cy="1019936"/>
          </a:xfrm>
        </p:grpSpPr>
        <p:sp>
          <p:nvSpPr>
            <p:cNvPr id="17" name="文本框 16"/>
            <p:cNvSpPr txBox="1"/>
            <p:nvPr/>
          </p:nvSpPr>
          <p:spPr>
            <a:xfrm>
              <a:off x="2211705" y="770890"/>
              <a:ext cx="4861560" cy="5232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  重读文章和批注会有新收获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542" y="606283"/>
              <a:ext cx="833002" cy="1019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60780" y="1770381"/>
            <a:ext cx="6852285" cy="1383665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8" tIns="45719" rIns="91438" bIns="45719" rtlCol="0" anchor="t">
            <a:spAutoFit/>
          </a:bodyPr>
          <a:lstStyle/>
          <a:p>
            <a:pPr algn="l"/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同</a:t>
            </a:r>
            <a:r>
              <a:rPr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学之间也可以互相交流自己作的批注，了解别人对文章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的想法，</a:t>
            </a:r>
            <a:r>
              <a:rPr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丰富自己对文章的理解。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812917" y="597016"/>
            <a:ext cx="3055228" cy="1019936"/>
            <a:chOff x="2452876" y="597015"/>
            <a:chExt cx="3055228" cy="1019936"/>
          </a:xfrm>
        </p:grpSpPr>
        <p:sp>
          <p:nvSpPr>
            <p:cNvPr id="17" name="文本框 16"/>
            <p:cNvSpPr txBox="1"/>
            <p:nvPr/>
          </p:nvSpPr>
          <p:spPr>
            <a:xfrm>
              <a:off x="2987675" y="758825"/>
              <a:ext cx="2520429" cy="5232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互相交流批注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876" y="597015"/>
              <a:ext cx="833002" cy="1019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extLst>
              <p:ext uri="{D42A27DB-BD31-4B8C-83A1-F6EECF244321}">
                <p14:modId xmlns:p14="http://schemas.microsoft.com/office/powerpoint/2010/main" val="1603764024"/>
              </p:ext>
            </p:extLst>
          </p:nvPr>
        </p:nvGraphicFramePr>
        <p:xfrm>
          <a:off x="1271092" y="1167622"/>
          <a:ext cx="7045325" cy="26282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62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1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/>
                        <a:t>学习单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                     </a:t>
                      </a:r>
                      <a:r>
                        <a:rPr lang="zh-CN" altLang="en-US" sz="1800" b="1" dirty="0"/>
                        <a:t>问      题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/>
                        <a:t>小组观点梳理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/>
                        <a:t>阅读</a:t>
                      </a:r>
                      <a:r>
                        <a:rPr lang="en-US" altLang="zh-CN" sz="1800" b="1" dirty="0"/>
                        <a:t>“</a:t>
                      </a:r>
                      <a:r>
                        <a:rPr lang="zh-CN" altLang="en-US" sz="1800" b="1" dirty="0"/>
                        <a:t>交流平台</a:t>
                      </a:r>
                      <a:r>
                        <a:rPr lang="en-US" altLang="zh-CN" sz="1800" b="1" dirty="0"/>
                        <a:t>”</a:t>
                      </a:r>
                      <a:r>
                        <a:rPr lang="zh-CN" altLang="en-US" sz="1800" b="1" dirty="0"/>
                        <a:t>后的补充</a:t>
                      </a:r>
                      <a:endParaRPr lang="zh-CN" altLang="en-US" sz="1800" b="1" dirty="0">
                        <a:latin typeface="+mn-ea"/>
                        <a:ea typeface="+mn-ea"/>
                        <a:cs typeface="楷体" panose="02010609060101010101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/>
                        <a:t>可以从哪些角度作批注？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b="1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/>
                        <a:t>批注的方法有哪些？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b="1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4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/>
                        <a:t>读自己批注或和同学交流说批注有哪些收获？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" name="组合 1"/>
          <p:cNvGrpSpPr/>
          <p:nvPr/>
        </p:nvGrpSpPr>
        <p:grpSpPr>
          <a:xfrm>
            <a:off x="2555777" y="183663"/>
            <a:ext cx="4352231" cy="1019936"/>
            <a:chOff x="2694305" y="195486"/>
            <a:chExt cx="4352231" cy="1019936"/>
          </a:xfrm>
        </p:grpSpPr>
        <p:sp>
          <p:nvSpPr>
            <p:cNvPr id="7" name="文本框 6"/>
            <p:cNvSpPr txBox="1"/>
            <p:nvPr/>
          </p:nvSpPr>
          <p:spPr>
            <a:xfrm>
              <a:off x="3110806" y="396356"/>
              <a:ext cx="3935730" cy="46166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rPr>
                <a:t>  小组借助学习单交流批注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31" b="94855" l="1969" r="97638">
                          <a14:foregroundMark x1="31890" y1="41801" x2="65748" y2="44695"/>
                          <a14:foregroundMark x1="60236" y1="38264" x2="57480" y2="475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305" y="195486"/>
              <a:ext cx="833002" cy="10199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标注 15"/>
          <p:cNvSpPr/>
          <p:nvPr/>
        </p:nvSpPr>
        <p:spPr>
          <a:xfrm>
            <a:off x="2393951" y="1196340"/>
            <a:ext cx="5560060" cy="1833880"/>
          </a:xfrm>
          <a:prstGeom prst="wedgeRoundRectCallout">
            <a:avLst>
              <a:gd name="adj1" fmla="val -50000"/>
              <a:gd name="adj2" fmla="val -1994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charset="-122"/>
              </a:rPr>
              <a:t>丁丁放学回家，看见爸爸妈妈给他写了一张留言条。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236" y="1419861"/>
            <a:ext cx="2050415" cy="2646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1941" y="3211831"/>
            <a:ext cx="1744345" cy="1358265"/>
          </a:xfrm>
          <a:prstGeom prst="rect">
            <a:avLst/>
          </a:prstGeom>
        </p:spPr>
      </p:pic>
      <p:sp>
        <p:nvSpPr>
          <p:cNvPr id="5" name="文本框 14"/>
          <p:cNvSpPr txBox="1"/>
          <p:nvPr/>
        </p:nvSpPr>
        <p:spPr>
          <a:xfrm>
            <a:off x="777596" y="506498"/>
            <a:ext cx="2138220" cy="5530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000" b="1" dirty="0">
                <a:latin typeface="造字工房悦黑演示版常规体" pitchFamily="50" charset="-122"/>
                <a:ea typeface="造字工房悦黑演示版常规体" pitchFamily="50" charset="-122"/>
              </a:rPr>
              <a:t>识字加油站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8899" y="220255"/>
            <a:ext cx="2764909" cy="911335"/>
            <a:chOff x="-264385" y="-76879"/>
            <a:chExt cx="3580176" cy="111610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635596" y="645368"/>
              <a:ext cx="0" cy="384721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44339" y="1039226"/>
              <a:ext cx="149042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918742" y="178827"/>
              <a:ext cx="1397049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3315791" y="196658"/>
              <a:ext cx="0" cy="64107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10" t="64450" r="63336" b="-6857"/>
            <a:stretch>
              <a:fillRect/>
            </a:stretch>
          </p:blipFill>
          <p:spPr>
            <a:xfrm>
              <a:off x="-264385" y="-76879"/>
              <a:ext cx="1152128" cy="9147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1562</Words>
  <PresentationFormat>全屏显示(16:9)</PresentationFormat>
  <Paragraphs>150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Wingdings</vt:lpstr>
      <vt:lpstr>Arial</vt:lpstr>
      <vt:lpstr>造字工房悦黑演示版常规体</vt:lpstr>
      <vt:lpstr>Calibri</vt:lpstr>
      <vt:lpstr>宋体</vt:lpstr>
      <vt:lpstr>楷体</vt:lpstr>
      <vt:lpstr>微软雅黑</vt:lpstr>
      <vt:lpstr>黑体</vt:lpstr>
      <vt:lpstr>汉语拼音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2022-08-09T02:13:24Z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