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notesMasterIdLst>
    <p:notesMasterId r:id="rId56"/>
  </p:notesMasterIdLst>
  <p:handoutMasterIdLst>
    <p:handoutMasterId r:id="rId57"/>
  </p:handoutMasterIdLst>
  <p:sldIdLst>
    <p:sldId id="1433" r:id="rId2"/>
    <p:sldId id="1261" r:id="rId3"/>
    <p:sldId id="1548" r:id="rId4"/>
    <p:sldId id="1012" r:id="rId5"/>
    <p:sldId id="1565" r:id="rId6"/>
    <p:sldId id="1469" r:id="rId7"/>
    <p:sldId id="1450" r:id="rId8"/>
    <p:sldId id="1411" r:id="rId9"/>
    <p:sldId id="1496" r:id="rId10"/>
    <p:sldId id="1422" r:id="rId11"/>
    <p:sldId id="1552" r:id="rId12"/>
    <p:sldId id="1468" r:id="rId13"/>
    <p:sldId id="1553" r:id="rId14"/>
    <p:sldId id="1555" r:id="rId15"/>
    <p:sldId id="1556" r:id="rId16"/>
    <p:sldId id="1407" r:id="rId17"/>
    <p:sldId id="1557" r:id="rId18"/>
    <p:sldId id="634" r:id="rId19"/>
    <p:sldId id="1483" r:id="rId20"/>
    <p:sldId id="1567" r:id="rId21"/>
    <p:sldId id="1497" r:id="rId22"/>
    <p:sldId id="1262" r:id="rId23"/>
    <p:sldId id="1564" r:id="rId24"/>
    <p:sldId id="941" r:id="rId25"/>
    <p:sldId id="1375" r:id="rId26"/>
    <p:sldId id="1558" r:id="rId27"/>
    <p:sldId id="1562" r:id="rId28"/>
    <p:sldId id="1560" r:id="rId29"/>
    <p:sldId id="1559" r:id="rId30"/>
    <p:sldId id="1453" r:id="rId31"/>
    <p:sldId id="1137" r:id="rId32"/>
    <p:sldId id="1140" r:id="rId33"/>
    <p:sldId id="1387" r:id="rId34"/>
    <p:sldId id="1386" r:id="rId35"/>
    <p:sldId id="1421" r:id="rId36"/>
    <p:sldId id="1460" r:id="rId37"/>
    <p:sldId id="1431" r:id="rId38"/>
    <p:sldId id="1499" r:id="rId39"/>
    <p:sldId id="1457" r:id="rId40"/>
    <p:sldId id="1476" r:id="rId41"/>
    <p:sldId id="1491" r:id="rId42"/>
    <p:sldId id="1492" r:id="rId43"/>
    <p:sldId id="1475" r:id="rId44"/>
    <p:sldId id="1454" r:id="rId45"/>
    <p:sldId id="1390" r:id="rId46"/>
    <p:sldId id="1414" r:id="rId47"/>
    <p:sldId id="1465" r:id="rId48"/>
    <p:sldId id="1493" r:id="rId49"/>
    <p:sldId id="1461" r:id="rId50"/>
    <p:sldId id="1501" r:id="rId51"/>
    <p:sldId id="937" r:id="rId52"/>
    <p:sldId id="1561" r:id="rId53"/>
    <p:sldId id="1416" r:id="rId54"/>
    <p:sldId id="1417" r:id="rId5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58"/>
      <p:bold r:id="rId59"/>
      <p:italic r:id="rId60"/>
      <p:boldItalic r:id="rId61"/>
    </p:embeddedFont>
    <p:embeddedFont>
      <p:font typeface="汉语拼音" panose="02010600030101010101" charset="0"/>
      <p:regular r:id="rId62"/>
    </p:embeddedFont>
    <p:embeddedFont>
      <p:font typeface="黑体" panose="02010609060101010101" pitchFamily="49" charset="-122"/>
      <p:regular r:id="rId63"/>
    </p:embeddedFont>
    <p:embeddedFont>
      <p:font typeface="华文楷体" panose="02010600040101010101" pitchFamily="2" charset="-122"/>
      <p:regular r:id="rId64"/>
    </p:embeddedFont>
    <p:embeddedFont>
      <p:font typeface="楷体" panose="02010609060101010101" pitchFamily="49" charset="-122"/>
      <p:regular r:id="rId65"/>
    </p:embeddedFont>
    <p:embeddedFont>
      <p:font typeface="隶书" panose="02010509060101010101" pitchFamily="49" charset="-122"/>
      <p:regular r:id="rId66"/>
    </p:embeddedFont>
  </p:embeddedFontLst>
  <p:custDataLst>
    <p:tags r:id="rId67"/>
  </p:custDataLst>
  <p:defaultTextStyle>
    <a:defPPr>
      <a:defRPr lang="zh-CN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24">
          <p15:clr>
            <a:srgbClr val="A4A3A4"/>
          </p15:clr>
        </p15:guide>
        <p15:guide id="2" pos="38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66">
          <p15:clr>
            <a:srgbClr val="A4A3A4"/>
          </p15:clr>
        </p15:guide>
        <p15:guide id="2" pos="222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F1FF"/>
    <a:srgbClr val="FFFFFF"/>
    <a:srgbClr val="0000FF"/>
    <a:srgbClr val="0066FF"/>
    <a:srgbClr val="CCECFF"/>
    <a:srgbClr val="00CC66"/>
    <a:srgbClr val="CCFF99"/>
    <a:srgbClr val="90EC84"/>
    <a:srgbClr val="008000"/>
    <a:srgbClr val="DFFF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4505" autoAdjust="0"/>
    <p:restoredTop sz="98963" autoAdjust="0"/>
  </p:normalViewPr>
  <p:slideViewPr>
    <p:cSldViewPr>
      <p:cViewPr varScale="1">
        <p:scale>
          <a:sx n="141" d="100"/>
          <a:sy n="141" d="100"/>
        </p:scale>
        <p:origin x="336" y="114"/>
      </p:cViewPr>
      <p:guideLst>
        <p:guide orient="horz" pos="1724"/>
        <p:guide pos="38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-684"/>
    </p:cViewPr>
  </p:sorterViewPr>
  <p:notesViewPr>
    <p:cSldViewPr>
      <p:cViewPr varScale="1">
        <p:scale>
          <a:sx n="68" d="100"/>
          <a:sy n="68" d="100"/>
        </p:scale>
        <p:origin x="-2856" y="-90"/>
      </p:cViewPr>
      <p:guideLst>
        <p:guide orient="horz" pos="3066"/>
        <p:guide pos="222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6.fntdata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1.fntdata"/><Relationship Id="rId66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61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3.fntdata"/><Relationship Id="rId65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64" Type="http://schemas.openxmlformats.org/officeDocument/2006/relationships/font" Target="fonts/font7.fntdata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2.fntdata"/><Relationship Id="rId67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5.fntdata"/><Relationship Id="rId7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0C8EF0-063C-4EC8-822D-D4BEE606CB45}" type="datetimeFigureOut">
              <a:rPr lang="zh-CN" altLang="en-US" smtClean="0"/>
              <a:t>2022-8-9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7F7337-2D4C-4836-9F96-E27918AAD3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28122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D2E35E-6DB1-4671-AA13-E9173BD066DF}" type="datetimeFigureOut">
              <a:rPr lang="zh-CN" altLang="en-US" smtClean="0"/>
              <a:t>2022-8-9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CD010-A9A3-4117-BFBF-9C1583B3E1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063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5514D-1C19-4227-9FDB-AE9C2557C608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31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45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>
                <a:solidFill>
                  <a:prstClr val="black"/>
                </a:solidFill>
              </a:rPr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>
                <a:solidFill>
                  <a:prstClr val="black"/>
                </a:solidFill>
              </a:rPr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>
                <a:solidFill>
                  <a:prstClr val="black"/>
                </a:solidFill>
              </a:rPr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>
                <a:solidFill>
                  <a:prstClr val="black"/>
                </a:solidFill>
              </a:rPr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>
                <a:solidFill>
                  <a:prstClr val="black"/>
                </a:solidFill>
              </a:rPr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emf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&#36164;&#26009;&#38142;&#25509;/&#35270;&#39057;/&#28378;.mp4" TargetMode="External"/><Relationship Id="rId13" Type="http://schemas.openxmlformats.org/officeDocument/2006/relationships/hyperlink" Target="&#36164;&#26009;&#38142;&#25509;/&#35270;&#39057;/&#29369;.mp4" TargetMode="External"/><Relationship Id="rId18" Type="http://schemas.openxmlformats.org/officeDocument/2006/relationships/hyperlink" Target="&#36164;&#26009;&#38142;&#25509;/&#35270;&#39057;/&#38670;.mp4" TargetMode="External"/><Relationship Id="rId3" Type="http://schemas.openxmlformats.org/officeDocument/2006/relationships/image" Target="../media/image32.png"/><Relationship Id="rId7" Type="http://schemas.openxmlformats.org/officeDocument/2006/relationships/hyperlink" Target="&#36164;&#26009;&#38142;&#25509;/&#35270;&#39057;/&#30460;.mp4" TargetMode="External"/><Relationship Id="rId12" Type="http://schemas.openxmlformats.org/officeDocument/2006/relationships/hyperlink" Target="&#36164;&#26009;&#38142;&#25509;/&#35270;&#39057;/&#22581;.mp4" TargetMode="External"/><Relationship Id="rId17" Type="http://schemas.openxmlformats.org/officeDocument/2006/relationships/hyperlink" Target="&#36164;&#26009;&#38142;&#25509;/&#35270;&#39057;/&#38663;.mp4" TargetMode="External"/><Relationship Id="rId2" Type="http://schemas.openxmlformats.org/officeDocument/2006/relationships/notesSlide" Target="../notesSlides/notesSlide9.xml"/><Relationship Id="rId16" Type="http://schemas.openxmlformats.org/officeDocument/2006/relationships/hyperlink" Target="&#36164;&#26009;&#38142;&#25509;/&#35270;&#39057;/&#23849;.mp4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&#36164;&#26009;&#38142;&#25509;/&#35270;&#39057;/&#22564;.mp4" TargetMode="External"/><Relationship Id="rId11" Type="http://schemas.openxmlformats.org/officeDocument/2006/relationships/hyperlink" Target="&#36164;&#26009;&#38142;&#25509;/&#35270;&#39057;/&#38420;.mp4" TargetMode="External"/><Relationship Id="rId5" Type="http://schemas.openxmlformats.org/officeDocument/2006/relationships/image" Target="../media/image33.png"/><Relationship Id="rId15" Type="http://schemas.openxmlformats.org/officeDocument/2006/relationships/hyperlink" Target="&#36164;&#26009;&#38142;&#25509;/&#35270;&#39057;/&#28176;.mp4" TargetMode="External"/><Relationship Id="rId10" Type="http://schemas.openxmlformats.org/officeDocument/2006/relationships/hyperlink" Target="&#36164;&#26009;&#38142;&#25509;/&#35270;&#39057;/&#28526;.mp4" TargetMode="External"/><Relationship Id="rId19" Type="http://schemas.openxmlformats.org/officeDocument/2006/relationships/hyperlink" Target="&#36164;&#26009;&#38142;&#25509;/&#35270;&#39057;/&#20313;.mp4" TargetMode="External"/><Relationship Id="rId4" Type="http://schemas.openxmlformats.org/officeDocument/2006/relationships/hyperlink" Target="&#36164;&#26009;&#38142;&#25509;/&#35270;&#39057;/&#25454;.mp4" TargetMode="External"/><Relationship Id="rId9" Type="http://schemas.openxmlformats.org/officeDocument/2006/relationships/hyperlink" Target="&#36164;&#26009;&#38142;&#25509;/&#35270;&#39057;/&#36880;.mp4" TargetMode="External"/><Relationship Id="rId14" Type="http://schemas.openxmlformats.org/officeDocument/2006/relationships/hyperlink" Target="&#36164;&#26009;&#38142;&#25509;/&#35270;&#39057;/&#39039;.mp4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slide" Target="slide24.xml"/><Relationship Id="rId5" Type="http://schemas.openxmlformats.org/officeDocument/2006/relationships/slide" Target="slide3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.jpg"/><Relationship Id="rId7" Type="http://schemas.openxmlformats.org/officeDocument/2006/relationships/image" Target="../media/image3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" Target="slide31.xml"/><Relationship Id="rId7" Type="http://schemas.openxmlformats.org/officeDocument/2006/relationships/slide" Target="slide28.xml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slide" Target="slide45.xml"/><Relationship Id="rId10" Type="http://schemas.openxmlformats.org/officeDocument/2006/relationships/image" Target="../media/image7.gif"/><Relationship Id="rId4" Type="http://schemas.openxmlformats.org/officeDocument/2006/relationships/image" Target="../media/image41.png"/><Relationship Id="rId9" Type="http://schemas.microsoft.com/office/2007/relationships/hdphoto" Target="../media/hdphoto3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&#36164;&#26009;&#38142;&#25509;/&#35270;&#39057;/&#35270;&#39057;&#32032;&#26448;.mp4" TargetMode="External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gif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7.xml"/><Relationship Id="rId4" Type="http://schemas.openxmlformats.org/officeDocument/2006/relationships/image" Target="../media/image2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15.png"/><Relationship Id="rId7" Type="http://schemas.openxmlformats.org/officeDocument/2006/relationships/image" Target="../media/image1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hyperlink" Target="&#36164;&#26009;&#38142;&#25509;/&#35270;&#39057;/&#26391;&#35835;1&#35266;&#28526;.mp4" TargetMode="External"/><Relationship Id="rId4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图形用户界面&#10;&#10;描述已自动生成">
            <a:extLst>
              <a:ext uri="{FF2B5EF4-FFF2-40B4-BE49-F238E27FC236}">
                <a16:creationId xmlns:a16="http://schemas.microsoft.com/office/drawing/2014/main" id="{443FE382-A6B7-B168-570A-D023CCF0D6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FB9C933-7E04-AE45-6044-D3393CDBBB64}"/>
              </a:ext>
            </a:extLst>
          </p:cNvPr>
          <p:cNvSpPr txBox="1"/>
          <p:nvPr/>
        </p:nvSpPr>
        <p:spPr>
          <a:xfrm>
            <a:off x="1691680" y="1786920"/>
            <a:ext cx="626165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500" b="1" dirty="0">
                <a:solidFill>
                  <a:srgbClr val="21181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部编版</a:t>
            </a:r>
            <a:r>
              <a:rPr lang="en-US" altLang="zh-CN" sz="4500" b="1" dirty="0">
                <a:solidFill>
                  <a:srgbClr val="21181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.</a:t>
            </a:r>
            <a:r>
              <a:rPr lang="zh-CN" altLang="en-US" sz="4500" b="1">
                <a:solidFill>
                  <a:srgbClr val="21181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四年级</a:t>
            </a:r>
            <a:r>
              <a:rPr lang="zh-CN" altLang="en-US" sz="4500" b="1" dirty="0">
                <a:solidFill>
                  <a:srgbClr val="21181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语文上册</a:t>
            </a:r>
          </a:p>
        </p:txBody>
      </p:sp>
    </p:spTree>
    <p:extLst>
      <p:ext uri="{BB962C8B-B14F-4D97-AF65-F5344CB8AC3E}">
        <p14:creationId xmlns:p14="http://schemas.microsoft.com/office/powerpoint/2010/main" val="371435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3302825" y="1814939"/>
            <a:ext cx="2937972" cy="68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4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很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薄</a:t>
            </a:r>
            <a:r>
              <a:rPr lang="zh-CN" altLang="en-US" sz="4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薄</a:t>
            </a:r>
            <a:r>
              <a:rPr lang="zh-CN" altLang="en-US" sz="4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饼</a:t>
            </a:r>
            <a:endParaRPr lang="en-US" altLang="zh-CN" sz="40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380946" y="771550"/>
            <a:ext cx="5321647" cy="1139428"/>
            <a:chOff x="4622899" y="2193780"/>
            <a:chExt cx="4857539" cy="2717266"/>
          </a:xfrm>
          <a:solidFill>
            <a:srgbClr val="FFC000"/>
          </a:solidFill>
        </p:grpSpPr>
        <p:sp>
          <p:nvSpPr>
            <p:cNvPr id="24" name="云形标注 23"/>
            <p:cNvSpPr/>
            <p:nvPr/>
          </p:nvSpPr>
          <p:spPr>
            <a:xfrm>
              <a:off x="4622899" y="2297119"/>
              <a:ext cx="4857539" cy="2613927"/>
            </a:xfrm>
            <a:prstGeom prst="cloudCallout">
              <a:avLst>
                <a:gd name="adj1" fmla="val -39962"/>
                <a:gd name="adj2" fmla="val 54113"/>
              </a:avLst>
            </a:prstGeom>
            <a:grp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32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  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4906533" y="2193780"/>
              <a:ext cx="4527478" cy="25689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    单独使用时；且多用于口语，与“厚”相对。</a:t>
              </a:r>
            </a:p>
          </p:txBody>
        </p:sp>
      </p:grpSp>
      <p:sp>
        <p:nvSpPr>
          <p:cNvPr id="11" name="矩形 10"/>
          <p:cNvSpPr/>
          <p:nvPr/>
        </p:nvSpPr>
        <p:spPr>
          <a:xfrm>
            <a:off x="3276078" y="2715766"/>
            <a:ext cx="51377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薄</a:t>
            </a:r>
            <a:r>
              <a:rPr lang="zh-CN" altLang="en-US" sz="40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雾 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薄</a:t>
            </a:r>
            <a:r>
              <a:rPr lang="zh-CN" altLang="en-US" sz="40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弱 稀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薄</a:t>
            </a:r>
            <a:r>
              <a:rPr lang="zh-CN" altLang="en-US" sz="40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单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薄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542929" y="1937231"/>
            <a:ext cx="1115875" cy="623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zh-CN" sz="3600" b="1" dirty="0" err="1">
                <a:solidFill>
                  <a:srgbClr val="FF0000"/>
                </a:solidFill>
                <a:latin typeface="汉语拼音" panose="020B0604020202020204" pitchFamily="34" charset="0"/>
                <a:ea typeface="楷体" panose="02010609060101010101" pitchFamily="49" charset="-122"/>
                <a:cs typeface="汉语拼音" panose="020B0604020202020204" pitchFamily="34" charset="0"/>
              </a:rPr>
              <a:t>báo</a:t>
            </a:r>
            <a:endParaRPr lang="en-US" altLang="zh-CN" sz="3600" b="1" dirty="0">
              <a:solidFill>
                <a:srgbClr val="FF0000"/>
              </a:solidFill>
              <a:latin typeface="汉语拼音" panose="020B0604020202020204" pitchFamily="34" charset="0"/>
              <a:ea typeface="楷体" panose="02010609060101010101" pitchFamily="49" charset="-122"/>
              <a:cs typeface="汉语拼音" panose="020B0604020202020204" pitchFamily="34" charset="0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1482355" y="2802146"/>
            <a:ext cx="1115875" cy="623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zh-CN" sz="3600" b="1" dirty="0" err="1">
                <a:solidFill>
                  <a:srgbClr val="FF0000"/>
                </a:solidFill>
                <a:latin typeface="汉语拼音" panose="020B0604020202020204" pitchFamily="34" charset="0"/>
                <a:ea typeface="楷体" panose="02010609060101010101" pitchFamily="49" charset="-122"/>
                <a:cs typeface="汉语拼音" panose="020B0604020202020204" pitchFamily="34" charset="0"/>
              </a:rPr>
              <a:t>bó</a:t>
            </a:r>
            <a:endParaRPr lang="en-US" altLang="zh-CN" sz="3600" b="1" dirty="0">
              <a:solidFill>
                <a:srgbClr val="FF0000"/>
              </a:solidFill>
              <a:latin typeface="汉语拼音" panose="020B0604020202020204" pitchFamily="34" charset="0"/>
              <a:ea typeface="楷体" panose="02010609060101010101" pitchFamily="49" charset="-122"/>
              <a:cs typeface="汉语拼音" panose="020B0604020202020204" pitchFamily="34" charset="0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895189" y="3651870"/>
            <a:ext cx="3170316" cy="788181"/>
            <a:chOff x="3091184" y="3136308"/>
            <a:chExt cx="3600400" cy="1584176"/>
          </a:xfrm>
        </p:grpSpPr>
        <p:sp>
          <p:nvSpPr>
            <p:cNvPr id="19" name="云形标注 18"/>
            <p:cNvSpPr/>
            <p:nvPr/>
          </p:nvSpPr>
          <p:spPr>
            <a:xfrm>
              <a:off x="3091184" y="3136308"/>
              <a:ext cx="3600400" cy="1584176"/>
            </a:xfrm>
            <a:prstGeom prst="cloudCallout">
              <a:avLst>
                <a:gd name="adj1" fmla="val -15813"/>
                <a:gd name="adj2" fmla="val -84113"/>
              </a:avLst>
            </a:prstGeom>
            <a:solidFill>
              <a:srgbClr val="FFC000"/>
            </a:solidFill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32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  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378669" y="3280630"/>
              <a:ext cx="3219485" cy="11753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latin typeface="楷体" panose="02010609060101010101" pitchFamily="49" charset="-122"/>
                  <a:ea typeface="楷体" panose="02010609060101010101" pitchFamily="49" charset="-122"/>
                  <a:cs typeface="汉语拼音" panose="020B0604020202020204" pitchFamily="34" charset="0"/>
                </a:rPr>
                <a:t>常用于书面语。</a:t>
              </a:r>
            </a:p>
          </p:txBody>
        </p:sp>
      </p:grpSp>
      <p:sp>
        <p:nvSpPr>
          <p:cNvPr id="2" name="矩形 1"/>
          <p:cNvSpPr/>
          <p:nvPr/>
        </p:nvSpPr>
        <p:spPr>
          <a:xfrm>
            <a:off x="323528" y="2207934"/>
            <a:ext cx="95731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6000" b="1" dirty="0">
                <a:latin typeface="楷体" panose="02010609060101010101" pitchFamily="49" charset="-122"/>
                <a:ea typeface="楷体" panose="02010609060101010101" pitchFamily="49" charset="-122"/>
              </a:rPr>
              <a:t>薄</a:t>
            </a:r>
            <a:endParaRPr lang="zh-CN" altLang="en-US" sz="2400" dirty="0"/>
          </a:p>
        </p:txBody>
      </p:sp>
      <p:sp>
        <p:nvSpPr>
          <p:cNvPr id="13" name="文本框 15">
            <a:extLst>
              <a:ext uri="{FF2B5EF4-FFF2-40B4-BE49-F238E27FC236}">
                <a16:creationId xmlns:a16="http://schemas.microsoft.com/office/drawing/2014/main" id="{A8EA7A90-ECDA-5E44-BE1E-E46274A3BD9E}"/>
              </a:ext>
            </a:extLst>
          </p:cNvPr>
          <p:cNvSpPr txBox="1"/>
          <p:nvPr/>
        </p:nvSpPr>
        <p:spPr>
          <a:xfrm>
            <a:off x="3527884" y="123478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b="1" dirty="0">
                <a:solidFill>
                  <a:srgbClr val="0000FF"/>
                </a:solidFill>
                <a:latin typeface="宋体"/>
                <a:ea typeface="宋体"/>
              </a:rPr>
              <a:t>多音字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1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187624" y="1656269"/>
            <a:ext cx="6375332" cy="3490539"/>
            <a:chOff x="1187624" y="1656269"/>
            <a:chExt cx="6375332" cy="3490539"/>
          </a:xfrm>
        </p:grpSpPr>
        <p:grpSp>
          <p:nvGrpSpPr>
            <p:cNvPr id="15" name="组合 14"/>
            <p:cNvGrpSpPr/>
            <p:nvPr/>
          </p:nvGrpSpPr>
          <p:grpSpPr>
            <a:xfrm>
              <a:off x="1187624" y="1656269"/>
              <a:ext cx="6375332" cy="3490539"/>
              <a:chOff x="1135930" y="1348370"/>
              <a:chExt cx="6855559" cy="3172728"/>
            </a:xfrm>
          </p:grpSpPr>
          <p:pic>
            <p:nvPicPr>
              <p:cNvPr id="17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63" t="28973" r="11882" b="17004"/>
              <a:stretch>
                <a:fillRect/>
              </a:stretch>
            </p:blipFill>
            <p:spPr bwMode="auto">
              <a:xfrm>
                <a:off x="1135930" y="1348370"/>
                <a:ext cx="3383279" cy="31727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8" name="Picture 3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532" t="29105" r="5346" b="17576"/>
              <a:stretch>
                <a:fillRect/>
              </a:stretch>
            </p:blipFill>
            <p:spPr bwMode="auto">
              <a:xfrm>
                <a:off x="4458735" y="1348370"/>
                <a:ext cx="3532754" cy="31727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8435" y="4083918"/>
              <a:ext cx="3043753" cy="5298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521" y="2283718"/>
            <a:ext cx="3016147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0" name="文本框 99"/>
          <p:cNvSpPr txBox="1"/>
          <p:nvPr/>
        </p:nvSpPr>
        <p:spPr>
          <a:xfrm>
            <a:off x="467544" y="602134"/>
            <a:ext cx="8136904" cy="105413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indent="228600"/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  快速浏览，说说课文是围绕哪句话写的。其中哪个词语最能概括钱塘江大潮的特点？</a:t>
            </a:r>
          </a:p>
        </p:txBody>
      </p:sp>
      <p:sp>
        <p:nvSpPr>
          <p:cNvPr id="2" name="圆角矩形 1"/>
          <p:cNvSpPr/>
          <p:nvPr/>
        </p:nvSpPr>
        <p:spPr>
          <a:xfrm>
            <a:off x="1403648" y="1995686"/>
            <a:ext cx="2261322" cy="235527"/>
          </a:xfrm>
          <a:prstGeom prst="roundRect">
            <a:avLst/>
          </a:prstGeom>
          <a:noFill/>
          <a:ln w="508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803874" y="2854582"/>
            <a:ext cx="2686051" cy="8393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天下奇观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B81D6D7-6938-C145-8BEC-2879AE65FD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133" y="45382"/>
            <a:ext cx="2268000" cy="692577"/>
          </a:xfrm>
          <a:prstGeom prst="rect">
            <a:avLst/>
          </a:prstGeom>
        </p:spPr>
      </p:pic>
      <p:sp>
        <p:nvSpPr>
          <p:cNvPr id="11" name="文本框 14">
            <a:extLst>
              <a:ext uri="{FF2B5EF4-FFF2-40B4-BE49-F238E27FC236}">
                <a16:creationId xmlns:a16="http://schemas.microsoft.com/office/drawing/2014/main" id="{F96644E9-3682-8A4F-B0FB-F395F0876BFB}"/>
              </a:ext>
            </a:extLst>
          </p:cNvPr>
          <p:cNvSpPr txBox="1"/>
          <p:nvPr/>
        </p:nvSpPr>
        <p:spPr>
          <a:xfrm>
            <a:off x="576901" y="13370"/>
            <a:ext cx="2122891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黑体" pitchFamily="49" charset="-122"/>
                <a:ea typeface="黑体" pitchFamily="49" charset="-122"/>
              </a:rPr>
              <a:t>整体感知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E34CF290-E840-C049-82FD-34FC4FF65E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2" y="45382"/>
            <a:ext cx="450000" cy="5597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58568" y="1199406"/>
            <a:ext cx="4860032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    钱塘江大潮，自古以来被称为天下奇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观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03648" y="1275606"/>
            <a:ext cx="18362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b="1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观</a:t>
            </a:r>
            <a:r>
              <a:rPr lang="zh-CN" altLang="en-US" sz="6000" b="1" dirty="0">
                <a:latin typeface="宋体" pitchFamily="2" charset="-122"/>
                <a:ea typeface="宋体" pitchFamily="2" charset="-122"/>
              </a:rPr>
              <a:t>潮</a:t>
            </a:r>
          </a:p>
        </p:txBody>
      </p:sp>
      <p:pic>
        <p:nvPicPr>
          <p:cNvPr id="10" name="图片 9" descr="t01f284daa44e4cc0b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48" y="2365179"/>
            <a:ext cx="3413518" cy="22948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6005593" y="2355150"/>
            <a:ext cx="2454839" cy="6232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effectLst>
                  <a:glow rad="203200">
                    <a:schemeClr val="bg1"/>
                  </a:glow>
                </a:effectLst>
                <a:latin typeface="黑体" panose="02010609060101010101" charset="-122"/>
                <a:ea typeface="黑体" panose="02010609060101010101" charset="-122"/>
              </a:rPr>
              <a:t>看到的景象</a:t>
            </a:r>
          </a:p>
        </p:txBody>
      </p:sp>
      <p:sp>
        <p:nvSpPr>
          <p:cNvPr id="8" name="矩形 7"/>
          <p:cNvSpPr/>
          <p:nvPr/>
        </p:nvSpPr>
        <p:spPr>
          <a:xfrm>
            <a:off x="550857" y="508342"/>
            <a:ext cx="7992888" cy="62324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68580" tIns="34290" rIns="68580" bIns="34290" numCol="1" anchor="ctr" anchorCtr="0" compatLnSpc="1">
            <a:spAutoFit/>
          </a:bodyPr>
          <a:lstStyle/>
          <a:p>
            <a:pPr indent="71437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6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思考：下面两个“观”意思一样吗？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69" y="2374129"/>
            <a:ext cx="3496888" cy="22552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19769" y="2374129"/>
            <a:ext cx="1065035" cy="6232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effectLst>
                  <a:glow rad="203200">
                    <a:schemeClr val="bg1"/>
                  </a:glow>
                </a:effectLst>
                <a:latin typeface="黑体" panose="02010609060101010101" charset="-122"/>
                <a:ea typeface="黑体" panose="02010609060101010101" charset="-122"/>
              </a:rPr>
              <a:t>观看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8C109810-BD35-034D-9803-8A9C8DE3D6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82" y="254794"/>
            <a:ext cx="922909" cy="9229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23528" y="339502"/>
            <a:ext cx="8784976" cy="1398844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indent="228600">
              <a:lnSpc>
                <a:spcPct val="120000"/>
              </a:lnSpc>
            </a:pPr>
            <a:r>
              <a:rPr lang="zh-CN" altLang="en-US" sz="3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</a:t>
            </a:r>
            <a:r>
              <a:rPr lang="zh-CN" altLang="en-US" sz="3600" b="1" dirty="0">
                <a:latin typeface="宋体" panose="02010600030101010101" pitchFamily="2" charset="-122"/>
                <a:ea typeface="宋体" panose="02010600030101010101" pitchFamily="2" charset="-122"/>
              </a:rPr>
              <a:t>自由朗</a:t>
            </a:r>
            <a:r>
              <a:rPr lang="zh-CN" altLang="en-US" sz="36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读课文，从文中圈画关键词语，思考作者是按什么顺序来写钱塘江大潮的。</a:t>
            </a:r>
            <a:endParaRPr lang="zh-CN" altLang="en-US" sz="3600" b="1" dirty="0">
              <a:latin typeface="宋体" pitchFamily="2" charset="-122"/>
              <a:ea typeface="宋体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0F6D6D3-6101-B94C-A3E9-34733A2A5C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95" y="51470"/>
            <a:ext cx="1015200" cy="10152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461946" y="1703676"/>
            <a:ext cx="6232326" cy="2884298"/>
            <a:chOff x="1461946" y="1703676"/>
            <a:chExt cx="6232326" cy="2884298"/>
          </a:xfrm>
        </p:grpSpPr>
        <p:grpSp>
          <p:nvGrpSpPr>
            <p:cNvPr id="15" name="组合 14"/>
            <p:cNvGrpSpPr/>
            <p:nvPr/>
          </p:nvGrpSpPr>
          <p:grpSpPr>
            <a:xfrm>
              <a:off x="1461946" y="1703676"/>
              <a:ext cx="6232326" cy="2884298"/>
              <a:chOff x="1135930" y="1348370"/>
              <a:chExt cx="6855559" cy="3172728"/>
            </a:xfrm>
          </p:grpSpPr>
          <p:pic>
            <p:nvPicPr>
              <p:cNvPr id="17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63" t="28973" r="11882" b="17004"/>
              <a:stretch>
                <a:fillRect/>
              </a:stretch>
            </p:blipFill>
            <p:spPr bwMode="auto">
              <a:xfrm>
                <a:off x="1135930" y="1348370"/>
                <a:ext cx="3383279" cy="31727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8" name="Picture 3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532" t="29105" r="5346" b="17576"/>
              <a:stretch>
                <a:fillRect/>
              </a:stretch>
            </p:blipFill>
            <p:spPr bwMode="auto">
              <a:xfrm>
                <a:off x="4458735" y="1348370"/>
                <a:ext cx="3532754" cy="31727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1445" y="2200724"/>
              <a:ext cx="2876539" cy="13155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5340" y="3651870"/>
              <a:ext cx="2966269" cy="5163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95536" y="834367"/>
            <a:ext cx="5471368" cy="3393567"/>
            <a:chOff x="395536" y="834367"/>
            <a:chExt cx="5471368" cy="3393567"/>
          </a:xfrm>
        </p:grpSpPr>
        <p:grpSp>
          <p:nvGrpSpPr>
            <p:cNvPr id="6" name="组合 5"/>
            <p:cNvGrpSpPr/>
            <p:nvPr/>
          </p:nvGrpSpPr>
          <p:grpSpPr>
            <a:xfrm>
              <a:off x="395536" y="834367"/>
              <a:ext cx="5471368" cy="3393567"/>
              <a:chOff x="1135930" y="1348370"/>
              <a:chExt cx="6855559" cy="3172728"/>
            </a:xfrm>
          </p:grpSpPr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63" t="28973" r="11882" b="17004"/>
              <a:stretch>
                <a:fillRect/>
              </a:stretch>
            </p:blipFill>
            <p:spPr bwMode="auto">
              <a:xfrm>
                <a:off x="1135930" y="1348370"/>
                <a:ext cx="3383279" cy="31727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" name="Picture 3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532" t="29105" r="5346" b="17576"/>
              <a:stretch>
                <a:fillRect/>
              </a:stretch>
            </p:blipFill>
            <p:spPr bwMode="auto">
              <a:xfrm>
                <a:off x="4458735" y="1348370"/>
                <a:ext cx="3532754" cy="31727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952" y="3242490"/>
              <a:ext cx="2697952" cy="4824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3" name="文本框 12"/>
          <p:cNvSpPr txBox="1"/>
          <p:nvPr/>
        </p:nvSpPr>
        <p:spPr>
          <a:xfrm>
            <a:off x="6439410" y="987574"/>
            <a:ext cx="503873" cy="2531462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4000" b="1" dirty="0">
                <a:ln>
                  <a:solidFill>
                    <a:srgbClr val="ED7D31"/>
                  </a:solidFill>
                </a:ln>
                <a:solidFill>
                  <a:srgbClr val="FFC000"/>
                </a:solidFill>
                <a:latin typeface="黑体" panose="02010609060101010101" charset="-122"/>
                <a:ea typeface="黑体" panose="02010609060101010101" charset="-122"/>
              </a:rPr>
              <a:t>由远及近</a:t>
            </a:r>
          </a:p>
        </p:txBody>
      </p:sp>
      <p:sp>
        <p:nvSpPr>
          <p:cNvPr id="17" name="椭圆 16"/>
          <p:cNvSpPr/>
          <p:nvPr/>
        </p:nvSpPr>
        <p:spPr>
          <a:xfrm>
            <a:off x="1328718" y="3029001"/>
            <a:ext cx="405084" cy="227690"/>
          </a:xfrm>
          <a:prstGeom prst="ellipse">
            <a:avLst/>
          </a:prstGeom>
          <a:noFill/>
          <a:ln w="571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3053423" y="1277873"/>
            <a:ext cx="830104" cy="320040"/>
          </a:xfrm>
          <a:prstGeom prst="ellipse">
            <a:avLst/>
          </a:prstGeom>
          <a:noFill/>
          <a:ln w="571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8100575" y="1014393"/>
            <a:ext cx="503873" cy="2531462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l"/>
            <a:r>
              <a:rPr lang="zh-CN" altLang="en-US" sz="40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时间顺序</a:t>
            </a:r>
            <a:endParaRPr lang="zh-CN" altLang="en-US" sz="4000" b="1" dirty="0">
              <a:ln>
                <a:solidFill>
                  <a:schemeClr val="accent2"/>
                </a:solidFill>
              </a:ln>
              <a:solidFill>
                <a:srgbClr val="FFC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3527088" y="2206747"/>
            <a:ext cx="830104" cy="320040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/>
          <p:cNvSpPr/>
          <p:nvPr/>
        </p:nvSpPr>
        <p:spPr>
          <a:xfrm>
            <a:off x="3348682" y="1065912"/>
            <a:ext cx="483869" cy="253841"/>
          </a:xfrm>
          <a:prstGeom prst="ellipse">
            <a:avLst/>
          </a:prstGeom>
          <a:noFill/>
          <a:ln w="571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38" name="椭圆 37"/>
          <p:cNvSpPr/>
          <p:nvPr/>
        </p:nvSpPr>
        <p:spPr>
          <a:xfrm>
            <a:off x="1986419" y="3242490"/>
            <a:ext cx="521494" cy="253841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40" name="文本框 39"/>
          <p:cNvSpPr txBox="1"/>
          <p:nvPr/>
        </p:nvSpPr>
        <p:spPr>
          <a:xfrm>
            <a:off x="7835027" y="3490303"/>
            <a:ext cx="1201469" cy="623248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zh-CN" altLang="en-US" sz="36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全文</a:t>
            </a:r>
          </a:p>
        </p:txBody>
      </p:sp>
      <p:sp>
        <p:nvSpPr>
          <p:cNvPr id="49" name="文本框 48"/>
          <p:cNvSpPr txBox="1"/>
          <p:nvPr/>
        </p:nvSpPr>
        <p:spPr>
          <a:xfrm>
            <a:off x="5940152" y="3490303"/>
            <a:ext cx="1543321" cy="623248"/>
          </a:xfrm>
          <a:prstGeom prst="rect">
            <a:avLst/>
          </a:prstGeom>
          <a:noFill/>
          <a:ln w="9525">
            <a:solidFill>
              <a:schemeClr val="accent3">
                <a:lumMod val="75000"/>
              </a:schemeClr>
            </a:solidFill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zh-CN" altLang="en-US" sz="3600" b="1" dirty="0">
                <a:ln>
                  <a:solidFill>
                    <a:srgbClr val="ED7D31"/>
                  </a:solidFill>
                </a:ln>
                <a:solidFill>
                  <a:srgbClr val="FFC000"/>
                </a:solidFill>
                <a:latin typeface="黑体" panose="02010609060101010101" charset="-122"/>
                <a:ea typeface="黑体" panose="02010609060101010101" charset="-122"/>
              </a:rPr>
              <a:t>潮来时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25" y="1437893"/>
            <a:ext cx="2621016" cy="1557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椭圆 19"/>
          <p:cNvSpPr/>
          <p:nvPr/>
        </p:nvSpPr>
        <p:spPr>
          <a:xfrm>
            <a:off x="1986419" y="2517551"/>
            <a:ext cx="692944" cy="295275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 animBg="1"/>
      <p:bldP spid="18" grpId="0" animBg="1"/>
      <p:bldP spid="33" grpId="0"/>
      <p:bldP spid="34" grpId="0" animBg="1"/>
      <p:bldP spid="37" grpId="0" animBg="1"/>
      <p:bldP spid="38" grpId="0" animBg="1"/>
      <p:bldP spid="40" grpId="0" animBg="1"/>
      <p:bldP spid="4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187624" y="555526"/>
            <a:ext cx="6984776" cy="3960440"/>
            <a:chOff x="1187624" y="555526"/>
            <a:chExt cx="6984776" cy="3960440"/>
          </a:xfrm>
        </p:grpSpPr>
        <p:grpSp>
          <p:nvGrpSpPr>
            <p:cNvPr id="3" name="组合 2"/>
            <p:cNvGrpSpPr/>
            <p:nvPr/>
          </p:nvGrpSpPr>
          <p:grpSpPr>
            <a:xfrm>
              <a:off x="1187624" y="555526"/>
              <a:ext cx="6984776" cy="3960440"/>
              <a:chOff x="1135930" y="1348370"/>
              <a:chExt cx="6855559" cy="3172728"/>
            </a:xfrm>
          </p:grpSpPr>
          <p:pic>
            <p:nvPicPr>
              <p:cNvPr id="4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63" t="28973" r="11882" b="17004"/>
              <a:stretch>
                <a:fillRect/>
              </a:stretch>
            </p:blipFill>
            <p:spPr bwMode="auto">
              <a:xfrm>
                <a:off x="1135930" y="1348370"/>
                <a:ext cx="3383279" cy="31727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" name="Picture 3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532" t="29105" r="5346" b="17576"/>
              <a:stretch>
                <a:fillRect/>
              </a:stretch>
            </p:blipFill>
            <p:spPr bwMode="auto">
              <a:xfrm>
                <a:off x="4458735" y="1348370"/>
                <a:ext cx="3532754" cy="31727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8203" y="3362107"/>
              <a:ext cx="3329052" cy="579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771" y="1228235"/>
            <a:ext cx="3270287" cy="1857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椭圆 5"/>
          <p:cNvSpPr/>
          <p:nvPr/>
        </p:nvSpPr>
        <p:spPr>
          <a:xfrm>
            <a:off x="3203848" y="2556621"/>
            <a:ext cx="878646" cy="295275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4400" b="1"/>
          </a:p>
        </p:txBody>
      </p:sp>
      <p:sp>
        <p:nvSpPr>
          <p:cNvPr id="7" name="云形标注 6"/>
          <p:cNvSpPr/>
          <p:nvPr/>
        </p:nvSpPr>
        <p:spPr>
          <a:xfrm rot="774834">
            <a:off x="3884066" y="3568747"/>
            <a:ext cx="1945458" cy="1000155"/>
          </a:xfrm>
          <a:prstGeom prst="cloudCallout">
            <a:avLst>
              <a:gd name="adj1" fmla="val -71625"/>
              <a:gd name="adj2" fmla="val -11225"/>
            </a:avLst>
          </a:prstGeom>
          <a:solidFill>
            <a:schemeClr val="accent6">
              <a:lumMod val="40000"/>
              <a:lumOff val="60000"/>
            </a:schemeClr>
          </a:solidFill>
          <a:ln w="28575" cmpd="dbl">
            <a:solidFill>
              <a:schemeClr val="accent6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4400" b="1"/>
          </a:p>
        </p:txBody>
      </p:sp>
      <p:sp>
        <p:nvSpPr>
          <p:cNvPr id="8" name="文本框 7"/>
          <p:cNvSpPr txBox="1"/>
          <p:nvPr/>
        </p:nvSpPr>
        <p:spPr>
          <a:xfrm>
            <a:off x="3451964" y="3613171"/>
            <a:ext cx="2776220" cy="746358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zh-CN" altLang="en-US" sz="4400" b="1" dirty="0">
                <a:solidFill>
                  <a:srgbClr val="000099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潮来时</a:t>
            </a:r>
          </a:p>
        </p:txBody>
      </p:sp>
      <p:sp>
        <p:nvSpPr>
          <p:cNvPr id="9" name="云形标注 6"/>
          <p:cNvSpPr/>
          <p:nvPr/>
        </p:nvSpPr>
        <p:spPr>
          <a:xfrm rot="774834">
            <a:off x="6022109" y="2567750"/>
            <a:ext cx="1785031" cy="895985"/>
          </a:xfrm>
          <a:prstGeom prst="cloudCallout">
            <a:avLst>
              <a:gd name="adj1" fmla="val -64375"/>
              <a:gd name="adj2" fmla="val -17558"/>
            </a:avLst>
          </a:prstGeom>
          <a:solidFill>
            <a:schemeClr val="accent6">
              <a:lumMod val="40000"/>
              <a:lumOff val="60000"/>
            </a:schemeClr>
          </a:solidFill>
          <a:ln w="28575" cmpd="dbl">
            <a:solidFill>
              <a:schemeClr val="accent6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4400" b="1"/>
          </a:p>
        </p:txBody>
      </p:sp>
      <p:sp>
        <p:nvSpPr>
          <p:cNvPr id="11" name="文本框 10"/>
          <p:cNvSpPr txBox="1"/>
          <p:nvPr/>
        </p:nvSpPr>
        <p:spPr>
          <a:xfrm>
            <a:off x="5540196" y="2587109"/>
            <a:ext cx="2776220" cy="746358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zh-CN" altLang="en-US" sz="4400" b="1" dirty="0">
                <a:solidFill>
                  <a:srgbClr val="000099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潮去后</a:t>
            </a:r>
          </a:p>
        </p:txBody>
      </p:sp>
      <p:sp>
        <p:nvSpPr>
          <p:cNvPr id="12" name="云形标注 6"/>
          <p:cNvSpPr/>
          <p:nvPr/>
        </p:nvSpPr>
        <p:spPr>
          <a:xfrm rot="453559">
            <a:off x="1677567" y="1389602"/>
            <a:ext cx="1957956" cy="982980"/>
          </a:xfrm>
          <a:prstGeom prst="cloudCallout">
            <a:avLst>
              <a:gd name="adj1" fmla="val 46983"/>
              <a:gd name="adj2" fmla="val 53979"/>
            </a:avLst>
          </a:prstGeom>
          <a:solidFill>
            <a:schemeClr val="accent6">
              <a:lumMod val="40000"/>
              <a:lumOff val="60000"/>
            </a:schemeClr>
          </a:solidFill>
          <a:ln w="28575" cmpd="dbl">
            <a:solidFill>
              <a:schemeClr val="accent6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4400" b="1"/>
          </a:p>
        </p:txBody>
      </p:sp>
      <p:sp>
        <p:nvSpPr>
          <p:cNvPr id="13" name="文本框 12"/>
          <p:cNvSpPr txBox="1"/>
          <p:nvPr/>
        </p:nvSpPr>
        <p:spPr>
          <a:xfrm>
            <a:off x="1306274" y="1446427"/>
            <a:ext cx="2776220" cy="746358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zh-CN" altLang="en-US" sz="4400" b="1" dirty="0">
                <a:solidFill>
                  <a:srgbClr val="000099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潮来前</a:t>
            </a:r>
          </a:p>
        </p:txBody>
      </p:sp>
      <p:sp>
        <p:nvSpPr>
          <p:cNvPr id="16" name="椭圆 15"/>
          <p:cNvSpPr/>
          <p:nvPr/>
        </p:nvSpPr>
        <p:spPr>
          <a:xfrm>
            <a:off x="3258577" y="3397870"/>
            <a:ext cx="521335" cy="254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4400" b="1"/>
          </a:p>
        </p:txBody>
      </p:sp>
      <p:sp>
        <p:nvSpPr>
          <p:cNvPr id="17" name="椭圆 16"/>
          <p:cNvSpPr/>
          <p:nvPr/>
        </p:nvSpPr>
        <p:spPr>
          <a:xfrm>
            <a:off x="5252164" y="2211710"/>
            <a:ext cx="897890" cy="320040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4400" b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1" grpId="0"/>
      <p:bldP spid="12" grpId="0" animBg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文本框 31"/>
          <p:cNvSpPr txBox="1"/>
          <p:nvPr/>
        </p:nvSpPr>
        <p:spPr>
          <a:xfrm>
            <a:off x="467544" y="579765"/>
            <a:ext cx="8280920" cy="3263394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b="1" dirty="0">
                <a:latin typeface="宋体" pitchFamily="2" charset="-122"/>
                <a:ea typeface="宋体" pitchFamily="2" charset="-122"/>
              </a:rPr>
              <a:t>     </a:t>
            </a:r>
            <a:r>
              <a:rPr lang="zh-CN" altLang="en-US" sz="3600" b="1" dirty="0">
                <a:latin typeface="宋体" pitchFamily="2" charset="-122"/>
                <a:ea typeface="宋体" pitchFamily="2" charset="-122"/>
              </a:rPr>
              <a:t>课文按照（      ）顺序，先写（            ），再写（       </a:t>
            </a:r>
            <a:endParaRPr lang="en-US" altLang="zh-CN" sz="3600" b="1" dirty="0">
              <a:latin typeface="宋体" pitchFamily="2" charset="-122"/>
              <a:ea typeface="宋体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latin typeface="宋体" pitchFamily="2" charset="-122"/>
                <a:ea typeface="宋体" pitchFamily="2" charset="-122"/>
              </a:rPr>
              <a:t>     ），最后写（            ），表现了钱塘江大潮奇特、壮观的景色。 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4159324" y="763513"/>
            <a:ext cx="1055830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l"/>
            <a:r>
              <a:rPr lang="zh-CN" altLang="en-US" sz="3600" b="1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  <a:sym typeface="+mn-ea"/>
              </a:rPr>
              <a:t>时间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6036248" y="1541854"/>
            <a:ext cx="2220860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l"/>
            <a:r>
              <a:rPr lang="zh-CN" altLang="en-US" sz="3600" b="1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  <a:sym typeface="+mn-ea"/>
              </a:rPr>
              <a:t>潮来时的</a:t>
            </a:r>
          </a:p>
        </p:txBody>
      </p:sp>
      <p:sp>
        <p:nvSpPr>
          <p:cNvPr id="36" name="文本框 35"/>
          <p:cNvSpPr txBox="1"/>
          <p:nvPr/>
        </p:nvSpPr>
        <p:spPr>
          <a:xfrm>
            <a:off x="4415284" y="2359487"/>
            <a:ext cx="3600400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l"/>
            <a:r>
              <a:rPr lang="zh-CN" altLang="en-US" sz="3600" b="1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  <a:sym typeface="+mn-ea"/>
              </a:rPr>
              <a:t>潮去后的景象</a:t>
            </a:r>
          </a:p>
        </p:txBody>
      </p:sp>
      <p:sp>
        <p:nvSpPr>
          <p:cNvPr id="10" name="文本框 33"/>
          <p:cNvSpPr txBox="1"/>
          <p:nvPr/>
        </p:nvSpPr>
        <p:spPr>
          <a:xfrm>
            <a:off x="946592" y="1524962"/>
            <a:ext cx="2968827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  <a:sym typeface="+mn-ea"/>
              </a:rPr>
              <a:t>潮来前的景象</a:t>
            </a:r>
          </a:p>
        </p:txBody>
      </p:sp>
      <p:sp>
        <p:nvSpPr>
          <p:cNvPr id="8" name="文本框 34"/>
          <p:cNvSpPr txBox="1"/>
          <p:nvPr/>
        </p:nvSpPr>
        <p:spPr>
          <a:xfrm>
            <a:off x="692076" y="2355726"/>
            <a:ext cx="1431652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l"/>
            <a:r>
              <a:rPr lang="zh-CN" altLang="en-US" sz="3600" b="1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  <a:sym typeface="+mn-ea"/>
              </a:rPr>
              <a:t>景象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  <p:bldP spid="36" grpId="0"/>
      <p:bldP spid="10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格 6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38525238"/>
              </p:ext>
            </p:extLst>
          </p:nvPr>
        </p:nvGraphicFramePr>
        <p:xfrm>
          <a:off x="107504" y="736416"/>
          <a:ext cx="8856984" cy="361952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36599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970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785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600" b="1" dirty="0">
                          <a:latin typeface="黑体" panose="02010609060101010101" charset="-122"/>
                          <a:ea typeface="黑体" panose="02010609060101010101" charset="-122"/>
                        </a:rPr>
                        <a:t>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600" b="1" dirty="0">
                          <a:latin typeface="黑体" panose="02010609060101010101" charset="-122"/>
                          <a:ea typeface="黑体" panose="02010609060101010101" charset="-122"/>
                        </a:rPr>
                        <a:t>段落大意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9200">
                <a:tc>
                  <a:txBody>
                    <a:bodyPr/>
                    <a:lstStyle/>
                    <a:p>
                      <a:pPr algn="l"/>
                      <a:r>
                        <a:rPr lang="zh-CN" altLang="en-US" sz="3600" b="1" dirty="0">
                          <a:latin typeface="宋体" pitchFamily="2" charset="-122"/>
                          <a:ea typeface="宋体" pitchFamily="2" charset="-122"/>
                        </a:rPr>
                        <a:t>第一部分（</a:t>
                      </a:r>
                      <a:r>
                        <a:rPr lang="en-US" altLang="zh-CN" sz="3600" b="1" dirty="0">
                          <a:latin typeface="宋体" pitchFamily="2" charset="-122"/>
                          <a:ea typeface="宋体" pitchFamily="2" charset="-122"/>
                        </a:rPr>
                        <a:t>1</a:t>
                      </a:r>
                      <a:r>
                        <a:rPr lang="zh-CN" altLang="en-US" sz="3600" b="1" dirty="0">
                          <a:latin typeface="宋体" pitchFamily="2" charset="-122"/>
                          <a:ea typeface="宋体" pitchFamily="2" charset="-122"/>
                        </a:rPr>
                        <a:t>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360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8470">
                <a:tc>
                  <a:txBody>
                    <a:bodyPr/>
                    <a:lstStyle/>
                    <a:p>
                      <a:pPr algn="l"/>
                      <a:r>
                        <a:rPr lang="zh-CN" altLang="en-US" sz="3600" b="1" dirty="0">
                          <a:latin typeface="宋体" pitchFamily="2" charset="-122"/>
                          <a:ea typeface="宋体" pitchFamily="2" charset="-122"/>
                          <a:sym typeface="+mn-ea"/>
                        </a:rPr>
                        <a:t>第二部分（</a:t>
                      </a:r>
                      <a:r>
                        <a:rPr lang="en-US" altLang="zh-CN" sz="3600" b="1" dirty="0">
                          <a:latin typeface="宋体" pitchFamily="2" charset="-122"/>
                          <a:ea typeface="宋体" pitchFamily="2" charset="-122"/>
                          <a:sym typeface="+mn-ea"/>
                        </a:rPr>
                        <a:t>2</a:t>
                      </a:r>
                      <a:r>
                        <a:rPr lang="zh-CN" altLang="en-US" sz="3600" b="1" dirty="0">
                          <a:latin typeface="宋体" pitchFamily="2" charset="-122"/>
                          <a:ea typeface="宋体" pitchFamily="2" charset="-122"/>
                          <a:sym typeface="+mn-ea"/>
                        </a:rPr>
                        <a:t>）</a:t>
                      </a:r>
                      <a:endParaRPr lang="zh-CN" altLang="en-US" sz="3600" b="1" dirty="0"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360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9105">
                <a:tc>
                  <a:txBody>
                    <a:bodyPr/>
                    <a:lstStyle/>
                    <a:p>
                      <a:pPr algn="l"/>
                      <a:r>
                        <a:rPr lang="zh-CN" altLang="en-US" sz="3600" b="1" dirty="0">
                          <a:latin typeface="宋体" pitchFamily="2" charset="-122"/>
                          <a:ea typeface="宋体" pitchFamily="2" charset="-122"/>
                          <a:sym typeface="+mn-ea"/>
                        </a:rPr>
                        <a:t>第三部分（</a:t>
                      </a:r>
                      <a:r>
                        <a:rPr lang="en-US" altLang="zh-CN" sz="3600" b="1" dirty="0">
                          <a:latin typeface="宋体" pitchFamily="2" charset="-122"/>
                          <a:ea typeface="宋体" pitchFamily="2" charset="-122"/>
                          <a:sym typeface="+mn-ea"/>
                        </a:rPr>
                        <a:t>3</a:t>
                      </a:r>
                      <a:r>
                        <a:rPr lang="zh-CN" altLang="en-US" sz="3600" b="1" dirty="0">
                          <a:latin typeface="宋体" pitchFamily="2" charset="-122"/>
                          <a:ea typeface="宋体" pitchFamily="2" charset="-122"/>
                          <a:sym typeface="+mn-ea"/>
                        </a:rPr>
                        <a:t>、</a:t>
                      </a:r>
                      <a:r>
                        <a:rPr lang="en-US" altLang="zh-CN" sz="3600" b="1" dirty="0">
                          <a:latin typeface="宋体" pitchFamily="2" charset="-122"/>
                          <a:ea typeface="宋体" pitchFamily="2" charset="-122"/>
                          <a:sym typeface="+mn-ea"/>
                        </a:rPr>
                        <a:t>4</a:t>
                      </a:r>
                      <a:r>
                        <a:rPr lang="zh-CN" altLang="en-US" sz="3600" b="1" dirty="0">
                          <a:latin typeface="宋体" pitchFamily="2" charset="-122"/>
                          <a:ea typeface="宋体" pitchFamily="2" charset="-122"/>
                          <a:sym typeface="+mn-ea"/>
                        </a:rPr>
                        <a:t>）</a:t>
                      </a:r>
                      <a:endParaRPr lang="zh-CN" altLang="en-US" sz="3600" b="1" dirty="0"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zh-CN" sz="36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9105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en-US" sz="3600" b="1" dirty="0">
                          <a:latin typeface="宋体" pitchFamily="2" charset="-122"/>
                          <a:ea typeface="宋体" pitchFamily="2" charset="-122"/>
                          <a:sym typeface="+mn-ea"/>
                        </a:rPr>
                        <a:t>第四部分（</a:t>
                      </a:r>
                      <a:r>
                        <a:rPr lang="en-US" altLang="zh-CN" sz="3600" b="1" dirty="0">
                          <a:latin typeface="宋体" pitchFamily="2" charset="-122"/>
                          <a:ea typeface="宋体" pitchFamily="2" charset="-122"/>
                          <a:sym typeface="+mn-ea"/>
                        </a:rPr>
                        <a:t>5</a:t>
                      </a:r>
                      <a:r>
                        <a:rPr lang="zh-CN" altLang="en-US" sz="3600" b="1" dirty="0">
                          <a:latin typeface="宋体" pitchFamily="2" charset="-122"/>
                          <a:ea typeface="宋体" pitchFamily="2" charset="-122"/>
                          <a:sym typeface="+mn-ea"/>
                        </a:rPr>
                        <a:t>）</a:t>
                      </a:r>
                      <a:endParaRPr lang="zh-CN" altLang="en-US" sz="3600" b="1" dirty="0"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CN" altLang="zh-CN" sz="36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矩形 4"/>
          <p:cNvSpPr/>
          <p:nvPr/>
        </p:nvSpPr>
        <p:spPr>
          <a:xfrm>
            <a:off x="3779912" y="2535243"/>
            <a:ext cx="55402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zh-CN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潮来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前在海塘大堤上的所见。</a:t>
            </a:r>
          </a:p>
        </p:txBody>
      </p:sp>
      <p:sp>
        <p:nvSpPr>
          <p:cNvPr id="6" name="矩形 5"/>
          <p:cNvSpPr/>
          <p:nvPr/>
        </p:nvSpPr>
        <p:spPr>
          <a:xfrm>
            <a:off x="3807724" y="1275606"/>
            <a:ext cx="5400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defRPr/>
            </a:pPr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总体介绍钱塘江大潮的特点和地位。</a:t>
            </a:r>
            <a:endParaRPr lang="zh-CN" altLang="en-US" sz="36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881656" y="3725619"/>
            <a:ext cx="52806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zh-CN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潮头奔腾西去后的情景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endParaRPr lang="zh-CN" altLang="zh-CN" sz="3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807724" y="3047807"/>
            <a:ext cx="55402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zh-CN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潮来时由远及近的变化过程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endParaRPr lang="zh-CN" altLang="zh-CN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9" name="文本框 15">
            <a:extLst>
              <a:ext uri="{FF2B5EF4-FFF2-40B4-BE49-F238E27FC236}">
                <a16:creationId xmlns:a16="http://schemas.microsoft.com/office/drawing/2014/main" id="{A8EA7A90-ECDA-5E44-BE1E-E46274A3BD9E}"/>
              </a:ext>
            </a:extLst>
          </p:cNvPr>
          <p:cNvSpPr txBox="1"/>
          <p:nvPr/>
        </p:nvSpPr>
        <p:spPr>
          <a:xfrm>
            <a:off x="3347864" y="90085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b="1" dirty="0">
                <a:solidFill>
                  <a:srgbClr val="0000FF"/>
                </a:solidFill>
                <a:latin typeface="宋体"/>
                <a:ea typeface="宋体"/>
              </a:rPr>
              <a:t>段落划分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组合 7"/>
          <p:cNvGrpSpPr/>
          <p:nvPr/>
        </p:nvGrpSpPr>
        <p:grpSpPr>
          <a:xfrm>
            <a:off x="1374128" y="1225871"/>
            <a:ext cx="1029163" cy="1088572"/>
            <a:chOff x="2437" y="2032"/>
            <a:chExt cx="1244" cy="1264"/>
          </a:xfrm>
        </p:grpSpPr>
        <p:sp>
          <p:nvSpPr>
            <p:cNvPr id="108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109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110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grpSp>
        <p:nvGrpSpPr>
          <p:cNvPr id="103" name="组合 7"/>
          <p:cNvGrpSpPr/>
          <p:nvPr/>
        </p:nvGrpSpPr>
        <p:grpSpPr>
          <a:xfrm>
            <a:off x="2460038" y="1221079"/>
            <a:ext cx="1029163" cy="1085656"/>
            <a:chOff x="2437" y="2032"/>
            <a:chExt cx="1244" cy="1264"/>
          </a:xfrm>
        </p:grpSpPr>
        <p:sp>
          <p:nvSpPr>
            <p:cNvPr id="104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105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106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sp>
        <p:nvSpPr>
          <p:cNvPr id="12294" name="文本框 64"/>
          <p:cNvSpPr txBox="1"/>
          <p:nvPr/>
        </p:nvSpPr>
        <p:spPr>
          <a:xfrm>
            <a:off x="2460038" y="1226615"/>
            <a:ext cx="999303" cy="108394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堤</a:t>
            </a:r>
          </a:p>
        </p:txBody>
      </p:sp>
      <p:grpSp>
        <p:nvGrpSpPr>
          <p:cNvPr id="99" name="组合 7"/>
          <p:cNvGrpSpPr/>
          <p:nvPr/>
        </p:nvGrpSpPr>
        <p:grpSpPr>
          <a:xfrm>
            <a:off x="4622211" y="1221079"/>
            <a:ext cx="1029163" cy="1085656"/>
            <a:chOff x="2437" y="2032"/>
            <a:chExt cx="1244" cy="1264"/>
          </a:xfrm>
        </p:grpSpPr>
        <p:sp>
          <p:nvSpPr>
            <p:cNvPr id="100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101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102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grpSp>
        <p:nvGrpSpPr>
          <p:cNvPr id="95" name="组合 7"/>
          <p:cNvGrpSpPr/>
          <p:nvPr/>
        </p:nvGrpSpPr>
        <p:grpSpPr>
          <a:xfrm>
            <a:off x="5702331" y="1221079"/>
            <a:ext cx="1029163" cy="1085656"/>
            <a:chOff x="2437" y="2032"/>
            <a:chExt cx="1244" cy="1264"/>
          </a:xfrm>
        </p:grpSpPr>
        <p:sp>
          <p:nvSpPr>
            <p:cNvPr id="96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97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98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sp>
        <p:nvSpPr>
          <p:cNvPr id="12298" name="文本框 64"/>
          <p:cNvSpPr txBox="1"/>
          <p:nvPr/>
        </p:nvSpPr>
        <p:spPr>
          <a:xfrm>
            <a:off x="5774086" y="1226615"/>
            <a:ext cx="944527" cy="108394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滚</a:t>
            </a:r>
          </a:p>
        </p:txBody>
      </p:sp>
      <p:sp>
        <p:nvSpPr>
          <p:cNvPr id="12292" name="文本框 64"/>
          <p:cNvSpPr txBox="1"/>
          <p:nvPr/>
        </p:nvSpPr>
        <p:spPr>
          <a:xfrm>
            <a:off x="1374128" y="1226615"/>
            <a:ext cx="608489" cy="1083945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据</a:t>
            </a:r>
          </a:p>
        </p:txBody>
      </p:sp>
      <p:sp>
        <p:nvSpPr>
          <p:cNvPr id="12296" name="文本框 64"/>
          <p:cNvSpPr txBox="1"/>
          <p:nvPr/>
        </p:nvSpPr>
        <p:spPr>
          <a:xfrm>
            <a:off x="4694219" y="1226615"/>
            <a:ext cx="944527" cy="1084912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盼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5571000" y="614834"/>
            <a:ext cx="1148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汉语拼音" panose="020B0604020202020204" pitchFamily="34" charset="0"/>
                <a:ea typeface="黑体" panose="02010609060101010101" charset="-122"/>
                <a:cs typeface="汉语拼音" panose="020B0604020202020204" pitchFamily="34" charset="0"/>
              </a:rPr>
              <a:t> </a:t>
            </a:r>
            <a:r>
              <a:rPr lang="en-US" altLang="zh-CN" sz="3600" dirty="0" err="1">
                <a:latin typeface="汉语拼音" panose="020B0604020202020204" pitchFamily="34" charset="0"/>
                <a:ea typeface="黑体" panose="02010609060101010101" charset="-122"/>
                <a:cs typeface="汉语拼音" panose="020B0604020202020204" pitchFamily="34" charset="0"/>
              </a:rPr>
              <a:t>gǔn</a:t>
            </a:r>
            <a:endParaRPr lang="en-US" altLang="zh-CN" sz="3600" dirty="0">
              <a:latin typeface="汉语拼音" panose="020B0604020202020204" pitchFamily="34" charset="0"/>
              <a:ea typeface="黑体" panose="02010609060101010101" charset="-122"/>
              <a:cs typeface="汉语拼音" panose="020B060402020202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527063" y="659104"/>
            <a:ext cx="6671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 err="1">
                <a:solidFill>
                  <a:prstClr val="black"/>
                </a:solidFill>
                <a:latin typeface="汉语拼音" panose="020B0604020202020204" pitchFamily="34" charset="0"/>
                <a:ea typeface="黑体" panose="02010609060101010101" charset="-122"/>
                <a:cs typeface="汉语拼音" panose="020B0604020202020204" pitchFamily="34" charset="0"/>
              </a:rPr>
              <a:t>jù</a:t>
            </a:r>
            <a:endParaRPr lang="zh-CN" altLang="en-US" sz="3600" dirty="0">
              <a:latin typeface="汉语拼音" panose="020B0604020202020204" pitchFamily="34" charset="0"/>
              <a:cs typeface="汉语拼音" panose="020B060402020202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483975" y="640710"/>
            <a:ext cx="8531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>
                <a:solidFill>
                  <a:prstClr val="black"/>
                </a:solidFill>
                <a:latin typeface="汉语拼音" panose="020B0604020202020204" pitchFamily="34" charset="0"/>
                <a:ea typeface="黑体" panose="02010609060101010101" charset="-122"/>
                <a:cs typeface="汉语拼音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汉语拼音" panose="020B0604020202020204" pitchFamily="34" charset="0"/>
                <a:ea typeface="黑体" panose="02010609060101010101" charset="-122"/>
                <a:cs typeface="汉语拼音" panose="020B0604020202020204" pitchFamily="34" charset="0"/>
              </a:rPr>
              <a:t>dī</a:t>
            </a:r>
            <a:r>
              <a:rPr lang="en-US" altLang="zh-CN" sz="3600" dirty="0">
                <a:solidFill>
                  <a:prstClr val="black"/>
                </a:solidFill>
                <a:latin typeface="汉语拼音" panose="020B0604020202020204" pitchFamily="34" charset="0"/>
                <a:ea typeface="黑体" panose="02010609060101010101" charset="-122"/>
                <a:cs typeface="汉语拼音" panose="020B0604020202020204" pitchFamily="34" charset="0"/>
              </a:rPr>
              <a:t> </a:t>
            </a:r>
            <a:endParaRPr lang="zh-CN" altLang="en-US" sz="3600" dirty="0">
              <a:latin typeface="汉语拼音" panose="020B0604020202020204" pitchFamily="34" charset="0"/>
              <a:cs typeface="汉语拼音" panose="020B060402020202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592034" y="647756"/>
            <a:ext cx="9845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 err="1">
                <a:solidFill>
                  <a:prstClr val="black"/>
                </a:solidFill>
                <a:latin typeface="汉语拼音" panose="020B0604020202020204" pitchFamily="34" charset="0"/>
                <a:ea typeface="黑体" panose="02010609060101010101" charset="-122"/>
                <a:cs typeface="汉语拼音" panose="020B0604020202020204" pitchFamily="34" charset="0"/>
              </a:rPr>
              <a:t>pàn</a:t>
            </a:r>
            <a:endParaRPr lang="zh-CN" altLang="en-US" sz="3600" dirty="0">
              <a:latin typeface="汉语拼音" panose="020B0604020202020204" pitchFamily="34" charset="0"/>
              <a:cs typeface="汉语拼音" panose="020B0604020202020204" pitchFamily="34" charset="0"/>
            </a:endParaRPr>
          </a:p>
        </p:txBody>
      </p:sp>
      <p:grpSp>
        <p:nvGrpSpPr>
          <p:cNvPr id="43" name="组合 7"/>
          <p:cNvGrpSpPr/>
          <p:nvPr/>
        </p:nvGrpSpPr>
        <p:grpSpPr>
          <a:xfrm>
            <a:off x="7863317" y="1222792"/>
            <a:ext cx="1029163" cy="1085656"/>
            <a:chOff x="2437" y="2032"/>
            <a:chExt cx="1244" cy="1264"/>
          </a:xfrm>
        </p:grpSpPr>
        <p:sp>
          <p:nvSpPr>
            <p:cNvPr id="49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50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51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sp>
        <p:nvSpPr>
          <p:cNvPr id="52" name="文本框 64"/>
          <p:cNvSpPr txBox="1"/>
          <p:nvPr/>
        </p:nvSpPr>
        <p:spPr>
          <a:xfrm>
            <a:off x="7863317" y="1171570"/>
            <a:ext cx="935477" cy="108394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逐</a:t>
            </a:r>
          </a:p>
        </p:txBody>
      </p:sp>
      <p:sp>
        <p:nvSpPr>
          <p:cNvPr id="53" name="矩形 52"/>
          <p:cNvSpPr/>
          <p:nvPr/>
        </p:nvSpPr>
        <p:spPr>
          <a:xfrm>
            <a:off x="7795501" y="612497"/>
            <a:ext cx="9669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 err="1">
                <a:latin typeface="汉语拼音" panose="020B0604020202020204" pitchFamily="34" charset="0"/>
                <a:cs typeface="汉语拼音" panose="020B0604020202020204" pitchFamily="34" charset="0"/>
              </a:rPr>
              <a:t>zhú</a:t>
            </a:r>
            <a:endParaRPr lang="zh-CN" altLang="en-US" sz="3600" dirty="0">
              <a:latin typeface="汉语拼音" panose="020B0604020202020204" pitchFamily="34" charset="0"/>
              <a:cs typeface="汉语拼音" panose="020B0604020202020204" pitchFamily="34" charset="0"/>
            </a:endParaRPr>
          </a:p>
        </p:txBody>
      </p:sp>
      <p:sp>
        <p:nvSpPr>
          <p:cNvPr id="58" name="文本框 15">
            <a:extLst>
              <a:ext uri="{FF2B5EF4-FFF2-40B4-BE49-F238E27FC236}">
                <a16:creationId xmlns:a16="http://schemas.microsoft.com/office/drawing/2014/main" id="{E33993B6-6C04-E04B-BC02-4E2B1F03206C}"/>
              </a:ext>
            </a:extLst>
          </p:cNvPr>
          <p:cNvSpPr txBox="1"/>
          <p:nvPr/>
        </p:nvSpPr>
        <p:spPr>
          <a:xfrm>
            <a:off x="775219" y="70520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>
                <a:solidFill>
                  <a:prstClr val="black"/>
                </a:solidFill>
                <a:latin typeface="宋体"/>
                <a:ea typeface="宋体"/>
              </a:rPr>
              <a:t>学写字</a:t>
            </a:r>
          </a:p>
        </p:txBody>
      </p:sp>
      <p:pic>
        <p:nvPicPr>
          <p:cNvPr id="59" name="图片 58">
            <a:extLst>
              <a:ext uri="{FF2B5EF4-FFF2-40B4-BE49-F238E27FC236}">
                <a16:creationId xmlns:a16="http://schemas.microsoft.com/office/drawing/2014/main" id="{6FCBF092-178B-4543-9ECC-8FD64DFCF3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6009"/>
            <a:ext cx="864096" cy="819783"/>
          </a:xfrm>
          <a:prstGeom prst="rect">
            <a:avLst/>
          </a:prstGeom>
        </p:spPr>
      </p:pic>
      <p:pic>
        <p:nvPicPr>
          <p:cNvPr id="60" name="Picture 2" descr="C:\Users\zhangye\Desktop\点击.png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541" y="2343109"/>
            <a:ext cx="337742" cy="338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C:\Users\zhangye\Desktop\点击.png">
            <a:hlinkClick r:id="rId6" action="ppaction://hlinkfil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576" y="2329493"/>
            <a:ext cx="337742" cy="338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C:\Users\zhangye\Desktop\点击.png">
            <a:hlinkClick r:id="rId7" action="ppaction://hlinkfil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335" y="2319877"/>
            <a:ext cx="337742" cy="338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C:\Users\zhangye\Desktop\点击.png">
            <a:hlinkClick r:id="rId8" action="ppaction://hlinkfil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333" y="2319877"/>
            <a:ext cx="337742" cy="338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" descr="C:\Users\zhangye\Desktop\点击.png">
            <a:hlinkClick r:id="rId9" action="ppaction://hlinkfil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441" y="2319877"/>
            <a:ext cx="337742" cy="338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" name="组合 7"/>
          <p:cNvGrpSpPr/>
          <p:nvPr/>
        </p:nvGrpSpPr>
        <p:grpSpPr>
          <a:xfrm>
            <a:off x="292952" y="1227443"/>
            <a:ext cx="1029163" cy="1088572"/>
            <a:chOff x="2437" y="2032"/>
            <a:chExt cx="1244" cy="1264"/>
          </a:xfrm>
        </p:grpSpPr>
        <p:sp>
          <p:nvSpPr>
            <p:cNvPr id="48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55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56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sp>
        <p:nvSpPr>
          <p:cNvPr id="57" name="文本框 64"/>
          <p:cNvSpPr txBox="1"/>
          <p:nvPr/>
        </p:nvSpPr>
        <p:spPr>
          <a:xfrm>
            <a:off x="292952" y="1228187"/>
            <a:ext cx="608489" cy="1084912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潮</a:t>
            </a:r>
          </a:p>
        </p:txBody>
      </p:sp>
      <p:sp>
        <p:nvSpPr>
          <p:cNvPr id="64" name="矩形 63"/>
          <p:cNvSpPr/>
          <p:nvPr/>
        </p:nvSpPr>
        <p:spPr>
          <a:xfrm>
            <a:off x="217612" y="660676"/>
            <a:ext cx="12394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 err="1">
                <a:solidFill>
                  <a:prstClr val="black"/>
                </a:solidFill>
                <a:latin typeface="汉语拼音" panose="020B0604020202020204" pitchFamily="34" charset="0"/>
                <a:ea typeface="黑体" panose="02010609060101010101" charset="-122"/>
                <a:cs typeface="汉语拼音" panose="020B0604020202020204" pitchFamily="34" charset="0"/>
              </a:rPr>
              <a:t>cháo</a:t>
            </a:r>
            <a:endParaRPr lang="zh-CN" altLang="en-US" sz="3600" dirty="0">
              <a:latin typeface="汉语拼音" panose="020B0604020202020204" pitchFamily="34" charset="0"/>
              <a:cs typeface="汉语拼音" panose="020B0604020202020204" pitchFamily="34" charset="0"/>
            </a:endParaRPr>
          </a:p>
        </p:txBody>
      </p:sp>
      <p:pic>
        <p:nvPicPr>
          <p:cNvPr id="65" name="Picture 2" descr="C:\Users\zhangye\Desktop\点击.png">
            <a:hlinkClick r:id="rId10" action="ppaction://hlinkfil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65" y="2344681"/>
            <a:ext cx="337742" cy="338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6" name="组合 7"/>
          <p:cNvGrpSpPr/>
          <p:nvPr/>
        </p:nvGrpSpPr>
        <p:grpSpPr>
          <a:xfrm>
            <a:off x="3532279" y="1207477"/>
            <a:ext cx="1029163" cy="1088572"/>
            <a:chOff x="2437" y="2032"/>
            <a:chExt cx="1244" cy="1264"/>
          </a:xfrm>
        </p:grpSpPr>
        <p:sp>
          <p:nvSpPr>
            <p:cNvPr id="67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68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70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sp>
        <p:nvSpPr>
          <p:cNvPr id="71" name="文本框 64"/>
          <p:cNvSpPr txBox="1"/>
          <p:nvPr/>
        </p:nvSpPr>
        <p:spPr>
          <a:xfrm>
            <a:off x="3532279" y="1208221"/>
            <a:ext cx="608489" cy="1084912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阔</a:t>
            </a:r>
          </a:p>
        </p:txBody>
      </p:sp>
      <p:sp>
        <p:nvSpPr>
          <p:cNvPr id="72" name="矩形 71"/>
          <p:cNvSpPr/>
          <p:nvPr/>
        </p:nvSpPr>
        <p:spPr>
          <a:xfrm>
            <a:off x="3529980" y="640710"/>
            <a:ext cx="9380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 err="1">
                <a:latin typeface="汉语拼音" panose="020B0604020202020204" pitchFamily="34" charset="0"/>
                <a:ea typeface="黑体" panose="02010609060101010101" charset="-122"/>
                <a:cs typeface="汉语拼音" panose="020B0604020202020204" pitchFamily="34" charset="0"/>
              </a:rPr>
              <a:t>kuò</a:t>
            </a:r>
            <a:endParaRPr lang="zh-CN" altLang="en-US" sz="3600" dirty="0">
              <a:latin typeface="汉语拼音" panose="020B0604020202020204" pitchFamily="34" charset="0"/>
              <a:cs typeface="汉语拼音" panose="020B0604020202020204" pitchFamily="34" charset="0"/>
            </a:endParaRPr>
          </a:p>
        </p:txBody>
      </p:sp>
      <p:pic>
        <p:nvPicPr>
          <p:cNvPr id="73" name="Picture 2" descr="C:\Users\zhangye\Desktop\点击.png">
            <a:hlinkClick r:id="rId11" action="ppaction://hlinkfil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692" y="2324715"/>
            <a:ext cx="337742" cy="338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4" name="组合 7"/>
          <p:cNvGrpSpPr/>
          <p:nvPr/>
        </p:nvGrpSpPr>
        <p:grpSpPr>
          <a:xfrm>
            <a:off x="1429834" y="3186992"/>
            <a:ext cx="1029163" cy="1085656"/>
            <a:chOff x="2437" y="2032"/>
            <a:chExt cx="1244" cy="1264"/>
          </a:xfrm>
        </p:grpSpPr>
        <p:sp>
          <p:nvSpPr>
            <p:cNvPr id="76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77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78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sp>
        <p:nvSpPr>
          <p:cNvPr id="79" name="文本框 64"/>
          <p:cNvSpPr txBox="1"/>
          <p:nvPr/>
        </p:nvSpPr>
        <p:spPr>
          <a:xfrm>
            <a:off x="1429834" y="3186992"/>
            <a:ext cx="935477" cy="108394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堵</a:t>
            </a:r>
          </a:p>
        </p:txBody>
      </p:sp>
      <p:grpSp>
        <p:nvGrpSpPr>
          <p:cNvPr id="80" name="组合 7"/>
          <p:cNvGrpSpPr/>
          <p:nvPr/>
        </p:nvGrpSpPr>
        <p:grpSpPr>
          <a:xfrm>
            <a:off x="2510700" y="3181856"/>
            <a:ext cx="1029163" cy="1085656"/>
            <a:chOff x="2437" y="2032"/>
            <a:chExt cx="1244" cy="1264"/>
          </a:xfrm>
        </p:grpSpPr>
        <p:sp>
          <p:nvSpPr>
            <p:cNvPr id="81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82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83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sp>
        <p:nvSpPr>
          <p:cNvPr id="84" name="文本框 64"/>
          <p:cNvSpPr txBox="1"/>
          <p:nvPr/>
        </p:nvSpPr>
        <p:spPr>
          <a:xfrm>
            <a:off x="2510700" y="3130634"/>
            <a:ext cx="935477" cy="108394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犹</a:t>
            </a:r>
          </a:p>
        </p:txBody>
      </p:sp>
      <p:sp>
        <p:nvSpPr>
          <p:cNvPr id="85" name="矩形 84"/>
          <p:cNvSpPr/>
          <p:nvPr/>
        </p:nvSpPr>
        <p:spPr>
          <a:xfrm>
            <a:off x="2531908" y="2592769"/>
            <a:ext cx="9653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 err="1">
                <a:solidFill>
                  <a:prstClr val="black"/>
                </a:solidFill>
                <a:latin typeface="汉语拼音" panose="020B0604020202020204" pitchFamily="34" charset="0"/>
                <a:ea typeface="黑体" panose="02010609060101010101" charset="-122"/>
                <a:cs typeface="汉语拼音" panose="020B0604020202020204" pitchFamily="34" charset="0"/>
              </a:rPr>
              <a:t>yóu</a:t>
            </a:r>
            <a:endParaRPr lang="zh-CN" altLang="en-US" sz="3600" dirty="0">
              <a:latin typeface="汉语拼音" panose="020B0604020202020204" pitchFamily="34" charset="0"/>
              <a:cs typeface="汉语拼音" panose="020B0604020202020204" pitchFamily="34" charset="0"/>
            </a:endParaRPr>
          </a:p>
        </p:txBody>
      </p:sp>
      <p:sp>
        <p:nvSpPr>
          <p:cNvPr id="86" name="文本框 12"/>
          <p:cNvSpPr txBox="1"/>
          <p:nvPr/>
        </p:nvSpPr>
        <p:spPr>
          <a:xfrm>
            <a:off x="1291710" y="2631380"/>
            <a:ext cx="1016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latin typeface="汉语拼音" panose="020B0604020202020204" pitchFamily="34" charset="0"/>
                <a:ea typeface="黑体" panose="02010609060101010101" charset="-122"/>
                <a:cs typeface="汉语拼音" panose="020B0604020202020204" pitchFamily="34" charset="0"/>
              </a:rPr>
              <a:t> </a:t>
            </a:r>
            <a:r>
              <a:rPr lang="en-US" altLang="zh-CN" sz="3600" dirty="0" err="1">
                <a:latin typeface="汉语拼音" panose="020B0604020202020204" pitchFamily="34" charset="0"/>
                <a:ea typeface="黑体" panose="02010609060101010101" charset="-122"/>
                <a:cs typeface="汉语拼音" panose="020B0604020202020204" pitchFamily="34" charset="0"/>
              </a:rPr>
              <a:t>dǔ</a:t>
            </a:r>
            <a:endParaRPr lang="en-US" altLang="zh-CN" sz="3600" dirty="0">
              <a:latin typeface="汉语拼音" panose="020B0604020202020204" pitchFamily="34" charset="0"/>
              <a:ea typeface="黑体" panose="02010609060101010101" charset="-122"/>
              <a:cs typeface="汉语拼音" panose="020B0604020202020204" pitchFamily="34" charset="0"/>
            </a:endParaRPr>
          </a:p>
        </p:txBody>
      </p:sp>
      <p:pic>
        <p:nvPicPr>
          <p:cNvPr id="87" name="Picture 2" descr="C:\Users\zhangye\Desktop\点击.png">
            <a:hlinkClick r:id="rId12" action="ppaction://hlinkfil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958" y="4266241"/>
            <a:ext cx="337742" cy="338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2" descr="C:\Users\zhangye\Desktop\点击.png">
            <a:hlinkClick r:id="rId13" action="ppaction://hlinkfil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824" y="4266241"/>
            <a:ext cx="337742" cy="338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9" name="组合 7"/>
          <p:cNvGrpSpPr/>
          <p:nvPr/>
        </p:nvGrpSpPr>
        <p:grpSpPr>
          <a:xfrm>
            <a:off x="6788464" y="1223231"/>
            <a:ext cx="1029163" cy="1085656"/>
            <a:chOff x="2437" y="2032"/>
            <a:chExt cx="1244" cy="1264"/>
          </a:xfrm>
        </p:grpSpPr>
        <p:sp>
          <p:nvSpPr>
            <p:cNvPr id="90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111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112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sp>
        <p:nvSpPr>
          <p:cNvPr id="113" name="文本框 13"/>
          <p:cNvSpPr txBox="1"/>
          <p:nvPr/>
        </p:nvSpPr>
        <p:spPr>
          <a:xfrm>
            <a:off x="6804248" y="661442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err="1">
                <a:latin typeface="汉语拼音" panose="020B0604020202020204" pitchFamily="34" charset="0"/>
                <a:ea typeface="黑体" panose="02010609060101010101" charset="-122"/>
                <a:cs typeface="汉语拼音" panose="020B0604020202020204" pitchFamily="34" charset="0"/>
              </a:rPr>
              <a:t>dùn</a:t>
            </a:r>
            <a:r>
              <a:rPr lang="en-US" altLang="zh-CN" sz="3600" dirty="0">
                <a:latin typeface="汉语拼音" panose="020B0604020202020204" pitchFamily="34" charset="0"/>
                <a:ea typeface="黑体" panose="02010609060101010101" charset="-122"/>
                <a:cs typeface="汉语拼音" panose="020B0604020202020204" pitchFamily="34" charset="0"/>
              </a:rPr>
              <a:t>    </a:t>
            </a:r>
          </a:p>
        </p:txBody>
      </p:sp>
      <p:sp>
        <p:nvSpPr>
          <p:cNvPr id="114" name="文本框 64"/>
          <p:cNvSpPr txBox="1"/>
          <p:nvPr/>
        </p:nvSpPr>
        <p:spPr>
          <a:xfrm>
            <a:off x="6828300" y="1223603"/>
            <a:ext cx="915483" cy="1084912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顿</a:t>
            </a:r>
          </a:p>
        </p:txBody>
      </p:sp>
      <p:pic>
        <p:nvPicPr>
          <p:cNvPr id="115" name="Picture 2" descr="C:\Users\zhangye\Desktop\点击.png">
            <a:hlinkClick r:id="rId1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428" y="2314525"/>
            <a:ext cx="337742" cy="338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6" name="组合 7"/>
          <p:cNvGrpSpPr/>
          <p:nvPr/>
        </p:nvGrpSpPr>
        <p:grpSpPr>
          <a:xfrm>
            <a:off x="290094" y="3195583"/>
            <a:ext cx="1029163" cy="1085656"/>
            <a:chOff x="2437" y="2032"/>
            <a:chExt cx="1244" cy="1264"/>
          </a:xfrm>
        </p:grpSpPr>
        <p:sp>
          <p:nvSpPr>
            <p:cNvPr id="117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118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119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sp>
        <p:nvSpPr>
          <p:cNvPr id="120" name="文本框 64"/>
          <p:cNvSpPr txBox="1"/>
          <p:nvPr/>
        </p:nvSpPr>
        <p:spPr>
          <a:xfrm>
            <a:off x="290094" y="3144361"/>
            <a:ext cx="935477" cy="108394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渐</a:t>
            </a:r>
          </a:p>
        </p:txBody>
      </p:sp>
      <p:sp>
        <p:nvSpPr>
          <p:cNvPr id="121" name="矩形 120"/>
          <p:cNvSpPr/>
          <p:nvPr/>
        </p:nvSpPr>
        <p:spPr>
          <a:xfrm>
            <a:off x="311302" y="2606496"/>
            <a:ext cx="10470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 err="1">
                <a:latin typeface="汉语拼音" panose="020B0604020202020204" pitchFamily="34" charset="0"/>
                <a:cs typeface="汉语拼音" panose="020B0604020202020204" pitchFamily="34" charset="0"/>
              </a:rPr>
              <a:t>ji</a:t>
            </a:r>
            <a:r>
              <a:rPr lang="en-US" altLang="zh-CN" sz="3600" dirty="0" err="1">
                <a:solidFill>
                  <a:prstClr val="black"/>
                </a:solidFill>
                <a:latin typeface="汉语拼音" panose="020B0604020202020204" pitchFamily="34" charset="0"/>
                <a:ea typeface="黑体" panose="02010609060101010101" charset="-122"/>
                <a:cs typeface="汉语拼音" panose="020B0604020202020204" pitchFamily="34" charset="0"/>
              </a:rPr>
              <a:t>à</a:t>
            </a:r>
            <a:r>
              <a:rPr lang="en-US" altLang="zh-CN" sz="3600" dirty="0" err="1">
                <a:latin typeface="汉语拼音" panose="020B0604020202020204" pitchFamily="34" charset="0"/>
                <a:cs typeface="汉语拼音" panose="020B0604020202020204" pitchFamily="34" charset="0"/>
              </a:rPr>
              <a:t>n</a:t>
            </a:r>
            <a:endParaRPr lang="zh-CN" altLang="en-US" sz="3600" dirty="0">
              <a:latin typeface="汉语拼音" panose="020B0604020202020204" pitchFamily="34" charset="0"/>
              <a:cs typeface="汉语拼音" panose="020B0604020202020204" pitchFamily="34" charset="0"/>
            </a:endParaRPr>
          </a:p>
        </p:txBody>
      </p:sp>
      <p:pic>
        <p:nvPicPr>
          <p:cNvPr id="122" name="Picture 2" descr="C:\Users\zhangye\Desktop\点击.png">
            <a:hlinkClick r:id="rId15" action="ppaction://hlinkfil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18" y="4279968"/>
            <a:ext cx="337742" cy="338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3" name="组合 7"/>
          <p:cNvGrpSpPr/>
          <p:nvPr/>
        </p:nvGrpSpPr>
        <p:grpSpPr>
          <a:xfrm>
            <a:off x="3583837" y="3172475"/>
            <a:ext cx="1029163" cy="1085656"/>
            <a:chOff x="2437" y="2032"/>
            <a:chExt cx="1244" cy="1264"/>
          </a:xfrm>
        </p:grpSpPr>
        <p:sp>
          <p:nvSpPr>
            <p:cNvPr id="124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125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126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grpSp>
        <p:nvGrpSpPr>
          <p:cNvPr id="127" name="组合 7"/>
          <p:cNvGrpSpPr/>
          <p:nvPr/>
        </p:nvGrpSpPr>
        <p:grpSpPr>
          <a:xfrm>
            <a:off x="4669747" y="3172475"/>
            <a:ext cx="1029163" cy="1085656"/>
            <a:chOff x="2437" y="2032"/>
            <a:chExt cx="1244" cy="1264"/>
          </a:xfrm>
        </p:grpSpPr>
        <p:sp>
          <p:nvSpPr>
            <p:cNvPr id="128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129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130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sp>
        <p:nvSpPr>
          <p:cNvPr id="131" name="文本框 64"/>
          <p:cNvSpPr txBox="1"/>
          <p:nvPr/>
        </p:nvSpPr>
        <p:spPr>
          <a:xfrm>
            <a:off x="4669747" y="3173331"/>
            <a:ext cx="999303" cy="108394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震</a:t>
            </a:r>
          </a:p>
        </p:txBody>
      </p:sp>
      <p:grpSp>
        <p:nvGrpSpPr>
          <p:cNvPr id="132" name="组合 7"/>
          <p:cNvGrpSpPr/>
          <p:nvPr/>
        </p:nvGrpSpPr>
        <p:grpSpPr>
          <a:xfrm>
            <a:off x="5756463" y="3172475"/>
            <a:ext cx="1029163" cy="1085656"/>
            <a:chOff x="2437" y="2032"/>
            <a:chExt cx="1244" cy="1264"/>
          </a:xfrm>
        </p:grpSpPr>
        <p:sp>
          <p:nvSpPr>
            <p:cNvPr id="133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134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135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sp>
        <p:nvSpPr>
          <p:cNvPr id="136" name="文本框 64"/>
          <p:cNvSpPr txBox="1"/>
          <p:nvPr/>
        </p:nvSpPr>
        <p:spPr>
          <a:xfrm>
            <a:off x="3583837" y="3172847"/>
            <a:ext cx="608489" cy="1084912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崩</a:t>
            </a:r>
          </a:p>
        </p:txBody>
      </p:sp>
      <p:sp>
        <p:nvSpPr>
          <p:cNvPr id="137" name="文本框 64"/>
          <p:cNvSpPr txBox="1"/>
          <p:nvPr/>
        </p:nvSpPr>
        <p:spPr>
          <a:xfrm>
            <a:off x="5799608" y="3172847"/>
            <a:ext cx="944527" cy="1084912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霎</a:t>
            </a:r>
          </a:p>
        </p:txBody>
      </p:sp>
      <p:sp>
        <p:nvSpPr>
          <p:cNvPr id="138" name="矩形 137"/>
          <p:cNvSpPr/>
          <p:nvPr/>
        </p:nvSpPr>
        <p:spPr>
          <a:xfrm>
            <a:off x="3538488" y="2639566"/>
            <a:ext cx="12057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 err="1">
                <a:solidFill>
                  <a:prstClr val="black"/>
                </a:solidFill>
                <a:latin typeface="汉语拼音" panose="020B0604020202020204" pitchFamily="34" charset="0"/>
                <a:ea typeface="黑体" panose="02010609060101010101" charset="-122"/>
                <a:cs typeface="汉语拼音" panose="020B0604020202020204" pitchFamily="34" charset="0"/>
              </a:rPr>
              <a:t>bēng</a:t>
            </a:r>
            <a:endParaRPr lang="zh-CN" altLang="en-US" sz="3600" dirty="0">
              <a:latin typeface="汉语拼音" panose="020B0604020202020204" pitchFamily="34" charset="0"/>
              <a:cs typeface="汉语拼音" panose="020B0604020202020204" pitchFamily="34" charset="0"/>
            </a:endParaRPr>
          </a:p>
        </p:txBody>
      </p:sp>
      <p:sp>
        <p:nvSpPr>
          <p:cNvPr id="139" name="矩形 138"/>
          <p:cNvSpPr/>
          <p:nvPr/>
        </p:nvSpPr>
        <p:spPr>
          <a:xfrm>
            <a:off x="4555108" y="2639566"/>
            <a:ext cx="14654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>
                <a:solidFill>
                  <a:prstClr val="black"/>
                </a:solidFill>
                <a:latin typeface="汉语拼音" panose="020B0604020202020204" pitchFamily="34" charset="0"/>
                <a:ea typeface="黑体" panose="02010609060101010101" charset="-122"/>
                <a:cs typeface="汉语拼音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汉语拼音" panose="020B0604020202020204" pitchFamily="34" charset="0"/>
                <a:ea typeface="黑体" panose="02010609060101010101" charset="-122"/>
                <a:cs typeface="汉语拼音" panose="020B0604020202020204" pitchFamily="34" charset="0"/>
              </a:rPr>
              <a:t>zhèn</a:t>
            </a:r>
            <a:r>
              <a:rPr lang="en-US" altLang="zh-CN" sz="3600" dirty="0">
                <a:solidFill>
                  <a:prstClr val="black"/>
                </a:solidFill>
                <a:latin typeface="汉语拼音" panose="020B0604020202020204" pitchFamily="34" charset="0"/>
                <a:ea typeface="黑体" panose="02010609060101010101" charset="-122"/>
                <a:cs typeface="汉语拼音" panose="020B0604020202020204" pitchFamily="34" charset="0"/>
              </a:rPr>
              <a:t> </a:t>
            </a:r>
            <a:endParaRPr lang="zh-CN" altLang="en-US" sz="3600" dirty="0">
              <a:latin typeface="汉语拼音" panose="020B0604020202020204" pitchFamily="34" charset="0"/>
              <a:cs typeface="汉语拼音" panose="020B0604020202020204" pitchFamily="34" charset="0"/>
            </a:endParaRPr>
          </a:p>
        </p:txBody>
      </p:sp>
      <p:sp>
        <p:nvSpPr>
          <p:cNvPr id="140" name="矩形 139"/>
          <p:cNvSpPr/>
          <p:nvPr/>
        </p:nvSpPr>
        <p:spPr>
          <a:xfrm>
            <a:off x="5815310" y="2639566"/>
            <a:ext cx="9300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 err="1">
                <a:solidFill>
                  <a:prstClr val="black"/>
                </a:solidFill>
                <a:latin typeface="汉语拼音" panose="020B0604020202020204" pitchFamily="34" charset="0"/>
                <a:ea typeface="黑体" panose="02010609060101010101" charset="-122"/>
                <a:cs typeface="汉语拼音" panose="020B0604020202020204" pitchFamily="34" charset="0"/>
              </a:rPr>
              <a:t>shà</a:t>
            </a:r>
            <a:endParaRPr lang="zh-CN" altLang="en-US" sz="3600" dirty="0">
              <a:latin typeface="汉语拼音" panose="020B0604020202020204" pitchFamily="34" charset="0"/>
              <a:cs typeface="汉语拼音" panose="020B0604020202020204" pitchFamily="34" charset="0"/>
            </a:endParaRPr>
          </a:p>
        </p:txBody>
      </p:sp>
      <p:pic>
        <p:nvPicPr>
          <p:cNvPr id="141" name="Picture 2" descr="C:\Users\zhangye\Desktop\点击.png">
            <a:hlinkClick r:id="rId16" action="ppaction://hlinkfil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339" y="4278167"/>
            <a:ext cx="337742" cy="338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2" descr="C:\Users\zhangye\Desktop\点击.png">
            <a:hlinkClick r:id="rId17" action="ppaction://hlinkfil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285" y="4278167"/>
            <a:ext cx="337742" cy="338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Picture 2" descr="C:\Users\zhangye\Desktop\点击.png">
            <a:hlinkClick r:id="rId18" action="ppaction://hlinkfil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755" y="4278167"/>
            <a:ext cx="337742" cy="338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4" name="组合 7"/>
          <p:cNvGrpSpPr/>
          <p:nvPr/>
        </p:nvGrpSpPr>
        <p:grpSpPr>
          <a:xfrm>
            <a:off x="6843603" y="3172475"/>
            <a:ext cx="1029163" cy="1085656"/>
            <a:chOff x="2437" y="2032"/>
            <a:chExt cx="1244" cy="1264"/>
          </a:xfrm>
        </p:grpSpPr>
        <p:sp>
          <p:nvSpPr>
            <p:cNvPr id="145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146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147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sp>
        <p:nvSpPr>
          <p:cNvPr id="148" name="文本框 64"/>
          <p:cNvSpPr txBox="1"/>
          <p:nvPr/>
        </p:nvSpPr>
        <p:spPr>
          <a:xfrm>
            <a:off x="6886748" y="3172847"/>
            <a:ext cx="944527" cy="1084912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余</a:t>
            </a:r>
          </a:p>
        </p:txBody>
      </p:sp>
      <p:sp>
        <p:nvSpPr>
          <p:cNvPr id="149" name="矩形 148"/>
          <p:cNvSpPr/>
          <p:nvPr/>
        </p:nvSpPr>
        <p:spPr>
          <a:xfrm>
            <a:off x="6902450" y="2639566"/>
            <a:ext cx="7184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 err="1">
                <a:latin typeface="汉语拼音" panose="020B0604020202020204" pitchFamily="34" charset="0"/>
                <a:cs typeface="汉语拼音" panose="020B0604020202020204" pitchFamily="34" charset="0"/>
              </a:rPr>
              <a:t>yú</a:t>
            </a:r>
            <a:endParaRPr lang="zh-CN" altLang="en-US" sz="3600" dirty="0">
              <a:latin typeface="汉语拼音" panose="020B0604020202020204" pitchFamily="34" charset="0"/>
              <a:cs typeface="汉语拼音" panose="020B0604020202020204" pitchFamily="34" charset="0"/>
            </a:endParaRPr>
          </a:p>
        </p:txBody>
      </p:sp>
      <p:pic>
        <p:nvPicPr>
          <p:cNvPr id="150" name="Picture 2" descr="C:\Users\zhangye\Desktop\点击.png">
            <a:hlinkClick r:id="rId19" action="ppaction://hlinkfil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895" y="4278167"/>
            <a:ext cx="337742" cy="338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1" name="矩形 150"/>
          <p:cNvSpPr/>
          <p:nvPr/>
        </p:nvSpPr>
        <p:spPr>
          <a:xfrm>
            <a:off x="5432963" y="107556"/>
            <a:ext cx="2341297" cy="534158"/>
          </a:xfrm>
          <a:prstGeom prst="rect">
            <a:avLst/>
          </a:prstGeom>
          <a:solidFill>
            <a:srgbClr val="D9F1FF"/>
          </a:solidFill>
        </p:spPr>
        <p:txBody>
          <a:bodyPr vert="horz" wrap="square" anchor="ctr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左右同宽</a:t>
            </a:r>
            <a:endParaRPr lang="zh-CN" altLang="zh-CN" sz="3600" b="1" dirty="0">
              <a:solidFill>
                <a:schemeClr val="accent4">
                  <a:lumMod val="60000"/>
                  <a:lumOff val="4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52" name="矩形 151"/>
          <p:cNvSpPr/>
          <p:nvPr/>
        </p:nvSpPr>
        <p:spPr>
          <a:xfrm>
            <a:off x="3535675" y="4607632"/>
            <a:ext cx="4337918" cy="534158"/>
          </a:xfrm>
          <a:prstGeom prst="rect">
            <a:avLst/>
          </a:prstGeom>
          <a:solidFill>
            <a:srgbClr val="D9F1FF"/>
          </a:solidFill>
        </p:spPr>
        <p:txBody>
          <a:bodyPr vert="horz" wrap="square" anchor="ctr">
            <a:spAutoFit/>
          </a:bodyPr>
          <a:lstStyle/>
          <a:p>
            <a:r>
              <a:rPr lang="zh-CN" altLang="en-US" sz="3600" b="1" dirty="0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</a:rPr>
              <a:t>上扁下长，上收下放</a:t>
            </a:r>
            <a:endParaRPr lang="zh-CN" altLang="zh-CN" sz="3600" b="1" dirty="0">
              <a:solidFill>
                <a:srgbClr val="0070C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153" name="拼音开关"/>
          <p:cNvGrpSpPr/>
          <p:nvPr/>
        </p:nvGrpSpPr>
        <p:grpSpPr>
          <a:xfrm>
            <a:off x="3757677" y="58471"/>
            <a:ext cx="1276472" cy="576064"/>
            <a:chOff x="7236296" y="555526"/>
            <a:chExt cx="1276472" cy="576064"/>
          </a:xfrm>
        </p:grpSpPr>
        <p:sp>
          <p:nvSpPr>
            <p:cNvPr id="154" name="椭圆 153"/>
            <p:cNvSpPr/>
            <p:nvPr/>
          </p:nvSpPr>
          <p:spPr>
            <a:xfrm>
              <a:off x="7236296" y="555526"/>
              <a:ext cx="1276472" cy="576064"/>
            </a:xfrm>
            <a:prstGeom prst="ellipse">
              <a:avLst/>
            </a:prstGeom>
            <a:solidFill>
              <a:srgbClr val="02B3C5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</a:endParaRPr>
            </a:p>
          </p:txBody>
        </p:sp>
        <p:sp>
          <p:nvSpPr>
            <p:cNvPr id="155" name="椭圆 154"/>
            <p:cNvSpPr/>
            <p:nvPr/>
          </p:nvSpPr>
          <p:spPr>
            <a:xfrm>
              <a:off x="7402251" y="647771"/>
              <a:ext cx="904222" cy="391574"/>
            </a:xfrm>
            <a:prstGeom prst="ellipse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</a:endParaRPr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7402251" y="689669"/>
              <a:ext cx="11105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/>
                </a:rPr>
                <a:t>拼音开关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3" grpId="0"/>
      <p:bldP spid="3" grpId="1"/>
      <p:bldP spid="4" grpId="0"/>
      <p:bldP spid="4" grpId="1"/>
      <p:bldP spid="5" grpId="0"/>
      <p:bldP spid="5" grpId="1"/>
      <p:bldP spid="53" grpId="0"/>
      <p:bldP spid="53" grpId="1"/>
      <p:bldP spid="64" grpId="0"/>
      <p:bldP spid="64" grpId="1"/>
      <p:bldP spid="72" grpId="0"/>
      <p:bldP spid="72" grpId="1"/>
      <p:bldP spid="85" grpId="0"/>
      <p:bldP spid="85" grpId="1"/>
      <p:bldP spid="86" grpId="0"/>
      <p:bldP spid="86" grpId="1"/>
      <p:bldP spid="113" grpId="0"/>
      <p:bldP spid="113" grpId="1"/>
      <p:bldP spid="114" grpId="0"/>
      <p:bldP spid="121" grpId="0"/>
      <p:bldP spid="121" grpId="1"/>
      <p:bldP spid="131" grpId="0"/>
      <p:bldP spid="136" grpId="0"/>
      <p:bldP spid="137" grpId="0"/>
      <p:bldP spid="138" grpId="0"/>
      <p:bldP spid="138" grpId="1"/>
      <p:bldP spid="139" grpId="0"/>
      <p:bldP spid="139" grpId="1"/>
      <p:bldP spid="140" grpId="0"/>
      <p:bldP spid="140" grpId="1"/>
      <p:bldP spid="149" grpId="0"/>
      <p:bldP spid="149" grpId="1"/>
      <p:bldP spid="151" grpId="0" animBg="1"/>
      <p:bldP spid="15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13"/>
          <p:cNvSpPr txBox="1"/>
          <p:nvPr/>
        </p:nvSpPr>
        <p:spPr>
          <a:xfrm>
            <a:off x="1657772" y="818158"/>
            <a:ext cx="1935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 err="1">
                <a:latin typeface="汉语拼音" panose="020B0604020202020204" pitchFamily="34" charset="0"/>
                <a:ea typeface="黑体" panose="02010609060101010101" charset="-122"/>
                <a:cs typeface="汉语拼音" panose="020B0604020202020204" pitchFamily="34" charset="0"/>
              </a:rPr>
              <a:t>cháo</a:t>
            </a:r>
            <a:r>
              <a:rPr lang="en-US" altLang="zh-CN" sz="4800" dirty="0">
                <a:latin typeface="汉语拼音" panose="020B0604020202020204" pitchFamily="34" charset="0"/>
                <a:ea typeface="黑体" panose="02010609060101010101" charset="-122"/>
                <a:cs typeface="汉语拼音" panose="020B0604020202020204" pitchFamily="34" charset="0"/>
              </a:rPr>
              <a:t>    </a:t>
            </a:r>
          </a:p>
        </p:txBody>
      </p:sp>
      <p:sp>
        <p:nvSpPr>
          <p:cNvPr id="8" name="矩形 7"/>
          <p:cNvSpPr/>
          <p:nvPr/>
        </p:nvSpPr>
        <p:spPr>
          <a:xfrm>
            <a:off x="4067944" y="1808476"/>
            <a:ext cx="4104456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wrap="square">
            <a:spAutoFit/>
          </a:bodyPr>
          <a:lstStyle/>
          <a:p>
            <a:r>
              <a:rPr lang="zh-CN" altLang="en-US" sz="3600" b="1" dirty="0">
                <a:latin typeface="宋体" pitchFamily="2" charset="-122"/>
                <a:ea typeface="宋体" pitchFamily="2" charset="-122"/>
              </a:rPr>
              <a:t>    左边三点摆放略呈弧形。中间部分倒数第二笔为提。</a:t>
            </a:r>
            <a:endParaRPr lang="zh-CN" altLang="zh-CN" sz="36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30" name="文本框 15">
            <a:extLst>
              <a:ext uri="{FF2B5EF4-FFF2-40B4-BE49-F238E27FC236}">
                <a16:creationId xmlns:a16="http://schemas.microsoft.com/office/drawing/2014/main" id="{A8EA7A90-ECDA-5E44-BE1E-E46274A3BD9E}"/>
              </a:ext>
            </a:extLst>
          </p:cNvPr>
          <p:cNvSpPr txBox="1"/>
          <p:nvPr/>
        </p:nvSpPr>
        <p:spPr>
          <a:xfrm>
            <a:off x="3527884" y="267494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b="1" dirty="0">
                <a:solidFill>
                  <a:srgbClr val="0000FF"/>
                </a:solidFill>
                <a:latin typeface="宋体"/>
                <a:ea typeface="宋体"/>
              </a:rPr>
              <a:t>易写错</a:t>
            </a: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8AFE61EA-5CCC-4201-BDB6-9B96952EEC32}"/>
              </a:ext>
            </a:extLst>
          </p:cNvPr>
          <p:cNvGrpSpPr/>
          <p:nvPr/>
        </p:nvGrpSpPr>
        <p:grpSpPr>
          <a:xfrm>
            <a:off x="1259632" y="1613233"/>
            <a:ext cx="2318547" cy="2326669"/>
            <a:chOff x="5534807" y="1672548"/>
            <a:chExt cx="2318547" cy="2326669"/>
          </a:xfrm>
        </p:grpSpPr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386D7980-5155-459D-8CDC-4232796931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34807" y="1672548"/>
              <a:ext cx="2304000" cy="2304000"/>
            </a:xfrm>
            <a:prstGeom prst="rect">
              <a:avLst/>
            </a:prstGeom>
            <a:solidFill>
              <a:srgbClr val="FFFFFF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5" name="直接连接符 34">
              <a:extLst>
                <a:ext uri="{FF2B5EF4-FFF2-40B4-BE49-F238E27FC236}">
                  <a16:creationId xmlns:a16="http://schemas.microsoft.com/office/drawing/2014/main" id="{FE519480-7987-49E6-868A-CB158845680F}"/>
                </a:ext>
              </a:extLst>
            </p:cNvPr>
            <p:cNvCxnSpPr>
              <a:cxnSpLocks/>
            </p:cNvCxnSpPr>
            <p:nvPr/>
          </p:nvCxnSpPr>
          <p:spPr>
            <a:xfrm>
              <a:off x="5549354" y="2824548"/>
              <a:ext cx="2304000" cy="0"/>
            </a:xfrm>
            <a:prstGeom prst="line">
              <a:avLst/>
            </a:prstGeom>
            <a:ln w="57150">
              <a:solidFill>
                <a:srgbClr val="00B05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>
              <a:extLst>
                <a:ext uri="{FF2B5EF4-FFF2-40B4-BE49-F238E27FC236}">
                  <a16:creationId xmlns:a16="http://schemas.microsoft.com/office/drawing/2014/main" id="{39271345-D39F-41AF-BAC4-1732319ED08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508232" y="2847217"/>
              <a:ext cx="2304000" cy="0"/>
            </a:xfrm>
            <a:prstGeom prst="line">
              <a:avLst/>
            </a:prstGeom>
            <a:ln w="57150">
              <a:solidFill>
                <a:srgbClr val="00B05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组合 38"/>
          <p:cNvGrpSpPr/>
          <p:nvPr/>
        </p:nvGrpSpPr>
        <p:grpSpPr>
          <a:xfrm>
            <a:off x="1554804" y="1879982"/>
            <a:ext cx="1728202" cy="1793171"/>
            <a:chOff x="1663700" y="1700213"/>
            <a:chExt cx="1728202" cy="1793171"/>
          </a:xfrm>
          <a:solidFill>
            <a:schemeClr val="tx1"/>
          </a:solidFill>
        </p:grpSpPr>
        <p:sp>
          <p:nvSpPr>
            <p:cNvPr id="40" name="Freeform 9"/>
            <p:cNvSpPr>
              <a:spLocks/>
            </p:cNvSpPr>
            <p:nvPr/>
          </p:nvSpPr>
          <p:spPr bwMode="auto">
            <a:xfrm>
              <a:off x="1819275" y="1895476"/>
              <a:ext cx="241300" cy="252413"/>
            </a:xfrm>
            <a:custGeom>
              <a:avLst/>
              <a:gdLst>
                <a:gd name="T0" fmla="*/ 0 w 152"/>
                <a:gd name="T1" fmla="*/ 27 h 159"/>
                <a:gd name="T2" fmla="*/ 1 w 152"/>
                <a:gd name="T3" fmla="*/ 16 h 159"/>
                <a:gd name="T4" fmla="*/ 5 w 152"/>
                <a:gd name="T5" fmla="*/ 9 h 159"/>
                <a:gd name="T6" fmla="*/ 8 w 152"/>
                <a:gd name="T7" fmla="*/ 2 h 159"/>
                <a:gd name="T8" fmla="*/ 11 w 152"/>
                <a:gd name="T9" fmla="*/ 0 h 159"/>
                <a:gd name="T10" fmla="*/ 16 w 152"/>
                <a:gd name="T11" fmla="*/ 2 h 159"/>
                <a:gd name="T12" fmla="*/ 28 w 152"/>
                <a:gd name="T13" fmla="*/ 4 h 159"/>
                <a:gd name="T14" fmla="*/ 43 w 152"/>
                <a:gd name="T15" fmla="*/ 9 h 159"/>
                <a:gd name="T16" fmla="*/ 61 w 152"/>
                <a:gd name="T17" fmla="*/ 14 h 159"/>
                <a:gd name="T18" fmla="*/ 81 w 152"/>
                <a:gd name="T19" fmla="*/ 23 h 159"/>
                <a:gd name="T20" fmla="*/ 113 w 152"/>
                <a:gd name="T21" fmla="*/ 43 h 159"/>
                <a:gd name="T22" fmla="*/ 132 w 152"/>
                <a:gd name="T23" fmla="*/ 57 h 159"/>
                <a:gd name="T24" fmla="*/ 142 w 152"/>
                <a:gd name="T25" fmla="*/ 67 h 159"/>
                <a:gd name="T26" fmla="*/ 149 w 152"/>
                <a:gd name="T27" fmla="*/ 83 h 159"/>
                <a:gd name="T28" fmla="*/ 152 w 152"/>
                <a:gd name="T29" fmla="*/ 100 h 159"/>
                <a:gd name="T30" fmla="*/ 149 w 152"/>
                <a:gd name="T31" fmla="*/ 119 h 159"/>
                <a:gd name="T32" fmla="*/ 145 w 152"/>
                <a:gd name="T33" fmla="*/ 136 h 159"/>
                <a:gd name="T34" fmla="*/ 139 w 152"/>
                <a:gd name="T35" fmla="*/ 149 h 159"/>
                <a:gd name="T36" fmla="*/ 134 w 152"/>
                <a:gd name="T37" fmla="*/ 156 h 159"/>
                <a:gd name="T38" fmla="*/ 128 w 152"/>
                <a:gd name="T39" fmla="*/ 159 h 159"/>
                <a:gd name="T40" fmla="*/ 125 w 152"/>
                <a:gd name="T41" fmla="*/ 159 h 159"/>
                <a:gd name="T42" fmla="*/ 121 w 152"/>
                <a:gd name="T43" fmla="*/ 158 h 159"/>
                <a:gd name="T44" fmla="*/ 114 w 152"/>
                <a:gd name="T45" fmla="*/ 155 h 159"/>
                <a:gd name="T46" fmla="*/ 107 w 152"/>
                <a:gd name="T47" fmla="*/ 149 h 159"/>
                <a:gd name="T48" fmla="*/ 97 w 152"/>
                <a:gd name="T49" fmla="*/ 142 h 159"/>
                <a:gd name="T50" fmla="*/ 86 w 152"/>
                <a:gd name="T51" fmla="*/ 132 h 159"/>
                <a:gd name="T52" fmla="*/ 75 w 152"/>
                <a:gd name="T53" fmla="*/ 122 h 159"/>
                <a:gd name="T54" fmla="*/ 61 w 152"/>
                <a:gd name="T55" fmla="*/ 109 h 159"/>
                <a:gd name="T56" fmla="*/ 49 w 152"/>
                <a:gd name="T57" fmla="*/ 96 h 159"/>
                <a:gd name="T58" fmla="*/ 37 w 152"/>
                <a:gd name="T59" fmla="*/ 85 h 159"/>
                <a:gd name="T60" fmla="*/ 28 w 152"/>
                <a:gd name="T61" fmla="*/ 75 h 159"/>
                <a:gd name="T62" fmla="*/ 19 w 152"/>
                <a:gd name="T63" fmla="*/ 65 h 159"/>
                <a:gd name="T64" fmla="*/ 12 w 152"/>
                <a:gd name="T65" fmla="*/ 56 h 159"/>
                <a:gd name="T66" fmla="*/ 7 w 152"/>
                <a:gd name="T67" fmla="*/ 47 h 159"/>
                <a:gd name="T68" fmla="*/ 2 w 152"/>
                <a:gd name="T69" fmla="*/ 42 h 159"/>
                <a:gd name="T70" fmla="*/ 0 w 152"/>
                <a:gd name="T71" fmla="*/ 34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52" h="159">
                  <a:moveTo>
                    <a:pt x="0" y="34"/>
                  </a:moveTo>
                  <a:lnTo>
                    <a:pt x="0" y="27"/>
                  </a:lnTo>
                  <a:lnTo>
                    <a:pt x="1" y="22"/>
                  </a:lnTo>
                  <a:lnTo>
                    <a:pt x="1" y="16"/>
                  </a:lnTo>
                  <a:lnTo>
                    <a:pt x="2" y="12"/>
                  </a:lnTo>
                  <a:lnTo>
                    <a:pt x="5" y="9"/>
                  </a:lnTo>
                  <a:lnTo>
                    <a:pt x="7" y="4"/>
                  </a:lnTo>
                  <a:lnTo>
                    <a:pt x="8" y="2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6" y="2"/>
                  </a:lnTo>
                  <a:lnTo>
                    <a:pt x="22" y="2"/>
                  </a:lnTo>
                  <a:lnTo>
                    <a:pt x="28" y="4"/>
                  </a:lnTo>
                  <a:lnTo>
                    <a:pt x="36" y="6"/>
                  </a:lnTo>
                  <a:lnTo>
                    <a:pt x="43" y="9"/>
                  </a:lnTo>
                  <a:lnTo>
                    <a:pt x="53" y="12"/>
                  </a:lnTo>
                  <a:lnTo>
                    <a:pt x="61" y="14"/>
                  </a:lnTo>
                  <a:lnTo>
                    <a:pt x="71" y="19"/>
                  </a:lnTo>
                  <a:lnTo>
                    <a:pt x="81" y="23"/>
                  </a:lnTo>
                  <a:lnTo>
                    <a:pt x="97" y="33"/>
                  </a:lnTo>
                  <a:lnTo>
                    <a:pt x="113" y="43"/>
                  </a:lnTo>
                  <a:lnTo>
                    <a:pt x="128" y="54"/>
                  </a:lnTo>
                  <a:lnTo>
                    <a:pt x="132" y="57"/>
                  </a:lnTo>
                  <a:lnTo>
                    <a:pt x="135" y="60"/>
                  </a:lnTo>
                  <a:lnTo>
                    <a:pt x="142" y="67"/>
                  </a:lnTo>
                  <a:lnTo>
                    <a:pt x="146" y="75"/>
                  </a:lnTo>
                  <a:lnTo>
                    <a:pt x="149" y="83"/>
                  </a:lnTo>
                  <a:lnTo>
                    <a:pt x="150" y="92"/>
                  </a:lnTo>
                  <a:lnTo>
                    <a:pt x="152" y="100"/>
                  </a:lnTo>
                  <a:lnTo>
                    <a:pt x="150" y="110"/>
                  </a:lnTo>
                  <a:lnTo>
                    <a:pt x="149" y="119"/>
                  </a:lnTo>
                  <a:lnTo>
                    <a:pt x="148" y="127"/>
                  </a:lnTo>
                  <a:lnTo>
                    <a:pt x="145" y="136"/>
                  </a:lnTo>
                  <a:lnTo>
                    <a:pt x="142" y="143"/>
                  </a:lnTo>
                  <a:lnTo>
                    <a:pt x="139" y="149"/>
                  </a:lnTo>
                  <a:lnTo>
                    <a:pt x="136" y="153"/>
                  </a:lnTo>
                  <a:lnTo>
                    <a:pt x="134" y="156"/>
                  </a:lnTo>
                  <a:lnTo>
                    <a:pt x="131" y="158"/>
                  </a:lnTo>
                  <a:lnTo>
                    <a:pt x="128" y="159"/>
                  </a:lnTo>
                  <a:lnTo>
                    <a:pt x="128" y="159"/>
                  </a:lnTo>
                  <a:lnTo>
                    <a:pt x="125" y="159"/>
                  </a:lnTo>
                  <a:lnTo>
                    <a:pt x="124" y="159"/>
                  </a:lnTo>
                  <a:lnTo>
                    <a:pt x="121" y="158"/>
                  </a:lnTo>
                  <a:lnTo>
                    <a:pt x="118" y="156"/>
                  </a:lnTo>
                  <a:lnTo>
                    <a:pt x="114" y="155"/>
                  </a:lnTo>
                  <a:lnTo>
                    <a:pt x="111" y="152"/>
                  </a:lnTo>
                  <a:lnTo>
                    <a:pt x="107" y="149"/>
                  </a:lnTo>
                  <a:lnTo>
                    <a:pt x="102" y="146"/>
                  </a:lnTo>
                  <a:lnTo>
                    <a:pt x="97" y="142"/>
                  </a:lnTo>
                  <a:lnTo>
                    <a:pt x="92" y="138"/>
                  </a:lnTo>
                  <a:lnTo>
                    <a:pt x="86" y="132"/>
                  </a:lnTo>
                  <a:lnTo>
                    <a:pt x="81" y="127"/>
                  </a:lnTo>
                  <a:lnTo>
                    <a:pt x="75" y="122"/>
                  </a:lnTo>
                  <a:lnTo>
                    <a:pt x="68" y="116"/>
                  </a:lnTo>
                  <a:lnTo>
                    <a:pt x="61" y="109"/>
                  </a:lnTo>
                  <a:lnTo>
                    <a:pt x="55" y="103"/>
                  </a:lnTo>
                  <a:lnTo>
                    <a:pt x="49" y="96"/>
                  </a:lnTo>
                  <a:lnTo>
                    <a:pt x="43" y="90"/>
                  </a:lnTo>
                  <a:lnTo>
                    <a:pt x="37" y="85"/>
                  </a:lnTo>
                  <a:lnTo>
                    <a:pt x="32" y="79"/>
                  </a:lnTo>
                  <a:lnTo>
                    <a:pt x="28" y="75"/>
                  </a:lnTo>
                  <a:lnTo>
                    <a:pt x="23" y="69"/>
                  </a:lnTo>
                  <a:lnTo>
                    <a:pt x="19" y="65"/>
                  </a:lnTo>
                  <a:lnTo>
                    <a:pt x="15" y="60"/>
                  </a:lnTo>
                  <a:lnTo>
                    <a:pt x="12" y="56"/>
                  </a:lnTo>
                  <a:lnTo>
                    <a:pt x="9" y="52"/>
                  </a:lnTo>
                  <a:lnTo>
                    <a:pt x="7" y="47"/>
                  </a:lnTo>
                  <a:lnTo>
                    <a:pt x="4" y="44"/>
                  </a:lnTo>
                  <a:lnTo>
                    <a:pt x="2" y="42"/>
                  </a:lnTo>
                  <a:lnTo>
                    <a:pt x="1" y="37"/>
                  </a:lnTo>
                  <a:lnTo>
                    <a:pt x="0" y="34"/>
                  </a:lnTo>
                  <a:lnTo>
                    <a:pt x="0" y="34"/>
                  </a:lnTo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10"/>
            <p:cNvSpPr>
              <a:spLocks/>
            </p:cNvSpPr>
            <p:nvPr/>
          </p:nvSpPr>
          <p:spPr bwMode="auto">
            <a:xfrm>
              <a:off x="1663700" y="2289176"/>
              <a:ext cx="225425" cy="236538"/>
            </a:xfrm>
            <a:custGeom>
              <a:avLst/>
              <a:gdLst>
                <a:gd name="T0" fmla="*/ 0 w 142"/>
                <a:gd name="T1" fmla="*/ 31 h 149"/>
                <a:gd name="T2" fmla="*/ 1 w 142"/>
                <a:gd name="T3" fmla="*/ 18 h 149"/>
                <a:gd name="T4" fmla="*/ 4 w 142"/>
                <a:gd name="T5" fmla="*/ 8 h 149"/>
                <a:gd name="T6" fmla="*/ 8 w 142"/>
                <a:gd name="T7" fmla="*/ 3 h 149"/>
                <a:gd name="T8" fmla="*/ 11 w 142"/>
                <a:gd name="T9" fmla="*/ 0 h 149"/>
                <a:gd name="T10" fmla="*/ 14 w 142"/>
                <a:gd name="T11" fmla="*/ 1 h 149"/>
                <a:gd name="T12" fmla="*/ 20 w 142"/>
                <a:gd name="T13" fmla="*/ 1 h 149"/>
                <a:gd name="T14" fmla="*/ 25 w 142"/>
                <a:gd name="T15" fmla="*/ 3 h 149"/>
                <a:gd name="T16" fmla="*/ 33 w 142"/>
                <a:gd name="T17" fmla="*/ 5 h 149"/>
                <a:gd name="T18" fmla="*/ 43 w 142"/>
                <a:gd name="T19" fmla="*/ 8 h 149"/>
                <a:gd name="T20" fmla="*/ 53 w 142"/>
                <a:gd name="T21" fmla="*/ 13 h 149"/>
                <a:gd name="T22" fmla="*/ 66 w 142"/>
                <a:gd name="T23" fmla="*/ 17 h 149"/>
                <a:gd name="T24" fmla="*/ 78 w 142"/>
                <a:gd name="T25" fmla="*/ 23 h 149"/>
                <a:gd name="T26" fmla="*/ 96 w 142"/>
                <a:gd name="T27" fmla="*/ 33 h 149"/>
                <a:gd name="T28" fmla="*/ 116 w 142"/>
                <a:gd name="T29" fmla="*/ 44 h 149"/>
                <a:gd name="T30" fmla="*/ 130 w 142"/>
                <a:gd name="T31" fmla="*/ 57 h 149"/>
                <a:gd name="T32" fmla="*/ 140 w 142"/>
                <a:gd name="T33" fmla="*/ 70 h 149"/>
                <a:gd name="T34" fmla="*/ 142 w 142"/>
                <a:gd name="T35" fmla="*/ 84 h 149"/>
                <a:gd name="T36" fmla="*/ 142 w 142"/>
                <a:gd name="T37" fmla="*/ 98 h 149"/>
                <a:gd name="T38" fmla="*/ 142 w 142"/>
                <a:gd name="T39" fmla="*/ 113 h 149"/>
                <a:gd name="T40" fmla="*/ 140 w 142"/>
                <a:gd name="T41" fmla="*/ 124 h 149"/>
                <a:gd name="T42" fmla="*/ 133 w 142"/>
                <a:gd name="T43" fmla="*/ 134 h 149"/>
                <a:gd name="T44" fmla="*/ 127 w 142"/>
                <a:gd name="T45" fmla="*/ 141 h 149"/>
                <a:gd name="T46" fmla="*/ 123 w 142"/>
                <a:gd name="T47" fmla="*/ 147 h 149"/>
                <a:gd name="T48" fmla="*/ 119 w 142"/>
                <a:gd name="T49" fmla="*/ 149 h 149"/>
                <a:gd name="T50" fmla="*/ 116 w 142"/>
                <a:gd name="T51" fmla="*/ 149 h 149"/>
                <a:gd name="T52" fmla="*/ 112 w 142"/>
                <a:gd name="T53" fmla="*/ 146 h 149"/>
                <a:gd name="T54" fmla="*/ 106 w 142"/>
                <a:gd name="T55" fmla="*/ 143 h 149"/>
                <a:gd name="T56" fmla="*/ 99 w 142"/>
                <a:gd name="T57" fmla="*/ 139 h 149"/>
                <a:gd name="T58" fmla="*/ 91 w 142"/>
                <a:gd name="T59" fmla="*/ 133 h 149"/>
                <a:gd name="T60" fmla="*/ 81 w 142"/>
                <a:gd name="T61" fmla="*/ 126 h 149"/>
                <a:gd name="T62" fmla="*/ 70 w 142"/>
                <a:gd name="T63" fmla="*/ 119 h 149"/>
                <a:gd name="T64" fmla="*/ 56 w 142"/>
                <a:gd name="T65" fmla="*/ 109 h 149"/>
                <a:gd name="T66" fmla="*/ 43 w 142"/>
                <a:gd name="T67" fmla="*/ 100 h 149"/>
                <a:gd name="T68" fmla="*/ 33 w 142"/>
                <a:gd name="T69" fmla="*/ 91 h 149"/>
                <a:gd name="T70" fmla="*/ 24 w 142"/>
                <a:gd name="T71" fmla="*/ 83 h 149"/>
                <a:gd name="T72" fmla="*/ 17 w 142"/>
                <a:gd name="T73" fmla="*/ 74 h 149"/>
                <a:gd name="T74" fmla="*/ 10 w 142"/>
                <a:gd name="T75" fmla="*/ 66 h 149"/>
                <a:gd name="T76" fmla="*/ 3 w 142"/>
                <a:gd name="T77" fmla="*/ 48 h 149"/>
                <a:gd name="T78" fmla="*/ 0 w 142"/>
                <a:gd name="T79" fmla="*/ 4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2" h="149">
                  <a:moveTo>
                    <a:pt x="0" y="40"/>
                  </a:moveTo>
                  <a:lnTo>
                    <a:pt x="0" y="31"/>
                  </a:lnTo>
                  <a:lnTo>
                    <a:pt x="0" y="24"/>
                  </a:lnTo>
                  <a:lnTo>
                    <a:pt x="1" y="18"/>
                  </a:lnTo>
                  <a:lnTo>
                    <a:pt x="3" y="13"/>
                  </a:lnTo>
                  <a:lnTo>
                    <a:pt x="4" y="8"/>
                  </a:lnTo>
                  <a:lnTo>
                    <a:pt x="6" y="5"/>
                  </a:lnTo>
                  <a:lnTo>
                    <a:pt x="8" y="3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4" y="1"/>
                  </a:lnTo>
                  <a:lnTo>
                    <a:pt x="17" y="1"/>
                  </a:lnTo>
                  <a:lnTo>
                    <a:pt x="20" y="1"/>
                  </a:lnTo>
                  <a:lnTo>
                    <a:pt x="22" y="3"/>
                  </a:lnTo>
                  <a:lnTo>
                    <a:pt x="25" y="3"/>
                  </a:lnTo>
                  <a:lnTo>
                    <a:pt x="29" y="4"/>
                  </a:lnTo>
                  <a:lnTo>
                    <a:pt x="33" y="5"/>
                  </a:lnTo>
                  <a:lnTo>
                    <a:pt x="38" y="7"/>
                  </a:lnTo>
                  <a:lnTo>
                    <a:pt x="43" y="8"/>
                  </a:lnTo>
                  <a:lnTo>
                    <a:pt x="47" y="11"/>
                  </a:lnTo>
                  <a:lnTo>
                    <a:pt x="53" y="13"/>
                  </a:lnTo>
                  <a:lnTo>
                    <a:pt x="59" y="15"/>
                  </a:lnTo>
                  <a:lnTo>
                    <a:pt x="66" y="17"/>
                  </a:lnTo>
                  <a:lnTo>
                    <a:pt x="73" y="20"/>
                  </a:lnTo>
                  <a:lnTo>
                    <a:pt x="78" y="23"/>
                  </a:lnTo>
                  <a:lnTo>
                    <a:pt x="85" y="25"/>
                  </a:lnTo>
                  <a:lnTo>
                    <a:pt x="96" y="33"/>
                  </a:lnTo>
                  <a:lnTo>
                    <a:pt x="106" y="38"/>
                  </a:lnTo>
                  <a:lnTo>
                    <a:pt x="116" y="44"/>
                  </a:lnTo>
                  <a:lnTo>
                    <a:pt x="123" y="51"/>
                  </a:lnTo>
                  <a:lnTo>
                    <a:pt x="130" y="57"/>
                  </a:lnTo>
                  <a:lnTo>
                    <a:pt x="135" y="64"/>
                  </a:lnTo>
                  <a:lnTo>
                    <a:pt x="140" y="70"/>
                  </a:lnTo>
                  <a:lnTo>
                    <a:pt x="141" y="77"/>
                  </a:lnTo>
                  <a:lnTo>
                    <a:pt x="142" y="84"/>
                  </a:lnTo>
                  <a:lnTo>
                    <a:pt x="142" y="91"/>
                  </a:lnTo>
                  <a:lnTo>
                    <a:pt x="142" y="98"/>
                  </a:lnTo>
                  <a:lnTo>
                    <a:pt x="142" y="106"/>
                  </a:lnTo>
                  <a:lnTo>
                    <a:pt x="142" y="113"/>
                  </a:lnTo>
                  <a:lnTo>
                    <a:pt x="141" y="119"/>
                  </a:lnTo>
                  <a:lnTo>
                    <a:pt x="140" y="124"/>
                  </a:lnTo>
                  <a:lnTo>
                    <a:pt x="135" y="130"/>
                  </a:lnTo>
                  <a:lnTo>
                    <a:pt x="133" y="134"/>
                  </a:lnTo>
                  <a:lnTo>
                    <a:pt x="130" y="139"/>
                  </a:lnTo>
                  <a:lnTo>
                    <a:pt x="127" y="141"/>
                  </a:lnTo>
                  <a:lnTo>
                    <a:pt x="124" y="144"/>
                  </a:lnTo>
                  <a:lnTo>
                    <a:pt x="123" y="147"/>
                  </a:lnTo>
                  <a:lnTo>
                    <a:pt x="120" y="149"/>
                  </a:lnTo>
                  <a:lnTo>
                    <a:pt x="119" y="149"/>
                  </a:lnTo>
                  <a:lnTo>
                    <a:pt x="117" y="149"/>
                  </a:lnTo>
                  <a:lnTo>
                    <a:pt x="116" y="149"/>
                  </a:lnTo>
                  <a:lnTo>
                    <a:pt x="114" y="147"/>
                  </a:lnTo>
                  <a:lnTo>
                    <a:pt x="112" y="146"/>
                  </a:lnTo>
                  <a:lnTo>
                    <a:pt x="109" y="144"/>
                  </a:lnTo>
                  <a:lnTo>
                    <a:pt x="106" y="143"/>
                  </a:lnTo>
                  <a:lnTo>
                    <a:pt x="103" y="141"/>
                  </a:lnTo>
                  <a:lnTo>
                    <a:pt x="99" y="139"/>
                  </a:lnTo>
                  <a:lnTo>
                    <a:pt x="95" y="136"/>
                  </a:lnTo>
                  <a:lnTo>
                    <a:pt x="91" y="133"/>
                  </a:lnTo>
                  <a:lnTo>
                    <a:pt x="85" y="130"/>
                  </a:lnTo>
                  <a:lnTo>
                    <a:pt x="81" y="126"/>
                  </a:lnTo>
                  <a:lnTo>
                    <a:pt x="75" y="123"/>
                  </a:lnTo>
                  <a:lnTo>
                    <a:pt x="70" y="119"/>
                  </a:lnTo>
                  <a:lnTo>
                    <a:pt x="63" y="114"/>
                  </a:lnTo>
                  <a:lnTo>
                    <a:pt x="56" y="109"/>
                  </a:lnTo>
                  <a:lnTo>
                    <a:pt x="50" y="104"/>
                  </a:lnTo>
                  <a:lnTo>
                    <a:pt x="43" y="100"/>
                  </a:lnTo>
                  <a:lnTo>
                    <a:pt x="38" y="96"/>
                  </a:lnTo>
                  <a:lnTo>
                    <a:pt x="33" y="91"/>
                  </a:lnTo>
                  <a:lnTo>
                    <a:pt x="28" y="87"/>
                  </a:lnTo>
                  <a:lnTo>
                    <a:pt x="24" y="83"/>
                  </a:lnTo>
                  <a:lnTo>
                    <a:pt x="20" y="78"/>
                  </a:lnTo>
                  <a:lnTo>
                    <a:pt x="17" y="74"/>
                  </a:lnTo>
                  <a:lnTo>
                    <a:pt x="14" y="70"/>
                  </a:lnTo>
                  <a:lnTo>
                    <a:pt x="10" y="66"/>
                  </a:lnTo>
                  <a:lnTo>
                    <a:pt x="6" y="57"/>
                  </a:lnTo>
                  <a:lnTo>
                    <a:pt x="3" y="48"/>
                  </a:lnTo>
                  <a:lnTo>
                    <a:pt x="0" y="40"/>
                  </a:lnTo>
                  <a:lnTo>
                    <a:pt x="0" y="40"/>
                  </a:lnTo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11"/>
            <p:cNvSpPr>
              <a:spLocks/>
            </p:cNvSpPr>
            <p:nvPr/>
          </p:nvSpPr>
          <p:spPr bwMode="auto">
            <a:xfrm>
              <a:off x="1695746" y="2597329"/>
              <a:ext cx="360363" cy="717550"/>
            </a:xfrm>
            <a:custGeom>
              <a:avLst/>
              <a:gdLst>
                <a:gd name="T0" fmla="*/ 220 w 227"/>
                <a:gd name="T1" fmla="*/ 46 h 452"/>
                <a:gd name="T2" fmla="*/ 212 w 227"/>
                <a:gd name="T3" fmla="*/ 70 h 452"/>
                <a:gd name="T4" fmla="*/ 201 w 227"/>
                <a:gd name="T5" fmla="*/ 106 h 452"/>
                <a:gd name="T6" fmla="*/ 186 w 227"/>
                <a:gd name="T7" fmla="*/ 153 h 452"/>
                <a:gd name="T8" fmla="*/ 169 w 227"/>
                <a:gd name="T9" fmla="*/ 213 h 452"/>
                <a:gd name="T10" fmla="*/ 152 w 227"/>
                <a:gd name="T11" fmla="*/ 271 h 452"/>
                <a:gd name="T12" fmla="*/ 144 w 227"/>
                <a:gd name="T13" fmla="*/ 303 h 452"/>
                <a:gd name="T14" fmla="*/ 134 w 227"/>
                <a:gd name="T15" fmla="*/ 333 h 452"/>
                <a:gd name="T16" fmla="*/ 126 w 227"/>
                <a:gd name="T17" fmla="*/ 361 h 452"/>
                <a:gd name="T18" fmla="*/ 117 w 227"/>
                <a:gd name="T19" fmla="*/ 384 h 452"/>
                <a:gd name="T20" fmla="*/ 110 w 227"/>
                <a:gd name="T21" fmla="*/ 404 h 452"/>
                <a:gd name="T22" fmla="*/ 103 w 227"/>
                <a:gd name="T23" fmla="*/ 419 h 452"/>
                <a:gd name="T24" fmla="*/ 96 w 227"/>
                <a:gd name="T25" fmla="*/ 434 h 452"/>
                <a:gd name="T26" fmla="*/ 91 w 227"/>
                <a:gd name="T27" fmla="*/ 442 h 452"/>
                <a:gd name="T28" fmla="*/ 85 w 227"/>
                <a:gd name="T29" fmla="*/ 449 h 452"/>
                <a:gd name="T30" fmla="*/ 79 w 227"/>
                <a:gd name="T31" fmla="*/ 452 h 452"/>
                <a:gd name="T32" fmla="*/ 73 w 227"/>
                <a:gd name="T33" fmla="*/ 451 h 452"/>
                <a:gd name="T34" fmla="*/ 64 w 227"/>
                <a:gd name="T35" fmla="*/ 447 h 452"/>
                <a:gd name="T36" fmla="*/ 54 w 227"/>
                <a:gd name="T37" fmla="*/ 437 h 452"/>
                <a:gd name="T38" fmla="*/ 45 w 227"/>
                <a:gd name="T39" fmla="*/ 422 h 452"/>
                <a:gd name="T40" fmla="*/ 35 w 227"/>
                <a:gd name="T41" fmla="*/ 404 h 452"/>
                <a:gd name="T42" fmla="*/ 19 w 227"/>
                <a:gd name="T43" fmla="*/ 374 h 452"/>
                <a:gd name="T44" fmla="*/ 4 w 227"/>
                <a:gd name="T45" fmla="*/ 339 h 452"/>
                <a:gd name="T46" fmla="*/ 0 w 227"/>
                <a:gd name="T47" fmla="*/ 321 h 452"/>
                <a:gd name="T48" fmla="*/ 1 w 227"/>
                <a:gd name="T49" fmla="*/ 313 h 452"/>
                <a:gd name="T50" fmla="*/ 10 w 227"/>
                <a:gd name="T51" fmla="*/ 305 h 452"/>
                <a:gd name="T52" fmla="*/ 22 w 227"/>
                <a:gd name="T53" fmla="*/ 301 h 452"/>
                <a:gd name="T54" fmla="*/ 38 w 227"/>
                <a:gd name="T55" fmla="*/ 295 h 452"/>
                <a:gd name="T56" fmla="*/ 50 w 227"/>
                <a:gd name="T57" fmla="*/ 289 h 452"/>
                <a:gd name="T58" fmla="*/ 59 w 227"/>
                <a:gd name="T59" fmla="*/ 283 h 452"/>
                <a:gd name="T60" fmla="*/ 64 w 227"/>
                <a:gd name="T61" fmla="*/ 276 h 452"/>
                <a:gd name="T62" fmla="*/ 74 w 227"/>
                <a:gd name="T63" fmla="*/ 260 h 452"/>
                <a:gd name="T64" fmla="*/ 89 w 227"/>
                <a:gd name="T65" fmla="*/ 236 h 452"/>
                <a:gd name="T66" fmla="*/ 109 w 227"/>
                <a:gd name="T67" fmla="*/ 202 h 452"/>
                <a:gd name="T68" fmla="*/ 133 w 227"/>
                <a:gd name="T69" fmla="*/ 156 h 452"/>
                <a:gd name="T70" fmla="*/ 156 w 227"/>
                <a:gd name="T71" fmla="*/ 106 h 452"/>
                <a:gd name="T72" fmla="*/ 177 w 227"/>
                <a:gd name="T73" fmla="*/ 66 h 452"/>
                <a:gd name="T74" fmla="*/ 195 w 227"/>
                <a:gd name="T75" fmla="*/ 34 h 452"/>
                <a:gd name="T76" fmla="*/ 208 w 227"/>
                <a:gd name="T77" fmla="*/ 14 h 452"/>
                <a:gd name="T78" fmla="*/ 219 w 227"/>
                <a:gd name="T79" fmla="*/ 3 h 452"/>
                <a:gd name="T80" fmla="*/ 225 w 227"/>
                <a:gd name="T81" fmla="*/ 3 h 452"/>
                <a:gd name="T82" fmla="*/ 227 w 227"/>
                <a:gd name="T83" fmla="*/ 13 h 452"/>
                <a:gd name="T84" fmla="*/ 225 w 227"/>
                <a:gd name="T85" fmla="*/ 29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7" h="452">
                  <a:moveTo>
                    <a:pt x="223" y="36"/>
                  </a:moveTo>
                  <a:lnTo>
                    <a:pt x="222" y="40"/>
                  </a:lnTo>
                  <a:lnTo>
                    <a:pt x="220" y="46"/>
                  </a:lnTo>
                  <a:lnTo>
                    <a:pt x="218" y="52"/>
                  </a:lnTo>
                  <a:lnTo>
                    <a:pt x="215" y="60"/>
                  </a:lnTo>
                  <a:lnTo>
                    <a:pt x="212" y="70"/>
                  </a:lnTo>
                  <a:lnTo>
                    <a:pt x="209" y="80"/>
                  </a:lnTo>
                  <a:lnTo>
                    <a:pt x="205" y="93"/>
                  </a:lnTo>
                  <a:lnTo>
                    <a:pt x="201" y="106"/>
                  </a:lnTo>
                  <a:lnTo>
                    <a:pt x="197" y="120"/>
                  </a:lnTo>
                  <a:lnTo>
                    <a:pt x="191" y="136"/>
                  </a:lnTo>
                  <a:lnTo>
                    <a:pt x="186" y="153"/>
                  </a:lnTo>
                  <a:lnTo>
                    <a:pt x="181" y="172"/>
                  </a:lnTo>
                  <a:lnTo>
                    <a:pt x="174" y="192"/>
                  </a:lnTo>
                  <a:lnTo>
                    <a:pt x="169" y="213"/>
                  </a:lnTo>
                  <a:lnTo>
                    <a:pt x="162" y="235"/>
                  </a:lnTo>
                  <a:lnTo>
                    <a:pt x="156" y="259"/>
                  </a:lnTo>
                  <a:lnTo>
                    <a:pt x="152" y="271"/>
                  </a:lnTo>
                  <a:lnTo>
                    <a:pt x="149" y="282"/>
                  </a:lnTo>
                  <a:lnTo>
                    <a:pt x="146" y="293"/>
                  </a:lnTo>
                  <a:lnTo>
                    <a:pt x="144" y="303"/>
                  </a:lnTo>
                  <a:lnTo>
                    <a:pt x="139" y="315"/>
                  </a:lnTo>
                  <a:lnTo>
                    <a:pt x="137" y="325"/>
                  </a:lnTo>
                  <a:lnTo>
                    <a:pt x="134" y="333"/>
                  </a:lnTo>
                  <a:lnTo>
                    <a:pt x="131" y="344"/>
                  </a:lnTo>
                  <a:lnTo>
                    <a:pt x="128" y="352"/>
                  </a:lnTo>
                  <a:lnTo>
                    <a:pt x="126" y="361"/>
                  </a:lnTo>
                  <a:lnTo>
                    <a:pt x="123" y="369"/>
                  </a:lnTo>
                  <a:lnTo>
                    <a:pt x="120" y="376"/>
                  </a:lnTo>
                  <a:lnTo>
                    <a:pt x="117" y="384"/>
                  </a:lnTo>
                  <a:lnTo>
                    <a:pt x="114" y="391"/>
                  </a:lnTo>
                  <a:lnTo>
                    <a:pt x="112" y="398"/>
                  </a:lnTo>
                  <a:lnTo>
                    <a:pt x="110" y="404"/>
                  </a:lnTo>
                  <a:lnTo>
                    <a:pt x="107" y="409"/>
                  </a:lnTo>
                  <a:lnTo>
                    <a:pt x="105" y="415"/>
                  </a:lnTo>
                  <a:lnTo>
                    <a:pt x="103" y="419"/>
                  </a:lnTo>
                  <a:lnTo>
                    <a:pt x="100" y="425"/>
                  </a:lnTo>
                  <a:lnTo>
                    <a:pt x="99" y="429"/>
                  </a:lnTo>
                  <a:lnTo>
                    <a:pt x="96" y="434"/>
                  </a:lnTo>
                  <a:lnTo>
                    <a:pt x="95" y="437"/>
                  </a:lnTo>
                  <a:lnTo>
                    <a:pt x="92" y="439"/>
                  </a:lnTo>
                  <a:lnTo>
                    <a:pt x="91" y="442"/>
                  </a:lnTo>
                  <a:lnTo>
                    <a:pt x="88" y="445"/>
                  </a:lnTo>
                  <a:lnTo>
                    <a:pt x="86" y="447"/>
                  </a:lnTo>
                  <a:lnTo>
                    <a:pt x="85" y="449"/>
                  </a:lnTo>
                  <a:lnTo>
                    <a:pt x="84" y="451"/>
                  </a:lnTo>
                  <a:lnTo>
                    <a:pt x="82" y="451"/>
                  </a:lnTo>
                  <a:lnTo>
                    <a:pt x="79" y="452"/>
                  </a:lnTo>
                  <a:lnTo>
                    <a:pt x="78" y="452"/>
                  </a:lnTo>
                  <a:lnTo>
                    <a:pt x="75" y="452"/>
                  </a:lnTo>
                  <a:lnTo>
                    <a:pt x="73" y="451"/>
                  </a:lnTo>
                  <a:lnTo>
                    <a:pt x="70" y="449"/>
                  </a:lnTo>
                  <a:lnTo>
                    <a:pt x="67" y="448"/>
                  </a:lnTo>
                  <a:lnTo>
                    <a:pt x="64" y="447"/>
                  </a:lnTo>
                  <a:lnTo>
                    <a:pt x="61" y="444"/>
                  </a:lnTo>
                  <a:lnTo>
                    <a:pt x="57" y="439"/>
                  </a:lnTo>
                  <a:lnTo>
                    <a:pt x="54" y="437"/>
                  </a:lnTo>
                  <a:lnTo>
                    <a:pt x="52" y="432"/>
                  </a:lnTo>
                  <a:lnTo>
                    <a:pt x="49" y="428"/>
                  </a:lnTo>
                  <a:lnTo>
                    <a:pt x="45" y="422"/>
                  </a:lnTo>
                  <a:lnTo>
                    <a:pt x="42" y="417"/>
                  </a:lnTo>
                  <a:lnTo>
                    <a:pt x="38" y="409"/>
                  </a:lnTo>
                  <a:lnTo>
                    <a:pt x="35" y="404"/>
                  </a:lnTo>
                  <a:lnTo>
                    <a:pt x="31" y="395"/>
                  </a:lnTo>
                  <a:lnTo>
                    <a:pt x="26" y="388"/>
                  </a:lnTo>
                  <a:lnTo>
                    <a:pt x="19" y="374"/>
                  </a:lnTo>
                  <a:lnTo>
                    <a:pt x="14" y="361"/>
                  </a:lnTo>
                  <a:lnTo>
                    <a:pt x="8" y="349"/>
                  </a:lnTo>
                  <a:lnTo>
                    <a:pt x="4" y="339"/>
                  </a:lnTo>
                  <a:lnTo>
                    <a:pt x="1" y="331"/>
                  </a:lnTo>
                  <a:lnTo>
                    <a:pt x="0" y="323"/>
                  </a:lnTo>
                  <a:lnTo>
                    <a:pt x="0" y="321"/>
                  </a:lnTo>
                  <a:lnTo>
                    <a:pt x="0" y="318"/>
                  </a:lnTo>
                  <a:lnTo>
                    <a:pt x="0" y="315"/>
                  </a:lnTo>
                  <a:lnTo>
                    <a:pt x="1" y="313"/>
                  </a:lnTo>
                  <a:lnTo>
                    <a:pt x="6" y="309"/>
                  </a:lnTo>
                  <a:lnTo>
                    <a:pt x="7" y="308"/>
                  </a:lnTo>
                  <a:lnTo>
                    <a:pt x="10" y="305"/>
                  </a:lnTo>
                  <a:lnTo>
                    <a:pt x="14" y="303"/>
                  </a:lnTo>
                  <a:lnTo>
                    <a:pt x="17" y="302"/>
                  </a:lnTo>
                  <a:lnTo>
                    <a:pt x="22" y="301"/>
                  </a:lnTo>
                  <a:lnTo>
                    <a:pt x="26" y="298"/>
                  </a:lnTo>
                  <a:lnTo>
                    <a:pt x="32" y="296"/>
                  </a:lnTo>
                  <a:lnTo>
                    <a:pt x="38" y="295"/>
                  </a:lnTo>
                  <a:lnTo>
                    <a:pt x="42" y="292"/>
                  </a:lnTo>
                  <a:lnTo>
                    <a:pt x="46" y="291"/>
                  </a:lnTo>
                  <a:lnTo>
                    <a:pt x="50" y="289"/>
                  </a:lnTo>
                  <a:lnTo>
                    <a:pt x="53" y="286"/>
                  </a:lnTo>
                  <a:lnTo>
                    <a:pt x="56" y="285"/>
                  </a:lnTo>
                  <a:lnTo>
                    <a:pt x="59" y="283"/>
                  </a:lnTo>
                  <a:lnTo>
                    <a:pt x="59" y="282"/>
                  </a:lnTo>
                  <a:lnTo>
                    <a:pt x="61" y="279"/>
                  </a:lnTo>
                  <a:lnTo>
                    <a:pt x="64" y="276"/>
                  </a:lnTo>
                  <a:lnTo>
                    <a:pt x="67" y="272"/>
                  </a:lnTo>
                  <a:lnTo>
                    <a:pt x="70" y="266"/>
                  </a:lnTo>
                  <a:lnTo>
                    <a:pt x="74" y="260"/>
                  </a:lnTo>
                  <a:lnTo>
                    <a:pt x="79" y="253"/>
                  </a:lnTo>
                  <a:lnTo>
                    <a:pt x="84" y="245"/>
                  </a:lnTo>
                  <a:lnTo>
                    <a:pt x="89" y="236"/>
                  </a:lnTo>
                  <a:lnTo>
                    <a:pt x="96" y="225"/>
                  </a:lnTo>
                  <a:lnTo>
                    <a:pt x="102" y="213"/>
                  </a:lnTo>
                  <a:lnTo>
                    <a:pt x="109" y="202"/>
                  </a:lnTo>
                  <a:lnTo>
                    <a:pt x="116" y="187"/>
                  </a:lnTo>
                  <a:lnTo>
                    <a:pt x="124" y="173"/>
                  </a:lnTo>
                  <a:lnTo>
                    <a:pt x="133" y="156"/>
                  </a:lnTo>
                  <a:lnTo>
                    <a:pt x="141" y="139"/>
                  </a:lnTo>
                  <a:lnTo>
                    <a:pt x="149" y="122"/>
                  </a:lnTo>
                  <a:lnTo>
                    <a:pt x="156" y="106"/>
                  </a:lnTo>
                  <a:lnTo>
                    <a:pt x="165" y="92"/>
                  </a:lnTo>
                  <a:lnTo>
                    <a:pt x="172" y="77"/>
                  </a:lnTo>
                  <a:lnTo>
                    <a:pt x="177" y="66"/>
                  </a:lnTo>
                  <a:lnTo>
                    <a:pt x="184" y="54"/>
                  </a:lnTo>
                  <a:lnTo>
                    <a:pt x="190" y="43"/>
                  </a:lnTo>
                  <a:lnTo>
                    <a:pt x="195" y="34"/>
                  </a:lnTo>
                  <a:lnTo>
                    <a:pt x="199" y="26"/>
                  </a:lnTo>
                  <a:lnTo>
                    <a:pt x="205" y="20"/>
                  </a:lnTo>
                  <a:lnTo>
                    <a:pt x="208" y="14"/>
                  </a:lnTo>
                  <a:lnTo>
                    <a:pt x="212" y="9"/>
                  </a:lnTo>
                  <a:lnTo>
                    <a:pt x="215" y="6"/>
                  </a:lnTo>
                  <a:lnTo>
                    <a:pt x="219" y="3"/>
                  </a:lnTo>
                  <a:lnTo>
                    <a:pt x="220" y="1"/>
                  </a:lnTo>
                  <a:lnTo>
                    <a:pt x="223" y="0"/>
                  </a:lnTo>
                  <a:lnTo>
                    <a:pt x="225" y="3"/>
                  </a:lnTo>
                  <a:lnTo>
                    <a:pt x="226" y="6"/>
                  </a:lnTo>
                  <a:lnTo>
                    <a:pt x="226" y="9"/>
                  </a:lnTo>
                  <a:lnTo>
                    <a:pt x="227" y="13"/>
                  </a:lnTo>
                  <a:lnTo>
                    <a:pt x="226" y="17"/>
                  </a:lnTo>
                  <a:lnTo>
                    <a:pt x="226" y="21"/>
                  </a:lnTo>
                  <a:lnTo>
                    <a:pt x="225" y="29"/>
                  </a:lnTo>
                  <a:lnTo>
                    <a:pt x="223" y="36"/>
                  </a:lnTo>
                  <a:lnTo>
                    <a:pt x="223" y="36"/>
                  </a:lnTo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12"/>
            <p:cNvSpPr>
              <a:spLocks/>
            </p:cNvSpPr>
            <p:nvPr/>
          </p:nvSpPr>
          <p:spPr bwMode="auto">
            <a:xfrm>
              <a:off x="2160588" y="2006601"/>
              <a:ext cx="534988" cy="158750"/>
            </a:xfrm>
            <a:custGeom>
              <a:avLst/>
              <a:gdLst>
                <a:gd name="T0" fmla="*/ 291 w 337"/>
                <a:gd name="T1" fmla="*/ 50 h 100"/>
                <a:gd name="T2" fmla="*/ 280 w 337"/>
                <a:gd name="T3" fmla="*/ 55 h 100"/>
                <a:gd name="T4" fmla="*/ 267 w 337"/>
                <a:gd name="T5" fmla="*/ 59 h 100"/>
                <a:gd name="T6" fmla="*/ 252 w 337"/>
                <a:gd name="T7" fmla="*/ 63 h 100"/>
                <a:gd name="T8" fmla="*/ 237 w 337"/>
                <a:gd name="T9" fmla="*/ 66 h 100"/>
                <a:gd name="T10" fmla="*/ 220 w 337"/>
                <a:gd name="T11" fmla="*/ 70 h 100"/>
                <a:gd name="T12" fmla="*/ 202 w 337"/>
                <a:gd name="T13" fmla="*/ 76 h 100"/>
                <a:gd name="T14" fmla="*/ 182 w 337"/>
                <a:gd name="T15" fmla="*/ 80 h 100"/>
                <a:gd name="T16" fmla="*/ 161 w 337"/>
                <a:gd name="T17" fmla="*/ 86 h 100"/>
                <a:gd name="T18" fmla="*/ 142 w 337"/>
                <a:gd name="T19" fmla="*/ 92 h 100"/>
                <a:gd name="T20" fmla="*/ 125 w 337"/>
                <a:gd name="T21" fmla="*/ 95 h 100"/>
                <a:gd name="T22" fmla="*/ 108 w 337"/>
                <a:gd name="T23" fmla="*/ 98 h 100"/>
                <a:gd name="T24" fmla="*/ 96 w 337"/>
                <a:gd name="T25" fmla="*/ 99 h 100"/>
                <a:gd name="T26" fmla="*/ 83 w 337"/>
                <a:gd name="T27" fmla="*/ 100 h 100"/>
                <a:gd name="T28" fmla="*/ 75 w 337"/>
                <a:gd name="T29" fmla="*/ 100 h 100"/>
                <a:gd name="T30" fmla="*/ 67 w 337"/>
                <a:gd name="T31" fmla="*/ 99 h 100"/>
                <a:gd name="T32" fmla="*/ 58 w 337"/>
                <a:gd name="T33" fmla="*/ 99 h 100"/>
                <a:gd name="T34" fmla="*/ 40 w 337"/>
                <a:gd name="T35" fmla="*/ 96 h 100"/>
                <a:gd name="T36" fmla="*/ 16 w 337"/>
                <a:gd name="T37" fmla="*/ 89 h 100"/>
                <a:gd name="T38" fmla="*/ 8 w 337"/>
                <a:gd name="T39" fmla="*/ 85 h 100"/>
                <a:gd name="T40" fmla="*/ 1 w 337"/>
                <a:gd name="T41" fmla="*/ 82 h 100"/>
                <a:gd name="T42" fmla="*/ 0 w 337"/>
                <a:gd name="T43" fmla="*/ 78 h 100"/>
                <a:gd name="T44" fmla="*/ 1 w 337"/>
                <a:gd name="T45" fmla="*/ 73 h 100"/>
                <a:gd name="T46" fmla="*/ 5 w 337"/>
                <a:gd name="T47" fmla="*/ 72 h 100"/>
                <a:gd name="T48" fmla="*/ 13 w 337"/>
                <a:gd name="T49" fmla="*/ 69 h 100"/>
                <a:gd name="T50" fmla="*/ 25 w 337"/>
                <a:gd name="T51" fmla="*/ 66 h 100"/>
                <a:gd name="T52" fmla="*/ 40 w 337"/>
                <a:gd name="T53" fmla="*/ 62 h 100"/>
                <a:gd name="T54" fmla="*/ 58 w 337"/>
                <a:gd name="T55" fmla="*/ 56 h 100"/>
                <a:gd name="T56" fmla="*/ 80 w 337"/>
                <a:gd name="T57" fmla="*/ 50 h 100"/>
                <a:gd name="T58" fmla="*/ 106 w 337"/>
                <a:gd name="T59" fmla="*/ 43 h 100"/>
                <a:gd name="T60" fmla="*/ 135 w 337"/>
                <a:gd name="T61" fmla="*/ 35 h 100"/>
                <a:gd name="T62" fmla="*/ 163 w 337"/>
                <a:gd name="T63" fmla="*/ 26 h 100"/>
                <a:gd name="T64" fmla="*/ 188 w 337"/>
                <a:gd name="T65" fmla="*/ 19 h 100"/>
                <a:gd name="T66" fmla="*/ 209 w 337"/>
                <a:gd name="T67" fmla="*/ 12 h 100"/>
                <a:gd name="T68" fmla="*/ 228 w 337"/>
                <a:gd name="T69" fmla="*/ 7 h 100"/>
                <a:gd name="T70" fmla="*/ 244 w 337"/>
                <a:gd name="T71" fmla="*/ 5 h 100"/>
                <a:gd name="T72" fmla="*/ 258 w 337"/>
                <a:gd name="T73" fmla="*/ 2 h 100"/>
                <a:gd name="T74" fmla="*/ 267 w 337"/>
                <a:gd name="T75" fmla="*/ 0 h 100"/>
                <a:gd name="T76" fmla="*/ 274 w 337"/>
                <a:gd name="T77" fmla="*/ 0 h 100"/>
                <a:gd name="T78" fmla="*/ 286 w 337"/>
                <a:gd name="T79" fmla="*/ 0 h 100"/>
                <a:gd name="T80" fmla="*/ 305 w 337"/>
                <a:gd name="T81" fmla="*/ 2 h 100"/>
                <a:gd name="T82" fmla="*/ 316 w 337"/>
                <a:gd name="T83" fmla="*/ 5 h 100"/>
                <a:gd name="T84" fmla="*/ 326 w 337"/>
                <a:gd name="T85" fmla="*/ 9 h 100"/>
                <a:gd name="T86" fmla="*/ 332 w 337"/>
                <a:gd name="T87" fmla="*/ 15 h 100"/>
                <a:gd name="T88" fmla="*/ 336 w 337"/>
                <a:gd name="T89" fmla="*/ 20 h 100"/>
                <a:gd name="T90" fmla="*/ 337 w 337"/>
                <a:gd name="T91" fmla="*/ 25 h 100"/>
                <a:gd name="T92" fmla="*/ 336 w 337"/>
                <a:gd name="T93" fmla="*/ 26 h 100"/>
                <a:gd name="T94" fmla="*/ 334 w 337"/>
                <a:gd name="T95" fmla="*/ 29 h 100"/>
                <a:gd name="T96" fmla="*/ 326 w 337"/>
                <a:gd name="T97" fmla="*/ 35 h 100"/>
                <a:gd name="T98" fmla="*/ 312 w 337"/>
                <a:gd name="T99" fmla="*/ 42 h 100"/>
                <a:gd name="T100" fmla="*/ 295 w 337"/>
                <a:gd name="T101" fmla="*/ 49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37" h="100">
                  <a:moveTo>
                    <a:pt x="295" y="49"/>
                  </a:moveTo>
                  <a:lnTo>
                    <a:pt x="291" y="50"/>
                  </a:lnTo>
                  <a:lnTo>
                    <a:pt x="286" y="53"/>
                  </a:lnTo>
                  <a:lnTo>
                    <a:pt x="280" y="55"/>
                  </a:lnTo>
                  <a:lnTo>
                    <a:pt x="273" y="56"/>
                  </a:lnTo>
                  <a:lnTo>
                    <a:pt x="267" y="59"/>
                  </a:lnTo>
                  <a:lnTo>
                    <a:pt x="260" y="60"/>
                  </a:lnTo>
                  <a:lnTo>
                    <a:pt x="252" y="63"/>
                  </a:lnTo>
                  <a:lnTo>
                    <a:pt x="245" y="65"/>
                  </a:lnTo>
                  <a:lnTo>
                    <a:pt x="237" y="66"/>
                  </a:lnTo>
                  <a:lnTo>
                    <a:pt x="228" y="69"/>
                  </a:lnTo>
                  <a:lnTo>
                    <a:pt x="220" y="70"/>
                  </a:lnTo>
                  <a:lnTo>
                    <a:pt x="212" y="73"/>
                  </a:lnTo>
                  <a:lnTo>
                    <a:pt x="202" y="76"/>
                  </a:lnTo>
                  <a:lnTo>
                    <a:pt x="192" y="79"/>
                  </a:lnTo>
                  <a:lnTo>
                    <a:pt x="182" y="80"/>
                  </a:lnTo>
                  <a:lnTo>
                    <a:pt x="171" y="83"/>
                  </a:lnTo>
                  <a:lnTo>
                    <a:pt x="161" y="86"/>
                  </a:lnTo>
                  <a:lnTo>
                    <a:pt x="152" y="89"/>
                  </a:lnTo>
                  <a:lnTo>
                    <a:pt x="142" y="92"/>
                  </a:lnTo>
                  <a:lnTo>
                    <a:pt x="133" y="93"/>
                  </a:lnTo>
                  <a:lnTo>
                    <a:pt x="125" y="95"/>
                  </a:lnTo>
                  <a:lnTo>
                    <a:pt x="117" y="96"/>
                  </a:lnTo>
                  <a:lnTo>
                    <a:pt x="108" y="98"/>
                  </a:lnTo>
                  <a:lnTo>
                    <a:pt x="101" y="99"/>
                  </a:lnTo>
                  <a:lnTo>
                    <a:pt x="96" y="99"/>
                  </a:lnTo>
                  <a:lnTo>
                    <a:pt x="89" y="100"/>
                  </a:lnTo>
                  <a:lnTo>
                    <a:pt x="83" y="100"/>
                  </a:lnTo>
                  <a:lnTo>
                    <a:pt x="79" y="100"/>
                  </a:lnTo>
                  <a:lnTo>
                    <a:pt x="75" y="100"/>
                  </a:lnTo>
                  <a:lnTo>
                    <a:pt x="71" y="100"/>
                  </a:lnTo>
                  <a:lnTo>
                    <a:pt x="67" y="99"/>
                  </a:lnTo>
                  <a:lnTo>
                    <a:pt x="64" y="99"/>
                  </a:lnTo>
                  <a:lnTo>
                    <a:pt x="58" y="99"/>
                  </a:lnTo>
                  <a:lnTo>
                    <a:pt x="51" y="98"/>
                  </a:lnTo>
                  <a:lnTo>
                    <a:pt x="40" y="96"/>
                  </a:lnTo>
                  <a:lnTo>
                    <a:pt x="29" y="92"/>
                  </a:lnTo>
                  <a:lnTo>
                    <a:pt x="16" y="89"/>
                  </a:lnTo>
                  <a:lnTo>
                    <a:pt x="12" y="88"/>
                  </a:lnTo>
                  <a:lnTo>
                    <a:pt x="8" y="85"/>
                  </a:lnTo>
                  <a:lnTo>
                    <a:pt x="4" y="83"/>
                  </a:lnTo>
                  <a:lnTo>
                    <a:pt x="1" y="82"/>
                  </a:lnTo>
                  <a:lnTo>
                    <a:pt x="0" y="79"/>
                  </a:lnTo>
                  <a:lnTo>
                    <a:pt x="0" y="78"/>
                  </a:lnTo>
                  <a:lnTo>
                    <a:pt x="0" y="76"/>
                  </a:lnTo>
                  <a:lnTo>
                    <a:pt x="1" y="73"/>
                  </a:lnTo>
                  <a:lnTo>
                    <a:pt x="2" y="73"/>
                  </a:lnTo>
                  <a:lnTo>
                    <a:pt x="5" y="72"/>
                  </a:lnTo>
                  <a:lnTo>
                    <a:pt x="8" y="70"/>
                  </a:lnTo>
                  <a:lnTo>
                    <a:pt x="13" y="69"/>
                  </a:lnTo>
                  <a:lnTo>
                    <a:pt x="18" y="68"/>
                  </a:lnTo>
                  <a:lnTo>
                    <a:pt x="25" y="66"/>
                  </a:lnTo>
                  <a:lnTo>
                    <a:pt x="32" y="63"/>
                  </a:lnTo>
                  <a:lnTo>
                    <a:pt x="40" y="62"/>
                  </a:lnTo>
                  <a:lnTo>
                    <a:pt x="48" y="59"/>
                  </a:lnTo>
                  <a:lnTo>
                    <a:pt x="58" y="56"/>
                  </a:lnTo>
                  <a:lnTo>
                    <a:pt x="69" y="53"/>
                  </a:lnTo>
                  <a:lnTo>
                    <a:pt x="80" y="50"/>
                  </a:lnTo>
                  <a:lnTo>
                    <a:pt x="93" y="47"/>
                  </a:lnTo>
                  <a:lnTo>
                    <a:pt x="106" y="43"/>
                  </a:lnTo>
                  <a:lnTo>
                    <a:pt x="121" y="39"/>
                  </a:lnTo>
                  <a:lnTo>
                    <a:pt x="135" y="35"/>
                  </a:lnTo>
                  <a:lnTo>
                    <a:pt x="150" y="30"/>
                  </a:lnTo>
                  <a:lnTo>
                    <a:pt x="163" y="26"/>
                  </a:lnTo>
                  <a:lnTo>
                    <a:pt x="175" y="22"/>
                  </a:lnTo>
                  <a:lnTo>
                    <a:pt x="188" y="19"/>
                  </a:lnTo>
                  <a:lnTo>
                    <a:pt x="199" y="15"/>
                  </a:lnTo>
                  <a:lnTo>
                    <a:pt x="209" y="12"/>
                  </a:lnTo>
                  <a:lnTo>
                    <a:pt x="219" y="10"/>
                  </a:lnTo>
                  <a:lnTo>
                    <a:pt x="228" y="7"/>
                  </a:lnTo>
                  <a:lnTo>
                    <a:pt x="237" y="6"/>
                  </a:lnTo>
                  <a:lnTo>
                    <a:pt x="244" y="5"/>
                  </a:lnTo>
                  <a:lnTo>
                    <a:pt x="251" y="3"/>
                  </a:lnTo>
                  <a:lnTo>
                    <a:pt x="258" y="2"/>
                  </a:lnTo>
                  <a:lnTo>
                    <a:pt x="263" y="0"/>
                  </a:lnTo>
                  <a:lnTo>
                    <a:pt x="267" y="0"/>
                  </a:lnTo>
                  <a:lnTo>
                    <a:pt x="272" y="0"/>
                  </a:lnTo>
                  <a:lnTo>
                    <a:pt x="274" y="0"/>
                  </a:lnTo>
                  <a:lnTo>
                    <a:pt x="280" y="0"/>
                  </a:lnTo>
                  <a:lnTo>
                    <a:pt x="286" y="0"/>
                  </a:lnTo>
                  <a:lnTo>
                    <a:pt x="295" y="0"/>
                  </a:lnTo>
                  <a:lnTo>
                    <a:pt x="305" y="2"/>
                  </a:lnTo>
                  <a:lnTo>
                    <a:pt x="311" y="3"/>
                  </a:lnTo>
                  <a:lnTo>
                    <a:pt x="316" y="5"/>
                  </a:lnTo>
                  <a:lnTo>
                    <a:pt x="322" y="6"/>
                  </a:lnTo>
                  <a:lnTo>
                    <a:pt x="326" y="9"/>
                  </a:lnTo>
                  <a:lnTo>
                    <a:pt x="329" y="12"/>
                  </a:lnTo>
                  <a:lnTo>
                    <a:pt x="332" y="15"/>
                  </a:lnTo>
                  <a:lnTo>
                    <a:pt x="334" y="17"/>
                  </a:lnTo>
                  <a:lnTo>
                    <a:pt x="336" y="20"/>
                  </a:lnTo>
                  <a:lnTo>
                    <a:pt x="336" y="22"/>
                  </a:lnTo>
                  <a:lnTo>
                    <a:pt x="337" y="25"/>
                  </a:lnTo>
                  <a:lnTo>
                    <a:pt x="337" y="26"/>
                  </a:lnTo>
                  <a:lnTo>
                    <a:pt x="336" y="26"/>
                  </a:lnTo>
                  <a:lnTo>
                    <a:pt x="334" y="27"/>
                  </a:lnTo>
                  <a:lnTo>
                    <a:pt x="334" y="29"/>
                  </a:lnTo>
                  <a:lnTo>
                    <a:pt x="330" y="32"/>
                  </a:lnTo>
                  <a:lnTo>
                    <a:pt x="326" y="35"/>
                  </a:lnTo>
                  <a:lnTo>
                    <a:pt x="320" y="39"/>
                  </a:lnTo>
                  <a:lnTo>
                    <a:pt x="312" y="42"/>
                  </a:lnTo>
                  <a:lnTo>
                    <a:pt x="305" y="46"/>
                  </a:lnTo>
                  <a:lnTo>
                    <a:pt x="295" y="49"/>
                  </a:lnTo>
                  <a:lnTo>
                    <a:pt x="295" y="49"/>
                  </a:lnTo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13"/>
            <p:cNvSpPr>
              <a:spLocks/>
            </p:cNvSpPr>
            <p:nvPr/>
          </p:nvSpPr>
          <p:spPr bwMode="auto">
            <a:xfrm>
              <a:off x="2309813" y="1700213"/>
              <a:ext cx="209550" cy="674688"/>
            </a:xfrm>
            <a:custGeom>
              <a:avLst/>
              <a:gdLst>
                <a:gd name="T0" fmla="*/ 44 w 132"/>
                <a:gd name="T1" fmla="*/ 130 h 425"/>
                <a:gd name="T2" fmla="*/ 45 w 132"/>
                <a:gd name="T3" fmla="*/ 107 h 425"/>
                <a:gd name="T4" fmla="*/ 46 w 132"/>
                <a:gd name="T5" fmla="*/ 89 h 425"/>
                <a:gd name="T6" fmla="*/ 46 w 132"/>
                <a:gd name="T7" fmla="*/ 74 h 425"/>
                <a:gd name="T8" fmla="*/ 45 w 132"/>
                <a:gd name="T9" fmla="*/ 63 h 425"/>
                <a:gd name="T10" fmla="*/ 38 w 132"/>
                <a:gd name="T11" fmla="*/ 49 h 425"/>
                <a:gd name="T12" fmla="*/ 30 w 132"/>
                <a:gd name="T13" fmla="*/ 34 h 425"/>
                <a:gd name="T14" fmla="*/ 23 w 132"/>
                <a:gd name="T15" fmla="*/ 27 h 425"/>
                <a:gd name="T16" fmla="*/ 17 w 132"/>
                <a:gd name="T17" fmla="*/ 21 h 425"/>
                <a:gd name="T18" fmla="*/ 14 w 132"/>
                <a:gd name="T19" fmla="*/ 14 h 425"/>
                <a:gd name="T20" fmla="*/ 16 w 132"/>
                <a:gd name="T21" fmla="*/ 9 h 425"/>
                <a:gd name="T22" fmla="*/ 21 w 132"/>
                <a:gd name="T23" fmla="*/ 4 h 425"/>
                <a:gd name="T24" fmla="*/ 24 w 132"/>
                <a:gd name="T25" fmla="*/ 3 h 425"/>
                <a:gd name="T26" fmla="*/ 33 w 132"/>
                <a:gd name="T27" fmla="*/ 0 h 425"/>
                <a:gd name="T28" fmla="*/ 46 w 132"/>
                <a:gd name="T29" fmla="*/ 0 h 425"/>
                <a:gd name="T30" fmla="*/ 63 w 132"/>
                <a:gd name="T31" fmla="*/ 3 h 425"/>
                <a:gd name="T32" fmla="*/ 81 w 132"/>
                <a:gd name="T33" fmla="*/ 7 h 425"/>
                <a:gd name="T34" fmla="*/ 99 w 132"/>
                <a:gd name="T35" fmla="*/ 16 h 425"/>
                <a:gd name="T36" fmla="*/ 113 w 132"/>
                <a:gd name="T37" fmla="*/ 23 h 425"/>
                <a:gd name="T38" fmla="*/ 125 w 132"/>
                <a:gd name="T39" fmla="*/ 30 h 425"/>
                <a:gd name="T40" fmla="*/ 130 w 132"/>
                <a:gd name="T41" fmla="*/ 36 h 425"/>
                <a:gd name="T42" fmla="*/ 132 w 132"/>
                <a:gd name="T43" fmla="*/ 40 h 425"/>
                <a:gd name="T44" fmla="*/ 132 w 132"/>
                <a:gd name="T45" fmla="*/ 47 h 425"/>
                <a:gd name="T46" fmla="*/ 130 w 132"/>
                <a:gd name="T47" fmla="*/ 57 h 425"/>
                <a:gd name="T48" fmla="*/ 129 w 132"/>
                <a:gd name="T49" fmla="*/ 70 h 425"/>
                <a:gd name="T50" fmla="*/ 126 w 132"/>
                <a:gd name="T51" fmla="*/ 86 h 425"/>
                <a:gd name="T52" fmla="*/ 123 w 132"/>
                <a:gd name="T53" fmla="*/ 104 h 425"/>
                <a:gd name="T54" fmla="*/ 119 w 132"/>
                <a:gd name="T55" fmla="*/ 126 h 425"/>
                <a:gd name="T56" fmla="*/ 113 w 132"/>
                <a:gd name="T57" fmla="*/ 150 h 425"/>
                <a:gd name="T58" fmla="*/ 108 w 132"/>
                <a:gd name="T59" fmla="*/ 176 h 425"/>
                <a:gd name="T60" fmla="*/ 101 w 132"/>
                <a:gd name="T61" fmla="*/ 206 h 425"/>
                <a:gd name="T62" fmla="*/ 93 w 132"/>
                <a:gd name="T63" fmla="*/ 238 h 425"/>
                <a:gd name="T64" fmla="*/ 84 w 132"/>
                <a:gd name="T65" fmla="*/ 272 h 425"/>
                <a:gd name="T66" fmla="*/ 74 w 132"/>
                <a:gd name="T67" fmla="*/ 311 h 425"/>
                <a:gd name="T68" fmla="*/ 65 w 132"/>
                <a:gd name="T69" fmla="*/ 351 h 425"/>
                <a:gd name="T70" fmla="*/ 53 w 132"/>
                <a:gd name="T71" fmla="*/ 394 h 425"/>
                <a:gd name="T72" fmla="*/ 24 w 132"/>
                <a:gd name="T73" fmla="*/ 421 h 425"/>
                <a:gd name="T74" fmla="*/ 3 w 132"/>
                <a:gd name="T75" fmla="*/ 412 h 425"/>
                <a:gd name="T76" fmla="*/ 9 w 132"/>
                <a:gd name="T77" fmla="*/ 386 h 425"/>
                <a:gd name="T78" fmla="*/ 14 w 132"/>
                <a:gd name="T79" fmla="*/ 361 h 425"/>
                <a:gd name="T80" fmla="*/ 20 w 132"/>
                <a:gd name="T81" fmla="*/ 339 h 425"/>
                <a:gd name="T82" fmla="*/ 27 w 132"/>
                <a:gd name="T83" fmla="*/ 306 h 425"/>
                <a:gd name="T84" fmla="*/ 34 w 132"/>
                <a:gd name="T85" fmla="*/ 269 h 425"/>
                <a:gd name="T86" fmla="*/ 38 w 132"/>
                <a:gd name="T87" fmla="*/ 238 h 425"/>
                <a:gd name="T88" fmla="*/ 39 w 132"/>
                <a:gd name="T89" fmla="*/ 209 h 425"/>
                <a:gd name="T90" fmla="*/ 41 w 132"/>
                <a:gd name="T91" fmla="*/ 169 h 425"/>
                <a:gd name="T92" fmla="*/ 41 w 132"/>
                <a:gd name="T93" fmla="*/ 143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32" h="425">
                  <a:moveTo>
                    <a:pt x="41" y="143"/>
                  </a:moveTo>
                  <a:lnTo>
                    <a:pt x="44" y="130"/>
                  </a:lnTo>
                  <a:lnTo>
                    <a:pt x="45" y="119"/>
                  </a:lnTo>
                  <a:lnTo>
                    <a:pt x="45" y="107"/>
                  </a:lnTo>
                  <a:lnTo>
                    <a:pt x="46" y="99"/>
                  </a:lnTo>
                  <a:lnTo>
                    <a:pt x="46" y="89"/>
                  </a:lnTo>
                  <a:lnTo>
                    <a:pt x="46" y="82"/>
                  </a:lnTo>
                  <a:lnTo>
                    <a:pt x="46" y="74"/>
                  </a:lnTo>
                  <a:lnTo>
                    <a:pt x="46" y="69"/>
                  </a:lnTo>
                  <a:lnTo>
                    <a:pt x="45" y="63"/>
                  </a:lnTo>
                  <a:lnTo>
                    <a:pt x="42" y="59"/>
                  </a:lnTo>
                  <a:lnTo>
                    <a:pt x="38" y="49"/>
                  </a:lnTo>
                  <a:lnTo>
                    <a:pt x="33" y="39"/>
                  </a:lnTo>
                  <a:lnTo>
                    <a:pt x="30" y="34"/>
                  </a:lnTo>
                  <a:lnTo>
                    <a:pt x="26" y="29"/>
                  </a:lnTo>
                  <a:lnTo>
                    <a:pt x="23" y="27"/>
                  </a:lnTo>
                  <a:lnTo>
                    <a:pt x="21" y="26"/>
                  </a:lnTo>
                  <a:lnTo>
                    <a:pt x="17" y="21"/>
                  </a:lnTo>
                  <a:lnTo>
                    <a:pt x="14" y="19"/>
                  </a:lnTo>
                  <a:lnTo>
                    <a:pt x="14" y="14"/>
                  </a:lnTo>
                  <a:lnTo>
                    <a:pt x="14" y="11"/>
                  </a:lnTo>
                  <a:lnTo>
                    <a:pt x="16" y="9"/>
                  </a:lnTo>
                  <a:lnTo>
                    <a:pt x="17" y="6"/>
                  </a:lnTo>
                  <a:lnTo>
                    <a:pt x="21" y="4"/>
                  </a:lnTo>
                  <a:lnTo>
                    <a:pt x="21" y="3"/>
                  </a:lnTo>
                  <a:lnTo>
                    <a:pt x="24" y="3"/>
                  </a:lnTo>
                  <a:lnTo>
                    <a:pt x="27" y="1"/>
                  </a:lnTo>
                  <a:lnTo>
                    <a:pt x="33" y="0"/>
                  </a:lnTo>
                  <a:lnTo>
                    <a:pt x="39" y="0"/>
                  </a:lnTo>
                  <a:lnTo>
                    <a:pt x="46" y="0"/>
                  </a:lnTo>
                  <a:lnTo>
                    <a:pt x="55" y="1"/>
                  </a:lnTo>
                  <a:lnTo>
                    <a:pt x="63" y="3"/>
                  </a:lnTo>
                  <a:lnTo>
                    <a:pt x="73" y="4"/>
                  </a:lnTo>
                  <a:lnTo>
                    <a:pt x="81" y="7"/>
                  </a:lnTo>
                  <a:lnTo>
                    <a:pt x="91" y="11"/>
                  </a:lnTo>
                  <a:lnTo>
                    <a:pt x="99" y="16"/>
                  </a:lnTo>
                  <a:lnTo>
                    <a:pt x="106" y="19"/>
                  </a:lnTo>
                  <a:lnTo>
                    <a:pt x="113" y="23"/>
                  </a:lnTo>
                  <a:lnTo>
                    <a:pt x="119" y="26"/>
                  </a:lnTo>
                  <a:lnTo>
                    <a:pt x="125" y="30"/>
                  </a:lnTo>
                  <a:lnTo>
                    <a:pt x="129" y="34"/>
                  </a:lnTo>
                  <a:lnTo>
                    <a:pt x="130" y="36"/>
                  </a:lnTo>
                  <a:lnTo>
                    <a:pt x="130" y="37"/>
                  </a:lnTo>
                  <a:lnTo>
                    <a:pt x="132" y="40"/>
                  </a:lnTo>
                  <a:lnTo>
                    <a:pt x="132" y="43"/>
                  </a:lnTo>
                  <a:lnTo>
                    <a:pt x="132" y="47"/>
                  </a:lnTo>
                  <a:lnTo>
                    <a:pt x="132" y="52"/>
                  </a:lnTo>
                  <a:lnTo>
                    <a:pt x="130" y="57"/>
                  </a:lnTo>
                  <a:lnTo>
                    <a:pt x="130" y="63"/>
                  </a:lnTo>
                  <a:lnTo>
                    <a:pt x="129" y="70"/>
                  </a:lnTo>
                  <a:lnTo>
                    <a:pt x="127" y="77"/>
                  </a:lnTo>
                  <a:lnTo>
                    <a:pt x="126" y="86"/>
                  </a:lnTo>
                  <a:lnTo>
                    <a:pt x="125" y="94"/>
                  </a:lnTo>
                  <a:lnTo>
                    <a:pt x="123" y="104"/>
                  </a:lnTo>
                  <a:lnTo>
                    <a:pt x="122" y="115"/>
                  </a:lnTo>
                  <a:lnTo>
                    <a:pt x="119" y="126"/>
                  </a:lnTo>
                  <a:lnTo>
                    <a:pt x="116" y="137"/>
                  </a:lnTo>
                  <a:lnTo>
                    <a:pt x="113" y="150"/>
                  </a:lnTo>
                  <a:lnTo>
                    <a:pt x="111" y="163"/>
                  </a:lnTo>
                  <a:lnTo>
                    <a:pt x="108" y="176"/>
                  </a:lnTo>
                  <a:lnTo>
                    <a:pt x="105" y="190"/>
                  </a:lnTo>
                  <a:lnTo>
                    <a:pt x="101" y="206"/>
                  </a:lnTo>
                  <a:lnTo>
                    <a:pt x="97" y="222"/>
                  </a:lnTo>
                  <a:lnTo>
                    <a:pt x="93" y="238"/>
                  </a:lnTo>
                  <a:lnTo>
                    <a:pt x="88" y="255"/>
                  </a:lnTo>
                  <a:lnTo>
                    <a:pt x="84" y="272"/>
                  </a:lnTo>
                  <a:lnTo>
                    <a:pt x="80" y="291"/>
                  </a:lnTo>
                  <a:lnTo>
                    <a:pt x="74" y="311"/>
                  </a:lnTo>
                  <a:lnTo>
                    <a:pt x="70" y="329"/>
                  </a:lnTo>
                  <a:lnTo>
                    <a:pt x="65" y="351"/>
                  </a:lnTo>
                  <a:lnTo>
                    <a:pt x="59" y="372"/>
                  </a:lnTo>
                  <a:lnTo>
                    <a:pt x="53" y="394"/>
                  </a:lnTo>
                  <a:lnTo>
                    <a:pt x="46" y="415"/>
                  </a:lnTo>
                  <a:lnTo>
                    <a:pt x="24" y="421"/>
                  </a:lnTo>
                  <a:lnTo>
                    <a:pt x="0" y="425"/>
                  </a:lnTo>
                  <a:lnTo>
                    <a:pt x="3" y="412"/>
                  </a:lnTo>
                  <a:lnTo>
                    <a:pt x="6" y="398"/>
                  </a:lnTo>
                  <a:lnTo>
                    <a:pt x="9" y="386"/>
                  </a:lnTo>
                  <a:lnTo>
                    <a:pt x="12" y="374"/>
                  </a:lnTo>
                  <a:lnTo>
                    <a:pt x="14" y="361"/>
                  </a:lnTo>
                  <a:lnTo>
                    <a:pt x="17" y="349"/>
                  </a:lnTo>
                  <a:lnTo>
                    <a:pt x="20" y="339"/>
                  </a:lnTo>
                  <a:lnTo>
                    <a:pt x="23" y="328"/>
                  </a:lnTo>
                  <a:lnTo>
                    <a:pt x="27" y="306"/>
                  </a:lnTo>
                  <a:lnTo>
                    <a:pt x="31" y="288"/>
                  </a:lnTo>
                  <a:lnTo>
                    <a:pt x="34" y="269"/>
                  </a:lnTo>
                  <a:lnTo>
                    <a:pt x="37" y="252"/>
                  </a:lnTo>
                  <a:lnTo>
                    <a:pt x="38" y="238"/>
                  </a:lnTo>
                  <a:lnTo>
                    <a:pt x="39" y="223"/>
                  </a:lnTo>
                  <a:lnTo>
                    <a:pt x="39" y="209"/>
                  </a:lnTo>
                  <a:lnTo>
                    <a:pt x="41" y="196"/>
                  </a:lnTo>
                  <a:lnTo>
                    <a:pt x="41" y="169"/>
                  </a:lnTo>
                  <a:lnTo>
                    <a:pt x="41" y="143"/>
                  </a:lnTo>
                  <a:lnTo>
                    <a:pt x="41" y="143"/>
                  </a:lnTo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14"/>
            <p:cNvSpPr>
              <a:spLocks/>
            </p:cNvSpPr>
            <p:nvPr/>
          </p:nvSpPr>
          <p:spPr bwMode="auto">
            <a:xfrm>
              <a:off x="2062163" y="2354263"/>
              <a:ext cx="163513" cy="422275"/>
            </a:xfrm>
            <a:custGeom>
              <a:avLst/>
              <a:gdLst>
                <a:gd name="T0" fmla="*/ 3 w 103"/>
                <a:gd name="T1" fmla="*/ 7 h 266"/>
                <a:gd name="T2" fmla="*/ 7 w 103"/>
                <a:gd name="T3" fmla="*/ 5 h 266"/>
                <a:gd name="T4" fmla="*/ 13 w 103"/>
                <a:gd name="T5" fmla="*/ 2 h 266"/>
                <a:gd name="T6" fmla="*/ 20 w 103"/>
                <a:gd name="T7" fmla="*/ 0 h 266"/>
                <a:gd name="T8" fmla="*/ 29 w 103"/>
                <a:gd name="T9" fmla="*/ 0 h 266"/>
                <a:gd name="T10" fmla="*/ 42 w 103"/>
                <a:gd name="T11" fmla="*/ 0 h 266"/>
                <a:gd name="T12" fmla="*/ 55 w 103"/>
                <a:gd name="T13" fmla="*/ 2 h 266"/>
                <a:gd name="T14" fmla="*/ 70 w 103"/>
                <a:gd name="T15" fmla="*/ 3 h 266"/>
                <a:gd name="T16" fmla="*/ 81 w 103"/>
                <a:gd name="T17" fmla="*/ 20 h 266"/>
                <a:gd name="T18" fmla="*/ 85 w 103"/>
                <a:gd name="T19" fmla="*/ 50 h 266"/>
                <a:gd name="T20" fmla="*/ 89 w 103"/>
                <a:gd name="T21" fmla="*/ 79 h 266"/>
                <a:gd name="T22" fmla="*/ 92 w 103"/>
                <a:gd name="T23" fmla="*/ 106 h 266"/>
                <a:gd name="T24" fmla="*/ 95 w 103"/>
                <a:gd name="T25" fmla="*/ 130 h 266"/>
                <a:gd name="T26" fmla="*/ 98 w 103"/>
                <a:gd name="T27" fmla="*/ 153 h 266"/>
                <a:gd name="T28" fmla="*/ 101 w 103"/>
                <a:gd name="T29" fmla="*/ 173 h 266"/>
                <a:gd name="T30" fmla="*/ 102 w 103"/>
                <a:gd name="T31" fmla="*/ 192 h 266"/>
                <a:gd name="T32" fmla="*/ 102 w 103"/>
                <a:gd name="T33" fmla="*/ 208 h 266"/>
                <a:gd name="T34" fmla="*/ 103 w 103"/>
                <a:gd name="T35" fmla="*/ 222 h 266"/>
                <a:gd name="T36" fmla="*/ 103 w 103"/>
                <a:gd name="T37" fmla="*/ 235 h 266"/>
                <a:gd name="T38" fmla="*/ 102 w 103"/>
                <a:gd name="T39" fmla="*/ 245 h 266"/>
                <a:gd name="T40" fmla="*/ 102 w 103"/>
                <a:gd name="T41" fmla="*/ 254 h 266"/>
                <a:gd name="T42" fmla="*/ 101 w 103"/>
                <a:gd name="T43" fmla="*/ 261 h 266"/>
                <a:gd name="T44" fmla="*/ 98 w 103"/>
                <a:gd name="T45" fmla="*/ 264 h 266"/>
                <a:gd name="T46" fmla="*/ 96 w 103"/>
                <a:gd name="T47" fmla="*/ 266 h 266"/>
                <a:gd name="T48" fmla="*/ 91 w 103"/>
                <a:gd name="T49" fmla="*/ 266 h 266"/>
                <a:gd name="T50" fmla="*/ 85 w 103"/>
                <a:gd name="T51" fmla="*/ 266 h 266"/>
                <a:gd name="T52" fmla="*/ 80 w 103"/>
                <a:gd name="T53" fmla="*/ 262 h 266"/>
                <a:gd name="T54" fmla="*/ 75 w 103"/>
                <a:gd name="T55" fmla="*/ 256 h 266"/>
                <a:gd name="T56" fmla="*/ 70 w 103"/>
                <a:gd name="T57" fmla="*/ 248 h 266"/>
                <a:gd name="T58" fmla="*/ 66 w 103"/>
                <a:gd name="T59" fmla="*/ 238 h 266"/>
                <a:gd name="T60" fmla="*/ 62 w 103"/>
                <a:gd name="T61" fmla="*/ 225 h 266"/>
                <a:gd name="T62" fmla="*/ 59 w 103"/>
                <a:gd name="T63" fmla="*/ 211 h 266"/>
                <a:gd name="T64" fmla="*/ 56 w 103"/>
                <a:gd name="T65" fmla="*/ 186 h 266"/>
                <a:gd name="T66" fmla="*/ 52 w 103"/>
                <a:gd name="T67" fmla="*/ 156 h 266"/>
                <a:gd name="T68" fmla="*/ 49 w 103"/>
                <a:gd name="T69" fmla="*/ 128 h 266"/>
                <a:gd name="T70" fmla="*/ 43 w 103"/>
                <a:gd name="T71" fmla="*/ 88 h 266"/>
                <a:gd name="T72" fmla="*/ 38 w 103"/>
                <a:gd name="T73" fmla="*/ 65 h 266"/>
                <a:gd name="T74" fmla="*/ 32 w 103"/>
                <a:gd name="T75" fmla="*/ 47 h 266"/>
                <a:gd name="T76" fmla="*/ 25 w 103"/>
                <a:gd name="T77" fmla="*/ 35 h 266"/>
                <a:gd name="T78" fmla="*/ 17 w 103"/>
                <a:gd name="T79" fmla="*/ 29 h 266"/>
                <a:gd name="T80" fmla="*/ 7 w 103"/>
                <a:gd name="T81" fmla="*/ 25 h 266"/>
                <a:gd name="T82" fmla="*/ 2 w 103"/>
                <a:gd name="T83" fmla="*/ 20 h 266"/>
                <a:gd name="T84" fmla="*/ 0 w 103"/>
                <a:gd name="T85" fmla="*/ 15 h 266"/>
                <a:gd name="T86" fmla="*/ 2 w 103"/>
                <a:gd name="T87" fmla="*/ 9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03" h="266">
                  <a:moveTo>
                    <a:pt x="2" y="9"/>
                  </a:moveTo>
                  <a:lnTo>
                    <a:pt x="3" y="7"/>
                  </a:lnTo>
                  <a:lnTo>
                    <a:pt x="4" y="6"/>
                  </a:lnTo>
                  <a:lnTo>
                    <a:pt x="7" y="5"/>
                  </a:lnTo>
                  <a:lnTo>
                    <a:pt x="10" y="3"/>
                  </a:lnTo>
                  <a:lnTo>
                    <a:pt x="13" y="2"/>
                  </a:lnTo>
                  <a:lnTo>
                    <a:pt x="16" y="2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2" y="0"/>
                  </a:lnTo>
                  <a:lnTo>
                    <a:pt x="48" y="2"/>
                  </a:lnTo>
                  <a:lnTo>
                    <a:pt x="55" y="2"/>
                  </a:lnTo>
                  <a:lnTo>
                    <a:pt x="63" y="2"/>
                  </a:lnTo>
                  <a:lnTo>
                    <a:pt x="70" y="3"/>
                  </a:lnTo>
                  <a:lnTo>
                    <a:pt x="78" y="3"/>
                  </a:lnTo>
                  <a:lnTo>
                    <a:pt x="81" y="20"/>
                  </a:lnTo>
                  <a:lnTo>
                    <a:pt x="84" y="36"/>
                  </a:lnTo>
                  <a:lnTo>
                    <a:pt x="85" y="50"/>
                  </a:lnTo>
                  <a:lnTo>
                    <a:pt x="88" y="65"/>
                  </a:lnTo>
                  <a:lnTo>
                    <a:pt x="89" y="79"/>
                  </a:lnTo>
                  <a:lnTo>
                    <a:pt x="91" y="92"/>
                  </a:lnTo>
                  <a:lnTo>
                    <a:pt x="92" y="106"/>
                  </a:lnTo>
                  <a:lnTo>
                    <a:pt x="94" y="118"/>
                  </a:lnTo>
                  <a:lnTo>
                    <a:pt x="95" y="130"/>
                  </a:lnTo>
                  <a:lnTo>
                    <a:pt x="96" y="142"/>
                  </a:lnTo>
                  <a:lnTo>
                    <a:pt x="98" y="153"/>
                  </a:lnTo>
                  <a:lnTo>
                    <a:pt x="99" y="163"/>
                  </a:lnTo>
                  <a:lnTo>
                    <a:pt x="101" y="173"/>
                  </a:lnTo>
                  <a:lnTo>
                    <a:pt x="101" y="183"/>
                  </a:lnTo>
                  <a:lnTo>
                    <a:pt x="102" y="192"/>
                  </a:lnTo>
                  <a:lnTo>
                    <a:pt x="102" y="201"/>
                  </a:lnTo>
                  <a:lnTo>
                    <a:pt x="102" y="208"/>
                  </a:lnTo>
                  <a:lnTo>
                    <a:pt x="102" y="216"/>
                  </a:lnTo>
                  <a:lnTo>
                    <a:pt x="103" y="222"/>
                  </a:lnTo>
                  <a:lnTo>
                    <a:pt x="103" y="229"/>
                  </a:lnTo>
                  <a:lnTo>
                    <a:pt x="103" y="235"/>
                  </a:lnTo>
                  <a:lnTo>
                    <a:pt x="103" y="241"/>
                  </a:lnTo>
                  <a:lnTo>
                    <a:pt x="102" y="245"/>
                  </a:lnTo>
                  <a:lnTo>
                    <a:pt x="102" y="249"/>
                  </a:lnTo>
                  <a:lnTo>
                    <a:pt x="102" y="254"/>
                  </a:lnTo>
                  <a:lnTo>
                    <a:pt x="101" y="258"/>
                  </a:lnTo>
                  <a:lnTo>
                    <a:pt x="101" y="261"/>
                  </a:lnTo>
                  <a:lnTo>
                    <a:pt x="99" y="262"/>
                  </a:lnTo>
                  <a:lnTo>
                    <a:pt x="98" y="264"/>
                  </a:lnTo>
                  <a:lnTo>
                    <a:pt x="96" y="265"/>
                  </a:lnTo>
                  <a:lnTo>
                    <a:pt x="96" y="266"/>
                  </a:lnTo>
                  <a:lnTo>
                    <a:pt x="95" y="266"/>
                  </a:lnTo>
                  <a:lnTo>
                    <a:pt x="91" y="266"/>
                  </a:lnTo>
                  <a:lnTo>
                    <a:pt x="88" y="266"/>
                  </a:lnTo>
                  <a:lnTo>
                    <a:pt x="85" y="266"/>
                  </a:lnTo>
                  <a:lnTo>
                    <a:pt x="82" y="265"/>
                  </a:lnTo>
                  <a:lnTo>
                    <a:pt x="80" y="262"/>
                  </a:lnTo>
                  <a:lnTo>
                    <a:pt x="77" y="261"/>
                  </a:lnTo>
                  <a:lnTo>
                    <a:pt x="75" y="256"/>
                  </a:lnTo>
                  <a:lnTo>
                    <a:pt x="73" y="254"/>
                  </a:lnTo>
                  <a:lnTo>
                    <a:pt x="70" y="248"/>
                  </a:lnTo>
                  <a:lnTo>
                    <a:pt x="67" y="244"/>
                  </a:lnTo>
                  <a:lnTo>
                    <a:pt x="66" y="238"/>
                  </a:lnTo>
                  <a:lnTo>
                    <a:pt x="64" y="232"/>
                  </a:lnTo>
                  <a:lnTo>
                    <a:pt x="62" y="225"/>
                  </a:lnTo>
                  <a:lnTo>
                    <a:pt x="60" y="218"/>
                  </a:lnTo>
                  <a:lnTo>
                    <a:pt x="59" y="211"/>
                  </a:lnTo>
                  <a:lnTo>
                    <a:pt x="59" y="202"/>
                  </a:lnTo>
                  <a:lnTo>
                    <a:pt x="56" y="186"/>
                  </a:lnTo>
                  <a:lnTo>
                    <a:pt x="55" y="171"/>
                  </a:lnTo>
                  <a:lnTo>
                    <a:pt x="52" y="156"/>
                  </a:lnTo>
                  <a:lnTo>
                    <a:pt x="50" y="142"/>
                  </a:lnTo>
                  <a:lnTo>
                    <a:pt x="49" y="128"/>
                  </a:lnTo>
                  <a:lnTo>
                    <a:pt x="46" y="115"/>
                  </a:lnTo>
                  <a:lnTo>
                    <a:pt x="43" y="88"/>
                  </a:lnTo>
                  <a:lnTo>
                    <a:pt x="41" y="76"/>
                  </a:lnTo>
                  <a:lnTo>
                    <a:pt x="38" y="65"/>
                  </a:lnTo>
                  <a:lnTo>
                    <a:pt x="35" y="55"/>
                  </a:lnTo>
                  <a:lnTo>
                    <a:pt x="32" y="47"/>
                  </a:lnTo>
                  <a:lnTo>
                    <a:pt x="28" y="40"/>
                  </a:lnTo>
                  <a:lnTo>
                    <a:pt x="25" y="35"/>
                  </a:lnTo>
                  <a:lnTo>
                    <a:pt x="21" y="32"/>
                  </a:lnTo>
                  <a:lnTo>
                    <a:pt x="17" y="29"/>
                  </a:lnTo>
                  <a:lnTo>
                    <a:pt x="11" y="26"/>
                  </a:lnTo>
                  <a:lnTo>
                    <a:pt x="7" y="25"/>
                  </a:lnTo>
                  <a:lnTo>
                    <a:pt x="4" y="23"/>
                  </a:lnTo>
                  <a:lnTo>
                    <a:pt x="2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2" y="9"/>
                  </a:lnTo>
                  <a:lnTo>
                    <a:pt x="2" y="9"/>
                  </a:lnTo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15"/>
            <p:cNvSpPr>
              <a:spLocks/>
            </p:cNvSpPr>
            <p:nvPr/>
          </p:nvSpPr>
          <p:spPr bwMode="auto">
            <a:xfrm>
              <a:off x="2162175" y="2273301"/>
              <a:ext cx="590550" cy="465138"/>
            </a:xfrm>
            <a:custGeom>
              <a:avLst/>
              <a:gdLst>
                <a:gd name="T0" fmla="*/ 292 w 372"/>
                <a:gd name="T1" fmla="*/ 223 h 293"/>
                <a:gd name="T2" fmla="*/ 282 w 372"/>
                <a:gd name="T3" fmla="*/ 252 h 293"/>
                <a:gd name="T4" fmla="*/ 272 w 372"/>
                <a:gd name="T5" fmla="*/ 273 h 293"/>
                <a:gd name="T6" fmla="*/ 262 w 372"/>
                <a:gd name="T7" fmla="*/ 287 h 293"/>
                <a:gd name="T8" fmla="*/ 254 w 372"/>
                <a:gd name="T9" fmla="*/ 293 h 293"/>
                <a:gd name="T10" fmla="*/ 246 w 372"/>
                <a:gd name="T11" fmla="*/ 292 h 293"/>
                <a:gd name="T12" fmla="*/ 239 w 372"/>
                <a:gd name="T13" fmla="*/ 285 h 293"/>
                <a:gd name="T14" fmla="*/ 234 w 372"/>
                <a:gd name="T15" fmla="*/ 275 h 293"/>
                <a:gd name="T16" fmla="*/ 234 w 372"/>
                <a:gd name="T17" fmla="*/ 259 h 293"/>
                <a:gd name="T18" fmla="*/ 236 w 372"/>
                <a:gd name="T19" fmla="*/ 239 h 293"/>
                <a:gd name="T20" fmla="*/ 243 w 372"/>
                <a:gd name="T21" fmla="*/ 213 h 293"/>
                <a:gd name="T22" fmla="*/ 257 w 372"/>
                <a:gd name="T23" fmla="*/ 164 h 293"/>
                <a:gd name="T24" fmla="*/ 262 w 372"/>
                <a:gd name="T25" fmla="*/ 124 h 293"/>
                <a:gd name="T26" fmla="*/ 264 w 372"/>
                <a:gd name="T27" fmla="*/ 96 h 293"/>
                <a:gd name="T28" fmla="*/ 261 w 372"/>
                <a:gd name="T29" fmla="*/ 74 h 293"/>
                <a:gd name="T30" fmla="*/ 255 w 372"/>
                <a:gd name="T31" fmla="*/ 61 h 293"/>
                <a:gd name="T32" fmla="*/ 241 w 372"/>
                <a:gd name="T33" fmla="*/ 54 h 293"/>
                <a:gd name="T34" fmla="*/ 230 w 372"/>
                <a:gd name="T35" fmla="*/ 53 h 293"/>
                <a:gd name="T36" fmla="*/ 222 w 372"/>
                <a:gd name="T37" fmla="*/ 56 h 293"/>
                <a:gd name="T38" fmla="*/ 215 w 372"/>
                <a:gd name="T39" fmla="*/ 57 h 293"/>
                <a:gd name="T40" fmla="*/ 206 w 372"/>
                <a:gd name="T41" fmla="*/ 60 h 293"/>
                <a:gd name="T42" fmla="*/ 194 w 372"/>
                <a:gd name="T43" fmla="*/ 63 h 293"/>
                <a:gd name="T44" fmla="*/ 179 w 372"/>
                <a:gd name="T45" fmla="*/ 66 h 293"/>
                <a:gd name="T46" fmla="*/ 160 w 372"/>
                <a:gd name="T47" fmla="*/ 70 h 293"/>
                <a:gd name="T48" fmla="*/ 137 w 372"/>
                <a:gd name="T49" fmla="*/ 74 h 293"/>
                <a:gd name="T50" fmla="*/ 112 w 372"/>
                <a:gd name="T51" fmla="*/ 78 h 293"/>
                <a:gd name="T52" fmla="*/ 82 w 372"/>
                <a:gd name="T53" fmla="*/ 84 h 293"/>
                <a:gd name="T54" fmla="*/ 49 w 372"/>
                <a:gd name="T55" fmla="*/ 90 h 293"/>
                <a:gd name="T56" fmla="*/ 14 w 372"/>
                <a:gd name="T57" fmla="*/ 97 h 293"/>
                <a:gd name="T58" fmla="*/ 4 w 372"/>
                <a:gd name="T59" fmla="*/ 54 h 293"/>
                <a:gd name="T60" fmla="*/ 24 w 372"/>
                <a:gd name="T61" fmla="*/ 51 h 293"/>
                <a:gd name="T62" fmla="*/ 47 w 372"/>
                <a:gd name="T63" fmla="*/ 47 h 293"/>
                <a:gd name="T64" fmla="*/ 74 w 372"/>
                <a:gd name="T65" fmla="*/ 41 h 293"/>
                <a:gd name="T66" fmla="*/ 93 w 372"/>
                <a:gd name="T67" fmla="*/ 40 h 293"/>
                <a:gd name="T68" fmla="*/ 103 w 372"/>
                <a:gd name="T69" fmla="*/ 40 h 293"/>
                <a:gd name="T70" fmla="*/ 109 w 372"/>
                <a:gd name="T71" fmla="*/ 40 h 293"/>
                <a:gd name="T72" fmla="*/ 116 w 372"/>
                <a:gd name="T73" fmla="*/ 38 h 293"/>
                <a:gd name="T74" fmla="*/ 127 w 372"/>
                <a:gd name="T75" fmla="*/ 35 h 293"/>
                <a:gd name="T76" fmla="*/ 141 w 372"/>
                <a:gd name="T77" fmla="*/ 34 h 293"/>
                <a:gd name="T78" fmla="*/ 159 w 372"/>
                <a:gd name="T79" fmla="*/ 31 h 293"/>
                <a:gd name="T80" fmla="*/ 191 w 372"/>
                <a:gd name="T81" fmla="*/ 25 h 293"/>
                <a:gd name="T82" fmla="*/ 222 w 372"/>
                <a:gd name="T83" fmla="*/ 17 h 293"/>
                <a:gd name="T84" fmla="*/ 243 w 372"/>
                <a:gd name="T85" fmla="*/ 10 h 293"/>
                <a:gd name="T86" fmla="*/ 258 w 372"/>
                <a:gd name="T87" fmla="*/ 5 h 293"/>
                <a:gd name="T88" fmla="*/ 269 w 372"/>
                <a:gd name="T89" fmla="*/ 1 h 293"/>
                <a:gd name="T90" fmla="*/ 275 w 372"/>
                <a:gd name="T91" fmla="*/ 0 h 293"/>
                <a:gd name="T92" fmla="*/ 286 w 372"/>
                <a:gd name="T93" fmla="*/ 3 h 293"/>
                <a:gd name="T94" fmla="*/ 310 w 372"/>
                <a:gd name="T95" fmla="*/ 11 h 293"/>
                <a:gd name="T96" fmla="*/ 340 w 372"/>
                <a:gd name="T97" fmla="*/ 25 h 293"/>
                <a:gd name="T98" fmla="*/ 361 w 372"/>
                <a:gd name="T99" fmla="*/ 41 h 293"/>
                <a:gd name="T100" fmla="*/ 370 w 372"/>
                <a:gd name="T101" fmla="*/ 51 h 293"/>
                <a:gd name="T102" fmla="*/ 372 w 372"/>
                <a:gd name="T103" fmla="*/ 54 h 293"/>
                <a:gd name="T104" fmla="*/ 370 w 372"/>
                <a:gd name="T105" fmla="*/ 66 h 293"/>
                <a:gd name="T106" fmla="*/ 361 w 372"/>
                <a:gd name="T107" fmla="*/ 76 h 293"/>
                <a:gd name="T108" fmla="*/ 349 w 372"/>
                <a:gd name="T109" fmla="*/ 81 h 293"/>
                <a:gd name="T110" fmla="*/ 339 w 372"/>
                <a:gd name="T111" fmla="*/ 93 h 293"/>
                <a:gd name="T112" fmla="*/ 331 w 372"/>
                <a:gd name="T113" fmla="*/ 110 h 293"/>
                <a:gd name="T114" fmla="*/ 321 w 372"/>
                <a:gd name="T115" fmla="*/ 133 h 293"/>
                <a:gd name="T116" fmla="*/ 311 w 372"/>
                <a:gd name="T117" fmla="*/ 163 h 293"/>
                <a:gd name="T118" fmla="*/ 300 w 372"/>
                <a:gd name="T119" fmla="*/ 199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72" h="293">
                  <a:moveTo>
                    <a:pt x="300" y="199"/>
                  </a:moveTo>
                  <a:lnTo>
                    <a:pt x="296" y="212"/>
                  </a:lnTo>
                  <a:lnTo>
                    <a:pt x="292" y="223"/>
                  </a:lnTo>
                  <a:lnTo>
                    <a:pt x="289" y="233"/>
                  </a:lnTo>
                  <a:lnTo>
                    <a:pt x="285" y="243"/>
                  </a:lnTo>
                  <a:lnTo>
                    <a:pt x="282" y="252"/>
                  </a:lnTo>
                  <a:lnTo>
                    <a:pt x="279" y="260"/>
                  </a:lnTo>
                  <a:lnTo>
                    <a:pt x="275" y="267"/>
                  </a:lnTo>
                  <a:lnTo>
                    <a:pt x="272" y="273"/>
                  </a:lnTo>
                  <a:lnTo>
                    <a:pt x="269" y="279"/>
                  </a:lnTo>
                  <a:lnTo>
                    <a:pt x="266" y="283"/>
                  </a:lnTo>
                  <a:lnTo>
                    <a:pt x="262" y="287"/>
                  </a:lnTo>
                  <a:lnTo>
                    <a:pt x="259" y="290"/>
                  </a:lnTo>
                  <a:lnTo>
                    <a:pt x="257" y="292"/>
                  </a:lnTo>
                  <a:lnTo>
                    <a:pt x="254" y="293"/>
                  </a:lnTo>
                  <a:lnTo>
                    <a:pt x="251" y="293"/>
                  </a:lnTo>
                  <a:lnTo>
                    <a:pt x="248" y="293"/>
                  </a:lnTo>
                  <a:lnTo>
                    <a:pt x="246" y="292"/>
                  </a:lnTo>
                  <a:lnTo>
                    <a:pt x="243" y="290"/>
                  </a:lnTo>
                  <a:lnTo>
                    <a:pt x="240" y="287"/>
                  </a:lnTo>
                  <a:lnTo>
                    <a:pt x="239" y="285"/>
                  </a:lnTo>
                  <a:lnTo>
                    <a:pt x="237" y="282"/>
                  </a:lnTo>
                  <a:lnTo>
                    <a:pt x="236" y="279"/>
                  </a:lnTo>
                  <a:lnTo>
                    <a:pt x="234" y="275"/>
                  </a:lnTo>
                  <a:lnTo>
                    <a:pt x="234" y="270"/>
                  </a:lnTo>
                  <a:lnTo>
                    <a:pt x="233" y="265"/>
                  </a:lnTo>
                  <a:lnTo>
                    <a:pt x="234" y="259"/>
                  </a:lnTo>
                  <a:lnTo>
                    <a:pt x="234" y="253"/>
                  </a:lnTo>
                  <a:lnTo>
                    <a:pt x="236" y="246"/>
                  </a:lnTo>
                  <a:lnTo>
                    <a:pt x="236" y="239"/>
                  </a:lnTo>
                  <a:lnTo>
                    <a:pt x="239" y="232"/>
                  </a:lnTo>
                  <a:lnTo>
                    <a:pt x="240" y="223"/>
                  </a:lnTo>
                  <a:lnTo>
                    <a:pt x="243" y="213"/>
                  </a:lnTo>
                  <a:lnTo>
                    <a:pt x="248" y="196"/>
                  </a:lnTo>
                  <a:lnTo>
                    <a:pt x="252" y="179"/>
                  </a:lnTo>
                  <a:lnTo>
                    <a:pt x="257" y="164"/>
                  </a:lnTo>
                  <a:lnTo>
                    <a:pt x="259" y="150"/>
                  </a:lnTo>
                  <a:lnTo>
                    <a:pt x="261" y="137"/>
                  </a:lnTo>
                  <a:lnTo>
                    <a:pt x="262" y="124"/>
                  </a:lnTo>
                  <a:lnTo>
                    <a:pt x="264" y="114"/>
                  </a:lnTo>
                  <a:lnTo>
                    <a:pt x="264" y="104"/>
                  </a:lnTo>
                  <a:lnTo>
                    <a:pt x="264" y="96"/>
                  </a:lnTo>
                  <a:lnTo>
                    <a:pt x="262" y="87"/>
                  </a:lnTo>
                  <a:lnTo>
                    <a:pt x="262" y="81"/>
                  </a:lnTo>
                  <a:lnTo>
                    <a:pt x="261" y="74"/>
                  </a:lnTo>
                  <a:lnTo>
                    <a:pt x="258" y="70"/>
                  </a:lnTo>
                  <a:lnTo>
                    <a:pt x="257" y="66"/>
                  </a:lnTo>
                  <a:lnTo>
                    <a:pt x="255" y="61"/>
                  </a:lnTo>
                  <a:lnTo>
                    <a:pt x="252" y="60"/>
                  </a:lnTo>
                  <a:lnTo>
                    <a:pt x="246" y="56"/>
                  </a:lnTo>
                  <a:lnTo>
                    <a:pt x="241" y="54"/>
                  </a:lnTo>
                  <a:lnTo>
                    <a:pt x="237" y="54"/>
                  </a:lnTo>
                  <a:lnTo>
                    <a:pt x="234" y="53"/>
                  </a:lnTo>
                  <a:lnTo>
                    <a:pt x="230" y="53"/>
                  </a:lnTo>
                  <a:lnTo>
                    <a:pt x="226" y="53"/>
                  </a:lnTo>
                  <a:lnTo>
                    <a:pt x="222" y="54"/>
                  </a:lnTo>
                  <a:lnTo>
                    <a:pt x="222" y="56"/>
                  </a:lnTo>
                  <a:lnTo>
                    <a:pt x="219" y="56"/>
                  </a:lnTo>
                  <a:lnTo>
                    <a:pt x="218" y="57"/>
                  </a:lnTo>
                  <a:lnTo>
                    <a:pt x="215" y="57"/>
                  </a:lnTo>
                  <a:lnTo>
                    <a:pt x="213" y="58"/>
                  </a:lnTo>
                  <a:lnTo>
                    <a:pt x="209" y="58"/>
                  </a:lnTo>
                  <a:lnTo>
                    <a:pt x="206" y="60"/>
                  </a:lnTo>
                  <a:lnTo>
                    <a:pt x="202" y="60"/>
                  </a:lnTo>
                  <a:lnTo>
                    <a:pt x="199" y="61"/>
                  </a:lnTo>
                  <a:lnTo>
                    <a:pt x="194" y="63"/>
                  </a:lnTo>
                  <a:lnTo>
                    <a:pt x="190" y="63"/>
                  </a:lnTo>
                  <a:lnTo>
                    <a:pt x="184" y="64"/>
                  </a:lnTo>
                  <a:lnTo>
                    <a:pt x="179" y="66"/>
                  </a:lnTo>
                  <a:lnTo>
                    <a:pt x="173" y="67"/>
                  </a:lnTo>
                  <a:lnTo>
                    <a:pt x="166" y="68"/>
                  </a:lnTo>
                  <a:lnTo>
                    <a:pt x="160" y="70"/>
                  </a:lnTo>
                  <a:lnTo>
                    <a:pt x="152" y="71"/>
                  </a:lnTo>
                  <a:lnTo>
                    <a:pt x="145" y="73"/>
                  </a:lnTo>
                  <a:lnTo>
                    <a:pt x="137" y="74"/>
                  </a:lnTo>
                  <a:lnTo>
                    <a:pt x="130" y="76"/>
                  </a:lnTo>
                  <a:lnTo>
                    <a:pt x="120" y="77"/>
                  </a:lnTo>
                  <a:lnTo>
                    <a:pt x="112" y="78"/>
                  </a:lnTo>
                  <a:lnTo>
                    <a:pt x="102" y="80"/>
                  </a:lnTo>
                  <a:lnTo>
                    <a:pt x="92" y="83"/>
                  </a:lnTo>
                  <a:lnTo>
                    <a:pt x="82" y="84"/>
                  </a:lnTo>
                  <a:lnTo>
                    <a:pt x="71" y="86"/>
                  </a:lnTo>
                  <a:lnTo>
                    <a:pt x="61" y="88"/>
                  </a:lnTo>
                  <a:lnTo>
                    <a:pt x="49" y="90"/>
                  </a:lnTo>
                  <a:lnTo>
                    <a:pt x="38" y="93"/>
                  </a:lnTo>
                  <a:lnTo>
                    <a:pt x="25" y="94"/>
                  </a:lnTo>
                  <a:lnTo>
                    <a:pt x="14" y="97"/>
                  </a:lnTo>
                  <a:lnTo>
                    <a:pt x="0" y="100"/>
                  </a:lnTo>
                  <a:lnTo>
                    <a:pt x="0" y="54"/>
                  </a:lnTo>
                  <a:lnTo>
                    <a:pt x="4" y="54"/>
                  </a:lnTo>
                  <a:lnTo>
                    <a:pt x="10" y="54"/>
                  </a:lnTo>
                  <a:lnTo>
                    <a:pt x="17" y="53"/>
                  </a:lnTo>
                  <a:lnTo>
                    <a:pt x="24" y="51"/>
                  </a:lnTo>
                  <a:lnTo>
                    <a:pt x="31" y="50"/>
                  </a:lnTo>
                  <a:lnTo>
                    <a:pt x="39" y="48"/>
                  </a:lnTo>
                  <a:lnTo>
                    <a:pt x="47" y="47"/>
                  </a:lnTo>
                  <a:lnTo>
                    <a:pt x="57" y="44"/>
                  </a:lnTo>
                  <a:lnTo>
                    <a:pt x="67" y="43"/>
                  </a:lnTo>
                  <a:lnTo>
                    <a:pt x="74" y="41"/>
                  </a:lnTo>
                  <a:lnTo>
                    <a:pt x="82" y="41"/>
                  </a:lnTo>
                  <a:lnTo>
                    <a:pt x="88" y="40"/>
                  </a:lnTo>
                  <a:lnTo>
                    <a:pt x="93" y="40"/>
                  </a:lnTo>
                  <a:lnTo>
                    <a:pt x="98" y="40"/>
                  </a:lnTo>
                  <a:lnTo>
                    <a:pt x="102" y="40"/>
                  </a:lnTo>
                  <a:lnTo>
                    <a:pt x="103" y="40"/>
                  </a:lnTo>
                  <a:lnTo>
                    <a:pt x="105" y="40"/>
                  </a:lnTo>
                  <a:lnTo>
                    <a:pt x="106" y="40"/>
                  </a:lnTo>
                  <a:lnTo>
                    <a:pt x="109" y="40"/>
                  </a:lnTo>
                  <a:lnTo>
                    <a:pt x="110" y="38"/>
                  </a:lnTo>
                  <a:lnTo>
                    <a:pt x="113" y="38"/>
                  </a:lnTo>
                  <a:lnTo>
                    <a:pt x="116" y="38"/>
                  </a:lnTo>
                  <a:lnTo>
                    <a:pt x="120" y="37"/>
                  </a:lnTo>
                  <a:lnTo>
                    <a:pt x="123" y="37"/>
                  </a:lnTo>
                  <a:lnTo>
                    <a:pt x="127" y="35"/>
                  </a:lnTo>
                  <a:lnTo>
                    <a:pt x="131" y="35"/>
                  </a:lnTo>
                  <a:lnTo>
                    <a:pt x="137" y="34"/>
                  </a:lnTo>
                  <a:lnTo>
                    <a:pt x="141" y="34"/>
                  </a:lnTo>
                  <a:lnTo>
                    <a:pt x="146" y="33"/>
                  </a:lnTo>
                  <a:lnTo>
                    <a:pt x="152" y="31"/>
                  </a:lnTo>
                  <a:lnTo>
                    <a:pt x="159" y="31"/>
                  </a:lnTo>
                  <a:lnTo>
                    <a:pt x="166" y="30"/>
                  </a:lnTo>
                  <a:lnTo>
                    <a:pt x="179" y="28"/>
                  </a:lnTo>
                  <a:lnTo>
                    <a:pt x="191" y="25"/>
                  </a:lnTo>
                  <a:lnTo>
                    <a:pt x="202" y="23"/>
                  </a:lnTo>
                  <a:lnTo>
                    <a:pt x="212" y="20"/>
                  </a:lnTo>
                  <a:lnTo>
                    <a:pt x="222" y="17"/>
                  </a:lnTo>
                  <a:lnTo>
                    <a:pt x="229" y="14"/>
                  </a:lnTo>
                  <a:lnTo>
                    <a:pt x="237" y="13"/>
                  </a:lnTo>
                  <a:lnTo>
                    <a:pt x="243" y="10"/>
                  </a:lnTo>
                  <a:lnTo>
                    <a:pt x="248" y="8"/>
                  </a:lnTo>
                  <a:lnTo>
                    <a:pt x="254" y="7"/>
                  </a:lnTo>
                  <a:lnTo>
                    <a:pt x="258" y="5"/>
                  </a:lnTo>
                  <a:lnTo>
                    <a:pt x="262" y="3"/>
                  </a:lnTo>
                  <a:lnTo>
                    <a:pt x="266" y="3"/>
                  </a:lnTo>
                  <a:lnTo>
                    <a:pt x="269" y="1"/>
                  </a:lnTo>
                  <a:lnTo>
                    <a:pt x="272" y="0"/>
                  </a:lnTo>
                  <a:lnTo>
                    <a:pt x="273" y="0"/>
                  </a:lnTo>
                  <a:lnTo>
                    <a:pt x="275" y="0"/>
                  </a:lnTo>
                  <a:lnTo>
                    <a:pt x="276" y="0"/>
                  </a:lnTo>
                  <a:lnTo>
                    <a:pt x="280" y="1"/>
                  </a:lnTo>
                  <a:lnTo>
                    <a:pt x="286" y="3"/>
                  </a:lnTo>
                  <a:lnTo>
                    <a:pt x="293" y="4"/>
                  </a:lnTo>
                  <a:lnTo>
                    <a:pt x="300" y="7"/>
                  </a:lnTo>
                  <a:lnTo>
                    <a:pt x="310" y="11"/>
                  </a:lnTo>
                  <a:lnTo>
                    <a:pt x="319" y="15"/>
                  </a:lnTo>
                  <a:lnTo>
                    <a:pt x="331" y="20"/>
                  </a:lnTo>
                  <a:lnTo>
                    <a:pt x="340" y="25"/>
                  </a:lnTo>
                  <a:lnTo>
                    <a:pt x="347" y="31"/>
                  </a:lnTo>
                  <a:lnTo>
                    <a:pt x="354" y="37"/>
                  </a:lnTo>
                  <a:lnTo>
                    <a:pt x="361" y="41"/>
                  </a:lnTo>
                  <a:lnTo>
                    <a:pt x="366" y="46"/>
                  </a:lnTo>
                  <a:lnTo>
                    <a:pt x="370" y="50"/>
                  </a:lnTo>
                  <a:lnTo>
                    <a:pt x="370" y="51"/>
                  </a:lnTo>
                  <a:lnTo>
                    <a:pt x="371" y="53"/>
                  </a:lnTo>
                  <a:lnTo>
                    <a:pt x="371" y="54"/>
                  </a:lnTo>
                  <a:lnTo>
                    <a:pt x="372" y="54"/>
                  </a:lnTo>
                  <a:lnTo>
                    <a:pt x="371" y="58"/>
                  </a:lnTo>
                  <a:lnTo>
                    <a:pt x="371" y="63"/>
                  </a:lnTo>
                  <a:lnTo>
                    <a:pt x="370" y="66"/>
                  </a:lnTo>
                  <a:lnTo>
                    <a:pt x="367" y="68"/>
                  </a:lnTo>
                  <a:lnTo>
                    <a:pt x="364" y="73"/>
                  </a:lnTo>
                  <a:lnTo>
                    <a:pt x="361" y="76"/>
                  </a:lnTo>
                  <a:lnTo>
                    <a:pt x="357" y="77"/>
                  </a:lnTo>
                  <a:lnTo>
                    <a:pt x="352" y="80"/>
                  </a:lnTo>
                  <a:lnTo>
                    <a:pt x="349" y="81"/>
                  </a:lnTo>
                  <a:lnTo>
                    <a:pt x="346" y="84"/>
                  </a:lnTo>
                  <a:lnTo>
                    <a:pt x="342" y="88"/>
                  </a:lnTo>
                  <a:lnTo>
                    <a:pt x="339" y="93"/>
                  </a:lnTo>
                  <a:lnTo>
                    <a:pt x="336" y="97"/>
                  </a:lnTo>
                  <a:lnTo>
                    <a:pt x="333" y="103"/>
                  </a:lnTo>
                  <a:lnTo>
                    <a:pt x="331" y="110"/>
                  </a:lnTo>
                  <a:lnTo>
                    <a:pt x="328" y="117"/>
                  </a:lnTo>
                  <a:lnTo>
                    <a:pt x="324" y="124"/>
                  </a:lnTo>
                  <a:lnTo>
                    <a:pt x="321" y="133"/>
                  </a:lnTo>
                  <a:lnTo>
                    <a:pt x="318" y="143"/>
                  </a:lnTo>
                  <a:lnTo>
                    <a:pt x="314" y="151"/>
                  </a:lnTo>
                  <a:lnTo>
                    <a:pt x="311" y="163"/>
                  </a:lnTo>
                  <a:lnTo>
                    <a:pt x="307" y="174"/>
                  </a:lnTo>
                  <a:lnTo>
                    <a:pt x="303" y="186"/>
                  </a:lnTo>
                  <a:lnTo>
                    <a:pt x="300" y="199"/>
                  </a:lnTo>
                  <a:lnTo>
                    <a:pt x="300" y="199"/>
                  </a:lnTo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16"/>
            <p:cNvSpPr>
              <a:spLocks/>
            </p:cNvSpPr>
            <p:nvPr/>
          </p:nvSpPr>
          <p:spPr bwMode="auto">
            <a:xfrm>
              <a:off x="2185988" y="2478088"/>
              <a:ext cx="303213" cy="117475"/>
            </a:xfrm>
            <a:custGeom>
              <a:avLst/>
              <a:gdLst>
                <a:gd name="T0" fmla="*/ 171 w 191"/>
                <a:gd name="T1" fmla="*/ 10 h 74"/>
                <a:gd name="T2" fmla="*/ 176 w 191"/>
                <a:gd name="T3" fmla="*/ 12 h 74"/>
                <a:gd name="T4" fmla="*/ 180 w 191"/>
                <a:gd name="T5" fmla="*/ 14 h 74"/>
                <a:gd name="T6" fmla="*/ 184 w 191"/>
                <a:gd name="T7" fmla="*/ 15 h 74"/>
                <a:gd name="T8" fmla="*/ 187 w 191"/>
                <a:gd name="T9" fmla="*/ 18 h 74"/>
                <a:gd name="T10" fmla="*/ 189 w 191"/>
                <a:gd name="T11" fmla="*/ 20 h 74"/>
                <a:gd name="T12" fmla="*/ 190 w 191"/>
                <a:gd name="T13" fmla="*/ 21 h 74"/>
                <a:gd name="T14" fmla="*/ 191 w 191"/>
                <a:gd name="T15" fmla="*/ 22 h 74"/>
                <a:gd name="T16" fmla="*/ 191 w 191"/>
                <a:gd name="T17" fmla="*/ 25 h 74"/>
                <a:gd name="T18" fmla="*/ 191 w 191"/>
                <a:gd name="T19" fmla="*/ 27 h 74"/>
                <a:gd name="T20" fmla="*/ 190 w 191"/>
                <a:gd name="T21" fmla="*/ 28 h 74"/>
                <a:gd name="T22" fmla="*/ 189 w 191"/>
                <a:gd name="T23" fmla="*/ 31 h 74"/>
                <a:gd name="T24" fmla="*/ 187 w 191"/>
                <a:gd name="T25" fmla="*/ 32 h 74"/>
                <a:gd name="T26" fmla="*/ 184 w 191"/>
                <a:gd name="T27" fmla="*/ 34 h 74"/>
                <a:gd name="T28" fmla="*/ 180 w 191"/>
                <a:gd name="T29" fmla="*/ 35 h 74"/>
                <a:gd name="T30" fmla="*/ 176 w 191"/>
                <a:gd name="T31" fmla="*/ 38 h 74"/>
                <a:gd name="T32" fmla="*/ 171 w 191"/>
                <a:gd name="T33" fmla="*/ 40 h 74"/>
                <a:gd name="T34" fmla="*/ 168 w 191"/>
                <a:gd name="T35" fmla="*/ 41 h 74"/>
                <a:gd name="T36" fmla="*/ 164 w 191"/>
                <a:gd name="T37" fmla="*/ 42 h 74"/>
                <a:gd name="T38" fmla="*/ 158 w 191"/>
                <a:gd name="T39" fmla="*/ 44 h 74"/>
                <a:gd name="T40" fmla="*/ 152 w 191"/>
                <a:gd name="T41" fmla="*/ 45 h 74"/>
                <a:gd name="T42" fmla="*/ 144 w 191"/>
                <a:gd name="T43" fmla="*/ 47 h 74"/>
                <a:gd name="T44" fmla="*/ 136 w 191"/>
                <a:gd name="T45" fmla="*/ 50 h 74"/>
                <a:gd name="T46" fmla="*/ 127 w 191"/>
                <a:gd name="T47" fmla="*/ 51 h 74"/>
                <a:gd name="T48" fmla="*/ 117 w 191"/>
                <a:gd name="T49" fmla="*/ 54 h 74"/>
                <a:gd name="T50" fmla="*/ 106 w 191"/>
                <a:gd name="T51" fmla="*/ 55 h 74"/>
                <a:gd name="T52" fmla="*/ 94 w 191"/>
                <a:gd name="T53" fmla="*/ 58 h 74"/>
                <a:gd name="T54" fmla="*/ 81 w 191"/>
                <a:gd name="T55" fmla="*/ 61 h 74"/>
                <a:gd name="T56" fmla="*/ 67 w 191"/>
                <a:gd name="T57" fmla="*/ 64 h 74"/>
                <a:gd name="T58" fmla="*/ 52 w 191"/>
                <a:gd name="T59" fmla="*/ 65 h 74"/>
                <a:gd name="T60" fmla="*/ 35 w 191"/>
                <a:gd name="T61" fmla="*/ 68 h 74"/>
                <a:gd name="T62" fmla="*/ 18 w 191"/>
                <a:gd name="T63" fmla="*/ 71 h 74"/>
                <a:gd name="T64" fmla="*/ 0 w 191"/>
                <a:gd name="T65" fmla="*/ 74 h 74"/>
                <a:gd name="T66" fmla="*/ 0 w 191"/>
                <a:gd name="T67" fmla="*/ 40 h 74"/>
                <a:gd name="T68" fmla="*/ 18 w 191"/>
                <a:gd name="T69" fmla="*/ 35 h 74"/>
                <a:gd name="T70" fmla="*/ 34 w 191"/>
                <a:gd name="T71" fmla="*/ 31 h 74"/>
                <a:gd name="T72" fmla="*/ 49 w 191"/>
                <a:gd name="T73" fmla="*/ 27 h 74"/>
                <a:gd name="T74" fmla="*/ 63 w 191"/>
                <a:gd name="T75" fmla="*/ 22 h 74"/>
                <a:gd name="T76" fmla="*/ 76 w 191"/>
                <a:gd name="T77" fmla="*/ 20 h 74"/>
                <a:gd name="T78" fmla="*/ 88 w 191"/>
                <a:gd name="T79" fmla="*/ 17 h 74"/>
                <a:gd name="T80" fmla="*/ 98 w 191"/>
                <a:gd name="T81" fmla="*/ 14 h 74"/>
                <a:gd name="T82" fmla="*/ 109 w 191"/>
                <a:gd name="T83" fmla="*/ 11 h 74"/>
                <a:gd name="T84" fmla="*/ 117 w 191"/>
                <a:gd name="T85" fmla="*/ 8 h 74"/>
                <a:gd name="T86" fmla="*/ 126 w 191"/>
                <a:gd name="T87" fmla="*/ 7 h 74"/>
                <a:gd name="T88" fmla="*/ 133 w 191"/>
                <a:gd name="T89" fmla="*/ 4 h 74"/>
                <a:gd name="T90" fmla="*/ 138 w 191"/>
                <a:gd name="T91" fmla="*/ 2 h 74"/>
                <a:gd name="T92" fmla="*/ 143 w 191"/>
                <a:gd name="T93" fmla="*/ 1 h 74"/>
                <a:gd name="T94" fmla="*/ 147 w 191"/>
                <a:gd name="T95" fmla="*/ 1 h 74"/>
                <a:gd name="T96" fmla="*/ 150 w 191"/>
                <a:gd name="T97" fmla="*/ 1 h 74"/>
                <a:gd name="T98" fmla="*/ 151 w 191"/>
                <a:gd name="T99" fmla="*/ 0 h 74"/>
                <a:gd name="T100" fmla="*/ 152 w 191"/>
                <a:gd name="T101" fmla="*/ 1 h 74"/>
                <a:gd name="T102" fmla="*/ 155 w 191"/>
                <a:gd name="T103" fmla="*/ 1 h 74"/>
                <a:gd name="T104" fmla="*/ 159 w 191"/>
                <a:gd name="T105" fmla="*/ 4 h 74"/>
                <a:gd name="T106" fmla="*/ 162 w 191"/>
                <a:gd name="T107" fmla="*/ 5 h 74"/>
                <a:gd name="T108" fmla="*/ 165 w 191"/>
                <a:gd name="T109" fmla="*/ 7 h 74"/>
                <a:gd name="T110" fmla="*/ 168 w 191"/>
                <a:gd name="T111" fmla="*/ 8 h 74"/>
                <a:gd name="T112" fmla="*/ 171 w 191"/>
                <a:gd name="T113" fmla="*/ 10 h 74"/>
                <a:gd name="T114" fmla="*/ 171 w 191"/>
                <a:gd name="T115" fmla="*/ 1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91" h="74">
                  <a:moveTo>
                    <a:pt x="171" y="10"/>
                  </a:moveTo>
                  <a:lnTo>
                    <a:pt x="176" y="12"/>
                  </a:lnTo>
                  <a:lnTo>
                    <a:pt x="180" y="14"/>
                  </a:lnTo>
                  <a:lnTo>
                    <a:pt x="184" y="15"/>
                  </a:lnTo>
                  <a:lnTo>
                    <a:pt x="187" y="18"/>
                  </a:lnTo>
                  <a:lnTo>
                    <a:pt x="189" y="20"/>
                  </a:lnTo>
                  <a:lnTo>
                    <a:pt x="190" y="21"/>
                  </a:lnTo>
                  <a:lnTo>
                    <a:pt x="191" y="22"/>
                  </a:lnTo>
                  <a:lnTo>
                    <a:pt x="191" y="25"/>
                  </a:lnTo>
                  <a:lnTo>
                    <a:pt x="191" y="27"/>
                  </a:lnTo>
                  <a:lnTo>
                    <a:pt x="190" y="28"/>
                  </a:lnTo>
                  <a:lnTo>
                    <a:pt x="189" y="31"/>
                  </a:lnTo>
                  <a:lnTo>
                    <a:pt x="187" y="32"/>
                  </a:lnTo>
                  <a:lnTo>
                    <a:pt x="184" y="34"/>
                  </a:lnTo>
                  <a:lnTo>
                    <a:pt x="180" y="35"/>
                  </a:lnTo>
                  <a:lnTo>
                    <a:pt x="176" y="38"/>
                  </a:lnTo>
                  <a:lnTo>
                    <a:pt x="171" y="40"/>
                  </a:lnTo>
                  <a:lnTo>
                    <a:pt x="168" y="41"/>
                  </a:lnTo>
                  <a:lnTo>
                    <a:pt x="164" y="42"/>
                  </a:lnTo>
                  <a:lnTo>
                    <a:pt x="158" y="44"/>
                  </a:lnTo>
                  <a:lnTo>
                    <a:pt x="152" y="45"/>
                  </a:lnTo>
                  <a:lnTo>
                    <a:pt x="144" y="47"/>
                  </a:lnTo>
                  <a:lnTo>
                    <a:pt x="136" y="50"/>
                  </a:lnTo>
                  <a:lnTo>
                    <a:pt x="127" y="51"/>
                  </a:lnTo>
                  <a:lnTo>
                    <a:pt x="117" y="54"/>
                  </a:lnTo>
                  <a:lnTo>
                    <a:pt x="106" y="55"/>
                  </a:lnTo>
                  <a:lnTo>
                    <a:pt x="94" y="58"/>
                  </a:lnTo>
                  <a:lnTo>
                    <a:pt x="81" y="61"/>
                  </a:lnTo>
                  <a:lnTo>
                    <a:pt x="67" y="64"/>
                  </a:lnTo>
                  <a:lnTo>
                    <a:pt x="52" y="65"/>
                  </a:lnTo>
                  <a:lnTo>
                    <a:pt x="35" y="68"/>
                  </a:lnTo>
                  <a:lnTo>
                    <a:pt x="18" y="71"/>
                  </a:lnTo>
                  <a:lnTo>
                    <a:pt x="0" y="74"/>
                  </a:lnTo>
                  <a:lnTo>
                    <a:pt x="0" y="40"/>
                  </a:lnTo>
                  <a:lnTo>
                    <a:pt x="18" y="35"/>
                  </a:lnTo>
                  <a:lnTo>
                    <a:pt x="34" y="31"/>
                  </a:lnTo>
                  <a:lnTo>
                    <a:pt x="49" y="27"/>
                  </a:lnTo>
                  <a:lnTo>
                    <a:pt x="63" y="22"/>
                  </a:lnTo>
                  <a:lnTo>
                    <a:pt x="76" y="20"/>
                  </a:lnTo>
                  <a:lnTo>
                    <a:pt x="88" y="17"/>
                  </a:lnTo>
                  <a:lnTo>
                    <a:pt x="98" y="14"/>
                  </a:lnTo>
                  <a:lnTo>
                    <a:pt x="109" y="11"/>
                  </a:lnTo>
                  <a:lnTo>
                    <a:pt x="117" y="8"/>
                  </a:lnTo>
                  <a:lnTo>
                    <a:pt x="126" y="7"/>
                  </a:lnTo>
                  <a:lnTo>
                    <a:pt x="133" y="4"/>
                  </a:lnTo>
                  <a:lnTo>
                    <a:pt x="138" y="2"/>
                  </a:lnTo>
                  <a:lnTo>
                    <a:pt x="143" y="1"/>
                  </a:lnTo>
                  <a:lnTo>
                    <a:pt x="147" y="1"/>
                  </a:lnTo>
                  <a:lnTo>
                    <a:pt x="150" y="1"/>
                  </a:lnTo>
                  <a:lnTo>
                    <a:pt x="151" y="0"/>
                  </a:lnTo>
                  <a:lnTo>
                    <a:pt x="152" y="1"/>
                  </a:lnTo>
                  <a:lnTo>
                    <a:pt x="155" y="1"/>
                  </a:lnTo>
                  <a:lnTo>
                    <a:pt x="159" y="4"/>
                  </a:lnTo>
                  <a:lnTo>
                    <a:pt x="162" y="5"/>
                  </a:lnTo>
                  <a:lnTo>
                    <a:pt x="165" y="7"/>
                  </a:lnTo>
                  <a:lnTo>
                    <a:pt x="168" y="8"/>
                  </a:lnTo>
                  <a:lnTo>
                    <a:pt x="171" y="10"/>
                  </a:lnTo>
                  <a:lnTo>
                    <a:pt x="171" y="10"/>
                  </a:lnTo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17"/>
            <p:cNvSpPr>
              <a:spLocks/>
            </p:cNvSpPr>
            <p:nvPr/>
          </p:nvSpPr>
          <p:spPr bwMode="auto">
            <a:xfrm>
              <a:off x="2212975" y="2659063"/>
              <a:ext cx="368300" cy="101600"/>
            </a:xfrm>
            <a:custGeom>
              <a:avLst/>
              <a:gdLst>
                <a:gd name="T0" fmla="*/ 232 w 232"/>
                <a:gd name="T1" fmla="*/ 0 h 64"/>
                <a:gd name="T2" fmla="*/ 220 w 232"/>
                <a:gd name="T3" fmla="*/ 40 h 64"/>
                <a:gd name="T4" fmla="*/ 110 w 232"/>
                <a:gd name="T5" fmla="*/ 52 h 64"/>
                <a:gd name="T6" fmla="*/ 0 w 232"/>
                <a:gd name="T7" fmla="*/ 64 h 64"/>
                <a:gd name="T8" fmla="*/ 0 w 232"/>
                <a:gd name="T9" fmla="*/ 30 h 64"/>
                <a:gd name="T10" fmla="*/ 7 w 232"/>
                <a:gd name="T11" fmla="*/ 29 h 64"/>
                <a:gd name="T12" fmla="*/ 15 w 232"/>
                <a:gd name="T13" fmla="*/ 27 h 64"/>
                <a:gd name="T14" fmla="*/ 24 w 232"/>
                <a:gd name="T15" fmla="*/ 27 h 64"/>
                <a:gd name="T16" fmla="*/ 34 w 232"/>
                <a:gd name="T17" fmla="*/ 26 h 64"/>
                <a:gd name="T18" fmla="*/ 45 w 232"/>
                <a:gd name="T19" fmla="*/ 24 h 64"/>
                <a:gd name="T20" fmla="*/ 57 w 232"/>
                <a:gd name="T21" fmla="*/ 23 h 64"/>
                <a:gd name="T22" fmla="*/ 70 w 232"/>
                <a:gd name="T23" fmla="*/ 20 h 64"/>
                <a:gd name="T24" fmla="*/ 84 w 232"/>
                <a:gd name="T25" fmla="*/ 19 h 64"/>
                <a:gd name="T26" fmla="*/ 99 w 232"/>
                <a:gd name="T27" fmla="*/ 17 h 64"/>
                <a:gd name="T28" fmla="*/ 116 w 232"/>
                <a:gd name="T29" fmla="*/ 14 h 64"/>
                <a:gd name="T30" fmla="*/ 133 w 232"/>
                <a:gd name="T31" fmla="*/ 13 h 64"/>
                <a:gd name="T32" fmla="*/ 151 w 232"/>
                <a:gd name="T33" fmla="*/ 10 h 64"/>
                <a:gd name="T34" fmla="*/ 169 w 232"/>
                <a:gd name="T35" fmla="*/ 9 h 64"/>
                <a:gd name="T36" fmla="*/ 188 w 232"/>
                <a:gd name="T37" fmla="*/ 6 h 64"/>
                <a:gd name="T38" fmla="*/ 209 w 232"/>
                <a:gd name="T39" fmla="*/ 3 h 64"/>
                <a:gd name="T40" fmla="*/ 232 w 232"/>
                <a:gd name="T41" fmla="*/ 0 h 64"/>
                <a:gd name="T42" fmla="*/ 232 w 232"/>
                <a:gd name="T4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2" h="64">
                  <a:moveTo>
                    <a:pt x="232" y="0"/>
                  </a:moveTo>
                  <a:lnTo>
                    <a:pt x="220" y="40"/>
                  </a:lnTo>
                  <a:lnTo>
                    <a:pt x="110" y="52"/>
                  </a:lnTo>
                  <a:lnTo>
                    <a:pt x="0" y="64"/>
                  </a:lnTo>
                  <a:lnTo>
                    <a:pt x="0" y="30"/>
                  </a:lnTo>
                  <a:lnTo>
                    <a:pt x="7" y="29"/>
                  </a:lnTo>
                  <a:lnTo>
                    <a:pt x="15" y="27"/>
                  </a:lnTo>
                  <a:lnTo>
                    <a:pt x="24" y="27"/>
                  </a:lnTo>
                  <a:lnTo>
                    <a:pt x="34" y="26"/>
                  </a:lnTo>
                  <a:lnTo>
                    <a:pt x="45" y="24"/>
                  </a:lnTo>
                  <a:lnTo>
                    <a:pt x="57" y="23"/>
                  </a:lnTo>
                  <a:lnTo>
                    <a:pt x="70" y="20"/>
                  </a:lnTo>
                  <a:lnTo>
                    <a:pt x="84" y="19"/>
                  </a:lnTo>
                  <a:lnTo>
                    <a:pt x="99" y="17"/>
                  </a:lnTo>
                  <a:lnTo>
                    <a:pt x="116" y="14"/>
                  </a:lnTo>
                  <a:lnTo>
                    <a:pt x="133" y="13"/>
                  </a:lnTo>
                  <a:lnTo>
                    <a:pt x="151" y="10"/>
                  </a:lnTo>
                  <a:lnTo>
                    <a:pt x="169" y="9"/>
                  </a:lnTo>
                  <a:lnTo>
                    <a:pt x="188" y="6"/>
                  </a:lnTo>
                  <a:lnTo>
                    <a:pt x="209" y="3"/>
                  </a:lnTo>
                  <a:lnTo>
                    <a:pt x="232" y="0"/>
                  </a:lnTo>
                  <a:lnTo>
                    <a:pt x="232" y="0"/>
                  </a:lnTo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18"/>
            <p:cNvSpPr>
              <a:spLocks/>
            </p:cNvSpPr>
            <p:nvPr/>
          </p:nvSpPr>
          <p:spPr bwMode="auto">
            <a:xfrm>
              <a:off x="1985169" y="2863325"/>
              <a:ext cx="704850" cy="211138"/>
            </a:xfrm>
            <a:custGeom>
              <a:avLst/>
              <a:gdLst>
                <a:gd name="T0" fmla="*/ 412 w 444"/>
                <a:gd name="T1" fmla="*/ 1 h 133"/>
                <a:gd name="T2" fmla="*/ 424 w 444"/>
                <a:gd name="T3" fmla="*/ 0 h 133"/>
                <a:gd name="T4" fmla="*/ 435 w 444"/>
                <a:gd name="T5" fmla="*/ 1 h 133"/>
                <a:gd name="T6" fmla="*/ 442 w 444"/>
                <a:gd name="T7" fmla="*/ 4 h 133"/>
                <a:gd name="T8" fmla="*/ 444 w 444"/>
                <a:gd name="T9" fmla="*/ 7 h 133"/>
                <a:gd name="T10" fmla="*/ 442 w 444"/>
                <a:gd name="T11" fmla="*/ 14 h 133"/>
                <a:gd name="T12" fmla="*/ 441 w 444"/>
                <a:gd name="T13" fmla="*/ 18 h 133"/>
                <a:gd name="T14" fmla="*/ 434 w 444"/>
                <a:gd name="T15" fmla="*/ 27 h 133"/>
                <a:gd name="T16" fmla="*/ 427 w 444"/>
                <a:gd name="T17" fmla="*/ 30 h 133"/>
                <a:gd name="T18" fmla="*/ 416 w 444"/>
                <a:gd name="T19" fmla="*/ 34 h 133"/>
                <a:gd name="T20" fmla="*/ 400 w 444"/>
                <a:gd name="T21" fmla="*/ 38 h 133"/>
                <a:gd name="T22" fmla="*/ 379 w 444"/>
                <a:gd name="T23" fmla="*/ 46 h 133"/>
                <a:gd name="T24" fmla="*/ 353 w 444"/>
                <a:gd name="T25" fmla="*/ 54 h 133"/>
                <a:gd name="T26" fmla="*/ 322 w 444"/>
                <a:gd name="T27" fmla="*/ 63 h 133"/>
                <a:gd name="T28" fmla="*/ 287 w 444"/>
                <a:gd name="T29" fmla="*/ 74 h 133"/>
                <a:gd name="T30" fmla="*/ 247 w 444"/>
                <a:gd name="T31" fmla="*/ 87 h 133"/>
                <a:gd name="T32" fmla="*/ 208 w 444"/>
                <a:gd name="T33" fmla="*/ 98 h 133"/>
                <a:gd name="T34" fmla="*/ 172 w 444"/>
                <a:gd name="T35" fmla="*/ 109 h 133"/>
                <a:gd name="T36" fmla="*/ 142 w 444"/>
                <a:gd name="T37" fmla="*/ 117 h 133"/>
                <a:gd name="T38" fmla="*/ 116 w 444"/>
                <a:gd name="T39" fmla="*/ 124 h 133"/>
                <a:gd name="T40" fmla="*/ 95 w 444"/>
                <a:gd name="T41" fmla="*/ 129 h 133"/>
                <a:gd name="T42" fmla="*/ 79 w 444"/>
                <a:gd name="T43" fmla="*/ 131 h 133"/>
                <a:gd name="T44" fmla="*/ 68 w 444"/>
                <a:gd name="T45" fmla="*/ 133 h 133"/>
                <a:gd name="T46" fmla="*/ 61 w 444"/>
                <a:gd name="T47" fmla="*/ 131 h 133"/>
                <a:gd name="T48" fmla="*/ 50 w 444"/>
                <a:gd name="T49" fmla="*/ 130 h 133"/>
                <a:gd name="T50" fmla="*/ 39 w 444"/>
                <a:gd name="T51" fmla="*/ 124 h 133"/>
                <a:gd name="T52" fmla="*/ 26 w 444"/>
                <a:gd name="T53" fmla="*/ 114 h 133"/>
                <a:gd name="T54" fmla="*/ 15 w 444"/>
                <a:gd name="T55" fmla="*/ 101 h 133"/>
                <a:gd name="T56" fmla="*/ 6 w 444"/>
                <a:gd name="T57" fmla="*/ 90 h 133"/>
                <a:gd name="T58" fmla="*/ 0 w 444"/>
                <a:gd name="T59" fmla="*/ 80 h 133"/>
                <a:gd name="T60" fmla="*/ 0 w 444"/>
                <a:gd name="T61" fmla="*/ 73 h 133"/>
                <a:gd name="T62" fmla="*/ 1 w 444"/>
                <a:gd name="T63" fmla="*/ 68 h 133"/>
                <a:gd name="T64" fmla="*/ 6 w 444"/>
                <a:gd name="T65" fmla="*/ 67 h 133"/>
                <a:gd name="T66" fmla="*/ 11 w 444"/>
                <a:gd name="T67" fmla="*/ 64 h 133"/>
                <a:gd name="T68" fmla="*/ 19 w 444"/>
                <a:gd name="T69" fmla="*/ 63 h 133"/>
                <a:gd name="T70" fmla="*/ 29 w 444"/>
                <a:gd name="T71" fmla="*/ 61 h 133"/>
                <a:gd name="T72" fmla="*/ 47 w 444"/>
                <a:gd name="T73" fmla="*/ 63 h 133"/>
                <a:gd name="T74" fmla="*/ 59 w 444"/>
                <a:gd name="T75" fmla="*/ 66 h 133"/>
                <a:gd name="T76" fmla="*/ 68 w 444"/>
                <a:gd name="T77" fmla="*/ 67 h 133"/>
                <a:gd name="T78" fmla="*/ 78 w 444"/>
                <a:gd name="T79" fmla="*/ 67 h 133"/>
                <a:gd name="T80" fmla="*/ 84 w 444"/>
                <a:gd name="T81" fmla="*/ 67 h 133"/>
                <a:gd name="T82" fmla="*/ 91 w 444"/>
                <a:gd name="T83" fmla="*/ 66 h 133"/>
                <a:gd name="T84" fmla="*/ 100 w 444"/>
                <a:gd name="T85" fmla="*/ 64 h 133"/>
                <a:gd name="T86" fmla="*/ 116 w 444"/>
                <a:gd name="T87" fmla="*/ 61 h 133"/>
                <a:gd name="T88" fmla="*/ 135 w 444"/>
                <a:gd name="T89" fmla="*/ 57 h 133"/>
                <a:gd name="T90" fmla="*/ 159 w 444"/>
                <a:gd name="T91" fmla="*/ 53 h 133"/>
                <a:gd name="T92" fmla="*/ 187 w 444"/>
                <a:gd name="T93" fmla="*/ 47 h 133"/>
                <a:gd name="T94" fmla="*/ 219 w 444"/>
                <a:gd name="T95" fmla="*/ 41 h 133"/>
                <a:gd name="T96" fmla="*/ 254 w 444"/>
                <a:gd name="T97" fmla="*/ 33 h 133"/>
                <a:gd name="T98" fmla="*/ 286 w 444"/>
                <a:gd name="T99" fmla="*/ 27 h 133"/>
                <a:gd name="T100" fmla="*/ 314 w 444"/>
                <a:gd name="T101" fmla="*/ 21 h 133"/>
                <a:gd name="T102" fmla="*/ 339 w 444"/>
                <a:gd name="T103" fmla="*/ 15 h 133"/>
                <a:gd name="T104" fmla="*/ 360 w 444"/>
                <a:gd name="T105" fmla="*/ 13 h 133"/>
                <a:gd name="T106" fmla="*/ 378 w 444"/>
                <a:gd name="T107" fmla="*/ 8 h 133"/>
                <a:gd name="T108" fmla="*/ 392 w 444"/>
                <a:gd name="T109" fmla="*/ 5 h 133"/>
                <a:gd name="T110" fmla="*/ 403 w 444"/>
                <a:gd name="T111" fmla="*/ 3 h 133"/>
                <a:gd name="T112" fmla="*/ 407 w 444"/>
                <a:gd name="T113" fmla="*/ 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44" h="133">
                  <a:moveTo>
                    <a:pt x="407" y="3"/>
                  </a:moveTo>
                  <a:lnTo>
                    <a:pt x="412" y="1"/>
                  </a:lnTo>
                  <a:lnTo>
                    <a:pt x="417" y="1"/>
                  </a:lnTo>
                  <a:lnTo>
                    <a:pt x="424" y="0"/>
                  </a:lnTo>
                  <a:lnTo>
                    <a:pt x="430" y="0"/>
                  </a:lnTo>
                  <a:lnTo>
                    <a:pt x="435" y="1"/>
                  </a:lnTo>
                  <a:lnTo>
                    <a:pt x="439" y="3"/>
                  </a:lnTo>
                  <a:lnTo>
                    <a:pt x="442" y="4"/>
                  </a:lnTo>
                  <a:lnTo>
                    <a:pt x="444" y="5"/>
                  </a:lnTo>
                  <a:lnTo>
                    <a:pt x="444" y="7"/>
                  </a:lnTo>
                  <a:lnTo>
                    <a:pt x="444" y="11"/>
                  </a:lnTo>
                  <a:lnTo>
                    <a:pt x="442" y="14"/>
                  </a:lnTo>
                  <a:lnTo>
                    <a:pt x="442" y="17"/>
                  </a:lnTo>
                  <a:lnTo>
                    <a:pt x="441" y="18"/>
                  </a:lnTo>
                  <a:lnTo>
                    <a:pt x="437" y="23"/>
                  </a:lnTo>
                  <a:lnTo>
                    <a:pt x="434" y="27"/>
                  </a:lnTo>
                  <a:lnTo>
                    <a:pt x="431" y="28"/>
                  </a:lnTo>
                  <a:lnTo>
                    <a:pt x="427" y="30"/>
                  </a:lnTo>
                  <a:lnTo>
                    <a:pt x="421" y="31"/>
                  </a:lnTo>
                  <a:lnTo>
                    <a:pt x="416" y="34"/>
                  </a:lnTo>
                  <a:lnTo>
                    <a:pt x="409" y="36"/>
                  </a:lnTo>
                  <a:lnTo>
                    <a:pt x="400" y="38"/>
                  </a:lnTo>
                  <a:lnTo>
                    <a:pt x="391" y="41"/>
                  </a:lnTo>
                  <a:lnTo>
                    <a:pt x="379" y="46"/>
                  </a:lnTo>
                  <a:lnTo>
                    <a:pt x="367" y="50"/>
                  </a:lnTo>
                  <a:lnTo>
                    <a:pt x="353" y="54"/>
                  </a:lnTo>
                  <a:lnTo>
                    <a:pt x="339" y="58"/>
                  </a:lnTo>
                  <a:lnTo>
                    <a:pt x="322" y="63"/>
                  </a:lnTo>
                  <a:lnTo>
                    <a:pt x="305" y="68"/>
                  </a:lnTo>
                  <a:lnTo>
                    <a:pt x="287" y="74"/>
                  </a:lnTo>
                  <a:lnTo>
                    <a:pt x="268" y="80"/>
                  </a:lnTo>
                  <a:lnTo>
                    <a:pt x="247" y="87"/>
                  </a:lnTo>
                  <a:lnTo>
                    <a:pt x="227" y="93"/>
                  </a:lnTo>
                  <a:lnTo>
                    <a:pt x="208" y="98"/>
                  </a:lnTo>
                  <a:lnTo>
                    <a:pt x="190" y="104"/>
                  </a:lnTo>
                  <a:lnTo>
                    <a:pt x="172" y="109"/>
                  </a:lnTo>
                  <a:lnTo>
                    <a:pt x="156" y="114"/>
                  </a:lnTo>
                  <a:lnTo>
                    <a:pt x="142" y="117"/>
                  </a:lnTo>
                  <a:lnTo>
                    <a:pt x="128" y="121"/>
                  </a:lnTo>
                  <a:lnTo>
                    <a:pt x="116" y="124"/>
                  </a:lnTo>
                  <a:lnTo>
                    <a:pt x="105" y="127"/>
                  </a:lnTo>
                  <a:lnTo>
                    <a:pt x="95" y="129"/>
                  </a:lnTo>
                  <a:lnTo>
                    <a:pt x="86" y="130"/>
                  </a:lnTo>
                  <a:lnTo>
                    <a:pt x="79" y="131"/>
                  </a:lnTo>
                  <a:lnTo>
                    <a:pt x="72" y="131"/>
                  </a:lnTo>
                  <a:lnTo>
                    <a:pt x="68" y="133"/>
                  </a:lnTo>
                  <a:lnTo>
                    <a:pt x="64" y="131"/>
                  </a:lnTo>
                  <a:lnTo>
                    <a:pt x="61" y="131"/>
                  </a:lnTo>
                  <a:lnTo>
                    <a:pt x="56" y="130"/>
                  </a:lnTo>
                  <a:lnTo>
                    <a:pt x="50" y="130"/>
                  </a:lnTo>
                  <a:lnTo>
                    <a:pt x="45" y="127"/>
                  </a:lnTo>
                  <a:lnTo>
                    <a:pt x="39" y="124"/>
                  </a:lnTo>
                  <a:lnTo>
                    <a:pt x="32" y="120"/>
                  </a:lnTo>
                  <a:lnTo>
                    <a:pt x="26" y="114"/>
                  </a:lnTo>
                  <a:lnTo>
                    <a:pt x="21" y="109"/>
                  </a:lnTo>
                  <a:lnTo>
                    <a:pt x="15" y="101"/>
                  </a:lnTo>
                  <a:lnTo>
                    <a:pt x="10" y="96"/>
                  </a:lnTo>
                  <a:lnTo>
                    <a:pt x="6" y="90"/>
                  </a:lnTo>
                  <a:lnTo>
                    <a:pt x="3" y="86"/>
                  </a:lnTo>
                  <a:lnTo>
                    <a:pt x="0" y="80"/>
                  </a:lnTo>
                  <a:lnTo>
                    <a:pt x="0" y="76"/>
                  </a:lnTo>
                  <a:lnTo>
                    <a:pt x="0" y="73"/>
                  </a:lnTo>
                  <a:lnTo>
                    <a:pt x="1" y="70"/>
                  </a:lnTo>
                  <a:lnTo>
                    <a:pt x="1" y="68"/>
                  </a:lnTo>
                  <a:lnTo>
                    <a:pt x="3" y="68"/>
                  </a:lnTo>
                  <a:lnTo>
                    <a:pt x="6" y="67"/>
                  </a:lnTo>
                  <a:lnTo>
                    <a:pt x="7" y="66"/>
                  </a:lnTo>
                  <a:lnTo>
                    <a:pt x="11" y="64"/>
                  </a:lnTo>
                  <a:lnTo>
                    <a:pt x="15" y="63"/>
                  </a:lnTo>
                  <a:lnTo>
                    <a:pt x="19" y="63"/>
                  </a:lnTo>
                  <a:lnTo>
                    <a:pt x="24" y="61"/>
                  </a:lnTo>
                  <a:lnTo>
                    <a:pt x="29" y="61"/>
                  </a:lnTo>
                  <a:lnTo>
                    <a:pt x="42" y="61"/>
                  </a:lnTo>
                  <a:lnTo>
                    <a:pt x="47" y="63"/>
                  </a:lnTo>
                  <a:lnTo>
                    <a:pt x="53" y="64"/>
                  </a:lnTo>
                  <a:lnTo>
                    <a:pt x="59" y="66"/>
                  </a:lnTo>
                  <a:lnTo>
                    <a:pt x="64" y="66"/>
                  </a:lnTo>
                  <a:lnTo>
                    <a:pt x="68" y="67"/>
                  </a:lnTo>
                  <a:lnTo>
                    <a:pt x="74" y="67"/>
                  </a:lnTo>
                  <a:lnTo>
                    <a:pt x="78" y="67"/>
                  </a:lnTo>
                  <a:lnTo>
                    <a:pt x="82" y="67"/>
                  </a:lnTo>
                  <a:lnTo>
                    <a:pt x="84" y="67"/>
                  </a:lnTo>
                  <a:lnTo>
                    <a:pt x="86" y="66"/>
                  </a:lnTo>
                  <a:lnTo>
                    <a:pt x="91" y="66"/>
                  </a:lnTo>
                  <a:lnTo>
                    <a:pt x="95" y="66"/>
                  </a:lnTo>
                  <a:lnTo>
                    <a:pt x="100" y="64"/>
                  </a:lnTo>
                  <a:lnTo>
                    <a:pt x="107" y="63"/>
                  </a:lnTo>
                  <a:lnTo>
                    <a:pt x="116" y="61"/>
                  </a:lnTo>
                  <a:lnTo>
                    <a:pt x="125" y="60"/>
                  </a:lnTo>
                  <a:lnTo>
                    <a:pt x="135" y="57"/>
                  </a:lnTo>
                  <a:lnTo>
                    <a:pt x="146" y="56"/>
                  </a:lnTo>
                  <a:lnTo>
                    <a:pt x="159" y="53"/>
                  </a:lnTo>
                  <a:lnTo>
                    <a:pt x="173" y="50"/>
                  </a:lnTo>
                  <a:lnTo>
                    <a:pt x="187" y="47"/>
                  </a:lnTo>
                  <a:lnTo>
                    <a:pt x="202" y="44"/>
                  </a:lnTo>
                  <a:lnTo>
                    <a:pt x="219" y="41"/>
                  </a:lnTo>
                  <a:lnTo>
                    <a:pt x="237" y="37"/>
                  </a:lnTo>
                  <a:lnTo>
                    <a:pt x="254" y="33"/>
                  </a:lnTo>
                  <a:lnTo>
                    <a:pt x="271" y="30"/>
                  </a:lnTo>
                  <a:lnTo>
                    <a:pt x="286" y="27"/>
                  </a:lnTo>
                  <a:lnTo>
                    <a:pt x="300" y="24"/>
                  </a:lnTo>
                  <a:lnTo>
                    <a:pt x="314" y="21"/>
                  </a:lnTo>
                  <a:lnTo>
                    <a:pt x="326" y="18"/>
                  </a:lnTo>
                  <a:lnTo>
                    <a:pt x="339" y="15"/>
                  </a:lnTo>
                  <a:lnTo>
                    <a:pt x="349" y="14"/>
                  </a:lnTo>
                  <a:lnTo>
                    <a:pt x="360" y="13"/>
                  </a:lnTo>
                  <a:lnTo>
                    <a:pt x="370" y="10"/>
                  </a:lnTo>
                  <a:lnTo>
                    <a:pt x="378" y="8"/>
                  </a:lnTo>
                  <a:lnTo>
                    <a:pt x="385" y="7"/>
                  </a:lnTo>
                  <a:lnTo>
                    <a:pt x="392" y="5"/>
                  </a:lnTo>
                  <a:lnTo>
                    <a:pt x="398" y="4"/>
                  </a:lnTo>
                  <a:lnTo>
                    <a:pt x="403" y="3"/>
                  </a:lnTo>
                  <a:lnTo>
                    <a:pt x="407" y="3"/>
                  </a:lnTo>
                  <a:lnTo>
                    <a:pt x="407" y="3"/>
                  </a:lnTo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19"/>
            <p:cNvSpPr>
              <a:spLocks/>
            </p:cNvSpPr>
            <p:nvPr/>
          </p:nvSpPr>
          <p:spPr bwMode="auto">
            <a:xfrm>
              <a:off x="2286730" y="2703721"/>
              <a:ext cx="120650" cy="703263"/>
            </a:xfrm>
            <a:custGeom>
              <a:avLst/>
              <a:gdLst>
                <a:gd name="T0" fmla="*/ 76 w 76"/>
                <a:gd name="T1" fmla="*/ 22 h 443"/>
                <a:gd name="T2" fmla="*/ 75 w 76"/>
                <a:gd name="T3" fmla="*/ 61 h 443"/>
                <a:gd name="T4" fmla="*/ 74 w 76"/>
                <a:gd name="T5" fmla="*/ 99 h 443"/>
                <a:gd name="T6" fmla="*/ 74 w 76"/>
                <a:gd name="T7" fmla="*/ 134 h 443"/>
                <a:gd name="T8" fmla="*/ 72 w 76"/>
                <a:gd name="T9" fmla="*/ 166 h 443"/>
                <a:gd name="T10" fmla="*/ 71 w 76"/>
                <a:gd name="T11" fmla="*/ 198 h 443"/>
                <a:gd name="T12" fmla="*/ 69 w 76"/>
                <a:gd name="T13" fmla="*/ 227 h 443"/>
                <a:gd name="T14" fmla="*/ 69 w 76"/>
                <a:gd name="T15" fmla="*/ 252 h 443"/>
                <a:gd name="T16" fmla="*/ 68 w 76"/>
                <a:gd name="T17" fmla="*/ 277 h 443"/>
                <a:gd name="T18" fmla="*/ 67 w 76"/>
                <a:gd name="T19" fmla="*/ 298 h 443"/>
                <a:gd name="T20" fmla="*/ 67 w 76"/>
                <a:gd name="T21" fmla="*/ 318 h 443"/>
                <a:gd name="T22" fmla="*/ 65 w 76"/>
                <a:gd name="T23" fmla="*/ 337 h 443"/>
                <a:gd name="T24" fmla="*/ 64 w 76"/>
                <a:gd name="T25" fmla="*/ 351 h 443"/>
                <a:gd name="T26" fmla="*/ 64 w 76"/>
                <a:gd name="T27" fmla="*/ 364 h 443"/>
                <a:gd name="T28" fmla="*/ 62 w 76"/>
                <a:gd name="T29" fmla="*/ 375 h 443"/>
                <a:gd name="T30" fmla="*/ 61 w 76"/>
                <a:gd name="T31" fmla="*/ 384 h 443"/>
                <a:gd name="T32" fmla="*/ 60 w 76"/>
                <a:gd name="T33" fmla="*/ 395 h 443"/>
                <a:gd name="T34" fmla="*/ 55 w 76"/>
                <a:gd name="T35" fmla="*/ 407 h 443"/>
                <a:gd name="T36" fmla="*/ 53 w 76"/>
                <a:gd name="T37" fmla="*/ 418 h 443"/>
                <a:gd name="T38" fmla="*/ 50 w 76"/>
                <a:gd name="T39" fmla="*/ 427 h 443"/>
                <a:gd name="T40" fmla="*/ 47 w 76"/>
                <a:gd name="T41" fmla="*/ 433 h 443"/>
                <a:gd name="T42" fmla="*/ 46 w 76"/>
                <a:gd name="T43" fmla="*/ 437 h 443"/>
                <a:gd name="T44" fmla="*/ 43 w 76"/>
                <a:gd name="T45" fmla="*/ 441 h 443"/>
                <a:gd name="T46" fmla="*/ 42 w 76"/>
                <a:gd name="T47" fmla="*/ 443 h 443"/>
                <a:gd name="T48" fmla="*/ 39 w 76"/>
                <a:gd name="T49" fmla="*/ 441 h 443"/>
                <a:gd name="T50" fmla="*/ 33 w 76"/>
                <a:gd name="T51" fmla="*/ 437 h 443"/>
                <a:gd name="T52" fmla="*/ 26 w 76"/>
                <a:gd name="T53" fmla="*/ 426 h 443"/>
                <a:gd name="T54" fmla="*/ 18 w 76"/>
                <a:gd name="T55" fmla="*/ 411 h 443"/>
                <a:gd name="T56" fmla="*/ 11 w 76"/>
                <a:gd name="T57" fmla="*/ 394 h 443"/>
                <a:gd name="T58" fmla="*/ 5 w 76"/>
                <a:gd name="T59" fmla="*/ 377 h 443"/>
                <a:gd name="T60" fmla="*/ 1 w 76"/>
                <a:gd name="T61" fmla="*/ 363 h 443"/>
                <a:gd name="T62" fmla="*/ 0 w 76"/>
                <a:gd name="T63" fmla="*/ 353 h 443"/>
                <a:gd name="T64" fmla="*/ 0 w 76"/>
                <a:gd name="T65" fmla="*/ 345 h 443"/>
                <a:gd name="T66" fmla="*/ 1 w 76"/>
                <a:gd name="T67" fmla="*/ 337 h 443"/>
                <a:gd name="T68" fmla="*/ 4 w 76"/>
                <a:gd name="T69" fmla="*/ 321 h 443"/>
                <a:gd name="T70" fmla="*/ 8 w 76"/>
                <a:gd name="T71" fmla="*/ 301 h 443"/>
                <a:gd name="T72" fmla="*/ 11 w 76"/>
                <a:gd name="T73" fmla="*/ 281 h 443"/>
                <a:gd name="T74" fmla="*/ 12 w 76"/>
                <a:gd name="T75" fmla="*/ 262 h 443"/>
                <a:gd name="T76" fmla="*/ 15 w 76"/>
                <a:gd name="T77" fmla="*/ 245 h 443"/>
                <a:gd name="T78" fmla="*/ 16 w 76"/>
                <a:gd name="T79" fmla="*/ 231 h 443"/>
                <a:gd name="T80" fmla="*/ 18 w 76"/>
                <a:gd name="T81" fmla="*/ 217 h 443"/>
                <a:gd name="T82" fmla="*/ 19 w 76"/>
                <a:gd name="T83" fmla="*/ 199 h 443"/>
                <a:gd name="T84" fmla="*/ 21 w 76"/>
                <a:gd name="T85" fmla="*/ 182 h 443"/>
                <a:gd name="T86" fmla="*/ 22 w 76"/>
                <a:gd name="T87" fmla="*/ 162 h 443"/>
                <a:gd name="T88" fmla="*/ 23 w 76"/>
                <a:gd name="T89" fmla="*/ 142 h 443"/>
                <a:gd name="T90" fmla="*/ 25 w 76"/>
                <a:gd name="T91" fmla="*/ 119 h 443"/>
                <a:gd name="T92" fmla="*/ 26 w 76"/>
                <a:gd name="T93" fmla="*/ 96 h 443"/>
                <a:gd name="T94" fmla="*/ 28 w 76"/>
                <a:gd name="T95" fmla="*/ 71 h 443"/>
                <a:gd name="T96" fmla="*/ 29 w 76"/>
                <a:gd name="T97" fmla="*/ 43 h 443"/>
                <a:gd name="T98" fmla="*/ 29 w 76"/>
                <a:gd name="T99" fmla="*/ 16 h 443"/>
                <a:gd name="T100" fmla="*/ 76 w 76"/>
                <a:gd name="T101" fmla="*/ 0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76" h="443">
                  <a:moveTo>
                    <a:pt x="76" y="0"/>
                  </a:moveTo>
                  <a:lnTo>
                    <a:pt x="76" y="22"/>
                  </a:lnTo>
                  <a:lnTo>
                    <a:pt x="75" y="42"/>
                  </a:lnTo>
                  <a:lnTo>
                    <a:pt x="75" y="61"/>
                  </a:lnTo>
                  <a:lnTo>
                    <a:pt x="75" y="81"/>
                  </a:lnTo>
                  <a:lnTo>
                    <a:pt x="74" y="99"/>
                  </a:lnTo>
                  <a:lnTo>
                    <a:pt x="74" y="116"/>
                  </a:lnTo>
                  <a:lnTo>
                    <a:pt x="74" y="134"/>
                  </a:lnTo>
                  <a:lnTo>
                    <a:pt x="72" y="151"/>
                  </a:lnTo>
                  <a:lnTo>
                    <a:pt x="72" y="166"/>
                  </a:lnTo>
                  <a:lnTo>
                    <a:pt x="71" y="182"/>
                  </a:lnTo>
                  <a:lnTo>
                    <a:pt x="71" y="198"/>
                  </a:lnTo>
                  <a:lnTo>
                    <a:pt x="71" y="212"/>
                  </a:lnTo>
                  <a:lnTo>
                    <a:pt x="69" y="227"/>
                  </a:lnTo>
                  <a:lnTo>
                    <a:pt x="69" y="239"/>
                  </a:lnTo>
                  <a:lnTo>
                    <a:pt x="69" y="252"/>
                  </a:lnTo>
                  <a:lnTo>
                    <a:pt x="68" y="265"/>
                  </a:lnTo>
                  <a:lnTo>
                    <a:pt x="68" y="277"/>
                  </a:lnTo>
                  <a:lnTo>
                    <a:pt x="68" y="288"/>
                  </a:lnTo>
                  <a:lnTo>
                    <a:pt x="67" y="298"/>
                  </a:lnTo>
                  <a:lnTo>
                    <a:pt x="67" y="310"/>
                  </a:lnTo>
                  <a:lnTo>
                    <a:pt x="67" y="318"/>
                  </a:lnTo>
                  <a:lnTo>
                    <a:pt x="65" y="328"/>
                  </a:lnTo>
                  <a:lnTo>
                    <a:pt x="65" y="337"/>
                  </a:lnTo>
                  <a:lnTo>
                    <a:pt x="65" y="344"/>
                  </a:lnTo>
                  <a:lnTo>
                    <a:pt x="64" y="351"/>
                  </a:lnTo>
                  <a:lnTo>
                    <a:pt x="64" y="358"/>
                  </a:lnTo>
                  <a:lnTo>
                    <a:pt x="64" y="364"/>
                  </a:lnTo>
                  <a:lnTo>
                    <a:pt x="62" y="370"/>
                  </a:lnTo>
                  <a:lnTo>
                    <a:pt x="62" y="375"/>
                  </a:lnTo>
                  <a:lnTo>
                    <a:pt x="62" y="380"/>
                  </a:lnTo>
                  <a:lnTo>
                    <a:pt x="61" y="384"/>
                  </a:lnTo>
                  <a:lnTo>
                    <a:pt x="61" y="388"/>
                  </a:lnTo>
                  <a:lnTo>
                    <a:pt x="60" y="395"/>
                  </a:lnTo>
                  <a:lnTo>
                    <a:pt x="57" y="401"/>
                  </a:lnTo>
                  <a:lnTo>
                    <a:pt x="55" y="407"/>
                  </a:lnTo>
                  <a:lnTo>
                    <a:pt x="54" y="413"/>
                  </a:lnTo>
                  <a:lnTo>
                    <a:pt x="53" y="418"/>
                  </a:lnTo>
                  <a:lnTo>
                    <a:pt x="51" y="423"/>
                  </a:lnTo>
                  <a:lnTo>
                    <a:pt x="50" y="427"/>
                  </a:lnTo>
                  <a:lnTo>
                    <a:pt x="48" y="430"/>
                  </a:lnTo>
                  <a:lnTo>
                    <a:pt x="47" y="433"/>
                  </a:lnTo>
                  <a:lnTo>
                    <a:pt x="46" y="436"/>
                  </a:lnTo>
                  <a:lnTo>
                    <a:pt x="46" y="437"/>
                  </a:lnTo>
                  <a:lnTo>
                    <a:pt x="44" y="440"/>
                  </a:lnTo>
                  <a:lnTo>
                    <a:pt x="43" y="441"/>
                  </a:lnTo>
                  <a:lnTo>
                    <a:pt x="42" y="441"/>
                  </a:lnTo>
                  <a:lnTo>
                    <a:pt x="42" y="443"/>
                  </a:lnTo>
                  <a:lnTo>
                    <a:pt x="40" y="443"/>
                  </a:lnTo>
                  <a:lnTo>
                    <a:pt x="39" y="441"/>
                  </a:lnTo>
                  <a:lnTo>
                    <a:pt x="36" y="440"/>
                  </a:lnTo>
                  <a:lnTo>
                    <a:pt x="33" y="437"/>
                  </a:lnTo>
                  <a:lnTo>
                    <a:pt x="29" y="431"/>
                  </a:lnTo>
                  <a:lnTo>
                    <a:pt x="26" y="426"/>
                  </a:lnTo>
                  <a:lnTo>
                    <a:pt x="22" y="420"/>
                  </a:lnTo>
                  <a:lnTo>
                    <a:pt x="18" y="411"/>
                  </a:lnTo>
                  <a:lnTo>
                    <a:pt x="15" y="403"/>
                  </a:lnTo>
                  <a:lnTo>
                    <a:pt x="11" y="394"/>
                  </a:lnTo>
                  <a:lnTo>
                    <a:pt x="8" y="385"/>
                  </a:lnTo>
                  <a:lnTo>
                    <a:pt x="5" y="377"/>
                  </a:lnTo>
                  <a:lnTo>
                    <a:pt x="2" y="370"/>
                  </a:lnTo>
                  <a:lnTo>
                    <a:pt x="1" y="363"/>
                  </a:lnTo>
                  <a:lnTo>
                    <a:pt x="0" y="357"/>
                  </a:lnTo>
                  <a:lnTo>
                    <a:pt x="0" y="353"/>
                  </a:lnTo>
                  <a:lnTo>
                    <a:pt x="0" y="348"/>
                  </a:lnTo>
                  <a:lnTo>
                    <a:pt x="0" y="345"/>
                  </a:lnTo>
                  <a:lnTo>
                    <a:pt x="0" y="341"/>
                  </a:lnTo>
                  <a:lnTo>
                    <a:pt x="1" y="337"/>
                  </a:lnTo>
                  <a:lnTo>
                    <a:pt x="2" y="330"/>
                  </a:lnTo>
                  <a:lnTo>
                    <a:pt x="4" y="321"/>
                  </a:lnTo>
                  <a:lnTo>
                    <a:pt x="5" y="312"/>
                  </a:lnTo>
                  <a:lnTo>
                    <a:pt x="8" y="301"/>
                  </a:lnTo>
                  <a:lnTo>
                    <a:pt x="9" y="288"/>
                  </a:lnTo>
                  <a:lnTo>
                    <a:pt x="11" y="281"/>
                  </a:lnTo>
                  <a:lnTo>
                    <a:pt x="11" y="272"/>
                  </a:lnTo>
                  <a:lnTo>
                    <a:pt x="12" y="262"/>
                  </a:lnTo>
                  <a:lnTo>
                    <a:pt x="14" y="251"/>
                  </a:lnTo>
                  <a:lnTo>
                    <a:pt x="15" y="245"/>
                  </a:lnTo>
                  <a:lnTo>
                    <a:pt x="15" y="238"/>
                  </a:lnTo>
                  <a:lnTo>
                    <a:pt x="16" y="231"/>
                  </a:lnTo>
                  <a:lnTo>
                    <a:pt x="16" y="224"/>
                  </a:lnTo>
                  <a:lnTo>
                    <a:pt x="18" y="217"/>
                  </a:lnTo>
                  <a:lnTo>
                    <a:pt x="18" y="208"/>
                  </a:lnTo>
                  <a:lnTo>
                    <a:pt x="19" y="199"/>
                  </a:lnTo>
                  <a:lnTo>
                    <a:pt x="19" y="191"/>
                  </a:lnTo>
                  <a:lnTo>
                    <a:pt x="21" y="182"/>
                  </a:lnTo>
                  <a:lnTo>
                    <a:pt x="21" y="172"/>
                  </a:lnTo>
                  <a:lnTo>
                    <a:pt x="22" y="162"/>
                  </a:lnTo>
                  <a:lnTo>
                    <a:pt x="22" y="152"/>
                  </a:lnTo>
                  <a:lnTo>
                    <a:pt x="23" y="142"/>
                  </a:lnTo>
                  <a:lnTo>
                    <a:pt x="23" y="131"/>
                  </a:lnTo>
                  <a:lnTo>
                    <a:pt x="25" y="119"/>
                  </a:lnTo>
                  <a:lnTo>
                    <a:pt x="25" y="108"/>
                  </a:lnTo>
                  <a:lnTo>
                    <a:pt x="26" y="96"/>
                  </a:lnTo>
                  <a:lnTo>
                    <a:pt x="26" y="83"/>
                  </a:lnTo>
                  <a:lnTo>
                    <a:pt x="28" y="71"/>
                  </a:lnTo>
                  <a:lnTo>
                    <a:pt x="28" y="58"/>
                  </a:lnTo>
                  <a:lnTo>
                    <a:pt x="29" y="43"/>
                  </a:lnTo>
                  <a:lnTo>
                    <a:pt x="29" y="30"/>
                  </a:lnTo>
                  <a:lnTo>
                    <a:pt x="29" y="16"/>
                  </a:lnTo>
                  <a:lnTo>
                    <a:pt x="30" y="0"/>
                  </a:lnTo>
                  <a:lnTo>
                    <a:pt x="76" y="0"/>
                  </a:lnTo>
                  <a:lnTo>
                    <a:pt x="76" y="0"/>
                  </a:lnTo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0"/>
            <p:cNvSpPr>
              <a:spLocks/>
            </p:cNvSpPr>
            <p:nvPr/>
          </p:nvSpPr>
          <p:spPr bwMode="auto">
            <a:xfrm>
              <a:off x="2474360" y="2063213"/>
              <a:ext cx="458788" cy="1390650"/>
            </a:xfrm>
            <a:custGeom>
              <a:avLst/>
              <a:gdLst>
                <a:gd name="T0" fmla="*/ 67 w 289"/>
                <a:gd name="T1" fmla="*/ 825 h 876"/>
                <a:gd name="T2" fmla="*/ 45 w 289"/>
                <a:gd name="T3" fmla="*/ 846 h 876"/>
                <a:gd name="T4" fmla="*/ 27 w 289"/>
                <a:gd name="T5" fmla="*/ 862 h 876"/>
                <a:gd name="T6" fmla="*/ 13 w 289"/>
                <a:gd name="T7" fmla="*/ 872 h 876"/>
                <a:gd name="T8" fmla="*/ 3 w 289"/>
                <a:gd name="T9" fmla="*/ 876 h 876"/>
                <a:gd name="T10" fmla="*/ 0 w 289"/>
                <a:gd name="T11" fmla="*/ 875 h 876"/>
                <a:gd name="T12" fmla="*/ 2 w 289"/>
                <a:gd name="T13" fmla="*/ 867 h 876"/>
                <a:gd name="T14" fmla="*/ 9 w 289"/>
                <a:gd name="T15" fmla="*/ 852 h 876"/>
                <a:gd name="T16" fmla="*/ 21 w 289"/>
                <a:gd name="T17" fmla="*/ 830 h 876"/>
                <a:gd name="T18" fmla="*/ 40 w 289"/>
                <a:gd name="T19" fmla="*/ 803 h 876"/>
                <a:gd name="T20" fmla="*/ 63 w 289"/>
                <a:gd name="T21" fmla="*/ 767 h 876"/>
                <a:gd name="T22" fmla="*/ 112 w 289"/>
                <a:gd name="T23" fmla="*/ 693 h 876"/>
                <a:gd name="T24" fmla="*/ 154 w 289"/>
                <a:gd name="T25" fmla="*/ 614 h 876"/>
                <a:gd name="T26" fmla="*/ 171 w 289"/>
                <a:gd name="T27" fmla="*/ 573 h 876"/>
                <a:gd name="T28" fmla="*/ 194 w 289"/>
                <a:gd name="T29" fmla="*/ 500 h 876"/>
                <a:gd name="T30" fmla="*/ 215 w 289"/>
                <a:gd name="T31" fmla="*/ 402 h 876"/>
                <a:gd name="T32" fmla="*/ 226 w 289"/>
                <a:gd name="T33" fmla="*/ 311 h 876"/>
                <a:gd name="T34" fmla="*/ 229 w 289"/>
                <a:gd name="T35" fmla="*/ 253 h 876"/>
                <a:gd name="T36" fmla="*/ 232 w 289"/>
                <a:gd name="T37" fmla="*/ 205 h 876"/>
                <a:gd name="T38" fmla="*/ 233 w 289"/>
                <a:gd name="T39" fmla="*/ 163 h 876"/>
                <a:gd name="T40" fmla="*/ 235 w 289"/>
                <a:gd name="T41" fmla="*/ 130 h 876"/>
                <a:gd name="T42" fmla="*/ 235 w 289"/>
                <a:gd name="T43" fmla="*/ 106 h 876"/>
                <a:gd name="T44" fmla="*/ 231 w 289"/>
                <a:gd name="T45" fmla="*/ 83 h 876"/>
                <a:gd name="T46" fmla="*/ 225 w 289"/>
                <a:gd name="T47" fmla="*/ 60 h 876"/>
                <a:gd name="T48" fmla="*/ 220 w 289"/>
                <a:gd name="T49" fmla="*/ 46 h 876"/>
                <a:gd name="T50" fmla="*/ 211 w 289"/>
                <a:gd name="T51" fmla="*/ 39 h 876"/>
                <a:gd name="T52" fmla="*/ 204 w 289"/>
                <a:gd name="T53" fmla="*/ 27 h 876"/>
                <a:gd name="T54" fmla="*/ 201 w 289"/>
                <a:gd name="T55" fmla="*/ 13 h 876"/>
                <a:gd name="T56" fmla="*/ 206 w 289"/>
                <a:gd name="T57" fmla="*/ 6 h 876"/>
                <a:gd name="T58" fmla="*/ 215 w 289"/>
                <a:gd name="T59" fmla="*/ 1 h 876"/>
                <a:gd name="T60" fmla="*/ 231 w 289"/>
                <a:gd name="T61" fmla="*/ 0 h 876"/>
                <a:gd name="T62" fmla="*/ 252 w 289"/>
                <a:gd name="T63" fmla="*/ 0 h 876"/>
                <a:gd name="T64" fmla="*/ 280 w 289"/>
                <a:gd name="T65" fmla="*/ 3 h 876"/>
                <a:gd name="T66" fmla="*/ 289 w 289"/>
                <a:gd name="T67" fmla="*/ 44 h 876"/>
                <a:gd name="T68" fmla="*/ 289 w 289"/>
                <a:gd name="T69" fmla="*/ 102 h 876"/>
                <a:gd name="T70" fmla="*/ 289 w 289"/>
                <a:gd name="T71" fmla="*/ 156 h 876"/>
                <a:gd name="T72" fmla="*/ 288 w 289"/>
                <a:gd name="T73" fmla="*/ 206 h 876"/>
                <a:gd name="T74" fmla="*/ 286 w 289"/>
                <a:gd name="T75" fmla="*/ 252 h 876"/>
                <a:gd name="T76" fmla="*/ 285 w 289"/>
                <a:gd name="T77" fmla="*/ 293 h 876"/>
                <a:gd name="T78" fmla="*/ 284 w 289"/>
                <a:gd name="T79" fmla="*/ 331 h 876"/>
                <a:gd name="T80" fmla="*/ 282 w 289"/>
                <a:gd name="T81" fmla="*/ 365 h 876"/>
                <a:gd name="T82" fmla="*/ 280 w 289"/>
                <a:gd name="T83" fmla="*/ 395 h 876"/>
                <a:gd name="T84" fmla="*/ 277 w 289"/>
                <a:gd name="T85" fmla="*/ 422 h 876"/>
                <a:gd name="T86" fmla="*/ 274 w 289"/>
                <a:gd name="T87" fmla="*/ 445 h 876"/>
                <a:gd name="T88" fmla="*/ 254 w 289"/>
                <a:gd name="T89" fmla="*/ 524 h 876"/>
                <a:gd name="T90" fmla="*/ 228 w 289"/>
                <a:gd name="T91" fmla="*/ 597 h 876"/>
                <a:gd name="T92" fmla="*/ 193 w 289"/>
                <a:gd name="T93" fmla="*/ 666 h 876"/>
                <a:gd name="T94" fmla="*/ 150 w 289"/>
                <a:gd name="T95" fmla="*/ 729 h 876"/>
                <a:gd name="T96" fmla="*/ 101 w 289"/>
                <a:gd name="T97" fmla="*/ 787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89" h="876">
                  <a:moveTo>
                    <a:pt x="83" y="807"/>
                  </a:moveTo>
                  <a:lnTo>
                    <a:pt x="74" y="816"/>
                  </a:lnTo>
                  <a:lnTo>
                    <a:pt x="67" y="825"/>
                  </a:lnTo>
                  <a:lnTo>
                    <a:pt x="59" y="832"/>
                  </a:lnTo>
                  <a:lnTo>
                    <a:pt x="52" y="839"/>
                  </a:lnTo>
                  <a:lnTo>
                    <a:pt x="45" y="846"/>
                  </a:lnTo>
                  <a:lnTo>
                    <a:pt x="38" y="852"/>
                  </a:lnTo>
                  <a:lnTo>
                    <a:pt x="33" y="857"/>
                  </a:lnTo>
                  <a:lnTo>
                    <a:pt x="27" y="862"/>
                  </a:lnTo>
                  <a:lnTo>
                    <a:pt x="21" y="866"/>
                  </a:lnTo>
                  <a:lnTo>
                    <a:pt x="17" y="869"/>
                  </a:lnTo>
                  <a:lnTo>
                    <a:pt x="13" y="872"/>
                  </a:lnTo>
                  <a:lnTo>
                    <a:pt x="9" y="875"/>
                  </a:lnTo>
                  <a:lnTo>
                    <a:pt x="6" y="876"/>
                  </a:lnTo>
                  <a:lnTo>
                    <a:pt x="3" y="876"/>
                  </a:lnTo>
                  <a:lnTo>
                    <a:pt x="2" y="876"/>
                  </a:lnTo>
                  <a:lnTo>
                    <a:pt x="0" y="876"/>
                  </a:lnTo>
                  <a:lnTo>
                    <a:pt x="0" y="875"/>
                  </a:lnTo>
                  <a:lnTo>
                    <a:pt x="0" y="873"/>
                  </a:lnTo>
                  <a:lnTo>
                    <a:pt x="0" y="870"/>
                  </a:lnTo>
                  <a:lnTo>
                    <a:pt x="2" y="867"/>
                  </a:lnTo>
                  <a:lnTo>
                    <a:pt x="3" y="863"/>
                  </a:lnTo>
                  <a:lnTo>
                    <a:pt x="6" y="857"/>
                  </a:lnTo>
                  <a:lnTo>
                    <a:pt x="9" y="852"/>
                  </a:lnTo>
                  <a:lnTo>
                    <a:pt x="13" y="846"/>
                  </a:lnTo>
                  <a:lnTo>
                    <a:pt x="17" y="839"/>
                  </a:lnTo>
                  <a:lnTo>
                    <a:pt x="21" y="830"/>
                  </a:lnTo>
                  <a:lnTo>
                    <a:pt x="27" y="822"/>
                  </a:lnTo>
                  <a:lnTo>
                    <a:pt x="33" y="813"/>
                  </a:lnTo>
                  <a:lnTo>
                    <a:pt x="40" y="803"/>
                  </a:lnTo>
                  <a:lnTo>
                    <a:pt x="46" y="792"/>
                  </a:lnTo>
                  <a:lnTo>
                    <a:pt x="55" y="780"/>
                  </a:lnTo>
                  <a:lnTo>
                    <a:pt x="63" y="767"/>
                  </a:lnTo>
                  <a:lnTo>
                    <a:pt x="80" y="743"/>
                  </a:lnTo>
                  <a:lnTo>
                    <a:pt x="97" y="717"/>
                  </a:lnTo>
                  <a:lnTo>
                    <a:pt x="112" y="693"/>
                  </a:lnTo>
                  <a:lnTo>
                    <a:pt x="127" y="667"/>
                  </a:lnTo>
                  <a:lnTo>
                    <a:pt x="141" y="640"/>
                  </a:lnTo>
                  <a:lnTo>
                    <a:pt x="154" y="614"/>
                  </a:lnTo>
                  <a:lnTo>
                    <a:pt x="161" y="600"/>
                  </a:lnTo>
                  <a:lnTo>
                    <a:pt x="166" y="587"/>
                  </a:lnTo>
                  <a:lnTo>
                    <a:pt x="171" y="573"/>
                  </a:lnTo>
                  <a:lnTo>
                    <a:pt x="176" y="558"/>
                  </a:lnTo>
                  <a:lnTo>
                    <a:pt x="186" y="530"/>
                  </a:lnTo>
                  <a:lnTo>
                    <a:pt x="194" y="500"/>
                  </a:lnTo>
                  <a:lnTo>
                    <a:pt x="203" y="468"/>
                  </a:lnTo>
                  <a:lnTo>
                    <a:pt x="210" y="437"/>
                  </a:lnTo>
                  <a:lnTo>
                    <a:pt x="215" y="402"/>
                  </a:lnTo>
                  <a:lnTo>
                    <a:pt x="221" y="366"/>
                  </a:lnTo>
                  <a:lnTo>
                    <a:pt x="225" y="329"/>
                  </a:lnTo>
                  <a:lnTo>
                    <a:pt x="226" y="311"/>
                  </a:lnTo>
                  <a:lnTo>
                    <a:pt x="228" y="291"/>
                  </a:lnTo>
                  <a:lnTo>
                    <a:pt x="229" y="272"/>
                  </a:lnTo>
                  <a:lnTo>
                    <a:pt x="229" y="253"/>
                  </a:lnTo>
                  <a:lnTo>
                    <a:pt x="231" y="236"/>
                  </a:lnTo>
                  <a:lnTo>
                    <a:pt x="232" y="220"/>
                  </a:lnTo>
                  <a:lnTo>
                    <a:pt x="232" y="205"/>
                  </a:lnTo>
                  <a:lnTo>
                    <a:pt x="233" y="190"/>
                  </a:lnTo>
                  <a:lnTo>
                    <a:pt x="233" y="176"/>
                  </a:lnTo>
                  <a:lnTo>
                    <a:pt x="233" y="163"/>
                  </a:lnTo>
                  <a:lnTo>
                    <a:pt x="235" y="152"/>
                  </a:lnTo>
                  <a:lnTo>
                    <a:pt x="235" y="140"/>
                  </a:lnTo>
                  <a:lnTo>
                    <a:pt x="235" y="130"/>
                  </a:lnTo>
                  <a:lnTo>
                    <a:pt x="235" y="122"/>
                  </a:lnTo>
                  <a:lnTo>
                    <a:pt x="235" y="113"/>
                  </a:lnTo>
                  <a:lnTo>
                    <a:pt x="235" y="106"/>
                  </a:lnTo>
                  <a:lnTo>
                    <a:pt x="233" y="99"/>
                  </a:lnTo>
                  <a:lnTo>
                    <a:pt x="233" y="93"/>
                  </a:lnTo>
                  <a:lnTo>
                    <a:pt x="231" y="83"/>
                  </a:lnTo>
                  <a:lnTo>
                    <a:pt x="229" y="74"/>
                  </a:lnTo>
                  <a:lnTo>
                    <a:pt x="226" y="67"/>
                  </a:lnTo>
                  <a:lnTo>
                    <a:pt x="225" y="60"/>
                  </a:lnTo>
                  <a:lnTo>
                    <a:pt x="224" y="54"/>
                  </a:lnTo>
                  <a:lnTo>
                    <a:pt x="221" y="49"/>
                  </a:lnTo>
                  <a:lnTo>
                    <a:pt x="220" y="46"/>
                  </a:lnTo>
                  <a:lnTo>
                    <a:pt x="218" y="43"/>
                  </a:lnTo>
                  <a:lnTo>
                    <a:pt x="214" y="40"/>
                  </a:lnTo>
                  <a:lnTo>
                    <a:pt x="211" y="39"/>
                  </a:lnTo>
                  <a:lnTo>
                    <a:pt x="208" y="36"/>
                  </a:lnTo>
                  <a:lnTo>
                    <a:pt x="206" y="32"/>
                  </a:lnTo>
                  <a:lnTo>
                    <a:pt x="204" y="27"/>
                  </a:lnTo>
                  <a:lnTo>
                    <a:pt x="203" y="23"/>
                  </a:lnTo>
                  <a:lnTo>
                    <a:pt x="203" y="19"/>
                  </a:lnTo>
                  <a:lnTo>
                    <a:pt x="201" y="13"/>
                  </a:lnTo>
                  <a:lnTo>
                    <a:pt x="203" y="10"/>
                  </a:lnTo>
                  <a:lnTo>
                    <a:pt x="204" y="9"/>
                  </a:lnTo>
                  <a:lnTo>
                    <a:pt x="206" y="6"/>
                  </a:lnTo>
                  <a:lnTo>
                    <a:pt x="208" y="4"/>
                  </a:lnTo>
                  <a:lnTo>
                    <a:pt x="211" y="3"/>
                  </a:lnTo>
                  <a:lnTo>
                    <a:pt x="215" y="1"/>
                  </a:lnTo>
                  <a:lnTo>
                    <a:pt x="220" y="1"/>
                  </a:lnTo>
                  <a:lnTo>
                    <a:pt x="225" y="0"/>
                  </a:lnTo>
                  <a:lnTo>
                    <a:pt x="231" y="0"/>
                  </a:lnTo>
                  <a:lnTo>
                    <a:pt x="238" y="0"/>
                  </a:lnTo>
                  <a:lnTo>
                    <a:pt x="245" y="0"/>
                  </a:lnTo>
                  <a:lnTo>
                    <a:pt x="252" y="0"/>
                  </a:lnTo>
                  <a:lnTo>
                    <a:pt x="260" y="1"/>
                  </a:lnTo>
                  <a:lnTo>
                    <a:pt x="270" y="1"/>
                  </a:lnTo>
                  <a:lnTo>
                    <a:pt x="280" y="3"/>
                  </a:lnTo>
                  <a:lnTo>
                    <a:pt x="289" y="3"/>
                  </a:lnTo>
                  <a:lnTo>
                    <a:pt x="289" y="24"/>
                  </a:lnTo>
                  <a:lnTo>
                    <a:pt x="289" y="44"/>
                  </a:lnTo>
                  <a:lnTo>
                    <a:pt x="289" y="64"/>
                  </a:lnTo>
                  <a:lnTo>
                    <a:pt x="289" y="83"/>
                  </a:lnTo>
                  <a:lnTo>
                    <a:pt x="289" y="102"/>
                  </a:lnTo>
                  <a:lnTo>
                    <a:pt x="289" y="120"/>
                  </a:lnTo>
                  <a:lnTo>
                    <a:pt x="289" y="139"/>
                  </a:lnTo>
                  <a:lnTo>
                    <a:pt x="289" y="156"/>
                  </a:lnTo>
                  <a:lnTo>
                    <a:pt x="288" y="173"/>
                  </a:lnTo>
                  <a:lnTo>
                    <a:pt x="288" y="189"/>
                  </a:lnTo>
                  <a:lnTo>
                    <a:pt x="288" y="206"/>
                  </a:lnTo>
                  <a:lnTo>
                    <a:pt x="288" y="222"/>
                  </a:lnTo>
                  <a:lnTo>
                    <a:pt x="286" y="236"/>
                  </a:lnTo>
                  <a:lnTo>
                    <a:pt x="286" y="252"/>
                  </a:lnTo>
                  <a:lnTo>
                    <a:pt x="286" y="266"/>
                  </a:lnTo>
                  <a:lnTo>
                    <a:pt x="285" y="279"/>
                  </a:lnTo>
                  <a:lnTo>
                    <a:pt x="285" y="293"/>
                  </a:lnTo>
                  <a:lnTo>
                    <a:pt x="285" y="306"/>
                  </a:lnTo>
                  <a:lnTo>
                    <a:pt x="284" y="319"/>
                  </a:lnTo>
                  <a:lnTo>
                    <a:pt x="284" y="331"/>
                  </a:lnTo>
                  <a:lnTo>
                    <a:pt x="282" y="344"/>
                  </a:lnTo>
                  <a:lnTo>
                    <a:pt x="282" y="354"/>
                  </a:lnTo>
                  <a:lnTo>
                    <a:pt x="282" y="365"/>
                  </a:lnTo>
                  <a:lnTo>
                    <a:pt x="281" y="375"/>
                  </a:lnTo>
                  <a:lnTo>
                    <a:pt x="280" y="385"/>
                  </a:lnTo>
                  <a:lnTo>
                    <a:pt x="280" y="395"/>
                  </a:lnTo>
                  <a:lnTo>
                    <a:pt x="278" y="405"/>
                  </a:lnTo>
                  <a:lnTo>
                    <a:pt x="278" y="414"/>
                  </a:lnTo>
                  <a:lnTo>
                    <a:pt x="277" y="422"/>
                  </a:lnTo>
                  <a:lnTo>
                    <a:pt x="277" y="429"/>
                  </a:lnTo>
                  <a:lnTo>
                    <a:pt x="275" y="438"/>
                  </a:lnTo>
                  <a:lnTo>
                    <a:pt x="274" y="445"/>
                  </a:lnTo>
                  <a:lnTo>
                    <a:pt x="268" y="472"/>
                  </a:lnTo>
                  <a:lnTo>
                    <a:pt x="261" y="498"/>
                  </a:lnTo>
                  <a:lnTo>
                    <a:pt x="254" y="524"/>
                  </a:lnTo>
                  <a:lnTo>
                    <a:pt x="246" y="550"/>
                  </a:lnTo>
                  <a:lnTo>
                    <a:pt x="238" y="574"/>
                  </a:lnTo>
                  <a:lnTo>
                    <a:pt x="228" y="597"/>
                  </a:lnTo>
                  <a:lnTo>
                    <a:pt x="218" y="620"/>
                  </a:lnTo>
                  <a:lnTo>
                    <a:pt x="207" y="643"/>
                  </a:lnTo>
                  <a:lnTo>
                    <a:pt x="193" y="666"/>
                  </a:lnTo>
                  <a:lnTo>
                    <a:pt x="179" y="687"/>
                  </a:lnTo>
                  <a:lnTo>
                    <a:pt x="165" y="709"/>
                  </a:lnTo>
                  <a:lnTo>
                    <a:pt x="150" y="729"/>
                  </a:lnTo>
                  <a:lnTo>
                    <a:pt x="133" y="749"/>
                  </a:lnTo>
                  <a:lnTo>
                    <a:pt x="118" y="769"/>
                  </a:lnTo>
                  <a:lnTo>
                    <a:pt x="101" y="787"/>
                  </a:lnTo>
                  <a:lnTo>
                    <a:pt x="83" y="807"/>
                  </a:lnTo>
                  <a:lnTo>
                    <a:pt x="83" y="807"/>
                  </a:lnTo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1"/>
            <p:cNvSpPr>
              <a:spLocks/>
            </p:cNvSpPr>
            <p:nvPr/>
          </p:nvSpPr>
          <p:spPr bwMode="auto">
            <a:xfrm>
              <a:off x="2883902" y="1975734"/>
              <a:ext cx="508000" cy="1517650"/>
            </a:xfrm>
            <a:custGeom>
              <a:avLst/>
              <a:gdLst>
                <a:gd name="T0" fmla="*/ 296 w 320"/>
                <a:gd name="T1" fmla="*/ 581 h 956"/>
                <a:gd name="T2" fmla="*/ 297 w 320"/>
                <a:gd name="T3" fmla="*/ 647 h 956"/>
                <a:gd name="T4" fmla="*/ 297 w 320"/>
                <a:gd name="T5" fmla="*/ 704 h 956"/>
                <a:gd name="T6" fmla="*/ 296 w 320"/>
                <a:gd name="T7" fmla="*/ 753 h 956"/>
                <a:gd name="T8" fmla="*/ 295 w 320"/>
                <a:gd name="T9" fmla="*/ 792 h 956"/>
                <a:gd name="T10" fmla="*/ 292 w 320"/>
                <a:gd name="T11" fmla="*/ 820 h 956"/>
                <a:gd name="T12" fmla="*/ 281 w 320"/>
                <a:gd name="T13" fmla="*/ 863 h 956"/>
                <a:gd name="T14" fmla="*/ 258 w 320"/>
                <a:gd name="T15" fmla="*/ 919 h 956"/>
                <a:gd name="T16" fmla="*/ 233 w 320"/>
                <a:gd name="T17" fmla="*/ 949 h 956"/>
                <a:gd name="T18" fmla="*/ 218 w 320"/>
                <a:gd name="T19" fmla="*/ 956 h 956"/>
                <a:gd name="T20" fmla="*/ 198 w 320"/>
                <a:gd name="T21" fmla="*/ 932 h 956"/>
                <a:gd name="T22" fmla="*/ 170 w 320"/>
                <a:gd name="T23" fmla="*/ 876 h 956"/>
                <a:gd name="T24" fmla="*/ 124 w 320"/>
                <a:gd name="T25" fmla="*/ 828 h 956"/>
                <a:gd name="T26" fmla="*/ 99 w 320"/>
                <a:gd name="T27" fmla="*/ 808 h 956"/>
                <a:gd name="T28" fmla="*/ 85 w 320"/>
                <a:gd name="T29" fmla="*/ 793 h 956"/>
                <a:gd name="T30" fmla="*/ 81 w 320"/>
                <a:gd name="T31" fmla="*/ 785 h 956"/>
                <a:gd name="T32" fmla="*/ 87 w 320"/>
                <a:gd name="T33" fmla="*/ 780 h 956"/>
                <a:gd name="T34" fmla="*/ 102 w 320"/>
                <a:gd name="T35" fmla="*/ 780 h 956"/>
                <a:gd name="T36" fmla="*/ 130 w 320"/>
                <a:gd name="T37" fmla="*/ 785 h 956"/>
                <a:gd name="T38" fmla="*/ 166 w 320"/>
                <a:gd name="T39" fmla="*/ 795 h 956"/>
                <a:gd name="T40" fmla="*/ 194 w 320"/>
                <a:gd name="T41" fmla="*/ 800 h 956"/>
                <a:gd name="T42" fmla="*/ 214 w 320"/>
                <a:gd name="T43" fmla="*/ 797 h 956"/>
                <a:gd name="T44" fmla="*/ 223 w 320"/>
                <a:gd name="T45" fmla="*/ 789 h 956"/>
                <a:gd name="T46" fmla="*/ 228 w 320"/>
                <a:gd name="T47" fmla="*/ 765 h 956"/>
                <a:gd name="T48" fmla="*/ 232 w 320"/>
                <a:gd name="T49" fmla="*/ 719 h 956"/>
                <a:gd name="T50" fmla="*/ 232 w 320"/>
                <a:gd name="T51" fmla="*/ 656 h 956"/>
                <a:gd name="T52" fmla="*/ 232 w 320"/>
                <a:gd name="T53" fmla="*/ 578 h 956"/>
                <a:gd name="T54" fmla="*/ 230 w 320"/>
                <a:gd name="T55" fmla="*/ 491 h 956"/>
                <a:gd name="T56" fmla="*/ 228 w 320"/>
                <a:gd name="T57" fmla="*/ 391 h 956"/>
                <a:gd name="T58" fmla="*/ 223 w 320"/>
                <a:gd name="T59" fmla="*/ 298 h 956"/>
                <a:gd name="T60" fmla="*/ 222 w 320"/>
                <a:gd name="T61" fmla="*/ 222 h 956"/>
                <a:gd name="T62" fmla="*/ 222 w 320"/>
                <a:gd name="T63" fmla="*/ 163 h 956"/>
                <a:gd name="T64" fmla="*/ 218 w 320"/>
                <a:gd name="T65" fmla="*/ 123 h 956"/>
                <a:gd name="T66" fmla="*/ 214 w 320"/>
                <a:gd name="T67" fmla="*/ 95 h 956"/>
                <a:gd name="T68" fmla="*/ 208 w 320"/>
                <a:gd name="T69" fmla="*/ 77 h 956"/>
                <a:gd name="T70" fmla="*/ 198 w 320"/>
                <a:gd name="T71" fmla="*/ 72 h 956"/>
                <a:gd name="T72" fmla="*/ 175 w 320"/>
                <a:gd name="T73" fmla="*/ 75 h 956"/>
                <a:gd name="T74" fmla="*/ 137 w 320"/>
                <a:gd name="T75" fmla="*/ 82 h 956"/>
                <a:gd name="T76" fmla="*/ 88 w 320"/>
                <a:gd name="T77" fmla="*/ 95 h 956"/>
                <a:gd name="T78" fmla="*/ 46 w 320"/>
                <a:gd name="T79" fmla="*/ 103 h 956"/>
                <a:gd name="T80" fmla="*/ 16 w 320"/>
                <a:gd name="T81" fmla="*/ 108 h 956"/>
                <a:gd name="T82" fmla="*/ 0 w 320"/>
                <a:gd name="T83" fmla="*/ 59 h 956"/>
                <a:gd name="T84" fmla="*/ 71 w 320"/>
                <a:gd name="T85" fmla="*/ 53 h 956"/>
                <a:gd name="T86" fmla="*/ 126 w 320"/>
                <a:gd name="T87" fmla="*/ 42 h 956"/>
                <a:gd name="T88" fmla="*/ 170 w 320"/>
                <a:gd name="T89" fmla="*/ 25 h 956"/>
                <a:gd name="T90" fmla="*/ 189 w 320"/>
                <a:gd name="T91" fmla="*/ 6 h 956"/>
                <a:gd name="T92" fmla="*/ 207 w 320"/>
                <a:gd name="T93" fmla="*/ 0 h 956"/>
                <a:gd name="T94" fmla="*/ 215 w 320"/>
                <a:gd name="T95" fmla="*/ 2 h 956"/>
                <a:gd name="T96" fmla="*/ 235 w 320"/>
                <a:gd name="T97" fmla="*/ 7 h 956"/>
                <a:gd name="T98" fmla="*/ 261 w 320"/>
                <a:gd name="T99" fmla="*/ 17 h 956"/>
                <a:gd name="T100" fmla="*/ 296 w 320"/>
                <a:gd name="T101" fmla="*/ 36 h 956"/>
                <a:gd name="T102" fmla="*/ 320 w 320"/>
                <a:gd name="T103" fmla="*/ 55 h 956"/>
                <a:gd name="T104" fmla="*/ 314 w 320"/>
                <a:gd name="T105" fmla="*/ 72 h 956"/>
                <a:gd name="T106" fmla="*/ 300 w 320"/>
                <a:gd name="T107" fmla="*/ 82 h 956"/>
                <a:gd name="T108" fmla="*/ 293 w 320"/>
                <a:gd name="T109" fmla="*/ 102 h 956"/>
                <a:gd name="T110" fmla="*/ 290 w 320"/>
                <a:gd name="T111" fmla="*/ 139 h 956"/>
                <a:gd name="T112" fmla="*/ 288 w 320"/>
                <a:gd name="T113" fmla="*/ 191 h 956"/>
                <a:gd name="T114" fmla="*/ 286 w 320"/>
                <a:gd name="T115" fmla="*/ 268 h 956"/>
                <a:gd name="T116" fmla="*/ 289 w 320"/>
                <a:gd name="T117" fmla="*/ 378 h 956"/>
                <a:gd name="T118" fmla="*/ 295 w 320"/>
                <a:gd name="T119" fmla="*/ 520 h 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20" h="956">
                  <a:moveTo>
                    <a:pt x="295" y="520"/>
                  </a:moveTo>
                  <a:lnTo>
                    <a:pt x="295" y="536"/>
                  </a:lnTo>
                  <a:lnTo>
                    <a:pt x="295" y="551"/>
                  </a:lnTo>
                  <a:lnTo>
                    <a:pt x="295" y="566"/>
                  </a:lnTo>
                  <a:lnTo>
                    <a:pt x="296" y="581"/>
                  </a:lnTo>
                  <a:lnTo>
                    <a:pt x="296" y="594"/>
                  </a:lnTo>
                  <a:lnTo>
                    <a:pt x="296" y="609"/>
                  </a:lnTo>
                  <a:lnTo>
                    <a:pt x="296" y="621"/>
                  </a:lnTo>
                  <a:lnTo>
                    <a:pt x="297" y="634"/>
                  </a:lnTo>
                  <a:lnTo>
                    <a:pt x="297" y="647"/>
                  </a:lnTo>
                  <a:lnTo>
                    <a:pt x="297" y="660"/>
                  </a:lnTo>
                  <a:lnTo>
                    <a:pt x="297" y="672"/>
                  </a:lnTo>
                  <a:lnTo>
                    <a:pt x="297" y="683"/>
                  </a:lnTo>
                  <a:lnTo>
                    <a:pt x="297" y="694"/>
                  </a:lnTo>
                  <a:lnTo>
                    <a:pt x="297" y="704"/>
                  </a:lnTo>
                  <a:lnTo>
                    <a:pt x="297" y="714"/>
                  </a:lnTo>
                  <a:lnTo>
                    <a:pt x="297" y="724"/>
                  </a:lnTo>
                  <a:lnTo>
                    <a:pt x="297" y="735"/>
                  </a:lnTo>
                  <a:lnTo>
                    <a:pt x="297" y="745"/>
                  </a:lnTo>
                  <a:lnTo>
                    <a:pt x="296" y="753"/>
                  </a:lnTo>
                  <a:lnTo>
                    <a:pt x="296" y="762"/>
                  </a:lnTo>
                  <a:lnTo>
                    <a:pt x="296" y="769"/>
                  </a:lnTo>
                  <a:lnTo>
                    <a:pt x="296" y="777"/>
                  </a:lnTo>
                  <a:lnTo>
                    <a:pt x="295" y="785"/>
                  </a:lnTo>
                  <a:lnTo>
                    <a:pt x="295" y="792"/>
                  </a:lnTo>
                  <a:lnTo>
                    <a:pt x="295" y="797"/>
                  </a:lnTo>
                  <a:lnTo>
                    <a:pt x="293" y="803"/>
                  </a:lnTo>
                  <a:lnTo>
                    <a:pt x="293" y="809"/>
                  </a:lnTo>
                  <a:lnTo>
                    <a:pt x="292" y="815"/>
                  </a:lnTo>
                  <a:lnTo>
                    <a:pt x="292" y="820"/>
                  </a:lnTo>
                  <a:lnTo>
                    <a:pt x="290" y="825"/>
                  </a:lnTo>
                  <a:lnTo>
                    <a:pt x="290" y="829"/>
                  </a:lnTo>
                  <a:lnTo>
                    <a:pt x="289" y="833"/>
                  </a:lnTo>
                  <a:lnTo>
                    <a:pt x="285" y="849"/>
                  </a:lnTo>
                  <a:lnTo>
                    <a:pt x="281" y="863"/>
                  </a:lnTo>
                  <a:lnTo>
                    <a:pt x="276" y="878"/>
                  </a:lnTo>
                  <a:lnTo>
                    <a:pt x="272" y="889"/>
                  </a:lnTo>
                  <a:lnTo>
                    <a:pt x="268" y="901"/>
                  </a:lnTo>
                  <a:lnTo>
                    <a:pt x="264" y="911"/>
                  </a:lnTo>
                  <a:lnTo>
                    <a:pt x="258" y="919"/>
                  </a:lnTo>
                  <a:lnTo>
                    <a:pt x="253" y="928"/>
                  </a:lnTo>
                  <a:lnTo>
                    <a:pt x="247" y="933"/>
                  </a:lnTo>
                  <a:lnTo>
                    <a:pt x="242" y="941"/>
                  </a:lnTo>
                  <a:lnTo>
                    <a:pt x="237" y="945"/>
                  </a:lnTo>
                  <a:lnTo>
                    <a:pt x="233" y="949"/>
                  </a:lnTo>
                  <a:lnTo>
                    <a:pt x="230" y="954"/>
                  </a:lnTo>
                  <a:lnTo>
                    <a:pt x="226" y="955"/>
                  </a:lnTo>
                  <a:lnTo>
                    <a:pt x="223" y="956"/>
                  </a:lnTo>
                  <a:lnTo>
                    <a:pt x="222" y="956"/>
                  </a:lnTo>
                  <a:lnTo>
                    <a:pt x="218" y="956"/>
                  </a:lnTo>
                  <a:lnTo>
                    <a:pt x="214" y="954"/>
                  </a:lnTo>
                  <a:lnTo>
                    <a:pt x="209" y="951"/>
                  </a:lnTo>
                  <a:lnTo>
                    <a:pt x="207" y="946"/>
                  </a:lnTo>
                  <a:lnTo>
                    <a:pt x="202" y="939"/>
                  </a:lnTo>
                  <a:lnTo>
                    <a:pt x="198" y="932"/>
                  </a:lnTo>
                  <a:lnTo>
                    <a:pt x="194" y="923"/>
                  </a:lnTo>
                  <a:lnTo>
                    <a:pt x="191" y="912"/>
                  </a:lnTo>
                  <a:lnTo>
                    <a:pt x="184" y="899"/>
                  </a:lnTo>
                  <a:lnTo>
                    <a:pt x="179" y="888"/>
                  </a:lnTo>
                  <a:lnTo>
                    <a:pt x="170" y="876"/>
                  </a:lnTo>
                  <a:lnTo>
                    <a:pt x="163" y="866"/>
                  </a:lnTo>
                  <a:lnTo>
                    <a:pt x="155" y="856"/>
                  </a:lnTo>
                  <a:lnTo>
                    <a:pt x="145" y="846"/>
                  </a:lnTo>
                  <a:lnTo>
                    <a:pt x="134" y="838"/>
                  </a:lnTo>
                  <a:lnTo>
                    <a:pt x="124" y="828"/>
                  </a:lnTo>
                  <a:lnTo>
                    <a:pt x="119" y="823"/>
                  </a:lnTo>
                  <a:lnTo>
                    <a:pt x="113" y="819"/>
                  </a:lnTo>
                  <a:lnTo>
                    <a:pt x="108" y="815"/>
                  </a:lnTo>
                  <a:lnTo>
                    <a:pt x="103" y="812"/>
                  </a:lnTo>
                  <a:lnTo>
                    <a:pt x="99" y="808"/>
                  </a:lnTo>
                  <a:lnTo>
                    <a:pt x="96" y="805"/>
                  </a:lnTo>
                  <a:lnTo>
                    <a:pt x="92" y="800"/>
                  </a:lnTo>
                  <a:lnTo>
                    <a:pt x="89" y="797"/>
                  </a:lnTo>
                  <a:lnTo>
                    <a:pt x="87" y="796"/>
                  </a:lnTo>
                  <a:lnTo>
                    <a:pt x="85" y="793"/>
                  </a:lnTo>
                  <a:lnTo>
                    <a:pt x="84" y="790"/>
                  </a:lnTo>
                  <a:lnTo>
                    <a:pt x="82" y="789"/>
                  </a:lnTo>
                  <a:lnTo>
                    <a:pt x="81" y="787"/>
                  </a:lnTo>
                  <a:lnTo>
                    <a:pt x="81" y="786"/>
                  </a:lnTo>
                  <a:lnTo>
                    <a:pt x="81" y="785"/>
                  </a:lnTo>
                  <a:lnTo>
                    <a:pt x="82" y="783"/>
                  </a:lnTo>
                  <a:lnTo>
                    <a:pt x="82" y="783"/>
                  </a:lnTo>
                  <a:lnTo>
                    <a:pt x="84" y="782"/>
                  </a:lnTo>
                  <a:lnTo>
                    <a:pt x="84" y="782"/>
                  </a:lnTo>
                  <a:lnTo>
                    <a:pt x="87" y="780"/>
                  </a:lnTo>
                  <a:lnTo>
                    <a:pt x="88" y="780"/>
                  </a:lnTo>
                  <a:lnTo>
                    <a:pt x="91" y="780"/>
                  </a:lnTo>
                  <a:lnTo>
                    <a:pt x="94" y="780"/>
                  </a:lnTo>
                  <a:lnTo>
                    <a:pt x="98" y="780"/>
                  </a:lnTo>
                  <a:lnTo>
                    <a:pt x="102" y="780"/>
                  </a:lnTo>
                  <a:lnTo>
                    <a:pt x="106" y="780"/>
                  </a:lnTo>
                  <a:lnTo>
                    <a:pt x="112" y="782"/>
                  </a:lnTo>
                  <a:lnTo>
                    <a:pt x="117" y="783"/>
                  </a:lnTo>
                  <a:lnTo>
                    <a:pt x="123" y="783"/>
                  </a:lnTo>
                  <a:lnTo>
                    <a:pt x="130" y="785"/>
                  </a:lnTo>
                  <a:lnTo>
                    <a:pt x="137" y="786"/>
                  </a:lnTo>
                  <a:lnTo>
                    <a:pt x="144" y="789"/>
                  </a:lnTo>
                  <a:lnTo>
                    <a:pt x="152" y="790"/>
                  </a:lnTo>
                  <a:lnTo>
                    <a:pt x="159" y="793"/>
                  </a:lnTo>
                  <a:lnTo>
                    <a:pt x="166" y="795"/>
                  </a:lnTo>
                  <a:lnTo>
                    <a:pt x="172" y="797"/>
                  </a:lnTo>
                  <a:lnTo>
                    <a:pt x="179" y="797"/>
                  </a:lnTo>
                  <a:lnTo>
                    <a:pt x="184" y="799"/>
                  </a:lnTo>
                  <a:lnTo>
                    <a:pt x="190" y="800"/>
                  </a:lnTo>
                  <a:lnTo>
                    <a:pt x="194" y="800"/>
                  </a:lnTo>
                  <a:lnTo>
                    <a:pt x="200" y="800"/>
                  </a:lnTo>
                  <a:lnTo>
                    <a:pt x="204" y="800"/>
                  </a:lnTo>
                  <a:lnTo>
                    <a:pt x="208" y="799"/>
                  </a:lnTo>
                  <a:lnTo>
                    <a:pt x="211" y="799"/>
                  </a:lnTo>
                  <a:lnTo>
                    <a:pt x="214" y="797"/>
                  </a:lnTo>
                  <a:lnTo>
                    <a:pt x="216" y="796"/>
                  </a:lnTo>
                  <a:lnTo>
                    <a:pt x="219" y="795"/>
                  </a:lnTo>
                  <a:lnTo>
                    <a:pt x="222" y="793"/>
                  </a:lnTo>
                  <a:lnTo>
                    <a:pt x="222" y="792"/>
                  </a:lnTo>
                  <a:lnTo>
                    <a:pt x="223" y="789"/>
                  </a:lnTo>
                  <a:lnTo>
                    <a:pt x="225" y="786"/>
                  </a:lnTo>
                  <a:lnTo>
                    <a:pt x="225" y="782"/>
                  </a:lnTo>
                  <a:lnTo>
                    <a:pt x="226" y="777"/>
                  </a:lnTo>
                  <a:lnTo>
                    <a:pt x="228" y="772"/>
                  </a:lnTo>
                  <a:lnTo>
                    <a:pt x="228" y="765"/>
                  </a:lnTo>
                  <a:lnTo>
                    <a:pt x="229" y="757"/>
                  </a:lnTo>
                  <a:lnTo>
                    <a:pt x="229" y="749"/>
                  </a:lnTo>
                  <a:lnTo>
                    <a:pt x="230" y="740"/>
                  </a:lnTo>
                  <a:lnTo>
                    <a:pt x="230" y="730"/>
                  </a:lnTo>
                  <a:lnTo>
                    <a:pt x="232" y="719"/>
                  </a:lnTo>
                  <a:lnTo>
                    <a:pt x="232" y="707"/>
                  </a:lnTo>
                  <a:lnTo>
                    <a:pt x="232" y="696"/>
                  </a:lnTo>
                  <a:lnTo>
                    <a:pt x="232" y="683"/>
                  </a:lnTo>
                  <a:lnTo>
                    <a:pt x="232" y="669"/>
                  </a:lnTo>
                  <a:lnTo>
                    <a:pt x="232" y="656"/>
                  </a:lnTo>
                  <a:lnTo>
                    <a:pt x="232" y="640"/>
                  </a:lnTo>
                  <a:lnTo>
                    <a:pt x="232" y="626"/>
                  </a:lnTo>
                  <a:lnTo>
                    <a:pt x="232" y="610"/>
                  </a:lnTo>
                  <a:lnTo>
                    <a:pt x="232" y="594"/>
                  </a:lnTo>
                  <a:lnTo>
                    <a:pt x="232" y="578"/>
                  </a:lnTo>
                  <a:lnTo>
                    <a:pt x="232" y="563"/>
                  </a:lnTo>
                  <a:lnTo>
                    <a:pt x="232" y="546"/>
                  </a:lnTo>
                  <a:lnTo>
                    <a:pt x="232" y="528"/>
                  </a:lnTo>
                  <a:lnTo>
                    <a:pt x="230" y="510"/>
                  </a:lnTo>
                  <a:lnTo>
                    <a:pt x="230" y="491"/>
                  </a:lnTo>
                  <a:lnTo>
                    <a:pt x="230" y="473"/>
                  </a:lnTo>
                  <a:lnTo>
                    <a:pt x="229" y="453"/>
                  </a:lnTo>
                  <a:lnTo>
                    <a:pt x="229" y="432"/>
                  </a:lnTo>
                  <a:lnTo>
                    <a:pt x="228" y="412"/>
                  </a:lnTo>
                  <a:lnTo>
                    <a:pt x="228" y="391"/>
                  </a:lnTo>
                  <a:lnTo>
                    <a:pt x="226" y="371"/>
                  </a:lnTo>
                  <a:lnTo>
                    <a:pt x="225" y="352"/>
                  </a:lnTo>
                  <a:lnTo>
                    <a:pt x="225" y="334"/>
                  </a:lnTo>
                  <a:lnTo>
                    <a:pt x="223" y="315"/>
                  </a:lnTo>
                  <a:lnTo>
                    <a:pt x="223" y="298"/>
                  </a:lnTo>
                  <a:lnTo>
                    <a:pt x="223" y="281"/>
                  </a:lnTo>
                  <a:lnTo>
                    <a:pt x="222" y="265"/>
                  </a:lnTo>
                  <a:lnTo>
                    <a:pt x="222" y="251"/>
                  </a:lnTo>
                  <a:lnTo>
                    <a:pt x="222" y="236"/>
                  </a:lnTo>
                  <a:lnTo>
                    <a:pt x="222" y="222"/>
                  </a:lnTo>
                  <a:lnTo>
                    <a:pt x="222" y="209"/>
                  </a:lnTo>
                  <a:lnTo>
                    <a:pt x="222" y="196"/>
                  </a:lnTo>
                  <a:lnTo>
                    <a:pt x="222" y="185"/>
                  </a:lnTo>
                  <a:lnTo>
                    <a:pt x="222" y="173"/>
                  </a:lnTo>
                  <a:lnTo>
                    <a:pt x="222" y="163"/>
                  </a:lnTo>
                  <a:lnTo>
                    <a:pt x="222" y="153"/>
                  </a:lnTo>
                  <a:lnTo>
                    <a:pt x="221" y="145"/>
                  </a:lnTo>
                  <a:lnTo>
                    <a:pt x="219" y="138"/>
                  </a:lnTo>
                  <a:lnTo>
                    <a:pt x="219" y="130"/>
                  </a:lnTo>
                  <a:lnTo>
                    <a:pt x="218" y="123"/>
                  </a:lnTo>
                  <a:lnTo>
                    <a:pt x="216" y="116"/>
                  </a:lnTo>
                  <a:lnTo>
                    <a:pt x="216" y="110"/>
                  </a:lnTo>
                  <a:lnTo>
                    <a:pt x="215" y="105"/>
                  </a:lnTo>
                  <a:lnTo>
                    <a:pt x="214" y="99"/>
                  </a:lnTo>
                  <a:lnTo>
                    <a:pt x="214" y="95"/>
                  </a:lnTo>
                  <a:lnTo>
                    <a:pt x="212" y="89"/>
                  </a:lnTo>
                  <a:lnTo>
                    <a:pt x="211" y="86"/>
                  </a:lnTo>
                  <a:lnTo>
                    <a:pt x="209" y="82"/>
                  </a:lnTo>
                  <a:lnTo>
                    <a:pt x="209" y="79"/>
                  </a:lnTo>
                  <a:lnTo>
                    <a:pt x="208" y="77"/>
                  </a:lnTo>
                  <a:lnTo>
                    <a:pt x="207" y="75"/>
                  </a:lnTo>
                  <a:lnTo>
                    <a:pt x="207" y="75"/>
                  </a:lnTo>
                  <a:lnTo>
                    <a:pt x="204" y="73"/>
                  </a:lnTo>
                  <a:lnTo>
                    <a:pt x="201" y="73"/>
                  </a:lnTo>
                  <a:lnTo>
                    <a:pt x="198" y="72"/>
                  </a:lnTo>
                  <a:lnTo>
                    <a:pt x="194" y="72"/>
                  </a:lnTo>
                  <a:lnTo>
                    <a:pt x="190" y="72"/>
                  </a:lnTo>
                  <a:lnTo>
                    <a:pt x="186" y="73"/>
                  </a:lnTo>
                  <a:lnTo>
                    <a:pt x="180" y="73"/>
                  </a:lnTo>
                  <a:lnTo>
                    <a:pt x="175" y="75"/>
                  </a:lnTo>
                  <a:lnTo>
                    <a:pt x="169" y="75"/>
                  </a:lnTo>
                  <a:lnTo>
                    <a:pt x="162" y="76"/>
                  </a:lnTo>
                  <a:lnTo>
                    <a:pt x="154" y="77"/>
                  </a:lnTo>
                  <a:lnTo>
                    <a:pt x="147" y="79"/>
                  </a:lnTo>
                  <a:lnTo>
                    <a:pt x="137" y="82"/>
                  </a:lnTo>
                  <a:lnTo>
                    <a:pt x="129" y="83"/>
                  </a:lnTo>
                  <a:lnTo>
                    <a:pt x="119" y="86"/>
                  </a:lnTo>
                  <a:lnTo>
                    <a:pt x="108" y="89"/>
                  </a:lnTo>
                  <a:lnTo>
                    <a:pt x="98" y="92"/>
                  </a:lnTo>
                  <a:lnTo>
                    <a:pt x="88" y="95"/>
                  </a:lnTo>
                  <a:lnTo>
                    <a:pt x="78" y="96"/>
                  </a:lnTo>
                  <a:lnTo>
                    <a:pt x="70" y="99"/>
                  </a:lnTo>
                  <a:lnTo>
                    <a:pt x="62" y="100"/>
                  </a:lnTo>
                  <a:lnTo>
                    <a:pt x="53" y="102"/>
                  </a:lnTo>
                  <a:lnTo>
                    <a:pt x="46" y="103"/>
                  </a:lnTo>
                  <a:lnTo>
                    <a:pt x="39" y="105"/>
                  </a:lnTo>
                  <a:lnTo>
                    <a:pt x="32" y="106"/>
                  </a:lnTo>
                  <a:lnTo>
                    <a:pt x="27" y="106"/>
                  </a:lnTo>
                  <a:lnTo>
                    <a:pt x="21" y="108"/>
                  </a:lnTo>
                  <a:lnTo>
                    <a:pt x="16" y="108"/>
                  </a:lnTo>
                  <a:lnTo>
                    <a:pt x="11" y="108"/>
                  </a:lnTo>
                  <a:lnTo>
                    <a:pt x="7" y="109"/>
                  </a:lnTo>
                  <a:lnTo>
                    <a:pt x="3" y="109"/>
                  </a:lnTo>
                  <a:lnTo>
                    <a:pt x="0" y="109"/>
                  </a:lnTo>
                  <a:lnTo>
                    <a:pt x="0" y="59"/>
                  </a:lnTo>
                  <a:lnTo>
                    <a:pt x="14" y="59"/>
                  </a:lnTo>
                  <a:lnTo>
                    <a:pt x="28" y="59"/>
                  </a:lnTo>
                  <a:lnTo>
                    <a:pt x="42" y="57"/>
                  </a:lnTo>
                  <a:lnTo>
                    <a:pt x="56" y="56"/>
                  </a:lnTo>
                  <a:lnTo>
                    <a:pt x="71" y="53"/>
                  </a:lnTo>
                  <a:lnTo>
                    <a:pt x="85" y="50"/>
                  </a:lnTo>
                  <a:lnTo>
                    <a:pt x="99" y="47"/>
                  </a:lnTo>
                  <a:lnTo>
                    <a:pt x="113" y="45"/>
                  </a:lnTo>
                  <a:lnTo>
                    <a:pt x="120" y="43"/>
                  </a:lnTo>
                  <a:lnTo>
                    <a:pt x="126" y="42"/>
                  </a:lnTo>
                  <a:lnTo>
                    <a:pt x="138" y="40"/>
                  </a:lnTo>
                  <a:lnTo>
                    <a:pt x="148" y="36"/>
                  </a:lnTo>
                  <a:lnTo>
                    <a:pt x="156" y="33"/>
                  </a:lnTo>
                  <a:lnTo>
                    <a:pt x="165" y="29"/>
                  </a:lnTo>
                  <a:lnTo>
                    <a:pt x="170" y="25"/>
                  </a:lnTo>
                  <a:lnTo>
                    <a:pt x="176" y="20"/>
                  </a:lnTo>
                  <a:lnTo>
                    <a:pt x="180" y="15"/>
                  </a:lnTo>
                  <a:lnTo>
                    <a:pt x="183" y="12"/>
                  </a:lnTo>
                  <a:lnTo>
                    <a:pt x="186" y="9"/>
                  </a:lnTo>
                  <a:lnTo>
                    <a:pt x="189" y="6"/>
                  </a:lnTo>
                  <a:lnTo>
                    <a:pt x="191" y="3"/>
                  </a:lnTo>
                  <a:lnTo>
                    <a:pt x="195" y="2"/>
                  </a:lnTo>
                  <a:lnTo>
                    <a:pt x="198" y="0"/>
                  </a:lnTo>
                  <a:lnTo>
                    <a:pt x="202" y="0"/>
                  </a:lnTo>
                  <a:lnTo>
                    <a:pt x="207" y="0"/>
                  </a:lnTo>
                  <a:lnTo>
                    <a:pt x="208" y="0"/>
                  </a:lnTo>
                  <a:lnTo>
                    <a:pt x="209" y="0"/>
                  </a:lnTo>
                  <a:lnTo>
                    <a:pt x="211" y="0"/>
                  </a:lnTo>
                  <a:lnTo>
                    <a:pt x="214" y="0"/>
                  </a:lnTo>
                  <a:lnTo>
                    <a:pt x="215" y="2"/>
                  </a:lnTo>
                  <a:lnTo>
                    <a:pt x="219" y="2"/>
                  </a:lnTo>
                  <a:lnTo>
                    <a:pt x="222" y="3"/>
                  </a:lnTo>
                  <a:lnTo>
                    <a:pt x="226" y="4"/>
                  </a:lnTo>
                  <a:lnTo>
                    <a:pt x="229" y="6"/>
                  </a:lnTo>
                  <a:lnTo>
                    <a:pt x="235" y="7"/>
                  </a:lnTo>
                  <a:lnTo>
                    <a:pt x="239" y="9"/>
                  </a:lnTo>
                  <a:lnTo>
                    <a:pt x="244" y="10"/>
                  </a:lnTo>
                  <a:lnTo>
                    <a:pt x="250" y="12"/>
                  </a:lnTo>
                  <a:lnTo>
                    <a:pt x="255" y="15"/>
                  </a:lnTo>
                  <a:lnTo>
                    <a:pt x="261" y="17"/>
                  </a:lnTo>
                  <a:lnTo>
                    <a:pt x="268" y="20"/>
                  </a:lnTo>
                  <a:lnTo>
                    <a:pt x="274" y="22"/>
                  </a:lnTo>
                  <a:lnTo>
                    <a:pt x="279" y="25"/>
                  </a:lnTo>
                  <a:lnTo>
                    <a:pt x="289" y="30"/>
                  </a:lnTo>
                  <a:lnTo>
                    <a:pt x="296" y="36"/>
                  </a:lnTo>
                  <a:lnTo>
                    <a:pt x="303" y="40"/>
                  </a:lnTo>
                  <a:lnTo>
                    <a:pt x="310" y="45"/>
                  </a:lnTo>
                  <a:lnTo>
                    <a:pt x="314" y="49"/>
                  </a:lnTo>
                  <a:lnTo>
                    <a:pt x="317" y="52"/>
                  </a:lnTo>
                  <a:lnTo>
                    <a:pt x="320" y="55"/>
                  </a:lnTo>
                  <a:lnTo>
                    <a:pt x="320" y="57"/>
                  </a:lnTo>
                  <a:lnTo>
                    <a:pt x="318" y="62"/>
                  </a:lnTo>
                  <a:lnTo>
                    <a:pt x="317" y="65"/>
                  </a:lnTo>
                  <a:lnTo>
                    <a:pt x="315" y="69"/>
                  </a:lnTo>
                  <a:lnTo>
                    <a:pt x="314" y="72"/>
                  </a:lnTo>
                  <a:lnTo>
                    <a:pt x="311" y="75"/>
                  </a:lnTo>
                  <a:lnTo>
                    <a:pt x="309" y="77"/>
                  </a:lnTo>
                  <a:lnTo>
                    <a:pt x="304" y="79"/>
                  </a:lnTo>
                  <a:lnTo>
                    <a:pt x="303" y="80"/>
                  </a:lnTo>
                  <a:lnTo>
                    <a:pt x="300" y="82"/>
                  </a:lnTo>
                  <a:lnTo>
                    <a:pt x="299" y="85"/>
                  </a:lnTo>
                  <a:lnTo>
                    <a:pt x="297" y="89"/>
                  </a:lnTo>
                  <a:lnTo>
                    <a:pt x="296" y="92"/>
                  </a:lnTo>
                  <a:lnTo>
                    <a:pt x="295" y="98"/>
                  </a:lnTo>
                  <a:lnTo>
                    <a:pt x="293" y="102"/>
                  </a:lnTo>
                  <a:lnTo>
                    <a:pt x="293" y="108"/>
                  </a:lnTo>
                  <a:lnTo>
                    <a:pt x="292" y="115"/>
                  </a:lnTo>
                  <a:lnTo>
                    <a:pt x="290" y="122"/>
                  </a:lnTo>
                  <a:lnTo>
                    <a:pt x="290" y="130"/>
                  </a:lnTo>
                  <a:lnTo>
                    <a:pt x="290" y="139"/>
                  </a:lnTo>
                  <a:lnTo>
                    <a:pt x="289" y="148"/>
                  </a:lnTo>
                  <a:lnTo>
                    <a:pt x="289" y="158"/>
                  </a:lnTo>
                  <a:lnTo>
                    <a:pt x="289" y="168"/>
                  </a:lnTo>
                  <a:lnTo>
                    <a:pt x="289" y="178"/>
                  </a:lnTo>
                  <a:lnTo>
                    <a:pt x="288" y="191"/>
                  </a:lnTo>
                  <a:lnTo>
                    <a:pt x="288" y="203"/>
                  </a:lnTo>
                  <a:lnTo>
                    <a:pt x="288" y="218"/>
                  </a:lnTo>
                  <a:lnTo>
                    <a:pt x="286" y="234"/>
                  </a:lnTo>
                  <a:lnTo>
                    <a:pt x="286" y="251"/>
                  </a:lnTo>
                  <a:lnTo>
                    <a:pt x="286" y="268"/>
                  </a:lnTo>
                  <a:lnTo>
                    <a:pt x="288" y="288"/>
                  </a:lnTo>
                  <a:lnTo>
                    <a:pt x="288" y="308"/>
                  </a:lnTo>
                  <a:lnTo>
                    <a:pt x="288" y="331"/>
                  </a:lnTo>
                  <a:lnTo>
                    <a:pt x="289" y="354"/>
                  </a:lnTo>
                  <a:lnTo>
                    <a:pt x="289" y="378"/>
                  </a:lnTo>
                  <a:lnTo>
                    <a:pt x="290" y="404"/>
                  </a:lnTo>
                  <a:lnTo>
                    <a:pt x="292" y="431"/>
                  </a:lnTo>
                  <a:lnTo>
                    <a:pt x="292" y="460"/>
                  </a:lnTo>
                  <a:lnTo>
                    <a:pt x="293" y="490"/>
                  </a:lnTo>
                  <a:lnTo>
                    <a:pt x="295" y="520"/>
                  </a:lnTo>
                  <a:lnTo>
                    <a:pt x="295" y="520"/>
                  </a:lnTo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2"/>
            <p:cNvSpPr>
              <a:spLocks/>
            </p:cNvSpPr>
            <p:nvPr/>
          </p:nvSpPr>
          <p:spPr bwMode="auto">
            <a:xfrm>
              <a:off x="2908300" y="2359026"/>
              <a:ext cx="285750" cy="88900"/>
            </a:xfrm>
            <a:custGeom>
              <a:avLst/>
              <a:gdLst>
                <a:gd name="T0" fmla="*/ 0 w 180"/>
                <a:gd name="T1" fmla="*/ 26 h 56"/>
                <a:gd name="T2" fmla="*/ 14 w 180"/>
                <a:gd name="T3" fmla="*/ 23 h 56"/>
                <a:gd name="T4" fmla="*/ 27 w 180"/>
                <a:gd name="T5" fmla="*/ 20 h 56"/>
                <a:gd name="T6" fmla="*/ 39 w 180"/>
                <a:gd name="T7" fmla="*/ 17 h 56"/>
                <a:gd name="T8" fmla="*/ 52 w 180"/>
                <a:gd name="T9" fmla="*/ 16 h 56"/>
                <a:gd name="T10" fmla="*/ 62 w 180"/>
                <a:gd name="T11" fmla="*/ 13 h 56"/>
                <a:gd name="T12" fmla="*/ 71 w 180"/>
                <a:gd name="T13" fmla="*/ 12 h 56"/>
                <a:gd name="T14" fmla="*/ 81 w 180"/>
                <a:gd name="T15" fmla="*/ 9 h 56"/>
                <a:gd name="T16" fmla="*/ 89 w 180"/>
                <a:gd name="T17" fmla="*/ 7 h 56"/>
                <a:gd name="T18" fmla="*/ 96 w 180"/>
                <a:gd name="T19" fmla="*/ 6 h 56"/>
                <a:gd name="T20" fmla="*/ 103 w 180"/>
                <a:gd name="T21" fmla="*/ 4 h 56"/>
                <a:gd name="T22" fmla="*/ 110 w 180"/>
                <a:gd name="T23" fmla="*/ 3 h 56"/>
                <a:gd name="T24" fmla="*/ 115 w 180"/>
                <a:gd name="T25" fmla="*/ 3 h 56"/>
                <a:gd name="T26" fmla="*/ 120 w 180"/>
                <a:gd name="T27" fmla="*/ 2 h 56"/>
                <a:gd name="T28" fmla="*/ 123 w 180"/>
                <a:gd name="T29" fmla="*/ 2 h 56"/>
                <a:gd name="T30" fmla="*/ 127 w 180"/>
                <a:gd name="T31" fmla="*/ 2 h 56"/>
                <a:gd name="T32" fmla="*/ 129 w 180"/>
                <a:gd name="T33" fmla="*/ 0 h 56"/>
                <a:gd name="T34" fmla="*/ 131 w 180"/>
                <a:gd name="T35" fmla="*/ 0 h 56"/>
                <a:gd name="T36" fmla="*/ 134 w 180"/>
                <a:gd name="T37" fmla="*/ 2 h 56"/>
                <a:gd name="T38" fmla="*/ 137 w 180"/>
                <a:gd name="T39" fmla="*/ 2 h 56"/>
                <a:gd name="T40" fmla="*/ 141 w 180"/>
                <a:gd name="T41" fmla="*/ 2 h 56"/>
                <a:gd name="T42" fmla="*/ 145 w 180"/>
                <a:gd name="T43" fmla="*/ 2 h 56"/>
                <a:gd name="T44" fmla="*/ 149 w 180"/>
                <a:gd name="T45" fmla="*/ 3 h 56"/>
                <a:gd name="T46" fmla="*/ 154 w 180"/>
                <a:gd name="T47" fmla="*/ 4 h 56"/>
                <a:gd name="T48" fmla="*/ 159 w 180"/>
                <a:gd name="T49" fmla="*/ 6 h 56"/>
                <a:gd name="T50" fmla="*/ 165 w 180"/>
                <a:gd name="T51" fmla="*/ 7 h 56"/>
                <a:gd name="T52" fmla="*/ 169 w 180"/>
                <a:gd name="T53" fmla="*/ 9 h 56"/>
                <a:gd name="T54" fmla="*/ 173 w 180"/>
                <a:gd name="T55" fmla="*/ 12 h 56"/>
                <a:gd name="T56" fmla="*/ 176 w 180"/>
                <a:gd name="T57" fmla="*/ 13 h 56"/>
                <a:gd name="T58" fmla="*/ 177 w 180"/>
                <a:gd name="T59" fmla="*/ 14 h 56"/>
                <a:gd name="T60" fmla="*/ 179 w 180"/>
                <a:gd name="T61" fmla="*/ 17 h 56"/>
                <a:gd name="T62" fmla="*/ 180 w 180"/>
                <a:gd name="T63" fmla="*/ 19 h 56"/>
                <a:gd name="T64" fmla="*/ 180 w 180"/>
                <a:gd name="T65" fmla="*/ 20 h 56"/>
                <a:gd name="T66" fmla="*/ 180 w 180"/>
                <a:gd name="T67" fmla="*/ 23 h 56"/>
                <a:gd name="T68" fmla="*/ 180 w 180"/>
                <a:gd name="T69" fmla="*/ 24 h 56"/>
                <a:gd name="T70" fmla="*/ 179 w 180"/>
                <a:gd name="T71" fmla="*/ 26 h 56"/>
                <a:gd name="T72" fmla="*/ 177 w 180"/>
                <a:gd name="T73" fmla="*/ 29 h 56"/>
                <a:gd name="T74" fmla="*/ 173 w 180"/>
                <a:gd name="T75" fmla="*/ 34 h 56"/>
                <a:gd name="T76" fmla="*/ 172 w 180"/>
                <a:gd name="T77" fmla="*/ 37 h 56"/>
                <a:gd name="T78" fmla="*/ 170 w 180"/>
                <a:gd name="T79" fmla="*/ 40 h 56"/>
                <a:gd name="T80" fmla="*/ 168 w 180"/>
                <a:gd name="T81" fmla="*/ 42 h 56"/>
                <a:gd name="T82" fmla="*/ 165 w 180"/>
                <a:gd name="T83" fmla="*/ 44 h 56"/>
                <a:gd name="T84" fmla="*/ 159 w 180"/>
                <a:gd name="T85" fmla="*/ 46 h 56"/>
                <a:gd name="T86" fmla="*/ 154 w 180"/>
                <a:gd name="T87" fmla="*/ 47 h 56"/>
                <a:gd name="T88" fmla="*/ 147 w 180"/>
                <a:gd name="T89" fmla="*/ 49 h 56"/>
                <a:gd name="T90" fmla="*/ 138 w 180"/>
                <a:gd name="T91" fmla="*/ 50 h 56"/>
                <a:gd name="T92" fmla="*/ 130 w 180"/>
                <a:gd name="T93" fmla="*/ 50 h 56"/>
                <a:gd name="T94" fmla="*/ 120 w 180"/>
                <a:gd name="T95" fmla="*/ 52 h 56"/>
                <a:gd name="T96" fmla="*/ 109 w 180"/>
                <a:gd name="T97" fmla="*/ 53 h 56"/>
                <a:gd name="T98" fmla="*/ 96 w 180"/>
                <a:gd name="T99" fmla="*/ 53 h 56"/>
                <a:gd name="T100" fmla="*/ 82 w 180"/>
                <a:gd name="T101" fmla="*/ 54 h 56"/>
                <a:gd name="T102" fmla="*/ 69 w 180"/>
                <a:gd name="T103" fmla="*/ 54 h 56"/>
                <a:gd name="T104" fmla="*/ 53 w 180"/>
                <a:gd name="T105" fmla="*/ 54 h 56"/>
                <a:gd name="T106" fmla="*/ 36 w 180"/>
                <a:gd name="T107" fmla="*/ 54 h 56"/>
                <a:gd name="T108" fmla="*/ 18 w 180"/>
                <a:gd name="T109" fmla="*/ 54 h 56"/>
                <a:gd name="T110" fmla="*/ 0 w 180"/>
                <a:gd name="T111" fmla="*/ 56 h 56"/>
                <a:gd name="T112" fmla="*/ 0 w 180"/>
                <a:gd name="T113" fmla="*/ 40 h 56"/>
                <a:gd name="T114" fmla="*/ 0 w 180"/>
                <a:gd name="T115" fmla="*/ 26 h 56"/>
                <a:gd name="T116" fmla="*/ 0 w 180"/>
                <a:gd name="T117" fmla="*/ 2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80" h="56">
                  <a:moveTo>
                    <a:pt x="0" y="26"/>
                  </a:moveTo>
                  <a:lnTo>
                    <a:pt x="14" y="23"/>
                  </a:lnTo>
                  <a:lnTo>
                    <a:pt x="27" y="20"/>
                  </a:lnTo>
                  <a:lnTo>
                    <a:pt x="39" y="17"/>
                  </a:lnTo>
                  <a:lnTo>
                    <a:pt x="52" y="16"/>
                  </a:lnTo>
                  <a:lnTo>
                    <a:pt x="62" y="13"/>
                  </a:lnTo>
                  <a:lnTo>
                    <a:pt x="71" y="12"/>
                  </a:lnTo>
                  <a:lnTo>
                    <a:pt x="81" y="9"/>
                  </a:lnTo>
                  <a:lnTo>
                    <a:pt x="89" y="7"/>
                  </a:lnTo>
                  <a:lnTo>
                    <a:pt x="96" y="6"/>
                  </a:lnTo>
                  <a:lnTo>
                    <a:pt x="103" y="4"/>
                  </a:lnTo>
                  <a:lnTo>
                    <a:pt x="110" y="3"/>
                  </a:lnTo>
                  <a:lnTo>
                    <a:pt x="115" y="3"/>
                  </a:lnTo>
                  <a:lnTo>
                    <a:pt x="120" y="2"/>
                  </a:lnTo>
                  <a:lnTo>
                    <a:pt x="123" y="2"/>
                  </a:lnTo>
                  <a:lnTo>
                    <a:pt x="127" y="2"/>
                  </a:lnTo>
                  <a:lnTo>
                    <a:pt x="129" y="0"/>
                  </a:lnTo>
                  <a:lnTo>
                    <a:pt x="131" y="0"/>
                  </a:lnTo>
                  <a:lnTo>
                    <a:pt x="134" y="2"/>
                  </a:lnTo>
                  <a:lnTo>
                    <a:pt x="137" y="2"/>
                  </a:lnTo>
                  <a:lnTo>
                    <a:pt x="141" y="2"/>
                  </a:lnTo>
                  <a:lnTo>
                    <a:pt x="145" y="2"/>
                  </a:lnTo>
                  <a:lnTo>
                    <a:pt x="149" y="3"/>
                  </a:lnTo>
                  <a:lnTo>
                    <a:pt x="154" y="4"/>
                  </a:lnTo>
                  <a:lnTo>
                    <a:pt x="159" y="6"/>
                  </a:lnTo>
                  <a:lnTo>
                    <a:pt x="165" y="7"/>
                  </a:lnTo>
                  <a:lnTo>
                    <a:pt x="169" y="9"/>
                  </a:lnTo>
                  <a:lnTo>
                    <a:pt x="173" y="12"/>
                  </a:lnTo>
                  <a:lnTo>
                    <a:pt x="176" y="13"/>
                  </a:lnTo>
                  <a:lnTo>
                    <a:pt x="177" y="14"/>
                  </a:lnTo>
                  <a:lnTo>
                    <a:pt x="179" y="17"/>
                  </a:lnTo>
                  <a:lnTo>
                    <a:pt x="180" y="19"/>
                  </a:lnTo>
                  <a:lnTo>
                    <a:pt x="180" y="20"/>
                  </a:lnTo>
                  <a:lnTo>
                    <a:pt x="180" y="23"/>
                  </a:lnTo>
                  <a:lnTo>
                    <a:pt x="180" y="24"/>
                  </a:lnTo>
                  <a:lnTo>
                    <a:pt x="179" y="26"/>
                  </a:lnTo>
                  <a:lnTo>
                    <a:pt x="177" y="29"/>
                  </a:lnTo>
                  <a:lnTo>
                    <a:pt x="173" y="34"/>
                  </a:lnTo>
                  <a:lnTo>
                    <a:pt x="172" y="37"/>
                  </a:lnTo>
                  <a:lnTo>
                    <a:pt x="170" y="40"/>
                  </a:lnTo>
                  <a:lnTo>
                    <a:pt x="168" y="42"/>
                  </a:lnTo>
                  <a:lnTo>
                    <a:pt x="165" y="44"/>
                  </a:lnTo>
                  <a:lnTo>
                    <a:pt x="159" y="46"/>
                  </a:lnTo>
                  <a:lnTo>
                    <a:pt x="154" y="47"/>
                  </a:lnTo>
                  <a:lnTo>
                    <a:pt x="147" y="49"/>
                  </a:lnTo>
                  <a:lnTo>
                    <a:pt x="138" y="50"/>
                  </a:lnTo>
                  <a:lnTo>
                    <a:pt x="130" y="50"/>
                  </a:lnTo>
                  <a:lnTo>
                    <a:pt x="120" y="52"/>
                  </a:lnTo>
                  <a:lnTo>
                    <a:pt x="109" y="53"/>
                  </a:lnTo>
                  <a:lnTo>
                    <a:pt x="96" y="53"/>
                  </a:lnTo>
                  <a:lnTo>
                    <a:pt x="82" y="54"/>
                  </a:lnTo>
                  <a:lnTo>
                    <a:pt x="69" y="54"/>
                  </a:lnTo>
                  <a:lnTo>
                    <a:pt x="53" y="54"/>
                  </a:lnTo>
                  <a:lnTo>
                    <a:pt x="36" y="54"/>
                  </a:lnTo>
                  <a:lnTo>
                    <a:pt x="18" y="54"/>
                  </a:lnTo>
                  <a:lnTo>
                    <a:pt x="0" y="56"/>
                  </a:lnTo>
                  <a:lnTo>
                    <a:pt x="0" y="40"/>
                  </a:lnTo>
                  <a:lnTo>
                    <a:pt x="0" y="26"/>
                  </a:lnTo>
                  <a:lnTo>
                    <a:pt x="0" y="26"/>
                  </a:lnTo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3"/>
            <p:cNvSpPr>
              <a:spLocks/>
            </p:cNvSpPr>
            <p:nvPr/>
          </p:nvSpPr>
          <p:spPr bwMode="auto">
            <a:xfrm>
              <a:off x="2884488" y="2668588"/>
              <a:ext cx="309563" cy="92075"/>
            </a:xfrm>
            <a:custGeom>
              <a:avLst/>
              <a:gdLst>
                <a:gd name="T0" fmla="*/ 159 w 195"/>
                <a:gd name="T1" fmla="*/ 48 h 58"/>
                <a:gd name="T2" fmla="*/ 155 w 195"/>
                <a:gd name="T3" fmla="*/ 50 h 58"/>
                <a:gd name="T4" fmla="*/ 149 w 195"/>
                <a:gd name="T5" fmla="*/ 50 h 58"/>
                <a:gd name="T6" fmla="*/ 142 w 195"/>
                <a:gd name="T7" fmla="*/ 51 h 58"/>
                <a:gd name="T8" fmla="*/ 135 w 195"/>
                <a:gd name="T9" fmla="*/ 53 h 58"/>
                <a:gd name="T10" fmla="*/ 127 w 195"/>
                <a:gd name="T11" fmla="*/ 53 h 58"/>
                <a:gd name="T12" fmla="*/ 120 w 195"/>
                <a:gd name="T13" fmla="*/ 54 h 58"/>
                <a:gd name="T14" fmla="*/ 110 w 195"/>
                <a:gd name="T15" fmla="*/ 56 h 58"/>
                <a:gd name="T16" fmla="*/ 100 w 195"/>
                <a:gd name="T17" fmla="*/ 56 h 58"/>
                <a:gd name="T18" fmla="*/ 90 w 195"/>
                <a:gd name="T19" fmla="*/ 56 h 58"/>
                <a:gd name="T20" fmla="*/ 79 w 195"/>
                <a:gd name="T21" fmla="*/ 57 h 58"/>
                <a:gd name="T22" fmla="*/ 68 w 195"/>
                <a:gd name="T23" fmla="*/ 57 h 58"/>
                <a:gd name="T24" fmla="*/ 56 w 195"/>
                <a:gd name="T25" fmla="*/ 58 h 58"/>
                <a:gd name="T26" fmla="*/ 43 w 195"/>
                <a:gd name="T27" fmla="*/ 58 h 58"/>
                <a:gd name="T28" fmla="*/ 29 w 195"/>
                <a:gd name="T29" fmla="*/ 58 h 58"/>
                <a:gd name="T30" fmla="*/ 15 w 195"/>
                <a:gd name="T31" fmla="*/ 58 h 58"/>
                <a:gd name="T32" fmla="*/ 0 w 195"/>
                <a:gd name="T33" fmla="*/ 58 h 58"/>
                <a:gd name="T34" fmla="*/ 0 w 195"/>
                <a:gd name="T35" fmla="*/ 18 h 58"/>
                <a:gd name="T36" fmla="*/ 17 w 195"/>
                <a:gd name="T37" fmla="*/ 18 h 58"/>
                <a:gd name="T38" fmla="*/ 32 w 195"/>
                <a:gd name="T39" fmla="*/ 18 h 58"/>
                <a:gd name="T40" fmla="*/ 47 w 195"/>
                <a:gd name="T41" fmla="*/ 17 h 58"/>
                <a:gd name="T42" fmla="*/ 54 w 195"/>
                <a:gd name="T43" fmla="*/ 17 h 58"/>
                <a:gd name="T44" fmla="*/ 60 w 195"/>
                <a:gd name="T45" fmla="*/ 16 h 58"/>
                <a:gd name="T46" fmla="*/ 67 w 195"/>
                <a:gd name="T47" fmla="*/ 16 h 58"/>
                <a:gd name="T48" fmla="*/ 72 w 195"/>
                <a:gd name="T49" fmla="*/ 14 h 58"/>
                <a:gd name="T50" fmla="*/ 77 w 195"/>
                <a:gd name="T51" fmla="*/ 14 h 58"/>
                <a:gd name="T52" fmla="*/ 82 w 195"/>
                <a:gd name="T53" fmla="*/ 13 h 58"/>
                <a:gd name="T54" fmla="*/ 86 w 195"/>
                <a:gd name="T55" fmla="*/ 11 h 58"/>
                <a:gd name="T56" fmla="*/ 90 w 195"/>
                <a:gd name="T57" fmla="*/ 11 h 58"/>
                <a:gd name="T58" fmla="*/ 95 w 195"/>
                <a:gd name="T59" fmla="*/ 10 h 58"/>
                <a:gd name="T60" fmla="*/ 97 w 195"/>
                <a:gd name="T61" fmla="*/ 8 h 58"/>
                <a:gd name="T62" fmla="*/ 103 w 195"/>
                <a:gd name="T63" fmla="*/ 7 h 58"/>
                <a:gd name="T64" fmla="*/ 110 w 195"/>
                <a:gd name="T65" fmla="*/ 6 h 58"/>
                <a:gd name="T66" fmla="*/ 117 w 195"/>
                <a:gd name="T67" fmla="*/ 4 h 58"/>
                <a:gd name="T68" fmla="*/ 124 w 195"/>
                <a:gd name="T69" fmla="*/ 3 h 58"/>
                <a:gd name="T70" fmla="*/ 132 w 195"/>
                <a:gd name="T71" fmla="*/ 1 h 58"/>
                <a:gd name="T72" fmla="*/ 141 w 195"/>
                <a:gd name="T73" fmla="*/ 0 h 58"/>
                <a:gd name="T74" fmla="*/ 150 w 195"/>
                <a:gd name="T75" fmla="*/ 0 h 58"/>
                <a:gd name="T76" fmla="*/ 159 w 195"/>
                <a:gd name="T77" fmla="*/ 0 h 58"/>
                <a:gd name="T78" fmla="*/ 164 w 195"/>
                <a:gd name="T79" fmla="*/ 0 h 58"/>
                <a:gd name="T80" fmla="*/ 169 w 195"/>
                <a:gd name="T81" fmla="*/ 1 h 58"/>
                <a:gd name="T82" fmla="*/ 176 w 195"/>
                <a:gd name="T83" fmla="*/ 3 h 58"/>
                <a:gd name="T84" fmla="*/ 183 w 195"/>
                <a:gd name="T85" fmla="*/ 6 h 58"/>
                <a:gd name="T86" fmla="*/ 187 w 195"/>
                <a:gd name="T87" fmla="*/ 7 h 58"/>
                <a:gd name="T88" fmla="*/ 191 w 195"/>
                <a:gd name="T89" fmla="*/ 10 h 58"/>
                <a:gd name="T90" fmla="*/ 194 w 195"/>
                <a:gd name="T91" fmla="*/ 13 h 58"/>
                <a:gd name="T92" fmla="*/ 195 w 195"/>
                <a:gd name="T93" fmla="*/ 16 h 58"/>
                <a:gd name="T94" fmla="*/ 195 w 195"/>
                <a:gd name="T95" fmla="*/ 18 h 58"/>
                <a:gd name="T96" fmla="*/ 195 w 195"/>
                <a:gd name="T97" fmla="*/ 23 h 58"/>
                <a:gd name="T98" fmla="*/ 194 w 195"/>
                <a:gd name="T99" fmla="*/ 27 h 58"/>
                <a:gd name="T100" fmla="*/ 191 w 195"/>
                <a:gd name="T101" fmla="*/ 30 h 58"/>
                <a:gd name="T102" fmla="*/ 187 w 195"/>
                <a:gd name="T103" fmla="*/ 34 h 58"/>
                <a:gd name="T104" fmla="*/ 183 w 195"/>
                <a:gd name="T105" fmla="*/ 37 h 58"/>
                <a:gd name="T106" fmla="*/ 176 w 195"/>
                <a:gd name="T107" fmla="*/ 41 h 58"/>
                <a:gd name="T108" fmla="*/ 169 w 195"/>
                <a:gd name="T109" fmla="*/ 46 h 58"/>
                <a:gd name="T110" fmla="*/ 164 w 195"/>
                <a:gd name="T111" fmla="*/ 47 h 58"/>
                <a:gd name="T112" fmla="*/ 159 w 195"/>
                <a:gd name="T113" fmla="*/ 48 h 58"/>
                <a:gd name="T114" fmla="*/ 159 w 195"/>
                <a:gd name="T115" fmla="*/ 4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95" h="58">
                  <a:moveTo>
                    <a:pt x="159" y="48"/>
                  </a:moveTo>
                  <a:lnTo>
                    <a:pt x="155" y="50"/>
                  </a:lnTo>
                  <a:lnTo>
                    <a:pt x="149" y="50"/>
                  </a:lnTo>
                  <a:lnTo>
                    <a:pt x="142" y="51"/>
                  </a:lnTo>
                  <a:lnTo>
                    <a:pt x="135" y="53"/>
                  </a:lnTo>
                  <a:lnTo>
                    <a:pt x="127" y="53"/>
                  </a:lnTo>
                  <a:lnTo>
                    <a:pt x="120" y="54"/>
                  </a:lnTo>
                  <a:lnTo>
                    <a:pt x="110" y="56"/>
                  </a:lnTo>
                  <a:lnTo>
                    <a:pt x="100" y="56"/>
                  </a:lnTo>
                  <a:lnTo>
                    <a:pt x="90" y="56"/>
                  </a:lnTo>
                  <a:lnTo>
                    <a:pt x="79" y="57"/>
                  </a:lnTo>
                  <a:lnTo>
                    <a:pt x="68" y="57"/>
                  </a:lnTo>
                  <a:lnTo>
                    <a:pt x="56" y="58"/>
                  </a:lnTo>
                  <a:lnTo>
                    <a:pt x="43" y="58"/>
                  </a:lnTo>
                  <a:lnTo>
                    <a:pt x="29" y="58"/>
                  </a:lnTo>
                  <a:lnTo>
                    <a:pt x="15" y="58"/>
                  </a:lnTo>
                  <a:lnTo>
                    <a:pt x="0" y="58"/>
                  </a:lnTo>
                  <a:lnTo>
                    <a:pt x="0" y="18"/>
                  </a:lnTo>
                  <a:lnTo>
                    <a:pt x="17" y="18"/>
                  </a:lnTo>
                  <a:lnTo>
                    <a:pt x="32" y="18"/>
                  </a:lnTo>
                  <a:lnTo>
                    <a:pt x="47" y="17"/>
                  </a:lnTo>
                  <a:lnTo>
                    <a:pt x="54" y="17"/>
                  </a:lnTo>
                  <a:lnTo>
                    <a:pt x="60" y="16"/>
                  </a:lnTo>
                  <a:lnTo>
                    <a:pt x="67" y="16"/>
                  </a:lnTo>
                  <a:lnTo>
                    <a:pt x="72" y="14"/>
                  </a:lnTo>
                  <a:lnTo>
                    <a:pt x="77" y="14"/>
                  </a:lnTo>
                  <a:lnTo>
                    <a:pt x="82" y="13"/>
                  </a:lnTo>
                  <a:lnTo>
                    <a:pt x="86" y="11"/>
                  </a:lnTo>
                  <a:lnTo>
                    <a:pt x="90" y="11"/>
                  </a:lnTo>
                  <a:lnTo>
                    <a:pt x="95" y="10"/>
                  </a:lnTo>
                  <a:lnTo>
                    <a:pt x="97" y="8"/>
                  </a:lnTo>
                  <a:lnTo>
                    <a:pt x="103" y="7"/>
                  </a:lnTo>
                  <a:lnTo>
                    <a:pt x="110" y="6"/>
                  </a:lnTo>
                  <a:lnTo>
                    <a:pt x="117" y="4"/>
                  </a:lnTo>
                  <a:lnTo>
                    <a:pt x="124" y="3"/>
                  </a:lnTo>
                  <a:lnTo>
                    <a:pt x="132" y="1"/>
                  </a:lnTo>
                  <a:lnTo>
                    <a:pt x="141" y="0"/>
                  </a:lnTo>
                  <a:lnTo>
                    <a:pt x="150" y="0"/>
                  </a:lnTo>
                  <a:lnTo>
                    <a:pt x="159" y="0"/>
                  </a:lnTo>
                  <a:lnTo>
                    <a:pt x="164" y="0"/>
                  </a:lnTo>
                  <a:lnTo>
                    <a:pt x="169" y="1"/>
                  </a:lnTo>
                  <a:lnTo>
                    <a:pt x="176" y="3"/>
                  </a:lnTo>
                  <a:lnTo>
                    <a:pt x="183" y="6"/>
                  </a:lnTo>
                  <a:lnTo>
                    <a:pt x="187" y="7"/>
                  </a:lnTo>
                  <a:lnTo>
                    <a:pt x="191" y="10"/>
                  </a:lnTo>
                  <a:lnTo>
                    <a:pt x="194" y="13"/>
                  </a:lnTo>
                  <a:lnTo>
                    <a:pt x="195" y="16"/>
                  </a:lnTo>
                  <a:lnTo>
                    <a:pt x="195" y="18"/>
                  </a:lnTo>
                  <a:lnTo>
                    <a:pt x="195" y="23"/>
                  </a:lnTo>
                  <a:lnTo>
                    <a:pt x="194" y="27"/>
                  </a:lnTo>
                  <a:lnTo>
                    <a:pt x="191" y="30"/>
                  </a:lnTo>
                  <a:lnTo>
                    <a:pt x="187" y="34"/>
                  </a:lnTo>
                  <a:lnTo>
                    <a:pt x="183" y="37"/>
                  </a:lnTo>
                  <a:lnTo>
                    <a:pt x="176" y="41"/>
                  </a:lnTo>
                  <a:lnTo>
                    <a:pt x="169" y="46"/>
                  </a:lnTo>
                  <a:lnTo>
                    <a:pt x="164" y="47"/>
                  </a:lnTo>
                  <a:lnTo>
                    <a:pt x="159" y="48"/>
                  </a:lnTo>
                  <a:lnTo>
                    <a:pt x="159" y="48"/>
                  </a:lnTo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5" name="Freeform 9"/>
          <p:cNvSpPr>
            <a:spLocks/>
          </p:cNvSpPr>
          <p:nvPr/>
        </p:nvSpPr>
        <p:spPr bwMode="auto">
          <a:xfrm>
            <a:off x="1710379" y="2075245"/>
            <a:ext cx="241300" cy="252413"/>
          </a:xfrm>
          <a:custGeom>
            <a:avLst/>
            <a:gdLst>
              <a:gd name="T0" fmla="*/ 0 w 152"/>
              <a:gd name="T1" fmla="*/ 27 h 159"/>
              <a:gd name="T2" fmla="*/ 1 w 152"/>
              <a:gd name="T3" fmla="*/ 16 h 159"/>
              <a:gd name="T4" fmla="*/ 5 w 152"/>
              <a:gd name="T5" fmla="*/ 9 h 159"/>
              <a:gd name="T6" fmla="*/ 8 w 152"/>
              <a:gd name="T7" fmla="*/ 2 h 159"/>
              <a:gd name="T8" fmla="*/ 11 w 152"/>
              <a:gd name="T9" fmla="*/ 0 h 159"/>
              <a:gd name="T10" fmla="*/ 16 w 152"/>
              <a:gd name="T11" fmla="*/ 2 h 159"/>
              <a:gd name="T12" fmla="*/ 28 w 152"/>
              <a:gd name="T13" fmla="*/ 4 h 159"/>
              <a:gd name="T14" fmla="*/ 43 w 152"/>
              <a:gd name="T15" fmla="*/ 9 h 159"/>
              <a:gd name="T16" fmla="*/ 61 w 152"/>
              <a:gd name="T17" fmla="*/ 14 h 159"/>
              <a:gd name="T18" fmla="*/ 81 w 152"/>
              <a:gd name="T19" fmla="*/ 23 h 159"/>
              <a:gd name="T20" fmla="*/ 113 w 152"/>
              <a:gd name="T21" fmla="*/ 43 h 159"/>
              <a:gd name="T22" fmla="*/ 132 w 152"/>
              <a:gd name="T23" fmla="*/ 57 h 159"/>
              <a:gd name="T24" fmla="*/ 142 w 152"/>
              <a:gd name="T25" fmla="*/ 67 h 159"/>
              <a:gd name="T26" fmla="*/ 149 w 152"/>
              <a:gd name="T27" fmla="*/ 83 h 159"/>
              <a:gd name="T28" fmla="*/ 152 w 152"/>
              <a:gd name="T29" fmla="*/ 100 h 159"/>
              <a:gd name="T30" fmla="*/ 149 w 152"/>
              <a:gd name="T31" fmla="*/ 119 h 159"/>
              <a:gd name="T32" fmla="*/ 145 w 152"/>
              <a:gd name="T33" fmla="*/ 136 h 159"/>
              <a:gd name="T34" fmla="*/ 139 w 152"/>
              <a:gd name="T35" fmla="*/ 149 h 159"/>
              <a:gd name="T36" fmla="*/ 134 w 152"/>
              <a:gd name="T37" fmla="*/ 156 h 159"/>
              <a:gd name="T38" fmla="*/ 128 w 152"/>
              <a:gd name="T39" fmla="*/ 159 h 159"/>
              <a:gd name="T40" fmla="*/ 125 w 152"/>
              <a:gd name="T41" fmla="*/ 159 h 159"/>
              <a:gd name="T42" fmla="*/ 121 w 152"/>
              <a:gd name="T43" fmla="*/ 158 h 159"/>
              <a:gd name="T44" fmla="*/ 114 w 152"/>
              <a:gd name="T45" fmla="*/ 155 h 159"/>
              <a:gd name="T46" fmla="*/ 107 w 152"/>
              <a:gd name="T47" fmla="*/ 149 h 159"/>
              <a:gd name="T48" fmla="*/ 97 w 152"/>
              <a:gd name="T49" fmla="*/ 142 h 159"/>
              <a:gd name="T50" fmla="*/ 86 w 152"/>
              <a:gd name="T51" fmla="*/ 132 h 159"/>
              <a:gd name="T52" fmla="*/ 75 w 152"/>
              <a:gd name="T53" fmla="*/ 122 h 159"/>
              <a:gd name="T54" fmla="*/ 61 w 152"/>
              <a:gd name="T55" fmla="*/ 109 h 159"/>
              <a:gd name="T56" fmla="*/ 49 w 152"/>
              <a:gd name="T57" fmla="*/ 96 h 159"/>
              <a:gd name="T58" fmla="*/ 37 w 152"/>
              <a:gd name="T59" fmla="*/ 85 h 159"/>
              <a:gd name="T60" fmla="*/ 28 w 152"/>
              <a:gd name="T61" fmla="*/ 75 h 159"/>
              <a:gd name="T62" fmla="*/ 19 w 152"/>
              <a:gd name="T63" fmla="*/ 65 h 159"/>
              <a:gd name="T64" fmla="*/ 12 w 152"/>
              <a:gd name="T65" fmla="*/ 56 h 159"/>
              <a:gd name="T66" fmla="*/ 7 w 152"/>
              <a:gd name="T67" fmla="*/ 47 h 159"/>
              <a:gd name="T68" fmla="*/ 2 w 152"/>
              <a:gd name="T69" fmla="*/ 42 h 159"/>
              <a:gd name="T70" fmla="*/ 0 w 152"/>
              <a:gd name="T71" fmla="*/ 34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52" h="159">
                <a:moveTo>
                  <a:pt x="0" y="34"/>
                </a:moveTo>
                <a:lnTo>
                  <a:pt x="0" y="27"/>
                </a:lnTo>
                <a:lnTo>
                  <a:pt x="1" y="22"/>
                </a:lnTo>
                <a:lnTo>
                  <a:pt x="1" y="16"/>
                </a:lnTo>
                <a:lnTo>
                  <a:pt x="2" y="12"/>
                </a:lnTo>
                <a:lnTo>
                  <a:pt x="5" y="9"/>
                </a:lnTo>
                <a:lnTo>
                  <a:pt x="7" y="4"/>
                </a:lnTo>
                <a:lnTo>
                  <a:pt x="8" y="2"/>
                </a:lnTo>
                <a:lnTo>
                  <a:pt x="9" y="0"/>
                </a:lnTo>
                <a:lnTo>
                  <a:pt x="11" y="0"/>
                </a:lnTo>
                <a:lnTo>
                  <a:pt x="12" y="0"/>
                </a:lnTo>
                <a:lnTo>
                  <a:pt x="16" y="2"/>
                </a:lnTo>
                <a:lnTo>
                  <a:pt x="22" y="2"/>
                </a:lnTo>
                <a:lnTo>
                  <a:pt x="28" y="4"/>
                </a:lnTo>
                <a:lnTo>
                  <a:pt x="36" y="6"/>
                </a:lnTo>
                <a:lnTo>
                  <a:pt x="43" y="9"/>
                </a:lnTo>
                <a:lnTo>
                  <a:pt x="53" y="12"/>
                </a:lnTo>
                <a:lnTo>
                  <a:pt x="61" y="14"/>
                </a:lnTo>
                <a:lnTo>
                  <a:pt x="71" y="19"/>
                </a:lnTo>
                <a:lnTo>
                  <a:pt x="81" y="23"/>
                </a:lnTo>
                <a:lnTo>
                  <a:pt x="97" y="33"/>
                </a:lnTo>
                <a:lnTo>
                  <a:pt x="113" y="43"/>
                </a:lnTo>
                <a:lnTo>
                  <a:pt x="128" y="54"/>
                </a:lnTo>
                <a:lnTo>
                  <a:pt x="132" y="57"/>
                </a:lnTo>
                <a:lnTo>
                  <a:pt x="135" y="60"/>
                </a:lnTo>
                <a:lnTo>
                  <a:pt x="142" y="67"/>
                </a:lnTo>
                <a:lnTo>
                  <a:pt x="146" y="75"/>
                </a:lnTo>
                <a:lnTo>
                  <a:pt x="149" y="83"/>
                </a:lnTo>
                <a:lnTo>
                  <a:pt x="150" y="92"/>
                </a:lnTo>
                <a:lnTo>
                  <a:pt x="152" y="100"/>
                </a:lnTo>
                <a:lnTo>
                  <a:pt x="150" y="110"/>
                </a:lnTo>
                <a:lnTo>
                  <a:pt x="149" y="119"/>
                </a:lnTo>
                <a:lnTo>
                  <a:pt x="148" y="127"/>
                </a:lnTo>
                <a:lnTo>
                  <a:pt x="145" y="136"/>
                </a:lnTo>
                <a:lnTo>
                  <a:pt x="142" y="143"/>
                </a:lnTo>
                <a:lnTo>
                  <a:pt x="139" y="149"/>
                </a:lnTo>
                <a:lnTo>
                  <a:pt x="136" y="153"/>
                </a:lnTo>
                <a:lnTo>
                  <a:pt x="134" y="156"/>
                </a:lnTo>
                <a:lnTo>
                  <a:pt x="131" y="158"/>
                </a:lnTo>
                <a:lnTo>
                  <a:pt x="128" y="159"/>
                </a:lnTo>
                <a:lnTo>
                  <a:pt x="128" y="159"/>
                </a:lnTo>
                <a:lnTo>
                  <a:pt x="125" y="159"/>
                </a:lnTo>
                <a:lnTo>
                  <a:pt x="124" y="159"/>
                </a:lnTo>
                <a:lnTo>
                  <a:pt x="121" y="158"/>
                </a:lnTo>
                <a:lnTo>
                  <a:pt x="118" y="156"/>
                </a:lnTo>
                <a:lnTo>
                  <a:pt x="114" y="155"/>
                </a:lnTo>
                <a:lnTo>
                  <a:pt x="111" y="152"/>
                </a:lnTo>
                <a:lnTo>
                  <a:pt x="107" y="149"/>
                </a:lnTo>
                <a:lnTo>
                  <a:pt x="102" y="146"/>
                </a:lnTo>
                <a:lnTo>
                  <a:pt x="97" y="142"/>
                </a:lnTo>
                <a:lnTo>
                  <a:pt x="92" y="138"/>
                </a:lnTo>
                <a:lnTo>
                  <a:pt x="86" y="132"/>
                </a:lnTo>
                <a:lnTo>
                  <a:pt x="81" y="127"/>
                </a:lnTo>
                <a:lnTo>
                  <a:pt x="75" y="122"/>
                </a:lnTo>
                <a:lnTo>
                  <a:pt x="68" y="116"/>
                </a:lnTo>
                <a:lnTo>
                  <a:pt x="61" y="109"/>
                </a:lnTo>
                <a:lnTo>
                  <a:pt x="55" y="103"/>
                </a:lnTo>
                <a:lnTo>
                  <a:pt x="49" y="96"/>
                </a:lnTo>
                <a:lnTo>
                  <a:pt x="43" y="90"/>
                </a:lnTo>
                <a:lnTo>
                  <a:pt x="37" y="85"/>
                </a:lnTo>
                <a:lnTo>
                  <a:pt x="32" y="79"/>
                </a:lnTo>
                <a:lnTo>
                  <a:pt x="28" y="75"/>
                </a:lnTo>
                <a:lnTo>
                  <a:pt x="23" y="69"/>
                </a:lnTo>
                <a:lnTo>
                  <a:pt x="19" y="65"/>
                </a:lnTo>
                <a:lnTo>
                  <a:pt x="15" y="60"/>
                </a:lnTo>
                <a:lnTo>
                  <a:pt x="12" y="56"/>
                </a:lnTo>
                <a:lnTo>
                  <a:pt x="9" y="52"/>
                </a:lnTo>
                <a:lnTo>
                  <a:pt x="7" y="47"/>
                </a:lnTo>
                <a:lnTo>
                  <a:pt x="4" y="44"/>
                </a:lnTo>
                <a:lnTo>
                  <a:pt x="2" y="42"/>
                </a:lnTo>
                <a:lnTo>
                  <a:pt x="1" y="37"/>
                </a:lnTo>
                <a:lnTo>
                  <a:pt x="0" y="34"/>
                </a:lnTo>
                <a:lnTo>
                  <a:pt x="0" y="34"/>
                </a:lnTo>
              </a:path>
            </a:pathLst>
          </a:custGeom>
          <a:solidFill>
            <a:srgbClr val="FF0000"/>
          </a:solidFill>
          <a:ln w="1270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6" name="Freeform 10"/>
          <p:cNvSpPr>
            <a:spLocks/>
          </p:cNvSpPr>
          <p:nvPr/>
        </p:nvSpPr>
        <p:spPr bwMode="auto">
          <a:xfrm>
            <a:off x="1554804" y="2468945"/>
            <a:ext cx="225425" cy="236538"/>
          </a:xfrm>
          <a:custGeom>
            <a:avLst/>
            <a:gdLst>
              <a:gd name="T0" fmla="*/ 0 w 142"/>
              <a:gd name="T1" fmla="*/ 31 h 149"/>
              <a:gd name="T2" fmla="*/ 1 w 142"/>
              <a:gd name="T3" fmla="*/ 18 h 149"/>
              <a:gd name="T4" fmla="*/ 4 w 142"/>
              <a:gd name="T5" fmla="*/ 8 h 149"/>
              <a:gd name="T6" fmla="*/ 8 w 142"/>
              <a:gd name="T7" fmla="*/ 3 h 149"/>
              <a:gd name="T8" fmla="*/ 11 w 142"/>
              <a:gd name="T9" fmla="*/ 0 h 149"/>
              <a:gd name="T10" fmla="*/ 14 w 142"/>
              <a:gd name="T11" fmla="*/ 1 h 149"/>
              <a:gd name="T12" fmla="*/ 20 w 142"/>
              <a:gd name="T13" fmla="*/ 1 h 149"/>
              <a:gd name="T14" fmla="*/ 25 w 142"/>
              <a:gd name="T15" fmla="*/ 3 h 149"/>
              <a:gd name="T16" fmla="*/ 33 w 142"/>
              <a:gd name="T17" fmla="*/ 5 h 149"/>
              <a:gd name="T18" fmla="*/ 43 w 142"/>
              <a:gd name="T19" fmla="*/ 8 h 149"/>
              <a:gd name="T20" fmla="*/ 53 w 142"/>
              <a:gd name="T21" fmla="*/ 13 h 149"/>
              <a:gd name="T22" fmla="*/ 66 w 142"/>
              <a:gd name="T23" fmla="*/ 17 h 149"/>
              <a:gd name="T24" fmla="*/ 78 w 142"/>
              <a:gd name="T25" fmla="*/ 23 h 149"/>
              <a:gd name="T26" fmla="*/ 96 w 142"/>
              <a:gd name="T27" fmla="*/ 33 h 149"/>
              <a:gd name="T28" fmla="*/ 116 w 142"/>
              <a:gd name="T29" fmla="*/ 44 h 149"/>
              <a:gd name="T30" fmla="*/ 130 w 142"/>
              <a:gd name="T31" fmla="*/ 57 h 149"/>
              <a:gd name="T32" fmla="*/ 140 w 142"/>
              <a:gd name="T33" fmla="*/ 70 h 149"/>
              <a:gd name="T34" fmla="*/ 142 w 142"/>
              <a:gd name="T35" fmla="*/ 84 h 149"/>
              <a:gd name="T36" fmla="*/ 142 w 142"/>
              <a:gd name="T37" fmla="*/ 98 h 149"/>
              <a:gd name="T38" fmla="*/ 142 w 142"/>
              <a:gd name="T39" fmla="*/ 113 h 149"/>
              <a:gd name="T40" fmla="*/ 140 w 142"/>
              <a:gd name="T41" fmla="*/ 124 h 149"/>
              <a:gd name="T42" fmla="*/ 133 w 142"/>
              <a:gd name="T43" fmla="*/ 134 h 149"/>
              <a:gd name="T44" fmla="*/ 127 w 142"/>
              <a:gd name="T45" fmla="*/ 141 h 149"/>
              <a:gd name="T46" fmla="*/ 123 w 142"/>
              <a:gd name="T47" fmla="*/ 147 h 149"/>
              <a:gd name="T48" fmla="*/ 119 w 142"/>
              <a:gd name="T49" fmla="*/ 149 h 149"/>
              <a:gd name="T50" fmla="*/ 116 w 142"/>
              <a:gd name="T51" fmla="*/ 149 h 149"/>
              <a:gd name="T52" fmla="*/ 112 w 142"/>
              <a:gd name="T53" fmla="*/ 146 h 149"/>
              <a:gd name="T54" fmla="*/ 106 w 142"/>
              <a:gd name="T55" fmla="*/ 143 h 149"/>
              <a:gd name="T56" fmla="*/ 99 w 142"/>
              <a:gd name="T57" fmla="*/ 139 h 149"/>
              <a:gd name="T58" fmla="*/ 91 w 142"/>
              <a:gd name="T59" fmla="*/ 133 h 149"/>
              <a:gd name="T60" fmla="*/ 81 w 142"/>
              <a:gd name="T61" fmla="*/ 126 h 149"/>
              <a:gd name="T62" fmla="*/ 70 w 142"/>
              <a:gd name="T63" fmla="*/ 119 h 149"/>
              <a:gd name="T64" fmla="*/ 56 w 142"/>
              <a:gd name="T65" fmla="*/ 109 h 149"/>
              <a:gd name="T66" fmla="*/ 43 w 142"/>
              <a:gd name="T67" fmla="*/ 100 h 149"/>
              <a:gd name="T68" fmla="*/ 33 w 142"/>
              <a:gd name="T69" fmla="*/ 91 h 149"/>
              <a:gd name="T70" fmla="*/ 24 w 142"/>
              <a:gd name="T71" fmla="*/ 83 h 149"/>
              <a:gd name="T72" fmla="*/ 17 w 142"/>
              <a:gd name="T73" fmla="*/ 74 h 149"/>
              <a:gd name="T74" fmla="*/ 10 w 142"/>
              <a:gd name="T75" fmla="*/ 66 h 149"/>
              <a:gd name="T76" fmla="*/ 3 w 142"/>
              <a:gd name="T77" fmla="*/ 48 h 149"/>
              <a:gd name="T78" fmla="*/ 0 w 142"/>
              <a:gd name="T79" fmla="*/ 40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42" h="149">
                <a:moveTo>
                  <a:pt x="0" y="40"/>
                </a:moveTo>
                <a:lnTo>
                  <a:pt x="0" y="31"/>
                </a:lnTo>
                <a:lnTo>
                  <a:pt x="0" y="24"/>
                </a:lnTo>
                <a:lnTo>
                  <a:pt x="1" y="18"/>
                </a:lnTo>
                <a:lnTo>
                  <a:pt x="3" y="13"/>
                </a:lnTo>
                <a:lnTo>
                  <a:pt x="4" y="8"/>
                </a:lnTo>
                <a:lnTo>
                  <a:pt x="6" y="5"/>
                </a:lnTo>
                <a:lnTo>
                  <a:pt x="8" y="3"/>
                </a:lnTo>
                <a:lnTo>
                  <a:pt x="10" y="0"/>
                </a:lnTo>
                <a:lnTo>
                  <a:pt x="11" y="0"/>
                </a:lnTo>
                <a:lnTo>
                  <a:pt x="13" y="0"/>
                </a:lnTo>
                <a:lnTo>
                  <a:pt x="14" y="1"/>
                </a:lnTo>
                <a:lnTo>
                  <a:pt x="17" y="1"/>
                </a:lnTo>
                <a:lnTo>
                  <a:pt x="20" y="1"/>
                </a:lnTo>
                <a:lnTo>
                  <a:pt x="22" y="3"/>
                </a:lnTo>
                <a:lnTo>
                  <a:pt x="25" y="3"/>
                </a:lnTo>
                <a:lnTo>
                  <a:pt x="29" y="4"/>
                </a:lnTo>
                <a:lnTo>
                  <a:pt x="33" y="5"/>
                </a:lnTo>
                <a:lnTo>
                  <a:pt x="38" y="7"/>
                </a:lnTo>
                <a:lnTo>
                  <a:pt x="43" y="8"/>
                </a:lnTo>
                <a:lnTo>
                  <a:pt x="47" y="11"/>
                </a:lnTo>
                <a:lnTo>
                  <a:pt x="53" y="13"/>
                </a:lnTo>
                <a:lnTo>
                  <a:pt x="59" y="15"/>
                </a:lnTo>
                <a:lnTo>
                  <a:pt x="66" y="17"/>
                </a:lnTo>
                <a:lnTo>
                  <a:pt x="73" y="20"/>
                </a:lnTo>
                <a:lnTo>
                  <a:pt x="78" y="23"/>
                </a:lnTo>
                <a:lnTo>
                  <a:pt x="85" y="25"/>
                </a:lnTo>
                <a:lnTo>
                  <a:pt x="96" y="33"/>
                </a:lnTo>
                <a:lnTo>
                  <a:pt x="106" y="38"/>
                </a:lnTo>
                <a:lnTo>
                  <a:pt x="116" y="44"/>
                </a:lnTo>
                <a:lnTo>
                  <a:pt x="123" y="51"/>
                </a:lnTo>
                <a:lnTo>
                  <a:pt x="130" y="57"/>
                </a:lnTo>
                <a:lnTo>
                  <a:pt x="135" y="64"/>
                </a:lnTo>
                <a:lnTo>
                  <a:pt x="140" y="70"/>
                </a:lnTo>
                <a:lnTo>
                  <a:pt x="141" y="77"/>
                </a:lnTo>
                <a:lnTo>
                  <a:pt x="142" y="84"/>
                </a:lnTo>
                <a:lnTo>
                  <a:pt x="142" y="91"/>
                </a:lnTo>
                <a:lnTo>
                  <a:pt x="142" y="98"/>
                </a:lnTo>
                <a:lnTo>
                  <a:pt x="142" y="106"/>
                </a:lnTo>
                <a:lnTo>
                  <a:pt x="142" y="113"/>
                </a:lnTo>
                <a:lnTo>
                  <a:pt x="141" y="119"/>
                </a:lnTo>
                <a:lnTo>
                  <a:pt x="140" y="124"/>
                </a:lnTo>
                <a:lnTo>
                  <a:pt x="135" y="130"/>
                </a:lnTo>
                <a:lnTo>
                  <a:pt x="133" y="134"/>
                </a:lnTo>
                <a:lnTo>
                  <a:pt x="130" y="139"/>
                </a:lnTo>
                <a:lnTo>
                  <a:pt x="127" y="141"/>
                </a:lnTo>
                <a:lnTo>
                  <a:pt x="124" y="144"/>
                </a:lnTo>
                <a:lnTo>
                  <a:pt x="123" y="147"/>
                </a:lnTo>
                <a:lnTo>
                  <a:pt x="120" y="149"/>
                </a:lnTo>
                <a:lnTo>
                  <a:pt x="119" y="149"/>
                </a:lnTo>
                <a:lnTo>
                  <a:pt x="117" y="149"/>
                </a:lnTo>
                <a:lnTo>
                  <a:pt x="116" y="149"/>
                </a:lnTo>
                <a:lnTo>
                  <a:pt x="114" y="147"/>
                </a:lnTo>
                <a:lnTo>
                  <a:pt x="112" y="146"/>
                </a:lnTo>
                <a:lnTo>
                  <a:pt x="109" y="144"/>
                </a:lnTo>
                <a:lnTo>
                  <a:pt x="106" y="143"/>
                </a:lnTo>
                <a:lnTo>
                  <a:pt x="103" y="141"/>
                </a:lnTo>
                <a:lnTo>
                  <a:pt x="99" y="139"/>
                </a:lnTo>
                <a:lnTo>
                  <a:pt x="95" y="136"/>
                </a:lnTo>
                <a:lnTo>
                  <a:pt x="91" y="133"/>
                </a:lnTo>
                <a:lnTo>
                  <a:pt x="85" y="130"/>
                </a:lnTo>
                <a:lnTo>
                  <a:pt x="81" y="126"/>
                </a:lnTo>
                <a:lnTo>
                  <a:pt x="75" y="123"/>
                </a:lnTo>
                <a:lnTo>
                  <a:pt x="70" y="119"/>
                </a:lnTo>
                <a:lnTo>
                  <a:pt x="63" y="114"/>
                </a:lnTo>
                <a:lnTo>
                  <a:pt x="56" y="109"/>
                </a:lnTo>
                <a:lnTo>
                  <a:pt x="50" y="104"/>
                </a:lnTo>
                <a:lnTo>
                  <a:pt x="43" y="100"/>
                </a:lnTo>
                <a:lnTo>
                  <a:pt x="38" y="96"/>
                </a:lnTo>
                <a:lnTo>
                  <a:pt x="33" y="91"/>
                </a:lnTo>
                <a:lnTo>
                  <a:pt x="28" y="87"/>
                </a:lnTo>
                <a:lnTo>
                  <a:pt x="24" y="83"/>
                </a:lnTo>
                <a:lnTo>
                  <a:pt x="20" y="78"/>
                </a:lnTo>
                <a:lnTo>
                  <a:pt x="17" y="74"/>
                </a:lnTo>
                <a:lnTo>
                  <a:pt x="14" y="70"/>
                </a:lnTo>
                <a:lnTo>
                  <a:pt x="10" y="66"/>
                </a:lnTo>
                <a:lnTo>
                  <a:pt x="6" y="57"/>
                </a:lnTo>
                <a:lnTo>
                  <a:pt x="3" y="48"/>
                </a:lnTo>
                <a:lnTo>
                  <a:pt x="0" y="40"/>
                </a:lnTo>
                <a:lnTo>
                  <a:pt x="0" y="40"/>
                </a:lnTo>
              </a:path>
            </a:pathLst>
          </a:custGeom>
          <a:solidFill>
            <a:srgbClr val="FF0000"/>
          </a:solidFill>
          <a:ln w="1270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7" name="Freeform 11"/>
          <p:cNvSpPr>
            <a:spLocks/>
          </p:cNvSpPr>
          <p:nvPr/>
        </p:nvSpPr>
        <p:spPr bwMode="auto">
          <a:xfrm>
            <a:off x="1586850" y="2777098"/>
            <a:ext cx="360363" cy="717550"/>
          </a:xfrm>
          <a:custGeom>
            <a:avLst/>
            <a:gdLst>
              <a:gd name="T0" fmla="*/ 220 w 227"/>
              <a:gd name="T1" fmla="*/ 46 h 452"/>
              <a:gd name="T2" fmla="*/ 212 w 227"/>
              <a:gd name="T3" fmla="*/ 70 h 452"/>
              <a:gd name="T4" fmla="*/ 201 w 227"/>
              <a:gd name="T5" fmla="*/ 106 h 452"/>
              <a:gd name="T6" fmla="*/ 186 w 227"/>
              <a:gd name="T7" fmla="*/ 153 h 452"/>
              <a:gd name="T8" fmla="*/ 169 w 227"/>
              <a:gd name="T9" fmla="*/ 213 h 452"/>
              <a:gd name="T10" fmla="*/ 152 w 227"/>
              <a:gd name="T11" fmla="*/ 271 h 452"/>
              <a:gd name="T12" fmla="*/ 144 w 227"/>
              <a:gd name="T13" fmla="*/ 303 h 452"/>
              <a:gd name="T14" fmla="*/ 134 w 227"/>
              <a:gd name="T15" fmla="*/ 333 h 452"/>
              <a:gd name="T16" fmla="*/ 126 w 227"/>
              <a:gd name="T17" fmla="*/ 361 h 452"/>
              <a:gd name="T18" fmla="*/ 117 w 227"/>
              <a:gd name="T19" fmla="*/ 384 h 452"/>
              <a:gd name="T20" fmla="*/ 110 w 227"/>
              <a:gd name="T21" fmla="*/ 404 h 452"/>
              <a:gd name="T22" fmla="*/ 103 w 227"/>
              <a:gd name="T23" fmla="*/ 419 h 452"/>
              <a:gd name="T24" fmla="*/ 96 w 227"/>
              <a:gd name="T25" fmla="*/ 434 h 452"/>
              <a:gd name="T26" fmla="*/ 91 w 227"/>
              <a:gd name="T27" fmla="*/ 442 h 452"/>
              <a:gd name="T28" fmla="*/ 85 w 227"/>
              <a:gd name="T29" fmla="*/ 449 h 452"/>
              <a:gd name="T30" fmla="*/ 79 w 227"/>
              <a:gd name="T31" fmla="*/ 452 h 452"/>
              <a:gd name="T32" fmla="*/ 73 w 227"/>
              <a:gd name="T33" fmla="*/ 451 h 452"/>
              <a:gd name="T34" fmla="*/ 64 w 227"/>
              <a:gd name="T35" fmla="*/ 447 h 452"/>
              <a:gd name="T36" fmla="*/ 54 w 227"/>
              <a:gd name="T37" fmla="*/ 437 h 452"/>
              <a:gd name="T38" fmla="*/ 45 w 227"/>
              <a:gd name="T39" fmla="*/ 422 h 452"/>
              <a:gd name="T40" fmla="*/ 35 w 227"/>
              <a:gd name="T41" fmla="*/ 404 h 452"/>
              <a:gd name="T42" fmla="*/ 19 w 227"/>
              <a:gd name="T43" fmla="*/ 374 h 452"/>
              <a:gd name="T44" fmla="*/ 4 w 227"/>
              <a:gd name="T45" fmla="*/ 339 h 452"/>
              <a:gd name="T46" fmla="*/ 0 w 227"/>
              <a:gd name="T47" fmla="*/ 321 h 452"/>
              <a:gd name="T48" fmla="*/ 1 w 227"/>
              <a:gd name="T49" fmla="*/ 313 h 452"/>
              <a:gd name="T50" fmla="*/ 10 w 227"/>
              <a:gd name="T51" fmla="*/ 305 h 452"/>
              <a:gd name="T52" fmla="*/ 22 w 227"/>
              <a:gd name="T53" fmla="*/ 301 h 452"/>
              <a:gd name="T54" fmla="*/ 38 w 227"/>
              <a:gd name="T55" fmla="*/ 295 h 452"/>
              <a:gd name="T56" fmla="*/ 50 w 227"/>
              <a:gd name="T57" fmla="*/ 289 h 452"/>
              <a:gd name="T58" fmla="*/ 59 w 227"/>
              <a:gd name="T59" fmla="*/ 283 h 452"/>
              <a:gd name="T60" fmla="*/ 64 w 227"/>
              <a:gd name="T61" fmla="*/ 276 h 452"/>
              <a:gd name="T62" fmla="*/ 74 w 227"/>
              <a:gd name="T63" fmla="*/ 260 h 452"/>
              <a:gd name="T64" fmla="*/ 89 w 227"/>
              <a:gd name="T65" fmla="*/ 236 h 452"/>
              <a:gd name="T66" fmla="*/ 109 w 227"/>
              <a:gd name="T67" fmla="*/ 202 h 452"/>
              <a:gd name="T68" fmla="*/ 133 w 227"/>
              <a:gd name="T69" fmla="*/ 156 h 452"/>
              <a:gd name="T70" fmla="*/ 156 w 227"/>
              <a:gd name="T71" fmla="*/ 106 h 452"/>
              <a:gd name="T72" fmla="*/ 177 w 227"/>
              <a:gd name="T73" fmla="*/ 66 h 452"/>
              <a:gd name="T74" fmla="*/ 195 w 227"/>
              <a:gd name="T75" fmla="*/ 34 h 452"/>
              <a:gd name="T76" fmla="*/ 208 w 227"/>
              <a:gd name="T77" fmla="*/ 14 h 452"/>
              <a:gd name="T78" fmla="*/ 219 w 227"/>
              <a:gd name="T79" fmla="*/ 3 h 452"/>
              <a:gd name="T80" fmla="*/ 225 w 227"/>
              <a:gd name="T81" fmla="*/ 3 h 452"/>
              <a:gd name="T82" fmla="*/ 227 w 227"/>
              <a:gd name="T83" fmla="*/ 13 h 452"/>
              <a:gd name="T84" fmla="*/ 225 w 227"/>
              <a:gd name="T85" fmla="*/ 29 h 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27" h="452">
                <a:moveTo>
                  <a:pt x="223" y="36"/>
                </a:moveTo>
                <a:lnTo>
                  <a:pt x="222" y="40"/>
                </a:lnTo>
                <a:lnTo>
                  <a:pt x="220" y="46"/>
                </a:lnTo>
                <a:lnTo>
                  <a:pt x="218" y="52"/>
                </a:lnTo>
                <a:lnTo>
                  <a:pt x="215" y="60"/>
                </a:lnTo>
                <a:lnTo>
                  <a:pt x="212" y="70"/>
                </a:lnTo>
                <a:lnTo>
                  <a:pt x="209" y="80"/>
                </a:lnTo>
                <a:lnTo>
                  <a:pt x="205" y="93"/>
                </a:lnTo>
                <a:lnTo>
                  <a:pt x="201" y="106"/>
                </a:lnTo>
                <a:lnTo>
                  <a:pt x="197" y="120"/>
                </a:lnTo>
                <a:lnTo>
                  <a:pt x="191" y="136"/>
                </a:lnTo>
                <a:lnTo>
                  <a:pt x="186" y="153"/>
                </a:lnTo>
                <a:lnTo>
                  <a:pt x="181" y="172"/>
                </a:lnTo>
                <a:lnTo>
                  <a:pt x="174" y="192"/>
                </a:lnTo>
                <a:lnTo>
                  <a:pt x="169" y="213"/>
                </a:lnTo>
                <a:lnTo>
                  <a:pt x="162" y="235"/>
                </a:lnTo>
                <a:lnTo>
                  <a:pt x="156" y="259"/>
                </a:lnTo>
                <a:lnTo>
                  <a:pt x="152" y="271"/>
                </a:lnTo>
                <a:lnTo>
                  <a:pt x="149" y="282"/>
                </a:lnTo>
                <a:lnTo>
                  <a:pt x="146" y="293"/>
                </a:lnTo>
                <a:lnTo>
                  <a:pt x="144" y="303"/>
                </a:lnTo>
                <a:lnTo>
                  <a:pt x="139" y="315"/>
                </a:lnTo>
                <a:lnTo>
                  <a:pt x="137" y="325"/>
                </a:lnTo>
                <a:lnTo>
                  <a:pt x="134" y="333"/>
                </a:lnTo>
                <a:lnTo>
                  <a:pt x="131" y="344"/>
                </a:lnTo>
                <a:lnTo>
                  <a:pt x="128" y="352"/>
                </a:lnTo>
                <a:lnTo>
                  <a:pt x="126" y="361"/>
                </a:lnTo>
                <a:lnTo>
                  <a:pt x="123" y="369"/>
                </a:lnTo>
                <a:lnTo>
                  <a:pt x="120" y="376"/>
                </a:lnTo>
                <a:lnTo>
                  <a:pt x="117" y="384"/>
                </a:lnTo>
                <a:lnTo>
                  <a:pt x="114" y="391"/>
                </a:lnTo>
                <a:lnTo>
                  <a:pt x="112" y="398"/>
                </a:lnTo>
                <a:lnTo>
                  <a:pt x="110" y="404"/>
                </a:lnTo>
                <a:lnTo>
                  <a:pt x="107" y="409"/>
                </a:lnTo>
                <a:lnTo>
                  <a:pt x="105" y="415"/>
                </a:lnTo>
                <a:lnTo>
                  <a:pt x="103" y="419"/>
                </a:lnTo>
                <a:lnTo>
                  <a:pt x="100" y="425"/>
                </a:lnTo>
                <a:lnTo>
                  <a:pt x="99" y="429"/>
                </a:lnTo>
                <a:lnTo>
                  <a:pt x="96" y="434"/>
                </a:lnTo>
                <a:lnTo>
                  <a:pt x="95" y="437"/>
                </a:lnTo>
                <a:lnTo>
                  <a:pt x="92" y="439"/>
                </a:lnTo>
                <a:lnTo>
                  <a:pt x="91" y="442"/>
                </a:lnTo>
                <a:lnTo>
                  <a:pt x="88" y="445"/>
                </a:lnTo>
                <a:lnTo>
                  <a:pt x="86" y="447"/>
                </a:lnTo>
                <a:lnTo>
                  <a:pt x="85" y="449"/>
                </a:lnTo>
                <a:lnTo>
                  <a:pt x="84" y="451"/>
                </a:lnTo>
                <a:lnTo>
                  <a:pt x="82" y="451"/>
                </a:lnTo>
                <a:lnTo>
                  <a:pt x="79" y="452"/>
                </a:lnTo>
                <a:lnTo>
                  <a:pt x="78" y="452"/>
                </a:lnTo>
                <a:lnTo>
                  <a:pt x="75" y="452"/>
                </a:lnTo>
                <a:lnTo>
                  <a:pt x="73" y="451"/>
                </a:lnTo>
                <a:lnTo>
                  <a:pt x="70" y="449"/>
                </a:lnTo>
                <a:lnTo>
                  <a:pt x="67" y="448"/>
                </a:lnTo>
                <a:lnTo>
                  <a:pt x="64" y="447"/>
                </a:lnTo>
                <a:lnTo>
                  <a:pt x="61" y="444"/>
                </a:lnTo>
                <a:lnTo>
                  <a:pt x="57" y="439"/>
                </a:lnTo>
                <a:lnTo>
                  <a:pt x="54" y="437"/>
                </a:lnTo>
                <a:lnTo>
                  <a:pt x="52" y="432"/>
                </a:lnTo>
                <a:lnTo>
                  <a:pt x="49" y="428"/>
                </a:lnTo>
                <a:lnTo>
                  <a:pt x="45" y="422"/>
                </a:lnTo>
                <a:lnTo>
                  <a:pt x="42" y="417"/>
                </a:lnTo>
                <a:lnTo>
                  <a:pt x="38" y="409"/>
                </a:lnTo>
                <a:lnTo>
                  <a:pt x="35" y="404"/>
                </a:lnTo>
                <a:lnTo>
                  <a:pt x="31" y="395"/>
                </a:lnTo>
                <a:lnTo>
                  <a:pt x="26" y="388"/>
                </a:lnTo>
                <a:lnTo>
                  <a:pt x="19" y="374"/>
                </a:lnTo>
                <a:lnTo>
                  <a:pt x="14" y="361"/>
                </a:lnTo>
                <a:lnTo>
                  <a:pt x="8" y="349"/>
                </a:lnTo>
                <a:lnTo>
                  <a:pt x="4" y="339"/>
                </a:lnTo>
                <a:lnTo>
                  <a:pt x="1" y="331"/>
                </a:lnTo>
                <a:lnTo>
                  <a:pt x="0" y="323"/>
                </a:lnTo>
                <a:lnTo>
                  <a:pt x="0" y="321"/>
                </a:lnTo>
                <a:lnTo>
                  <a:pt x="0" y="318"/>
                </a:lnTo>
                <a:lnTo>
                  <a:pt x="0" y="315"/>
                </a:lnTo>
                <a:lnTo>
                  <a:pt x="1" y="313"/>
                </a:lnTo>
                <a:lnTo>
                  <a:pt x="6" y="309"/>
                </a:lnTo>
                <a:lnTo>
                  <a:pt x="7" y="308"/>
                </a:lnTo>
                <a:lnTo>
                  <a:pt x="10" y="305"/>
                </a:lnTo>
                <a:lnTo>
                  <a:pt x="14" y="303"/>
                </a:lnTo>
                <a:lnTo>
                  <a:pt x="17" y="302"/>
                </a:lnTo>
                <a:lnTo>
                  <a:pt x="22" y="301"/>
                </a:lnTo>
                <a:lnTo>
                  <a:pt x="26" y="298"/>
                </a:lnTo>
                <a:lnTo>
                  <a:pt x="32" y="296"/>
                </a:lnTo>
                <a:lnTo>
                  <a:pt x="38" y="295"/>
                </a:lnTo>
                <a:lnTo>
                  <a:pt x="42" y="292"/>
                </a:lnTo>
                <a:lnTo>
                  <a:pt x="46" y="291"/>
                </a:lnTo>
                <a:lnTo>
                  <a:pt x="50" y="289"/>
                </a:lnTo>
                <a:lnTo>
                  <a:pt x="53" y="286"/>
                </a:lnTo>
                <a:lnTo>
                  <a:pt x="56" y="285"/>
                </a:lnTo>
                <a:lnTo>
                  <a:pt x="59" y="283"/>
                </a:lnTo>
                <a:lnTo>
                  <a:pt x="59" y="282"/>
                </a:lnTo>
                <a:lnTo>
                  <a:pt x="61" y="279"/>
                </a:lnTo>
                <a:lnTo>
                  <a:pt x="64" y="276"/>
                </a:lnTo>
                <a:lnTo>
                  <a:pt x="67" y="272"/>
                </a:lnTo>
                <a:lnTo>
                  <a:pt x="70" y="266"/>
                </a:lnTo>
                <a:lnTo>
                  <a:pt x="74" y="260"/>
                </a:lnTo>
                <a:lnTo>
                  <a:pt x="79" y="253"/>
                </a:lnTo>
                <a:lnTo>
                  <a:pt x="84" y="245"/>
                </a:lnTo>
                <a:lnTo>
                  <a:pt x="89" y="236"/>
                </a:lnTo>
                <a:lnTo>
                  <a:pt x="96" y="225"/>
                </a:lnTo>
                <a:lnTo>
                  <a:pt x="102" y="213"/>
                </a:lnTo>
                <a:lnTo>
                  <a:pt x="109" y="202"/>
                </a:lnTo>
                <a:lnTo>
                  <a:pt x="116" y="187"/>
                </a:lnTo>
                <a:lnTo>
                  <a:pt x="124" y="173"/>
                </a:lnTo>
                <a:lnTo>
                  <a:pt x="133" y="156"/>
                </a:lnTo>
                <a:lnTo>
                  <a:pt x="141" y="139"/>
                </a:lnTo>
                <a:lnTo>
                  <a:pt x="149" y="122"/>
                </a:lnTo>
                <a:lnTo>
                  <a:pt x="156" y="106"/>
                </a:lnTo>
                <a:lnTo>
                  <a:pt x="165" y="92"/>
                </a:lnTo>
                <a:lnTo>
                  <a:pt x="172" y="77"/>
                </a:lnTo>
                <a:lnTo>
                  <a:pt x="177" y="66"/>
                </a:lnTo>
                <a:lnTo>
                  <a:pt x="184" y="54"/>
                </a:lnTo>
                <a:lnTo>
                  <a:pt x="190" y="43"/>
                </a:lnTo>
                <a:lnTo>
                  <a:pt x="195" y="34"/>
                </a:lnTo>
                <a:lnTo>
                  <a:pt x="199" y="26"/>
                </a:lnTo>
                <a:lnTo>
                  <a:pt x="205" y="20"/>
                </a:lnTo>
                <a:lnTo>
                  <a:pt x="208" y="14"/>
                </a:lnTo>
                <a:lnTo>
                  <a:pt x="212" y="9"/>
                </a:lnTo>
                <a:lnTo>
                  <a:pt x="215" y="6"/>
                </a:lnTo>
                <a:lnTo>
                  <a:pt x="219" y="3"/>
                </a:lnTo>
                <a:lnTo>
                  <a:pt x="220" y="1"/>
                </a:lnTo>
                <a:lnTo>
                  <a:pt x="223" y="0"/>
                </a:lnTo>
                <a:lnTo>
                  <a:pt x="225" y="3"/>
                </a:lnTo>
                <a:lnTo>
                  <a:pt x="226" y="6"/>
                </a:lnTo>
                <a:lnTo>
                  <a:pt x="226" y="9"/>
                </a:lnTo>
                <a:lnTo>
                  <a:pt x="227" y="13"/>
                </a:lnTo>
                <a:lnTo>
                  <a:pt x="226" y="17"/>
                </a:lnTo>
                <a:lnTo>
                  <a:pt x="226" y="21"/>
                </a:lnTo>
                <a:lnTo>
                  <a:pt x="225" y="29"/>
                </a:lnTo>
                <a:lnTo>
                  <a:pt x="223" y="36"/>
                </a:lnTo>
                <a:lnTo>
                  <a:pt x="223" y="36"/>
                </a:lnTo>
              </a:path>
            </a:pathLst>
          </a:custGeom>
          <a:solidFill>
            <a:srgbClr val="FF0000"/>
          </a:solidFill>
          <a:ln w="1270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4" name="Freeform 18"/>
          <p:cNvSpPr>
            <a:spLocks/>
          </p:cNvSpPr>
          <p:nvPr/>
        </p:nvSpPr>
        <p:spPr bwMode="auto">
          <a:xfrm>
            <a:off x="1876273" y="3043094"/>
            <a:ext cx="704850" cy="211138"/>
          </a:xfrm>
          <a:custGeom>
            <a:avLst/>
            <a:gdLst>
              <a:gd name="T0" fmla="*/ 412 w 444"/>
              <a:gd name="T1" fmla="*/ 1 h 133"/>
              <a:gd name="T2" fmla="*/ 424 w 444"/>
              <a:gd name="T3" fmla="*/ 0 h 133"/>
              <a:gd name="T4" fmla="*/ 435 w 444"/>
              <a:gd name="T5" fmla="*/ 1 h 133"/>
              <a:gd name="T6" fmla="*/ 442 w 444"/>
              <a:gd name="T7" fmla="*/ 4 h 133"/>
              <a:gd name="T8" fmla="*/ 444 w 444"/>
              <a:gd name="T9" fmla="*/ 7 h 133"/>
              <a:gd name="T10" fmla="*/ 442 w 444"/>
              <a:gd name="T11" fmla="*/ 14 h 133"/>
              <a:gd name="T12" fmla="*/ 441 w 444"/>
              <a:gd name="T13" fmla="*/ 18 h 133"/>
              <a:gd name="T14" fmla="*/ 434 w 444"/>
              <a:gd name="T15" fmla="*/ 27 h 133"/>
              <a:gd name="T16" fmla="*/ 427 w 444"/>
              <a:gd name="T17" fmla="*/ 30 h 133"/>
              <a:gd name="T18" fmla="*/ 416 w 444"/>
              <a:gd name="T19" fmla="*/ 34 h 133"/>
              <a:gd name="T20" fmla="*/ 400 w 444"/>
              <a:gd name="T21" fmla="*/ 38 h 133"/>
              <a:gd name="T22" fmla="*/ 379 w 444"/>
              <a:gd name="T23" fmla="*/ 46 h 133"/>
              <a:gd name="T24" fmla="*/ 353 w 444"/>
              <a:gd name="T25" fmla="*/ 54 h 133"/>
              <a:gd name="T26" fmla="*/ 322 w 444"/>
              <a:gd name="T27" fmla="*/ 63 h 133"/>
              <a:gd name="T28" fmla="*/ 287 w 444"/>
              <a:gd name="T29" fmla="*/ 74 h 133"/>
              <a:gd name="T30" fmla="*/ 247 w 444"/>
              <a:gd name="T31" fmla="*/ 87 h 133"/>
              <a:gd name="T32" fmla="*/ 208 w 444"/>
              <a:gd name="T33" fmla="*/ 98 h 133"/>
              <a:gd name="T34" fmla="*/ 172 w 444"/>
              <a:gd name="T35" fmla="*/ 109 h 133"/>
              <a:gd name="T36" fmla="*/ 142 w 444"/>
              <a:gd name="T37" fmla="*/ 117 h 133"/>
              <a:gd name="T38" fmla="*/ 116 w 444"/>
              <a:gd name="T39" fmla="*/ 124 h 133"/>
              <a:gd name="T40" fmla="*/ 95 w 444"/>
              <a:gd name="T41" fmla="*/ 129 h 133"/>
              <a:gd name="T42" fmla="*/ 79 w 444"/>
              <a:gd name="T43" fmla="*/ 131 h 133"/>
              <a:gd name="T44" fmla="*/ 68 w 444"/>
              <a:gd name="T45" fmla="*/ 133 h 133"/>
              <a:gd name="T46" fmla="*/ 61 w 444"/>
              <a:gd name="T47" fmla="*/ 131 h 133"/>
              <a:gd name="T48" fmla="*/ 50 w 444"/>
              <a:gd name="T49" fmla="*/ 130 h 133"/>
              <a:gd name="T50" fmla="*/ 39 w 444"/>
              <a:gd name="T51" fmla="*/ 124 h 133"/>
              <a:gd name="T52" fmla="*/ 26 w 444"/>
              <a:gd name="T53" fmla="*/ 114 h 133"/>
              <a:gd name="T54" fmla="*/ 15 w 444"/>
              <a:gd name="T55" fmla="*/ 101 h 133"/>
              <a:gd name="T56" fmla="*/ 6 w 444"/>
              <a:gd name="T57" fmla="*/ 90 h 133"/>
              <a:gd name="T58" fmla="*/ 0 w 444"/>
              <a:gd name="T59" fmla="*/ 80 h 133"/>
              <a:gd name="T60" fmla="*/ 0 w 444"/>
              <a:gd name="T61" fmla="*/ 73 h 133"/>
              <a:gd name="T62" fmla="*/ 1 w 444"/>
              <a:gd name="T63" fmla="*/ 68 h 133"/>
              <a:gd name="T64" fmla="*/ 6 w 444"/>
              <a:gd name="T65" fmla="*/ 67 h 133"/>
              <a:gd name="T66" fmla="*/ 11 w 444"/>
              <a:gd name="T67" fmla="*/ 64 h 133"/>
              <a:gd name="T68" fmla="*/ 19 w 444"/>
              <a:gd name="T69" fmla="*/ 63 h 133"/>
              <a:gd name="T70" fmla="*/ 29 w 444"/>
              <a:gd name="T71" fmla="*/ 61 h 133"/>
              <a:gd name="T72" fmla="*/ 47 w 444"/>
              <a:gd name="T73" fmla="*/ 63 h 133"/>
              <a:gd name="T74" fmla="*/ 59 w 444"/>
              <a:gd name="T75" fmla="*/ 66 h 133"/>
              <a:gd name="T76" fmla="*/ 68 w 444"/>
              <a:gd name="T77" fmla="*/ 67 h 133"/>
              <a:gd name="T78" fmla="*/ 78 w 444"/>
              <a:gd name="T79" fmla="*/ 67 h 133"/>
              <a:gd name="T80" fmla="*/ 84 w 444"/>
              <a:gd name="T81" fmla="*/ 67 h 133"/>
              <a:gd name="T82" fmla="*/ 91 w 444"/>
              <a:gd name="T83" fmla="*/ 66 h 133"/>
              <a:gd name="T84" fmla="*/ 100 w 444"/>
              <a:gd name="T85" fmla="*/ 64 h 133"/>
              <a:gd name="T86" fmla="*/ 116 w 444"/>
              <a:gd name="T87" fmla="*/ 61 h 133"/>
              <a:gd name="T88" fmla="*/ 135 w 444"/>
              <a:gd name="T89" fmla="*/ 57 h 133"/>
              <a:gd name="T90" fmla="*/ 159 w 444"/>
              <a:gd name="T91" fmla="*/ 53 h 133"/>
              <a:gd name="T92" fmla="*/ 187 w 444"/>
              <a:gd name="T93" fmla="*/ 47 h 133"/>
              <a:gd name="T94" fmla="*/ 219 w 444"/>
              <a:gd name="T95" fmla="*/ 41 h 133"/>
              <a:gd name="T96" fmla="*/ 254 w 444"/>
              <a:gd name="T97" fmla="*/ 33 h 133"/>
              <a:gd name="T98" fmla="*/ 286 w 444"/>
              <a:gd name="T99" fmla="*/ 27 h 133"/>
              <a:gd name="T100" fmla="*/ 314 w 444"/>
              <a:gd name="T101" fmla="*/ 21 h 133"/>
              <a:gd name="T102" fmla="*/ 339 w 444"/>
              <a:gd name="T103" fmla="*/ 15 h 133"/>
              <a:gd name="T104" fmla="*/ 360 w 444"/>
              <a:gd name="T105" fmla="*/ 13 h 133"/>
              <a:gd name="T106" fmla="*/ 378 w 444"/>
              <a:gd name="T107" fmla="*/ 8 h 133"/>
              <a:gd name="T108" fmla="*/ 392 w 444"/>
              <a:gd name="T109" fmla="*/ 5 h 133"/>
              <a:gd name="T110" fmla="*/ 403 w 444"/>
              <a:gd name="T111" fmla="*/ 3 h 133"/>
              <a:gd name="T112" fmla="*/ 407 w 444"/>
              <a:gd name="T113" fmla="*/ 3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444" h="133">
                <a:moveTo>
                  <a:pt x="407" y="3"/>
                </a:moveTo>
                <a:lnTo>
                  <a:pt x="412" y="1"/>
                </a:lnTo>
                <a:lnTo>
                  <a:pt x="417" y="1"/>
                </a:lnTo>
                <a:lnTo>
                  <a:pt x="424" y="0"/>
                </a:lnTo>
                <a:lnTo>
                  <a:pt x="430" y="0"/>
                </a:lnTo>
                <a:lnTo>
                  <a:pt x="435" y="1"/>
                </a:lnTo>
                <a:lnTo>
                  <a:pt x="439" y="3"/>
                </a:lnTo>
                <a:lnTo>
                  <a:pt x="442" y="4"/>
                </a:lnTo>
                <a:lnTo>
                  <a:pt x="444" y="5"/>
                </a:lnTo>
                <a:lnTo>
                  <a:pt x="444" y="7"/>
                </a:lnTo>
                <a:lnTo>
                  <a:pt x="444" y="11"/>
                </a:lnTo>
                <a:lnTo>
                  <a:pt x="442" y="14"/>
                </a:lnTo>
                <a:lnTo>
                  <a:pt x="442" y="17"/>
                </a:lnTo>
                <a:lnTo>
                  <a:pt x="441" y="18"/>
                </a:lnTo>
                <a:lnTo>
                  <a:pt x="437" y="23"/>
                </a:lnTo>
                <a:lnTo>
                  <a:pt x="434" y="27"/>
                </a:lnTo>
                <a:lnTo>
                  <a:pt x="431" y="28"/>
                </a:lnTo>
                <a:lnTo>
                  <a:pt x="427" y="30"/>
                </a:lnTo>
                <a:lnTo>
                  <a:pt x="421" y="31"/>
                </a:lnTo>
                <a:lnTo>
                  <a:pt x="416" y="34"/>
                </a:lnTo>
                <a:lnTo>
                  <a:pt x="409" y="36"/>
                </a:lnTo>
                <a:lnTo>
                  <a:pt x="400" y="38"/>
                </a:lnTo>
                <a:lnTo>
                  <a:pt x="391" y="41"/>
                </a:lnTo>
                <a:lnTo>
                  <a:pt x="379" y="46"/>
                </a:lnTo>
                <a:lnTo>
                  <a:pt x="367" y="50"/>
                </a:lnTo>
                <a:lnTo>
                  <a:pt x="353" y="54"/>
                </a:lnTo>
                <a:lnTo>
                  <a:pt x="339" y="58"/>
                </a:lnTo>
                <a:lnTo>
                  <a:pt x="322" y="63"/>
                </a:lnTo>
                <a:lnTo>
                  <a:pt x="305" y="68"/>
                </a:lnTo>
                <a:lnTo>
                  <a:pt x="287" y="74"/>
                </a:lnTo>
                <a:lnTo>
                  <a:pt x="268" y="80"/>
                </a:lnTo>
                <a:lnTo>
                  <a:pt x="247" y="87"/>
                </a:lnTo>
                <a:lnTo>
                  <a:pt x="227" y="93"/>
                </a:lnTo>
                <a:lnTo>
                  <a:pt x="208" y="98"/>
                </a:lnTo>
                <a:lnTo>
                  <a:pt x="190" y="104"/>
                </a:lnTo>
                <a:lnTo>
                  <a:pt x="172" y="109"/>
                </a:lnTo>
                <a:lnTo>
                  <a:pt x="156" y="114"/>
                </a:lnTo>
                <a:lnTo>
                  <a:pt x="142" y="117"/>
                </a:lnTo>
                <a:lnTo>
                  <a:pt x="128" y="121"/>
                </a:lnTo>
                <a:lnTo>
                  <a:pt x="116" y="124"/>
                </a:lnTo>
                <a:lnTo>
                  <a:pt x="105" y="127"/>
                </a:lnTo>
                <a:lnTo>
                  <a:pt x="95" y="129"/>
                </a:lnTo>
                <a:lnTo>
                  <a:pt x="86" y="130"/>
                </a:lnTo>
                <a:lnTo>
                  <a:pt x="79" y="131"/>
                </a:lnTo>
                <a:lnTo>
                  <a:pt x="72" y="131"/>
                </a:lnTo>
                <a:lnTo>
                  <a:pt x="68" y="133"/>
                </a:lnTo>
                <a:lnTo>
                  <a:pt x="64" y="131"/>
                </a:lnTo>
                <a:lnTo>
                  <a:pt x="61" y="131"/>
                </a:lnTo>
                <a:lnTo>
                  <a:pt x="56" y="130"/>
                </a:lnTo>
                <a:lnTo>
                  <a:pt x="50" y="130"/>
                </a:lnTo>
                <a:lnTo>
                  <a:pt x="45" y="127"/>
                </a:lnTo>
                <a:lnTo>
                  <a:pt x="39" y="124"/>
                </a:lnTo>
                <a:lnTo>
                  <a:pt x="32" y="120"/>
                </a:lnTo>
                <a:lnTo>
                  <a:pt x="26" y="114"/>
                </a:lnTo>
                <a:lnTo>
                  <a:pt x="21" y="109"/>
                </a:lnTo>
                <a:lnTo>
                  <a:pt x="15" y="101"/>
                </a:lnTo>
                <a:lnTo>
                  <a:pt x="10" y="96"/>
                </a:lnTo>
                <a:lnTo>
                  <a:pt x="6" y="90"/>
                </a:lnTo>
                <a:lnTo>
                  <a:pt x="3" y="86"/>
                </a:lnTo>
                <a:lnTo>
                  <a:pt x="0" y="80"/>
                </a:lnTo>
                <a:lnTo>
                  <a:pt x="0" y="76"/>
                </a:lnTo>
                <a:lnTo>
                  <a:pt x="0" y="73"/>
                </a:lnTo>
                <a:lnTo>
                  <a:pt x="1" y="70"/>
                </a:lnTo>
                <a:lnTo>
                  <a:pt x="1" y="68"/>
                </a:lnTo>
                <a:lnTo>
                  <a:pt x="3" y="68"/>
                </a:lnTo>
                <a:lnTo>
                  <a:pt x="6" y="67"/>
                </a:lnTo>
                <a:lnTo>
                  <a:pt x="7" y="66"/>
                </a:lnTo>
                <a:lnTo>
                  <a:pt x="11" y="64"/>
                </a:lnTo>
                <a:lnTo>
                  <a:pt x="15" y="63"/>
                </a:lnTo>
                <a:lnTo>
                  <a:pt x="19" y="63"/>
                </a:lnTo>
                <a:lnTo>
                  <a:pt x="24" y="61"/>
                </a:lnTo>
                <a:lnTo>
                  <a:pt x="29" y="61"/>
                </a:lnTo>
                <a:lnTo>
                  <a:pt x="42" y="61"/>
                </a:lnTo>
                <a:lnTo>
                  <a:pt x="47" y="63"/>
                </a:lnTo>
                <a:lnTo>
                  <a:pt x="53" y="64"/>
                </a:lnTo>
                <a:lnTo>
                  <a:pt x="59" y="66"/>
                </a:lnTo>
                <a:lnTo>
                  <a:pt x="64" y="66"/>
                </a:lnTo>
                <a:lnTo>
                  <a:pt x="68" y="67"/>
                </a:lnTo>
                <a:lnTo>
                  <a:pt x="74" y="67"/>
                </a:lnTo>
                <a:lnTo>
                  <a:pt x="78" y="67"/>
                </a:lnTo>
                <a:lnTo>
                  <a:pt x="82" y="67"/>
                </a:lnTo>
                <a:lnTo>
                  <a:pt x="84" y="67"/>
                </a:lnTo>
                <a:lnTo>
                  <a:pt x="86" y="66"/>
                </a:lnTo>
                <a:lnTo>
                  <a:pt x="91" y="66"/>
                </a:lnTo>
                <a:lnTo>
                  <a:pt x="95" y="66"/>
                </a:lnTo>
                <a:lnTo>
                  <a:pt x="100" y="64"/>
                </a:lnTo>
                <a:lnTo>
                  <a:pt x="107" y="63"/>
                </a:lnTo>
                <a:lnTo>
                  <a:pt x="116" y="61"/>
                </a:lnTo>
                <a:lnTo>
                  <a:pt x="125" y="60"/>
                </a:lnTo>
                <a:lnTo>
                  <a:pt x="135" y="57"/>
                </a:lnTo>
                <a:lnTo>
                  <a:pt x="146" y="56"/>
                </a:lnTo>
                <a:lnTo>
                  <a:pt x="159" y="53"/>
                </a:lnTo>
                <a:lnTo>
                  <a:pt x="173" y="50"/>
                </a:lnTo>
                <a:lnTo>
                  <a:pt x="187" y="47"/>
                </a:lnTo>
                <a:lnTo>
                  <a:pt x="202" y="44"/>
                </a:lnTo>
                <a:lnTo>
                  <a:pt x="219" y="41"/>
                </a:lnTo>
                <a:lnTo>
                  <a:pt x="237" y="37"/>
                </a:lnTo>
                <a:lnTo>
                  <a:pt x="254" y="33"/>
                </a:lnTo>
                <a:lnTo>
                  <a:pt x="271" y="30"/>
                </a:lnTo>
                <a:lnTo>
                  <a:pt x="286" y="27"/>
                </a:lnTo>
                <a:lnTo>
                  <a:pt x="300" y="24"/>
                </a:lnTo>
                <a:lnTo>
                  <a:pt x="314" y="21"/>
                </a:lnTo>
                <a:lnTo>
                  <a:pt x="326" y="18"/>
                </a:lnTo>
                <a:lnTo>
                  <a:pt x="339" y="15"/>
                </a:lnTo>
                <a:lnTo>
                  <a:pt x="349" y="14"/>
                </a:lnTo>
                <a:lnTo>
                  <a:pt x="360" y="13"/>
                </a:lnTo>
                <a:lnTo>
                  <a:pt x="370" y="10"/>
                </a:lnTo>
                <a:lnTo>
                  <a:pt x="378" y="8"/>
                </a:lnTo>
                <a:lnTo>
                  <a:pt x="385" y="7"/>
                </a:lnTo>
                <a:lnTo>
                  <a:pt x="392" y="5"/>
                </a:lnTo>
                <a:lnTo>
                  <a:pt x="398" y="4"/>
                </a:lnTo>
                <a:lnTo>
                  <a:pt x="403" y="3"/>
                </a:lnTo>
                <a:lnTo>
                  <a:pt x="407" y="3"/>
                </a:lnTo>
                <a:lnTo>
                  <a:pt x="407" y="3"/>
                </a:lnTo>
              </a:path>
            </a:pathLst>
          </a:custGeom>
          <a:solidFill>
            <a:srgbClr val="FF0000"/>
          </a:solidFill>
          <a:ln w="1270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" name="任意多边形 11"/>
          <p:cNvSpPr/>
          <p:nvPr/>
        </p:nvSpPr>
        <p:spPr>
          <a:xfrm>
            <a:off x="1442834" y="1879982"/>
            <a:ext cx="288032" cy="1826914"/>
          </a:xfrm>
          <a:custGeom>
            <a:avLst/>
            <a:gdLst>
              <a:gd name="connsiteX0" fmla="*/ 238300 w 238300"/>
              <a:gd name="connsiteY0" fmla="*/ 0 h 1395745"/>
              <a:gd name="connsiteX1" fmla="*/ 175 w 238300"/>
              <a:gd name="connsiteY1" fmla="*/ 619125 h 1395745"/>
              <a:gd name="connsiteX2" fmla="*/ 200200 w 238300"/>
              <a:gd name="connsiteY2" fmla="*/ 1352550 h 1395745"/>
              <a:gd name="connsiteX3" fmla="*/ 228775 w 238300"/>
              <a:gd name="connsiteY3" fmla="*/ 1314450 h 1395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300" h="1395745">
                <a:moveTo>
                  <a:pt x="238300" y="0"/>
                </a:moveTo>
                <a:cubicBezTo>
                  <a:pt x="122412" y="196850"/>
                  <a:pt x="6525" y="393700"/>
                  <a:pt x="175" y="619125"/>
                </a:cubicBezTo>
                <a:cubicBezTo>
                  <a:pt x="-6175" y="844550"/>
                  <a:pt x="162100" y="1236663"/>
                  <a:pt x="200200" y="1352550"/>
                </a:cubicBezTo>
                <a:cubicBezTo>
                  <a:pt x="238300" y="1468438"/>
                  <a:pt x="228775" y="1314450"/>
                  <a:pt x="228775" y="1314450"/>
                </a:cubicBezTo>
              </a:path>
            </a:pathLst>
          </a:cu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64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25000" r="-1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"/>
          <p:cNvSpPr txBox="1"/>
          <p:nvPr/>
        </p:nvSpPr>
        <p:spPr>
          <a:xfrm>
            <a:off x="136260" y="123478"/>
            <a:ext cx="3433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200" b="1">
                <a:solidFill>
                  <a:schemeClr val="bg1"/>
                </a:solidFill>
                <a:latin typeface="黑体" pitchFamily="49" charset="-122"/>
                <a:ea typeface="黑体" pitchFamily="49" charset="-122"/>
              </a:defRPr>
            </a:lvl1pPr>
          </a:lstStyle>
          <a:p>
            <a:r>
              <a:rPr lang="zh-CN" altLang="en-US" sz="2800" dirty="0"/>
              <a:t>语文  四年级  上册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2267744" y="1134770"/>
            <a:ext cx="4555597" cy="1076940"/>
            <a:chOff x="2168065" y="1042723"/>
            <a:chExt cx="4555597" cy="1076940"/>
          </a:xfrm>
        </p:grpSpPr>
        <p:sp>
          <p:nvSpPr>
            <p:cNvPr id="11" name="文本框 1"/>
            <p:cNvSpPr txBox="1"/>
            <p:nvPr/>
          </p:nvSpPr>
          <p:spPr>
            <a:xfrm>
              <a:off x="3004240" y="1065528"/>
              <a:ext cx="3719422" cy="1054135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zh-CN" altLang="en-US" sz="8000" b="1" dirty="0">
                  <a:ln w="9525">
                    <a:noFill/>
                    <a:prstDash val="solid"/>
                  </a:ln>
                  <a:latin typeface="宋体" panose="02010600030101010101" pitchFamily="2" charset="-122"/>
                  <a:ea typeface="宋体" panose="02010600030101010101" pitchFamily="2" charset="-122"/>
                </a:rPr>
                <a:t>观 潮</a:t>
              </a:r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2168065" y="1042723"/>
              <a:ext cx="1074345" cy="1074344"/>
              <a:chOff x="1476501" y="699951"/>
              <a:chExt cx="1297743" cy="1297743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22521D20-73C0-8845-9A67-616245E6EA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76501" y="699951"/>
                <a:ext cx="1297743" cy="1297743"/>
              </a:xfrm>
              <a:prstGeom prst="rect">
                <a:avLst/>
              </a:prstGeom>
            </p:spPr>
          </p:pic>
          <p:sp>
            <p:nvSpPr>
              <p:cNvPr id="17" name="文本框 6">
                <a:extLst>
                  <a:ext uri="{FF2B5EF4-FFF2-40B4-BE49-F238E27FC236}">
                    <a16:creationId xmlns:a16="http://schemas.microsoft.com/office/drawing/2014/main" id="{D72EACE4-6DBD-7247-92D1-5B31521A4382}"/>
                  </a:ext>
                </a:extLst>
              </p:cNvPr>
              <p:cNvSpPr txBox="1"/>
              <p:nvPr/>
            </p:nvSpPr>
            <p:spPr>
              <a:xfrm>
                <a:off x="1842930" y="791957"/>
                <a:ext cx="598715" cy="10037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685800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kumimoji="1" lang="en-US" altLang="zh-CN" sz="4800" b="1" dirty="0">
                    <a:solidFill>
                      <a:srgbClr val="FF6E00"/>
                    </a:solidFill>
                    <a:latin typeface="楷体" pitchFamily="49" charset="-122"/>
                    <a:ea typeface="楷体" pitchFamily="49" charset="-122"/>
                  </a:rPr>
                  <a:t>1</a:t>
                </a:r>
                <a:endParaRPr kumimoji="1" lang="zh-CN" altLang="en-US" sz="5400" b="1" dirty="0">
                  <a:solidFill>
                    <a:srgbClr val="FF6E00"/>
                  </a:solidFill>
                  <a:latin typeface="楷体" pitchFamily="49" charset="-122"/>
                  <a:ea typeface="楷体" pitchFamily="49" charset="-122"/>
                </a:endParaRPr>
              </a:p>
            </p:txBody>
          </p:sp>
        </p:grpSp>
      </p:grpSp>
      <p:sp>
        <p:nvSpPr>
          <p:cNvPr id="30" name="文本框 15">
            <a:hlinkClick r:id="rId5" action="ppaction://hlinksldjump"/>
            <a:extLst>
              <a:ext uri="{FF2B5EF4-FFF2-40B4-BE49-F238E27FC236}">
                <a16:creationId xmlns:a16="http://schemas.microsoft.com/office/drawing/2014/main" id="{9C981370-7B25-6046-AAD2-15F68199B5FF}"/>
              </a:ext>
            </a:extLst>
          </p:cNvPr>
          <p:cNvSpPr txBox="1"/>
          <p:nvPr/>
        </p:nvSpPr>
        <p:spPr>
          <a:xfrm>
            <a:off x="5706119" y="2665999"/>
            <a:ext cx="2547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b="1" dirty="0">
                <a:latin typeface="宋体" panose="02010600030101010101" pitchFamily="2" charset="-122"/>
                <a:ea typeface="宋体" panose="02010600030101010101" pitchFamily="2" charset="-122"/>
              </a:rPr>
              <a:t>第一课时</a:t>
            </a:r>
          </a:p>
        </p:txBody>
      </p:sp>
      <p:sp>
        <p:nvSpPr>
          <p:cNvPr id="31" name="iconfont-1191-870150">
            <a:extLst>
              <a:ext uri="{FF2B5EF4-FFF2-40B4-BE49-F238E27FC236}">
                <a16:creationId xmlns:a16="http://schemas.microsoft.com/office/drawing/2014/main" id="{C8C09073-AA8C-4144-88FE-B260358CA63E}"/>
              </a:ext>
            </a:extLst>
          </p:cNvPr>
          <p:cNvSpPr>
            <a:spLocks noChangeAspect="1"/>
          </p:cNvSpPr>
          <p:nvPr/>
        </p:nvSpPr>
        <p:spPr bwMode="auto">
          <a:xfrm>
            <a:off x="8105454" y="2776937"/>
            <a:ext cx="282970" cy="424454"/>
          </a:xfrm>
          <a:custGeom>
            <a:avLst/>
            <a:gdLst>
              <a:gd name="T0" fmla="*/ 2486 w 2486"/>
              <a:gd name="T1" fmla="*/ 1865 h 3729"/>
              <a:gd name="T2" fmla="*/ 0 w 2486"/>
              <a:gd name="T3" fmla="*/ 0 h 3729"/>
              <a:gd name="T4" fmla="*/ 0 w 2486"/>
              <a:gd name="T5" fmla="*/ 3729 h 3729"/>
              <a:gd name="T6" fmla="*/ 2486 w 2486"/>
              <a:gd name="T7" fmla="*/ 1865 h 37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486" h="3729">
                <a:moveTo>
                  <a:pt x="2486" y="1865"/>
                </a:moveTo>
                <a:lnTo>
                  <a:pt x="0" y="0"/>
                </a:lnTo>
                <a:lnTo>
                  <a:pt x="0" y="3729"/>
                </a:lnTo>
                <a:lnTo>
                  <a:pt x="2486" y="1865"/>
                </a:lnTo>
                <a:close/>
              </a:path>
            </a:pathLst>
          </a:custGeom>
          <a:solidFill>
            <a:srgbClr val="FF9300"/>
          </a:solidFill>
          <a:ln>
            <a:noFill/>
          </a:ln>
        </p:spPr>
      </p:sp>
      <p:sp>
        <p:nvSpPr>
          <p:cNvPr id="32" name="iconfont-1191-870150">
            <a:extLst>
              <a:ext uri="{FF2B5EF4-FFF2-40B4-BE49-F238E27FC236}">
                <a16:creationId xmlns:a16="http://schemas.microsoft.com/office/drawing/2014/main" id="{7F5D856B-4E91-7743-BDEC-A4F2EDEE17CC}"/>
              </a:ext>
            </a:extLst>
          </p:cNvPr>
          <p:cNvSpPr>
            <a:spLocks noChangeAspect="1"/>
          </p:cNvSpPr>
          <p:nvPr/>
        </p:nvSpPr>
        <p:spPr bwMode="auto">
          <a:xfrm rot="10800000">
            <a:off x="5571660" y="2776938"/>
            <a:ext cx="282970" cy="424454"/>
          </a:xfrm>
          <a:custGeom>
            <a:avLst/>
            <a:gdLst>
              <a:gd name="T0" fmla="*/ 2486 w 2486"/>
              <a:gd name="T1" fmla="*/ 1865 h 3729"/>
              <a:gd name="T2" fmla="*/ 0 w 2486"/>
              <a:gd name="T3" fmla="*/ 0 h 3729"/>
              <a:gd name="T4" fmla="*/ 0 w 2486"/>
              <a:gd name="T5" fmla="*/ 3729 h 3729"/>
              <a:gd name="T6" fmla="*/ 2486 w 2486"/>
              <a:gd name="T7" fmla="*/ 1865 h 37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486" h="3729">
                <a:moveTo>
                  <a:pt x="2486" y="1865"/>
                </a:moveTo>
                <a:lnTo>
                  <a:pt x="0" y="0"/>
                </a:lnTo>
                <a:lnTo>
                  <a:pt x="0" y="3729"/>
                </a:lnTo>
                <a:lnTo>
                  <a:pt x="2486" y="1865"/>
                </a:lnTo>
                <a:close/>
              </a:path>
            </a:pathLst>
          </a:custGeom>
          <a:solidFill>
            <a:srgbClr val="FF9300"/>
          </a:solidFill>
          <a:ln>
            <a:noFill/>
          </a:ln>
        </p:spPr>
      </p:sp>
      <p:sp>
        <p:nvSpPr>
          <p:cNvPr id="33" name="文本框 15">
            <a:hlinkClick r:id="rId6" action="ppaction://hlinksldjump"/>
            <a:extLst>
              <a:ext uri="{FF2B5EF4-FFF2-40B4-BE49-F238E27FC236}">
                <a16:creationId xmlns:a16="http://schemas.microsoft.com/office/drawing/2014/main" id="{16858B89-BDB1-8C4A-8D9E-56121C0B06FB}"/>
              </a:ext>
            </a:extLst>
          </p:cNvPr>
          <p:cNvSpPr txBox="1"/>
          <p:nvPr/>
        </p:nvSpPr>
        <p:spPr>
          <a:xfrm>
            <a:off x="5706119" y="3428062"/>
            <a:ext cx="2547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b="1" dirty="0">
                <a:latin typeface="宋体" panose="02010600030101010101" pitchFamily="2" charset="-122"/>
                <a:ea typeface="宋体" panose="02010600030101010101" pitchFamily="2" charset="-122"/>
              </a:rPr>
              <a:t>第二课时</a:t>
            </a:r>
          </a:p>
        </p:txBody>
      </p:sp>
      <p:sp>
        <p:nvSpPr>
          <p:cNvPr id="34" name="iconfont-1191-870150">
            <a:extLst>
              <a:ext uri="{FF2B5EF4-FFF2-40B4-BE49-F238E27FC236}">
                <a16:creationId xmlns:a16="http://schemas.microsoft.com/office/drawing/2014/main" id="{7AAE159F-5394-C24A-93F3-E47D82FB2E14}"/>
              </a:ext>
            </a:extLst>
          </p:cNvPr>
          <p:cNvSpPr>
            <a:spLocks noChangeAspect="1"/>
          </p:cNvSpPr>
          <p:nvPr/>
        </p:nvSpPr>
        <p:spPr bwMode="auto">
          <a:xfrm>
            <a:off x="8105454" y="3539000"/>
            <a:ext cx="282970" cy="424454"/>
          </a:xfrm>
          <a:custGeom>
            <a:avLst/>
            <a:gdLst>
              <a:gd name="T0" fmla="*/ 2486 w 2486"/>
              <a:gd name="T1" fmla="*/ 1865 h 3729"/>
              <a:gd name="T2" fmla="*/ 0 w 2486"/>
              <a:gd name="T3" fmla="*/ 0 h 3729"/>
              <a:gd name="T4" fmla="*/ 0 w 2486"/>
              <a:gd name="T5" fmla="*/ 3729 h 3729"/>
              <a:gd name="T6" fmla="*/ 2486 w 2486"/>
              <a:gd name="T7" fmla="*/ 1865 h 37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486" h="3729">
                <a:moveTo>
                  <a:pt x="2486" y="1865"/>
                </a:moveTo>
                <a:lnTo>
                  <a:pt x="0" y="0"/>
                </a:lnTo>
                <a:lnTo>
                  <a:pt x="0" y="3729"/>
                </a:lnTo>
                <a:lnTo>
                  <a:pt x="2486" y="1865"/>
                </a:lnTo>
                <a:close/>
              </a:path>
            </a:pathLst>
          </a:custGeom>
          <a:solidFill>
            <a:srgbClr val="FF9300"/>
          </a:solidFill>
          <a:ln>
            <a:noFill/>
          </a:ln>
        </p:spPr>
      </p:sp>
      <p:sp>
        <p:nvSpPr>
          <p:cNvPr id="35" name="iconfont-1191-870150">
            <a:extLst>
              <a:ext uri="{FF2B5EF4-FFF2-40B4-BE49-F238E27FC236}">
                <a16:creationId xmlns:a16="http://schemas.microsoft.com/office/drawing/2014/main" id="{35033BCA-351E-6340-85ED-58A3775834A0}"/>
              </a:ext>
            </a:extLst>
          </p:cNvPr>
          <p:cNvSpPr>
            <a:spLocks noChangeAspect="1"/>
          </p:cNvSpPr>
          <p:nvPr/>
        </p:nvSpPr>
        <p:spPr bwMode="auto">
          <a:xfrm rot="10800000">
            <a:off x="5571660" y="3539001"/>
            <a:ext cx="282970" cy="424454"/>
          </a:xfrm>
          <a:custGeom>
            <a:avLst/>
            <a:gdLst>
              <a:gd name="T0" fmla="*/ 2486 w 2486"/>
              <a:gd name="T1" fmla="*/ 1865 h 3729"/>
              <a:gd name="T2" fmla="*/ 0 w 2486"/>
              <a:gd name="T3" fmla="*/ 0 h 3729"/>
              <a:gd name="T4" fmla="*/ 0 w 2486"/>
              <a:gd name="T5" fmla="*/ 3729 h 3729"/>
              <a:gd name="T6" fmla="*/ 2486 w 2486"/>
              <a:gd name="T7" fmla="*/ 1865 h 37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486" h="3729">
                <a:moveTo>
                  <a:pt x="2486" y="1865"/>
                </a:moveTo>
                <a:lnTo>
                  <a:pt x="0" y="0"/>
                </a:lnTo>
                <a:lnTo>
                  <a:pt x="0" y="3729"/>
                </a:lnTo>
                <a:lnTo>
                  <a:pt x="2486" y="1865"/>
                </a:lnTo>
                <a:close/>
              </a:path>
            </a:pathLst>
          </a:custGeom>
          <a:solidFill>
            <a:srgbClr val="FF9300"/>
          </a:solidFill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3851920" y="1790107"/>
            <a:ext cx="4320480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wrap="square">
            <a:spAutoFit/>
          </a:bodyPr>
          <a:lstStyle/>
          <a:p>
            <a:r>
              <a:rPr lang="zh-CN" altLang="en-US" sz="3600" b="1" dirty="0">
                <a:latin typeface="宋体" pitchFamily="2" charset="-122"/>
                <a:ea typeface="宋体" pitchFamily="2" charset="-122"/>
              </a:rPr>
              <a:t>    雨字旁四点从左斜往右下运笔；下面倒数第三笔是竖提。</a:t>
            </a:r>
            <a:endParaRPr lang="zh-CN" altLang="zh-CN" sz="36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1524524" y="816486"/>
            <a:ext cx="21602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>
                <a:solidFill>
                  <a:prstClr val="black"/>
                </a:solidFill>
                <a:latin typeface="汉语拼音" panose="020B0604020202020204" pitchFamily="34" charset="0"/>
                <a:ea typeface="黑体" panose="02010609060101010101" charset="-122"/>
                <a:cs typeface="汉语拼音" panose="020B0604020202020204" pitchFamily="34" charset="0"/>
              </a:rPr>
              <a:t> </a:t>
            </a:r>
            <a:r>
              <a:rPr lang="en-US" altLang="zh-CN" sz="4800" dirty="0" err="1">
                <a:solidFill>
                  <a:prstClr val="black"/>
                </a:solidFill>
                <a:latin typeface="汉语拼音" panose="020B0604020202020204" pitchFamily="34" charset="0"/>
                <a:ea typeface="黑体" panose="02010609060101010101" charset="-122"/>
                <a:cs typeface="汉语拼音" panose="020B0604020202020204" pitchFamily="34" charset="0"/>
              </a:rPr>
              <a:t>zhèn</a:t>
            </a:r>
            <a:r>
              <a:rPr lang="en-US" altLang="zh-CN" sz="4800" dirty="0">
                <a:solidFill>
                  <a:prstClr val="black"/>
                </a:solidFill>
                <a:latin typeface="汉语拼音" panose="020B0604020202020204" pitchFamily="34" charset="0"/>
                <a:ea typeface="黑体" panose="02010609060101010101" charset="-122"/>
                <a:cs typeface="汉语拼音" panose="020B0604020202020204" pitchFamily="34" charset="0"/>
              </a:rPr>
              <a:t> </a:t>
            </a:r>
            <a:endParaRPr lang="zh-CN" altLang="en-US" sz="4800" dirty="0">
              <a:latin typeface="汉语拼音" panose="020B0604020202020204" pitchFamily="34" charset="0"/>
              <a:cs typeface="汉语拼音" panose="020B0604020202020204" pitchFamily="34" charset="0"/>
            </a:endParaRPr>
          </a:p>
        </p:txBody>
      </p:sp>
      <p:grpSp>
        <p:nvGrpSpPr>
          <p:cNvPr id="70" name="组合 69"/>
          <p:cNvGrpSpPr/>
          <p:nvPr/>
        </p:nvGrpSpPr>
        <p:grpSpPr>
          <a:xfrm>
            <a:off x="1259632" y="1611338"/>
            <a:ext cx="2318547" cy="2326669"/>
            <a:chOff x="5534807" y="1672548"/>
            <a:chExt cx="2318547" cy="2326669"/>
          </a:xfrm>
        </p:grpSpPr>
        <p:sp>
          <p:nvSpPr>
            <p:cNvPr id="71" name="矩形 70"/>
            <p:cNvSpPr>
              <a:spLocks noChangeAspect="1"/>
            </p:cNvSpPr>
            <p:nvPr/>
          </p:nvSpPr>
          <p:spPr>
            <a:xfrm>
              <a:off x="5534807" y="1672548"/>
              <a:ext cx="2304000" cy="2304000"/>
            </a:xfrm>
            <a:prstGeom prst="rect">
              <a:avLst/>
            </a:prstGeom>
            <a:solidFill>
              <a:srgbClr val="FFFFFF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72" name="直接连接符 71"/>
            <p:cNvCxnSpPr/>
            <p:nvPr/>
          </p:nvCxnSpPr>
          <p:spPr>
            <a:xfrm>
              <a:off x="5549354" y="2824548"/>
              <a:ext cx="2304000" cy="0"/>
            </a:xfrm>
            <a:prstGeom prst="line">
              <a:avLst/>
            </a:prstGeom>
            <a:ln w="57150">
              <a:solidFill>
                <a:srgbClr val="00B05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接连接符 72"/>
            <p:cNvCxnSpPr/>
            <p:nvPr/>
          </p:nvCxnSpPr>
          <p:spPr>
            <a:xfrm rot="5400000">
              <a:off x="5508232" y="2847217"/>
              <a:ext cx="2304000" cy="0"/>
            </a:xfrm>
            <a:prstGeom prst="line">
              <a:avLst/>
            </a:prstGeom>
            <a:ln w="57150">
              <a:solidFill>
                <a:srgbClr val="00B05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组合 73"/>
          <p:cNvGrpSpPr/>
          <p:nvPr/>
        </p:nvGrpSpPr>
        <p:grpSpPr>
          <a:xfrm>
            <a:off x="1545463" y="1866622"/>
            <a:ext cx="1746885" cy="1816100"/>
            <a:chOff x="6718300" y="3509963"/>
            <a:chExt cx="661987" cy="687388"/>
          </a:xfrm>
        </p:grpSpPr>
        <p:sp>
          <p:nvSpPr>
            <p:cNvPr id="75" name="Freeform 304"/>
            <p:cNvSpPr/>
            <p:nvPr/>
          </p:nvSpPr>
          <p:spPr bwMode="auto">
            <a:xfrm>
              <a:off x="6762750" y="3609976"/>
              <a:ext cx="74612" cy="144463"/>
            </a:xfrm>
            <a:custGeom>
              <a:avLst/>
              <a:gdLst>
                <a:gd name="T0" fmla="*/ 38 w 47"/>
                <a:gd name="T1" fmla="*/ 0 h 91"/>
                <a:gd name="T2" fmla="*/ 40 w 47"/>
                <a:gd name="T3" fmla="*/ 2 h 91"/>
                <a:gd name="T4" fmla="*/ 41 w 47"/>
                <a:gd name="T5" fmla="*/ 3 h 91"/>
                <a:gd name="T6" fmla="*/ 44 w 47"/>
                <a:gd name="T7" fmla="*/ 6 h 91"/>
                <a:gd name="T8" fmla="*/ 45 w 47"/>
                <a:gd name="T9" fmla="*/ 8 h 91"/>
                <a:gd name="T10" fmla="*/ 46 w 47"/>
                <a:gd name="T11" fmla="*/ 12 h 91"/>
                <a:gd name="T12" fmla="*/ 46 w 47"/>
                <a:gd name="T13" fmla="*/ 14 h 91"/>
                <a:gd name="T14" fmla="*/ 47 w 47"/>
                <a:gd name="T15" fmla="*/ 18 h 91"/>
                <a:gd name="T16" fmla="*/ 47 w 47"/>
                <a:gd name="T17" fmla="*/ 22 h 91"/>
                <a:gd name="T18" fmla="*/ 47 w 47"/>
                <a:gd name="T19" fmla="*/ 29 h 91"/>
                <a:gd name="T20" fmla="*/ 46 w 47"/>
                <a:gd name="T21" fmla="*/ 37 h 91"/>
                <a:gd name="T22" fmla="*/ 44 w 47"/>
                <a:gd name="T23" fmla="*/ 44 h 91"/>
                <a:gd name="T24" fmla="*/ 41 w 47"/>
                <a:gd name="T25" fmla="*/ 51 h 91"/>
                <a:gd name="T26" fmla="*/ 39 w 47"/>
                <a:gd name="T27" fmla="*/ 58 h 91"/>
                <a:gd name="T28" fmla="*/ 35 w 47"/>
                <a:gd name="T29" fmla="*/ 64 h 91"/>
                <a:gd name="T30" fmla="*/ 31 w 47"/>
                <a:gd name="T31" fmla="*/ 71 h 91"/>
                <a:gd name="T32" fmla="*/ 26 w 47"/>
                <a:gd name="T33" fmla="*/ 78 h 91"/>
                <a:gd name="T34" fmla="*/ 24 w 47"/>
                <a:gd name="T35" fmla="*/ 82 h 91"/>
                <a:gd name="T36" fmla="*/ 21 w 47"/>
                <a:gd name="T37" fmla="*/ 84 h 91"/>
                <a:gd name="T38" fmla="*/ 19 w 47"/>
                <a:gd name="T39" fmla="*/ 86 h 91"/>
                <a:gd name="T40" fmla="*/ 17 w 47"/>
                <a:gd name="T41" fmla="*/ 87 h 91"/>
                <a:gd name="T42" fmla="*/ 15 w 47"/>
                <a:gd name="T43" fmla="*/ 89 h 91"/>
                <a:gd name="T44" fmla="*/ 13 w 47"/>
                <a:gd name="T45" fmla="*/ 90 h 91"/>
                <a:gd name="T46" fmla="*/ 12 w 47"/>
                <a:gd name="T47" fmla="*/ 90 h 91"/>
                <a:gd name="T48" fmla="*/ 12 w 47"/>
                <a:gd name="T49" fmla="*/ 91 h 91"/>
                <a:gd name="T50" fmla="*/ 11 w 47"/>
                <a:gd name="T51" fmla="*/ 91 h 91"/>
                <a:gd name="T52" fmla="*/ 9 w 47"/>
                <a:gd name="T53" fmla="*/ 91 h 91"/>
                <a:gd name="T54" fmla="*/ 8 w 47"/>
                <a:gd name="T55" fmla="*/ 90 h 91"/>
                <a:gd name="T56" fmla="*/ 8 w 47"/>
                <a:gd name="T57" fmla="*/ 89 h 91"/>
                <a:gd name="T58" fmla="*/ 7 w 47"/>
                <a:gd name="T59" fmla="*/ 86 h 91"/>
                <a:gd name="T60" fmla="*/ 6 w 47"/>
                <a:gd name="T61" fmla="*/ 84 h 91"/>
                <a:gd name="T62" fmla="*/ 5 w 47"/>
                <a:gd name="T63" fmla="*/ 82 h 91"/>
                <a:gd name="T64" fmla="*/ 5 w 47"/>
                <a:gd name="T65" fmla="*/ 78 h 91"/>
                <a:gd name="T66" fmla="*/ 2 w 47"/>
                <a:gd name="T67" fmla="*/ 74 h 91"/>
                <a:gd name="T68" fmla="*/ 2 w 47"/>
                <a:gd name="T69" fmla="*/ 72 h 91"/>
                <a:gd name="T70" fmla="*/ 1 w 47"/>
                <a:gd name="T71" fmla="*/ 70 h 91"/>
                <a:gd name="T72" fmla="*/ 0 w 47"/>
                <a:gd name="T73" fmla="*/ 67 h 91"/>
                <a:gd name="T74" fmla="*/ 0 w 47"/>
                <a:gd name="T75" fmla="*/ 65 h 91"/>
                <a:gd name="T76" fmla="*/ 0 w 47"/>
                <a:gd name="T77" fmla="*/ 64 h 91"/>
                <a:gd name="T78" fmla="*/ 0 w 47"/>
                <a:gd name="T79" fmla="*/ 63 h 91"/>
                <a:gd name="T80" fmla="*/ 1 w 47"/>
                <a:gd name="T81" fmla="*/ 61 h 91"/>
                <a:gd name="T82" fmla="*/ 1 w 47"/>
                <a:gd name="T83" fmla="*/ 60 h 91"/>
                <a:gd name="T84" fmla="*/ 1 w 47"/>
                <a:gd name="T85" fmla="*/ 60 h 91"/>
                <a:gd name="T86" fmla="*/ 4 w 47"/>
                <a:gd name="T87" fmla="*/ 57 h 91"/>
                <a:gd name="T88" fmla="*/ 6 w 47"/>
                <a:gd name="T89" fmla="*/ 53 h 91"/>
                <a:gd name="T90" fmla="*/ 9 w 47"/>
                <a:gd name="T91" fmla="*/ 50 h 91"/>
                <a:gd name="T92" fmla="*/ 12 w 47"/>
                <a:gd name="T93" fmla="*/ 46 h 91"/>
                <a:gd name="T94" fmla="*/ 14 w 47"/>
                <a:gd name="T95" fmla="*/ 42 h 91"/>
                <a:gd name="T96" fmla="*/ 18 w 47"/>
                <a:gd name="T97" fmla="*/ 39 h 91"/>
                <a:gd name="T98" fmla="*/ 21 w 47"/>
                <a:gd name="T99" fmla="*/ 33 h 91"/>
                <a:gd name="T100" fmla="*/ 25 w 47"/>
                <a:gd name="T101" fmla="*/ 26 h 91"/>
                <a:gd name="T102" fmla="*/ 30 w 47"/>
                <a:gd name="T103" fmla="*/ 19 h 91"/>
                <a:gd name="T104" fmla="*/ 34 w 47"/>
                <a:gd name="T105" fmla="*/ 9 h 91"/>
                <a:gd name="T106" fmla="*/ 38 w 47"/>
                <a:gd name="T107" fmla="*/ 0 h 91"/>
                <a:gd name="T108" fmla="*/ 38 w 47"/>
                <a:gd name="T10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7" h="91">
                  <a:moveTo>
                    <a:pt x="38" y="0"/>
                  </a:moveTo>
                  <a:lnTo>
                    <a:pt x="40" y="2"/>
                  </a:lnTo>
                  <a:lnTo>
                    <a:pt x="41" y="3"/>
                  </a:lnTo>
                  <a:lnTo>
                    <a:pt x="44" y="6"/>
                  </a:lnTo>
                  <a:lnTo>
                    <a:pt x="45" y="8"/>
                  </a:lnTo>
                  <a:lnTo>
                    <a:pt x="46" y="12"/>
                  </a:lnTo>
                  <a:lnTo>
                    <a:pt x="46" y="14"/>
                  </a:lnTo>
                  <a:lnTo>
                    <a:pt x="47" y="18"/>
                  </a:lnTo>
                  <a:lnTo>
                    <a:pt x="47" y="22"/>
                  </a:lnTo>
                  <a:lnTo>
                    <a:pt x="47" y="29"/>
                  </a:lnTo>
                  <a:lnTo>
                    <a:pt x="46" y="37"/>
                  </a:lnTo>
                  <a:lnTo>
                    <a:pt x="44" y="44"/>
                  </a:lnTo>
                  <a:lnTo>
                    <a:pt x="41" y="51"/>
                  </a:lnTo>
                  <a:lnTo>
                    <a:pt x="39" y="58"/>
                  </a:lnTo>
                  <a:lnTo>
                    <a:pt x="35" y="64"/>
                  </a:lnTo>
                  <a:lnTo>
                    <a:pt x="31" y="71"/>
                  </a:lnTo>
                  <a:lnTo>
                    <a:pt x="26" y="78"/>
                  </a:lnTo>
                  <a:lnTo>
                    <a:pt x="24" y="82"/>
                  </a:lnTo>
                  <a:lnTo>
                    <a:pt x="21" y="84"/>
                  </a:lnTo>
                  <a:lnTo>
                    <a:pt x="19" y="86"/>
                  </a:lnTo>
                  <a:lnTo>
                    <a:pt x="17" y="87"/>
                  </a:lnTo>
                  <a:lnTo>
                    <a:pt x="15" y="89"/>
                  </a:lnTo>
                  <a:lnTo>
                    <a:pt x="13" y="90"/>
                  </a:lnTo>
                  <a:lnTo>
                    <a:pt x="12" y="90"/>
                  </a:lnTo>
                  <a:lnTo>
                    <a:pt x="12" y="91"/>
                  </a:lnTo>
                  <a:lnTo>
                    <a:pt x="11" y="91"/>
                  </a:lnTo>
                  <a:lnTo>
                    <a:pt x="9" y="91"/>
                  </a:lnTo>
                  <a:lnTo>
                    <a:pt x="8" y="90"/>
                  </a:lnTo>
                  <a:lnTo>
                    <a:pt x="8" y="89"/>
                  </a:lnTo>
                  <a:lnTo>
                    <a:pt x="7" y="86"/>
                  </a:lnTo>
                  <a:lnTo>
                    <a:pt x="6" y="84"/>
                  </a:lnTo>
                  <a:lnTo>
                    <a:pt x="5" y="82"/>
                  </a:lnTo>
                  <a:lnTo>
                    <a:pt x="5" y="78"/>
                  </a:lnTo>
                  <a:lnTo>
                    <a:pt x="2" y="74"/>
                  </a:lnTo>
                  <a:lnTo>
                    <a:pt x="2" y="72"/>
                  </a:lnTo>
                  <a:lnTo>
                    <a:pt x="1" y="70"/>
                  </a:lnTo>
                  <a:lnTo>
                    <a:pt x="0" y="67"/>
                  </a:lnTo>
                  <a:lnTo>
                    <a:pt x="0" y="65"/>
                  </a:lnTo>
                  <a:lnTo>
                    <a:pt x="0" y="64"/>
                  </a:lnTo>
                  <a:lnTo>
                    <a:pt x="0" y="63"/>
                  </a:lnTo>
                  <a:lnTo>
                    <a:pt x="1" y="61"/>
                  </a:lnTo>
                  <a:lnTo>
                    <a:pt x="1" y="60"/>
                  </a:lnTo>
                  <a:lnTo>
                    <a:pt x="1" y="60"/>
                  </a:lnTo>
                  <a:lnTo>
                    <a:pt x="4" y="57"/>
                  </a:lnTo>
                  <a:lnTo>
                    <a:pt x="6" y="53"/>
                  </a:lnTo>
                  <a:lnTo>
                    <a:pt x="9" y="50"/>
                  </a:lnTo>
                  <a:lnTo>
                    <a:pt x="12" y="46"/>
                  </a:lnTo>
                  <a:lnTo>
                    <a:pt x="14" y="42"/>
                  </a:lnTo>
                  <a:lnTo>
                    <a:pt x="18" y="39"/>
                  </a:lnTo>
                  <a:lnTo>
                    <a:pt x="21" y="33"/>
                  </a:lnTo>
                  <a:lnTo>
                    <a:pt x="25" y="26"/>
                  </a:lnTo>
                  <a:lnTo>
                    <a:pt x="30" y="19"/>
                  </a:lnTo>
                  <a:lnTo>
                    <a:pt x="34" y="9"/>
                  </a:lnTo>
                  <a:lnTo>
                    <a:pt x="38" y="0"/>
                  </a:lnTo>
                  <a:lnTo>
                    <a:pt x="38" y="0"/>
                  </a:lnTo>
                </a:path>
              </a:pathLst>
            </a:custGeom>
            <a:solidFill>
              <a:schemeClr val="tx1"/>
            </a:solidFill>
            <a:ln w="11113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6" name="Freeform 305"/>
            <p:cNvSpPr/>
            <p:nvPr/>
          </p:nvSpPr>
          <p:spPr bwMode="auto">
            <a:xfrm>
              <a:off x="6924675" y="3509963"/>
              <a:ext cx="236537" cy="55563"/>
            </a:xfrm>
            <a:custGeom>
              <a:avLst/>
              <a:gdLst>
                <a:gd name="T0" fmla="*/ 62 w 149"/>
                <a:gd name="T1" fmla="*/ 10 h 35"/>
                <a:gd name="T2" fmla="*/ 84 w 149"/>
                <a:gd name="T3" fmla="*/ 5 h 35"/>
                <a:gd name="T4" fmla="*/ 103 w 149"/>
                <a:gd name="T5" fmla="*/ 1 h 35"/>
                <a:gd name="T6" fmla="*/ 119 w 149"/>
                <a:gd name="T7" fmla="*/ 0 h 35"/>
                <a:gd name="T8" fmla="*/ 131 w 149"/>
                <a:gd name="T9" fmla="*/ 0 h 35"/>
                <a:gd name="T10" fmla="*/ 139 w 149"/>
                <a:gd name="T11" fmla="*/ 0 h 35"/>
                <a:gd name="T12" fmla="*/ 145 w 149"/>
                <a:gd name="T13" fmla="*/ 1 h 35"/>
                <a:gd name="T14" fmla="*/ 147 w 149"/>
                <a:gd name="T15" fmla="*/ 3 h 35"/>
                <a:gd name="T16" fmla="*/ 147 w 149"/>
                <a:gd name="T17" fmla="*/ 6 h 35"/>
                <a:gd name="T18" fmla="*/ 145 w 149"/>
                <a:gd name="T19" fmla="*/ 12 h 35"/>
                <a:gd name="T20" fmla="*/ 142 w 149"/>
                <a:gd name="T21" fmla="*/ 14 h 35"/>
                <a:gd name="T22" fmla="*/ 132 w 149"/>
                <a:gd name="T23" fmla="*/ 19 h 35"/>
                <a:gd name="T24" fmla="*/ 119 w 149"/>
                <a:gd name="T25" fmla="*/ 22 h 35"/>
                <a:gd name="T26" fmla="*/ 111 w 149"/>
                <a:gd name="T27" fmla="*/ 23 h 35"/>
                <a:gd name="T28" fmla="*/ 100 w 149"/>
                <a:gd name="T29" fmla="*/ 25 h 35"/>
                <a:gd name="T30" fmla="*/ 86 w 149"/>
                <a:gd name="T31" fmla="*/ 26 h 35"/>
                <a:gd name="T32" fmla="*/ 69 w 149"/>
                <a:gd name="T33" fmla="*/ 29 h 35"/>
                <a:gd name="T34" fmla="*/ 54 w 149"/>
                <a:gd name="T35" fmla="*/ 31 h 35"/>
                <a:gd name="T36" fmla="*/ 41 w 149"/>
                <a:gd name="T37" fmla="*/ 33 h 35"/>
                <a:gd name="T38" fmla="*/ 33 w 149"/>
                <a:gd name="T39" fmla="*/ 35 h 35"/>
                <a:gd name="T40" fmla="*/ 28 w 149"/>
                <a:gd name="T41" fmla="*/ 35 h 35"/>
                <a:gd name="T42" fmla="*/ 21 w 149"/>
                <a:gd name="T43" fmla="*/ 33 h 35"/>
                <a:gd name="T44" fmla="*/ 11 w 149"/>
                <a:gd name="T45" fmla="*/ 31 h 35"/>
                <a:gd name="T46" fmla="*/ 6 w 149"/>
                <a:gd name="T47" fmla="*/ 30 h 35"/>
                <a:gd name="T48" fmla="*/ 2 w 149"/>
                <a:gd name="T49" fmla="*/ 29 h 35"/>
                <a:gd name="T50" fmla="*/ 0 w 149"/>
                <a:gd name="T51" fmla="*/ 26 h 35"/>
                <a:gd name="T52" fmla="*/ 0 w 149"/>
                <a:gd name="T53" fmla="*/ 25 h 35"/>
                <a:gd name="T54" fmla="*/ 0 w 149"/>
                <a:gd name="T55" fmla="*/ 25 h 35"/>
                <a:gd name="T56" fmla="*/ 2 w 149"/>
                <a:gd name="T57" fmla="*/ 24 h 35"/>
                <a:gd name="T58" fmla="*/ 6 w 149"/>
                <a:gd name="T59" fmla="*/ 23 h 35"/>
                <a:gd name="T60" fmla="*/ 11 w 149"/>
                <a:gd name="T61" fmla="*/ 22 h 35"/>
                <a:gd name="T62" fmla="*/ 19 w 149"/>
                <a:gd name="T63" fmla="*/ 19 h 35"/>
                <a:gd name="T64" fmla="*/ 27 w 149"/>
                <a:gd name="T65" fmla="*/ 18 h 35"/>
                <a:gd name="T66" fmla="*/ 37 w 149"/>
                <a:gd name="T67" fmla="*/ 16 h 35"/>
                <a:gd name="T68" fmla="*/ 49 w 149"/>
                <a:gd name="T69" fmla="*/ 1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9" h="35">
                  <a:moveTo>
                    <a:pt x="49" y="13"/>
                  </a:moveTo>
                  <a:lnTo>
                    <a:pt x="62" y="10"/>
                  </a:lnTo>
                  <a:lnTo>
                    <a:pt x="73" y="7"/>
                  </a:lnTo>
                  <a:lnTo>
                    <a:pt x="84" y="5"/>
                  </a:lnTo>
                  <a:lnTo>
                    <a:pt x="94" y="3"/>
                  </a:lnTo>
                  <a:lnTo>
                    <a:pt x="103" y="1"/>
                  </a:lnTo>
                  <a:lnTo>
                    <a:pt x="111" y="0"/>
                  </a:lnTo>
                  <a:lnTo>
                    <a:pt x="119" y="0"/>
                  </a:lnTo>
                  <a:lnTo>
                    <a:pt x="125" y="0"/>
                  </a:lnTo>
                  <a:lnTo>
                    <a:pt x="131" y="0"/>
                  </a:lnTo>
                  <a:lnTo>
                    <a:pt x="136" y="0"/>
                  </a:lnTo>
                  <a:lnTo>
                    <a:pt x="139" y="0"/>
                  </a:lnTo>
                  <a:lnTo>
                    <a:pt x="143" y="1"/>
                  </a:lnTo>
                  <a:lnTo>
                    <a:pt x="145" y="1"/>
                  </a:lnTo>
                  <a:lnTo>
                    <a:pt x="147" y="3"/>
                  </a:lnTo>
                  <a:lnTo>
                    <a:pt x="147" y="3"/>
                  </a:lnTo>
                  <a:lnTo>
                    <a:pt x="149" y="4"/>
                  </a:lnTo>
                  <a:lnTo>
                    <a:pt x="147" y="6"/>
                  </a:lnTo>
                  <a:lnTo>
                    <a:pt x="146" y="10"/>
                  </a:lnTo>
                  <a:lnTo>
                    <a:pt x="145" y="12"/>
                  </a:lnTo>
                  <a:lnTo>
                    <a:pt x="143" y="13"/>
                  </a:lnTo>
                  <a:lnTo>
                    <a:pt x="142" y="14"/>
                  </a:lnTo>
                  <a:lnTo>
                    <a:pt x="137" y="17"/>
                  </a:lnTo>
                  <a:lnTo>
                    <a:pt x="132" y="19"/>
                  </a:lnTo>
                  <a:lnTo>
                    <a:pt x="126" y="20"/>
                  </a:lnTo>
                  <a:lnTo>
                    <a:pt x="119" y="22"/>
                  </a:lnTo>
                  <a:lnTo>
                    <a:pt x="116" y="23"/>
                  </a:lnTo>
                  <a:lnTo>
                    <a:pt x="111" y="23"/>
                  </a:lnTo>
                  <a:lnTo>
                    <a:pt x="106" y="24"/>
                  </a:lnTo>
                  <a:lnTo>
                    <a:pt x="100" y="25"/>
                  </a:lnTo>
                  <a:lnTo>
                    <a:pt x="93" y="25"/>
                  </a:lnTo>
                  <a:lnTo>
                    <a:pt x="86" y="26"/>
                  </a:lnTo>
                  <a:lnTo>
                    <a:pt x="78" y="27"/>
                  </a:lnTo>
                  <a:lnTo>
                    <a:pt x="69" y="29"/>
                  </a:lnTo>
                  <a:lnTo>
                    <a:pt x="61" y="30"/>
                  </a:lnTo>
                  <a:lnTo>
                    <a:pt x="54" y="31"/>
                  </a:lnTo>
                  <a:lnTo>
                    <a:pt x="47" y="32"/>
                  </a:lnTo>
                  <a:lnTo>
                    <a:pt x="41" y="33"/>
                  </a:lnTo>
                  <a:lnTo>
                    <a:pt x="36" y="33"/>
                  </a:lnTo>
                  <a:lnTo>
                    <a:pt x="33" y="35"/>
                  </a:lnTo>
                  <a:lnTo>
                    <a:pt x="29" y="35"/>
                  </a:lnTo>
                  <a:lnTo>
                    <a:pt x="28" y="35"/>
                  </a:lnTo>
                  <a:lnTo>
                    <a:pt x="24" y="35"/>
                  </a:lnTo>
                  <a:lnTo>
                    <a:pt x="21" y="33"/>
                  </a:lnTo>
                  <a:lnTo>
                    <a:pt x="17" y="32"/>
                  </a:lnTo>
                  <a:lnTo>
                    <a:pt x="11" y="31"/>
                  </a:lnTo>
                  <a:lnTo>
                    <a:pt x="9" y="30"/>
                  </a:lnTo>
                  <a:lnTo>
                    <a:pt x="6" y="30"/>
                  </a:lnTo>
                  <a:lnTo>
                    <a:pt x="4" y="29"/>
                  </a:lnTo>
                  <a:lnTo>
                    <a:pt x="2" y="29"/>
                  </a:lnTo>
                  <a:lnTo>
                    <a:pt x="1" y="27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1" y="24"/>
                  </a:lnTo>
                  <a:lnTo>
                    <a:pt x="2" y="24"/>
                  </a:lnTo>
                  <a:lnTo>
                    <a:pt x="4" y="23"/>
                  </a:lnTo>
                  <a:lnTo>
                    <a:pt x="6" y="23"/>
                  </a:lnTo>
                  <a:lnTo>
                    <a:pt x="9" y="22"/>
                  </a:lnTo>
                  <a:lnTo>
                    <a:pt x="11" y="22"/>
                  </a:lnTo>
                  <a:lnTo>
                    <a:pt x="15" y="20"/>
                  </a:lnTo>
                  <a:lnTo>
                    <a:pt x="19" y="19"/>
                  </a:lnTo>
                  <a:lnTo>
                    <a:pt x="22" y="19"/>
                  </a:lnTo>
                  <a:lnTo>
                    <a:pt x="27" y="18"/>
                  </a:lnTo>
                  <a:lnTo>
                    <a:pt x="33" y="17"/>
                  </a:lnTo>
                  <a:lnTo>
                    <a:pt x="37" y="16"/>
                  </a:lnTo>
                  <a:lnTo>
                    <a:pt x="43" y="14"/>
                  </a:lnTo>
                  <a:lnTo>
                    <a:pt x="49" y="13"/>
                  </a:lnTo>
                  <a:lnTo>
                    <a:pt x="49" y="13"/>
                  </a:lnTo>
                </a:path>
              </a:pathLst>
            </a:custGeom>
            <a:solidFill>
              <a:schemeClr val="tx1"/>
            </a:solidFill>
            <a:ln w="11113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7" name="Freeform 306"/>
            <p:cNvSpPr/>
            <p:nvPr/>
          </p:nvSpPr>
          <p:spPr bwMode="auto">
            <a:xfrm>
              <a:off x="7002463" y="3541713"/>
              <a:ext cx="44450" cy="242888"/>
            </a:xfrm>
            <a:custGeom>
              <a:avLst/>
              <a:gdLst>
                <a:gd name="T0" fmla="*/ 28 w 28"/>
                <a:gd name="T1" fmla="*/ 0 h 153"/>
                <a:gd name="T2" fmla="*/ 28 w 28"/>
                <a:gd name="T3" fmla="*/ 10 h 153"/>
                <a:gd name="T4" fmla="*/ 28 w 28"/>
                <a:gd name="T5" fmla="*/ 19 h 153"/>
                <a:gd name="T6" fmla="*/ 28 w 28"/>
                <a:gd name="T7" fmla="*/ 29 h 153"/>
                <a:gd name="T8" fmla="*/ 28 w 28"/>
                <a:gd name="T9" fmla="*/ 38 h 153"/>
                <a:gd name="T10" fmla="*/ 28 w 28"/>
                <a:gd name="T11" fmla="*/ 46 h 153"/>
                <a:gd name="T12" fmla="*/ 28 w 28"/>
                <a:gd name="T13" fmla="*/ 55 h 153"/>
                <a:gd name="T14" fmla="*/ 28 w 28"/>
                <a:gd name="T15" fmla="*/ 63 h 153"/>
                <a:gd name="T16" fmla="*/ 28 w 28"/>
                <a:gd name="T17" fmla="*/ 70 h 153"/>
                <a:gd name="T18" fmla="*/ 28 w 28"/>
                <a:gd name="T19" fmla="*/ 77 h 153"/>
                <a:gd name="T20" fmla="*/ 28 w 28"/>
                <a:gd name="T21" fmla="*/ 84 h 153"/>
                <a:gd name="T22" fmla="*/ 26 w 28"/>
                <a:gd name="T23" fmla="*/ 90 h 153"/>
                <a:gd name="T24" fmla="*/ 26 w 28"/>
                <a:gd name="T25" fmla="*/ 96 h 153"/>
                <a:gd name="T26" fmla="*/ 26 w 28"/>
                <a:gd name="T27" fmla="*/ 102 h 153"/>
                <a:gd name="T28" fmla="*/ 26 w 28"/>
                <a:gd name="T29" fmla="*/ 108 h 153"/>
                <a:gd name="T30" fmla="*/ 26 w 28"/>
                <a:gd name="T31" fmla="*/ 113 h 153"/>
                <a:gd name="T32" fmla="*/ 25 w 28"/>
                <a:gd name="T33" fmla="*/ 117 h 153"/>
                <a:gd name="T34" fmla="*/ 25 w 28"/>
                <a:gd name="T35" fmla="*/ 126 h 153"/>
                <a:gd name="T36" fmla="*/ 25 w 28"/>
                <a:gd name="T37" fmla="*/ 133 h 153"/>
                <a:gd name="T38" fmla="*/ 24 w 28"/>
                <a:gd name="T39" fmla="*/ 139 h 153"/>
                <a:gd name="T40" fmla="*/ 24 w 28"/>
                <a:gd name="T41" fmla="*/ 145 h 153"/>
                <a:gd name="T42" fmla="*/ 24 w 28"/>
                <a:gd name="T43" fmla="*/ 148 h 153"/>
                <a:gd name="T44" fmla="*/ 23 w 28"/>
                <a:gd name="T45" fmla="*/ 151 h 153"/>
                <a:gd name="T46" fmla="*/ 23 w 28"/>
                <a:gd name="T47" fmla="*/ 153 h 153"/>
                <a:gd name="T48" fmla="*/ 23 w 28"/>
                <a:gd name="T49" fmla="*/ 153 h 153"/>
                <a:gd name="T50" fmla="*/ 22 w 28"/>
                <a:gd name="T51" fmla="*/ 153 h 153"/>
                <a:gd name="T52" fmla="*/ 22 w 28"/>
                <a:gd name="T53" fmla="*/ 153 h 153"/>
                <a:gd name="T54" fmla="*/ 20 w 28"/>
                <a:gd name="T55" fmla="*/ 153 h 153"/>
                <a:gd name="T56" fmla="*/ 18 w 28"/>
                <a:gd name="T57" fmla="*/ 151 h 153"/>
                <a:gd name="T58" fmla="*/ 16 w 28"/>
                <a:gd name="T59" fmla="*/ 148 h 153"/>
                <a:gd name="T60" fmla="*/ 13 w 28"/>
                <a:gd name="T61" fmla="*/ 145 h 153"/>
                <a:gd name="T62" fmla="*/ 11 w 28"/>
                <a:gd name="T63" fmla="*/ 142 h 153"/>
                <a:gd name="T64" fmla="*/ 10 w 28"/>
                <a:gd name="T65" fmla="*/ 138 h 153"/>
                <a:gd name="T66" fmla="*/ 9 w 28"/>
                <a:gd name="T67" fmla="*/ 133 h 153"/>
                <a:gd name="T68" fmla="*/ 7 w 28"/>
                <a:gd name="T69" fmla="*/ 127 h 153"/>
                <a:gd name="T70" fmla="*/ 6 w 28"/>
                <a:gd name="T71" fmla="*/ 120 h 153"/>
                <a:gd name="T72" fmla="*/ 6 w 28"/>
                <a:gd name="T73" fmla="*/ 112 h 153"/>
                <a:gd name="T74" fmla="*/ 6 w 28"/>
                <a:gd name="T75" fmla="*/ 102 h 153"/>
                <a:gd name="T76" fmla="*/ 6 w 28"/>
                <a:gd name="T77" fmla="*/ 93 h 153"/>
                <a:gd name="T78" fmla="*/ 5 w 28"/>
                <a:gd name="T79" fmla="*/ 70 h 153"/>
                <a:gd name="T80" fmla="*/ 5 w 28"/>
                <a:gd name="T81" fmla="*/ 48 h 153"/>
                <a:gd name="T82" fmla="*/ 3 w 28"/>
                <a:gd name="T83" fmla="*/ 24 h 153"/>
                <a:gd name="T84" fmla="*/ 0 w 28"/>
                <a:gd name="T85" fmla="*/ 0 h 153"/>
                <a:gd name="T86" fmla="*/ 28 w 28"/>
                <a:gd name="T87" fmla="*/ 0 h 153"/>
                <a:gd name="T88" fmla="*/ 28 w 28"/>
                <a:gd name="T89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8" h="153">
                  <a:moveTo>
                    <a:pt x="28" y="0"/>
                  </a:moveTo>
                  <a:lnTo>
                    <a:pt x="28" y="10"/>
                  </a:lnTo>
                  <a:lnTo>
                    <a:pt x="28" y="19"/>
                  </a:lnTo>
                  <a:lnTo>
                    <a:pt x="28" y="29"/>
                  </a:lnTo>
                  <a:lnTo>
                    <a:pt x="28" y="38"/>
                  </a:lnTo>
                  <a:lnTo>
                    <a:pt x="28" y="46"/>
                  </a:lnTo>
                  <a:lnTo>
                    <a:pt x="28" y="55"/>
                  </a:lnTo>
                  <a:lnTo>
                    <a:pt x="28" y="63"/>
                  </a:lnTo>
                  <a:lnTo>
                    <a:pt x="28" y="70"/>
                  </a:lnTo>
                  <a:lnTo>
                    <a:pt x="28" y="77"/>
                  </a:lnTo>
                  <a:lnTo>
                    <a:pt x="28" y="84"/>
                  </a:lnTo>
                  <a:lnTo>
                    <a:pt x="26" y="90"/>
                  </a:lnTo>
                  <a:lnTo>
                    <a:pt x="26" y="96"/>
                  </a:lnTo>
                  <a:lnTo>
                    <a:pt x="26" y="102"/>
                  </a:lnTo>
                  <a:lnTo>
                    <a:pt x="26" y="108"/>
                  </a:lnTo>
                  <a:lnTo>
                    <a:pt x="26" y="113"/>
                  </a:lnTo>
                  <a:lnTo>
                    <a:pt x="25" y="117"/>
                  </a:lnTo>
                  <a:lnTo>
                    <a:pt x="25" y="126"/>
                  </a:lnTo>
                  <a:lnTo>
                    <a:pt x="25" y="133"/>
                  </a:lnTo>
                  <a:lnTo>
                    <a:pt x="24" y="139"/>
                  </a:lnTo>
                  <a:lnTo>
                    <a:pt x="24" y="145"/>
                  </a:lnTo>
                  <a:lnTo>
                    <a:pt x="24" y="148"/>
                  </a:lnTo>
                  <a:lnTo>
                    <a:pt x="23" y="151"/>
                  </a:lnTo>
                  <a:lnTo>
                    <a:pt x="23" y="153"/>
                  </a:lnTo>
                  <a:lnTo>
                    <a:pt x="23" y="153"/>
                  </a:lnTo>
                  <a:lnTo>
                    <a:pt x="22" y="153"/>
                  </a:lnTo>
                  <a:lnTo>
                    <a:pt x="22" y="153"/>
                  </a:lnTo>
                  <a:lnTo>
                    <a:pt x="20" y="153"/>
                  </a:lnTo>
                  <a:lnTo>
                    <a:pt x="18" y="151"/>
                  </a:lnTo>
                  <a:lnTo>
                    <a:pt x="16" y="148"/>
                  </a:lnTo>
                  <a:lnTo>
                    <a:pt x="13" y="145"/>
                  </a:lnTo>
                  <a:lnTo>
                    <a:pt x="11" y="142"/>
                  </a:lnTo>
                  <a:lnTo>
                    <a:pt x="10" y="138"/>
                  </a:lnTo>
                  <a:lnTo>
                    <a:pt x="9" y="133"/>
                  </a:lnTo>
                  <a:lnTo>
                    <a:pt x="7" y="127"/>
                  </a:lnTo>
                  <a:lnTo>
                    <a:pt x="6" y="120"/>
                  </a:lnTo>
                  <a:lnTo>
                    <a:pt x="6" y="112"/>
                  </a:lnTo>
                  <a:lnTo>
                    <a:pt x="6" y="102"/>
                  </a:lnTo>
                  <a:lnTo>
                    <a:pt x="6" y="93"/>
                  </a:lnTo>
                  <a:lnTo>
                    <a:pt x="5" y="70"/>
                  </a:lnTo>
                  <a:lnTo>
                    <a:pt x="5" y="48"/>
                  </a:lnTo>
                  <a:lnTo>
                    <a:pt x="3" y="24"/>
                  </a:lnTo>
                  <a:lnTo>
                    <a:pt x="0" y="0"/>
                  </a:lnTo>
                  <a:lnTo>
                    <a:pt x="28" y="0"/>
                  </a:lnTo>
                  <a:lnTo>
                    <a:pt x="28" y="0"/>
                  </a:lnTo>
                </a:path>
              </a:pathLst>
            </a:custGeom>
            <a:solidFill>
              <a:schemeClr val="tx1"/>
            </a:solidFill>
            <a:ln w="11113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8" name="Freeform 307"/>
            <p:cNvSpPr/>
            <p:nvPr/>
          </p:nvSpPr>
          <p:spPr bwMode="auto">
            <a:xfrm>
              <a:off x="6827838" y="3576638"/>
              <a:ext cx="504825" cy="103188"/>
            </a:xfrm>
            <a:custGeom>
              <a:avLst/>
              <a:gdLst>
                <a:gd name="T0" fmla="*/ 257 w 318"/>
                <a:gd name="T1" fmla="*/ 61 h 65"/>
                <a:gd name="T2" fmla="*/ 247 w 318"/>
                <a:gd name="T3" fmla="*/ 65 h 65"/>
                <a:gd name="T4" fmla="*/ 244 w 318"/>
                <a:gd name="T5" fmla="*/ 65 h 65"/>
                <a:gd name="T6" fmla="*/ 243 w 318"/>
                <a:gd name="T7" fmla="*/ 61 h 65"/>
                <a:gd name="T8" fmla="*/ 245 w 318"/>
                <a:gd name="T9" fmla="*/ 55 h 65"/>
                <a:gd name="T10" fmla="*/ 252 w 318"/>
                <a:gd name="T11" fmla="*/ 46 h 65"/>
                <a:gd name="T12" fmla="*/ 259 w 318"/>
                <a:gd name="T13" fmla="*/ 34 h 65"/>
                <a:gd name="T14" fmla="*/ 259 w 318"/>
                <a:gd name="T15" fmla="*/ 27 h 65"/>
                <a:gd name="T16" fmla="*/ 256 w 318"/>
                <a:gd name="T17" fmla="*/ 23 h 65"/>
                <a:gd name="T18" fmla="*/ 251 w 318"/>
                <a:gd name="T19" fmla="*/ 22 h 65"/>
                <a:gd name="T20" fmla="*/ 243 w 318"/>
                <a:gd name="T21" fmla="*/ 22 h 65"/>
                <a:gd name="T22" fmla="*/ 232 w 318"/>
                <a:gd name="T23" fmla="*/ 23 h 65"/>
                <a:gd name="T24" fmla="*/ 219 w 318"/>
                <a:gd name="T25" fmla="*/ 24 h 65"/>
                <a:gd name="T26" fmla="*/ 203 w 318"/>
                <a:gd name="T27" fmla="*/ 27 h 65"/>
                <a:gd name="T28" fmla="*/ 164 w 318"/>
                <a:gd name="T29" fmla="*/ 33 h 65"/>
                <a:gd name="T30" fmla="*/ 120 w 318"/>
                <a:gd name="T31" fmla="*/ 37 h 65"/>
                <a:gd name="T32" fmla="*/ 81 w 318"/>
                <a:gd name="T33" fmla="*/ 42 h 65"/>
                <a:gd name="T34" fmla="*/ 58 w 318"/>
                <a:gd name="T35" fmla="*/ 45 h 65"/>
                <a:gd name="T36" fmla="*/ 39 w 318"/>
                <a:gd name="T37" fmla="*/ 47 h 65"/>
                <a:gd name="T38" fmla="*/ 24 w 318"/>
                <a:gd name="T39" fmla="*/ 49 h 65"/>
                <a:gd name="T40" fmla="*/ 11 w 318"/>
                <a:gd name="T41" fmla="*/ 49 h 65"/>
                <a:gd name="T42" fmla="*/ 3 w 318"/>
                <a:gd name="T43" fmla="*/ 50 h 65"/>
                <a:gd name="T44" fmla="*/ 20 w 318"/>
                <a:gd name="T45" fmla="*/ 35 h 65"/>
                <a:gd name="T46" fmla="*/ 71 w 318"/>
                <a:gd name="T47" fmla="*/ 29 h 65"/>
                <a:gd name="T48" fmla="*/ 113 w 318"/>
                <a:gd name="T49" fmla="*/ 23 h 65"/>
                <a:gd name="T50" fmla="*/ 169 w 318"/>
                <a:gd name="T51" fmla="*/ 15 h 65"/>
                <a:gd name="T52" fmla="*/ 200 w 318"/>
                <a:gd name="T53" fmla="*/ 11 h 65"/>
                <a:gd name="T54" fmla="*/ 226 w 318"/>
                <a:gd name="T55" fmla="*/ 9 h 65"/>
                <a:gd name="T56" fmla="*/ 244 w 318"/>
                <a:gd name="T57" fmla="*/ 6 h 65"/>
                <a:gd name="T58" fmla="*/ 250 w 318"/>
                <a:gd name="T59" fmla="*/ 3 h 65"/>
                <a:gd name="T60" fmla="*/ 252 w 318"/>
                <a:gd name="T61" fmla="*/ 2 h 65"/>
                <a:gd name="T62" fmla="*/ 263 w 318"/>
                <a:gd name="T63" fmla="*/ 0 h 65"/>
                <a:gd name="T64" fmla="*/ 271 w 318"/>
                <a:gd name="T65" fmla="*/ 3 h 65"/>
                <a:gd name="T66" fmla="*/ 284 w 318"/>
                <a:gd name="T67" fmla="*/ 10 h 65"/>
                <a:gd name="T68" fmla="*/ 301 w 318"/>
                <a:gd name="T69" fmla="*/ 20 h 65"/>
                <a:gd name="T70" fmla="*/ 314 w 318"/>
                <a:gd name="T71" fmla="*/ 28 h 65"/>
                <a:gd name="T72" fmla="*/ 318 w 318"/>
                <a:gd name="T73" fmla="*/ 34 h 65"/>
                <a:gd name="T74" fmla="*/ 318 w 318"/>
                <a:gd name="T75" fmla="*/ 39 h 65"/>
                <a:gd name="T76" fmla="*/ 313 w 318"/>
                <a:gd name="T77" fmla="*/ 40 h 65"/>
                <a:gd name="T78" fmla="*/ 304 w 318"/>
                <a:gd name="T79" fmla="*/ 41 h 65"/>
                <a:gd name="T80" fmla="*/ 291 w 318"/>
                <a:gd name="T81" fmla="*/ 43 h 65"/>
                <a:gd name="T82" fmla="*/ 277 w 318"/>
                <a:gd name="T83" fmla="*/ 49 h 65"/>
                <a:gd name="T84" fmla="*/ 266 w 318"/>
                <a:gd name="T85" fmla="*/ 5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8" h="65">
                  <a:moveTo>
                    <a:pt x="266" y="55"/>
                  </a:moveTo>
                  <a:lnTo>
                    <a:pt x="262" y="59"/>
                  </a:lnTo>
                  <a:lnTo>
                    <a:pt x="257" y="61"/>
                  </a:lnTo>
                  <a:lnTo>
                    <a:pt x="253" y="62"/>
                  </a:lnTo>
                  <a:lnTo>
                    <a:pt x="251" y="65"/>
                  </a:lnTo>
                  <a:lnTo>
                    <a:pt x="247" y="65"/>
                  </a:lnTo>
                  <a:lnTo>
                    <a:pt x="246" y="65"/>
                  </a:lnTo>
                  <a:lnTo>
                    <a:pt x="244" y="65"/>
                  </a:lnTo>
                  <a:lnTo>
                    <a:pt x="244" y="65"/>
                  </a:lnTo>
                  <a:lnTo>
                    <a:pt x="243" y="63"/>
                  </a:lnTo>
                  <a:lnTo>
                    <a:pt x="243" y="62"/>
                  </a:lnTo>
                  <a:lnTo>
                    <a:pt x="243" y="61"/>
                  </a:lnTo>
                  <a:lnTo>
                    <a:pt x="244" y="60"/>
                  </a:lnTo>
                  <a:lnTo>
                    <a:pt x="244" y="58"/>
                  </a:lnTo>
                  <a:lnTo>
                    <a:pt x="245" y="55"/>
                  </a:lnTo>
                  <a:lnTo>
                    <a:pt x="247" y="53"/>
                  </a:lnTo>
                  <a:lnTo>
                    <a:pt x="249" y="50"/>
                  </a:lnTo>
                  <a:lnTo>
                    <a:pt x="252" y="46"/>
                  </a:lnTo>
                  <a:lnTo>
                    <a:pt x="256" y="42"/>
                  </a:lnTo>
                  <a:lnTo>
                    <a:pt x="258" y="37"/>
                  </a:lnTo>
                  <a:lnTo>
                    <a:pt x="259" y="34"/>
                  </a:lnTo>
                  <a:lnTo>
                    <a:pt x="260" y="32"/>
                  </a:lnTo>
                  <a:lnTo>
                    <a:pt x="260" y="30"/>
                  </a:lnTo>
                  <a:lnTo>
                    <a:pt x="259" y="27"/>
                  </a:lnTo>
                  <a:lnTo>
                    <a:pt x="258" y="24"/>
                  </a:lnTo>
                  <a:lnTo>
                    <a:pt x="256" y="23"/>
                  </a:lnTo>
                  <a:lnTo>
                    <a:pt x="256" y="23"/>
                  </a:lnTo>
                  <a:lnTo>
                    <a:pt x="255" y="22"/>
                  </a:lnTo>
                  <a:lnTo>
                    <a:pt x="252" y="22"/>
                  </a:lnTo>
                  <a:lnTo>
                    <a:pt x="251" y="22"/>
                  </a:lnTo>
                  <a:lnTo>
                    <a:pt x="249" y="22"/>
                  </a:lnTo>
                  <a:lnTo>
                    <a:pt x="246" y="22"/>
                  </a:lnTo>
                  <a:lnTo>
                    <a:pt x="243" y="22"/>
                  </a:lnTo>
                  <a:lnTo>
                    <a:pt x="240" y="23"/>
                  </a:lnTo>
                  <a:lnTo>
                    <a:pt x="237" y="23"/>
                  </a:lnTo>
                  <a:lnTo>
                    <a:pt x="232" y="23"/>
                  </a:lnTo>
                  <a:lnTo>
                    <a:pt x="229" y="23"/>
                  </a:lnTo>
                  <a:lnTo>
                    <a:pt x="224" y="24"/>
                  </a:lnTo>
                  <a:lnTo>
                    <a:pt x="219" y="24"/>
                  </a:lnTo>
                  <a:lnTo>
                    <a:pt x="213" y="26"/>
                  </a:lnTo>
                  <a:lnTo>
                    <a:pt x="208" y="26"/>
                  </a:lnTo>
                  <a:lnTo>
                    <a:pt x="203" y="27"/>
                  </a:lnTo>
                  <a:lnTo>
                    <a:pt x="190" y="29"/>
                  </a:lnTo>
                  <a:lnTo>
                    <a:pt x="177" y="30"/>
                  </a:lnTo>
                  <a:lnTo>
                    <a:pt x="164" y="33"/>
                  </a:lnTo>
                  <a:lnTo>
                    <a:pt x="149" y="34"/>
                  </a:lnTo>
                  <a:lnTo>
                    <a:pt x="135" y="35"/>
                  </a:lnTo>
                  <a:lnTo>
                    <a:pt x="120" y="37"/>
                  </a:lnTo>
                  <a:lnTo>
                    <a:pt x="104" y="39"/>
                  </a:lnTo>
                  <a:lnTo>
                    <a:pt x="89" y="41"/>
                  </a:lnTo>
                  <a:lnTo>
                    <a:pt x="81" y="42"/>
                  </a:lnTo>
                  <a:lnTo>
                    <a:pt x="72" y="43"/>
                  </a:lnTo>
                  <a:lnTo>
                    <a:pt x="65" y="45"/>
                  </a:lnTo>
                  <a:lnTo>
                    <a:pt x="58" y="45"/>
                  </a:lnTo>
                  <a:lnTo>
                    <a:pt x="51" y="46"/>
                  </a:lnTo>
                  <a:lnTo>
                    <a:pt x="45" y="47"/>
                  </a:lnTo>
                  <a:lnTo>
                    <a:pt x="39" y="47"/>
                  </a:lnTo>
                  <a:lnTo>
                    <a:pt x="33" y="48"/>
                  </a:lnTo>
                  <a:lnTo>
                    <a:pt x="29" y="48"/>
                  </a:lnTo>
                  <a:lnTo>
                    <a:pt x="24" y="49"/>
                  </a:lnTo>
                  <a:lnTo>
                    <a:pt x="19" y="49"/>
                  </a:lnTo>
                  <a:lnTo>
                    <a:pt x="15" y="49"/>
                  </a:lnTo>
                  <a:lnTo>
                    <a:pt x="11" y="49"/>
                  </a:lnTo>
                  <a:lnTo>
                    <a:pt x="9" y="50"/>
                  </a:lnTo>
                  <a:lnTo>
                    <a:pt x="5" y="50"/>
                  </a:lnTo>
                  <a:lnTo>
                    <a:pt x="3" y="50"/>
                  </a:lnTo>
                  <a:lnTo>
                    <a:pt x="2" y="43"/>
                  </a:lnTo>
                  <a:lnTo>
                    <a:pt x="0" y="37"/>
                  </a:lnTo>
                  <a:lnTo>
                    <a:pt x="20" y="35"/>
                  </a:lnTo>
                  <a:lnTo>
                    <a:pt x="38" y="34"/>
                  </a:lnTo>
                  <a:lnTo>
                    <a:pt x="55" y="32"/>
                  </a:lnTo>
                  <a:lnTo>
                    <a:pt x="71" y="29"/>
                  </a:lnTo>
                  <a:lnTo>
                    <a:pt x="85" y="27"/>
                  </a:lnTo>
                  <a:lnTo>
                    <a:pt x="100" y="26"/>
                  </a:lnTo>
                  <a:lnTo>
                    <a:pt x="113" y="23"/>
                  </a:lnTo>
                  <a:lnTo>
                    <a:pt x="125" y="21"/>
                  </a:lnTo>
                  <a:lnTo>
                    <a:pt x="147" y="17"/>
                  </a:lnTo>
                  <a:lnTo>
                    <a:pt x="169" y="15"/>
                  </a:lnTo>
                  <a:lnTo>
                    <a:pt x="180" y="13"/>
                  </a:lnTo>
                  <a:lnTo>
                    <a:pt x="190" y="13"/>
                  </a:lnTo>
                  <a:lnTo>
                    <a:pt x="200" y="11"/>
                  </a:lnTo>
                  <a:lnTo>
                    <a:pt x="210" y="10"/>
                  </a:lnTo>
                  <a:lnTo>
                    <a:pt x="218" y="9"/>
                  </a:lnTo>
                  <a:lnTo>
                    <a:pt x="226" y="9"/>
                  </a:lnTo>
                  <a:lnTo>
                    <a:pt x="233" y="8"/>
                  </a:lnTo>
                  <a:lnTo>
                    <a:pt x="239" y="7"/>
                  </a:lnTo>
                  <a:lnTo>
                    <a:pt x="244" y="6"/>
                  </a:lnTo>
                  <a:lnTo>
                    <a:pt x="247" y="4"/>
                  </a:lnTo>
                  <a:lnTo>
                    <a:pt x="250" y="4"/>
                  </a:lnTo>
                  <a:lnTo>
                    <a:pt x="250" y="3"/>
                  </a:lnTo>
                  <a:lnTo>
                    <a:pt x="251" y="3"/>
                  </a:lnTo>
                  <a:lnTo>
                    <a:pt x="251" y="2"/>
                  </a:lnTo>
                  <a:lnTo>
                    <a:pt x="252" y="2"/>
                  </a:lnTo>
                  <a:lnTo>
                    <a:pt x="256" y="1"/>
                  </a:lnTo>
                  <a:lnTo>
                    <a:pt x="259" y="0"/>
                  </a:lnTo>
                  <a:lnTo>
                    <a:pt x="263" y="0"/>
                  </a:lnTo>
                  <a:lnTo>
                    <a:pt x="265" y="1"/>
                  </a:lnTo>
                  <a:lnTo>
                    <a:pt x="269" y="2"/>
                  </a:lnTo>
                  <a:lnTo>
                    <a:pt x="271" y="3"/>
                  </a:lnTo>
                  <a:lnTo>
                    <a:pt x="276" y="6"/>
                  </a:lnTo>
                  <a:lnTo>
                    <a:pt x="279" y="7"/>
                  </a:lnTo>
                  <a:lnTo>
                    <a:pt x="284" y="10"/>
                  </a:lnTo>
                  <a:lnTo>
                    <a:pt x="290" y="13"/>
                  </a:lnTo>
                  <a:lnTo>
                    <a:pt x="296" y="16"/>
                  </a:lnTo>
                  <a:lnTo>
                    <a:pt x="301" y="20"/>
                  </a:lnTo>
                  <a:lnTo>
                    <a:pt x="305" y="22"/>
                  </a:lnTo>
                  <a:lnTo>
                    <a:pt x="310" y="26"/>
                  </a:lnTo>
                  <a:lnTo>
                    <a:pt x="314" y="28"/>
                  </a:lnTo>
                  <a:lnTo>
                    <a:pt x="316" y="30"/>
                  </a:lnTo>
                  <a:lnTo>
                    <a:pt x="317" y="33"/>
                  </a:lnTo>
                  <a:lnTo>
                    <a:pt x="318" y="34"/>
                  </a:lnTo>
                  <a:lnTo>
                    <a:pt x="318" y="36"/>
                  </a:lnTo>
                  <a:lnTo>
                    <a:pt x="318" y="37"/>
                  </a:lnTo>
                  <a:lnTo>
                    <a:pt x="318" y="39"/>
                  </a:lnTo>
                  <a:lnTo>
                    <a:pt x="317" y="39"/>
                  </a:lnTo>
                  <a:lnTo>
                    <a:pt x="315" y="40"/>
                  </a:lnTo>
                  <a:lnTo>
                    <a:pt x="313" y="40"/>
                  </a:lnTo>
                  <a:lnTo>
                    <a:pt x="310" y="41"/>
                  </a:lnTo>
                  <a:lnTo>
                    <a:pt x="308" y="41"/>
                  </a:lnTo>
                  <a:lnTo>
                    <a:pt x="304" y="41"/>
                  </a:lnTo>
                  <a:lnTo>
                    <a:pt x="301" y="41"/>
                  </a:lnTo>
                  <a:lnTo>
                    <a:pt x="296" y="42"/>
                  </a:lnTo>
                  <a:lnTo>
                    <a:pt x="291" y="43"/>
                  </a:lnTo>
                  <a:lnTo>
                    <a:pt x="287" y="45"/>
                  </a:lnTo>
                  <a:lnTo>
                    <a:pt x="282" y="47"/>
                  </a:lnTo>
                  <a:lnTo>
                    <a:pt x="277" y="49"/>
                  </a:lnTo>
                  <a:lnTo>
                    <a:pt x="272" y="53"/>
                  </a:lnTo>
                  <a:lnTo>
                    <a:pt x="266" y="55"/>
                  </a:lnTo>
                  <a:lnTo>
                    <a:pt x="266" y="55"/>
                  </a:lnTo>
                </a:path>
              </a:pathLst>
            </a:custGeom>
            <a:solidFill>
              <a:schemeClr val="tx1"/>
            </a:solidFill>
            <a:ln w="11113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9" name="Freeform 308"/>
            <p:cNvSpPr/>
            <p:nvPr/>
          </p:nvSpPr>
          <p:spPr bwMode="auto">
            <a:xfrm>
              <a:off x="6899275" y="3681413"/>
              <a:ext cx="69850" cy="38100"/>
            </a:xfrm>
            <a:custGeom>
              <a:avLst/>
              <a:gdLst>
                <a:gd name="T0" fmla="*/ 38 w 44"/>
                <a:gd name="T1" fmla="*/ 6 h 24"/>
                <a:gd name="T2" fmla="*/ 40 w 44"/>
                <a:gd name="T3" fmla="*/ 8 h 24"/>
                <a:gd name="T4" fmla="*/ 43 w 44"/>
                <a:gd name="T5" fmla="*/ 12 h 24"/>
                <a:gd name="T6" fmla="*/ 44 w 44"/>
                <a:gd name="T7" fmla="*/ 14 h 24"/>
                <a:gd name="T8" fmla="*/ 44 w 44"/>
                <a:gd name="T9" fmla="*/ 16 h 24"/>
                <a:gd name="T10" fmla="*/ 44 w 44"/>
                <a:gd name="T11" fmla="*/ 19 h 24"/>
                <a:gd name="T12" fmla="*/ 44 w 44"/>
                <a:gd name="T13" fmla="*/ 20 h 24"/>
                <a:gd name="T14" fmla="*/ 43 w 44"/>
                <a:gd name="T15" fmla="*/ 21 h 24"/>
                <a:gd name="T16" fmla="*/ 43 w 44"/>
                <a:gd name="T17" fmla="*/ 22 h 24"/>
                <a:gd name="T18" fmla="*/ 42 w 44"/>
                <a:gd name="T19" fmla="*/ 24 h 24"/>
                <a:gd name="T20" fmla="*/ 40 w 44"/>
                <a:gd name="T21" fmla="*/ 24 h 24"/>
                <a:gd name="T22" fmla="*/ 38 w 44"/>
                <a:gd name="T23" fmla="*/ 24 h 24"/>
                <a:gd name="T24" fmla="*/ 37 w 44"/>
                <a:gd name="T25" fmla="*/ 24 h 24"/>
                <a:gd name="T26" fmla="*/ 35 w 44"/>
                <a:gd name="T27" fmla="*/ 24 h 24"/>
                <a:gd name="T28" fmla="*/ 32 w 44"/>
                <a:gd name="T29" fmla="*/ 24 h 24"/>
                <a:gd name="T30" fmla="*/ 27 w 44"/>
                <a:gd name="T31" fmla="*/ 21 h 24"/>
                <a:gd name="T32" fmla="*/ 22 w 44"/>
                <a:gd name="T33" fmla="*/ 19 h 24"/>
                <a:gd name="T34" fmla="*/ 16 w 44"/>
                <a:gd name="T35" fmla="*/ 15 h 24"/>
                <a:gd name="T36" fmla="*/ 12 w 44"/>
                <a:gd name="T37" fmla="*/ 13 h 24"/>
                <a:gd name="T38" fmla="*/ 10 w 44"/>
                <a:gd name="T39" fmla="*/ 10 h 24"/>
                <a:gd name="T40" fmla="*/ 6 w 44"/>
                <a:gd name="T41" fmla="*/ 9 h 24"/>
                <a:gd name="T42" fmla="*/ 5 w 44"/>
                <a:gd name="T43" fmla="*/ 7 h 24"/>
                <a:gd name="T44" fmla="*/ 3 w 44"/>
                <a:gd name="T45" fmla="*/ 6 h 24"/>
                <a:gd name="T46" fmla="*/ 1 w 44"/>
                <a:gd name="T47" fmla="*/ 5 h 24"/>
                <a:gd name="T48" fmla="*/ 1 w 44"/>
                <a:gd name="T49" fmla="*/ 3 h 24"/>
                <a:gd name="T50" fmla="*/ 0 w 44"/>
                <a:gd name="T51" fmla="*/ 2 h 24"/>
                <a:gd name="T52" fmla="*/ 1 w 44"/>
                <a:gd name="T53" fmla="*/ 1 h 24"/>
                <a:gd name="T54" fmla="*/ 1 w 44"/>
                <a:gd name="T55" fmla="*/ 1 h 24"/>
                <a:gd name="T56" fmla="*/ 3 w 44"/>
                <a:gd name="T57" fmla="*/ 1 h 24"/>
                <a:gd name="T58" fmla="*/ 5 w 44"/>
                <a:gd name="T59" fmla="*/ 1 h 24"/>
                <a:gd name="T60" fmla="*/ 7 w 44"/>
                <a:gd name="T61" fmla="*/ 0 h 24"/>
                <a:gd name="T62" fmla="*/ 11 w 44"/>
                <a:gd name="T63" fmla="*/ 0 h 24"/>
                <a:gd name="T64" fmla="*/ 14 w 44"/>
                <a:gd name="T65" fmla="*/ 0 h 24"/>
                <a:gd name="T66" fmla="*/ 19 w 44"/>
                <a:gd name="T67" fmla="*/ 0 h 24"/>
                <a:gd name="T68" fmla="*/ 23 w 44"/>
                <a:gd name="T69" fmla="*/ 0 h 24"/>
                <a:gd name="T70" fmla="*/ 26 w 44"/>
                <a:gd name="T71" fmla="*/ 1 h 24"/>
                <a:gd name="T72" fmla="*/ 30 w 44"/>
                <a:gd name="T73" fmla="*/ 1 h 24"/>
                <a:gd name="T74" fmla="*/ 32 w 44"/>
                <a:gd name="T75" fmla="*/ 2 h 24"/>
                <a:gd name="T76" fmla="*/ 35 w 44"/>
                <a:gd name="T77" fmla="*/ 2 h 24"/>
                <a:gd name="T78" fmla="*/ 36 w 44"/>
                <a:gd name="T79" fmla="*/ 3 h 24"/>
                <a:gd name="T80" fmla="*/ 38 w 44"/>
                <a:gd name="T81" fmla="*/ 5 h 24"/>
                <a:gd name="T82" fmla="*/ 38 w 44"/>
                <a:gd name="T83" fmla="*/ 6 h 24"/>
                <a:gd name="T84" fmla="*/ 38 w 44"/>
                <a:gd name="T85" fmla="*/ 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4" h="24">
                  <a:moveTo>
                    <a:pt x="38" y="6"/>
                  </a:moveTo>
                  <a:lnTo>
                    <a:pt x="40" y="8"/>
                  </a:lnTo>
                  <a:lnTo>
                    <a:pt x="43" y="12"/>
                  </a:lnTo>
                  <a:lnTo>
                    <a:pt x="44" y="14"/>
                  </a:lnTo>
                  <a:lnTo>
                    <a:pt x="44" y="16"/>
                  </a:lnTo>
                  <a:lnTo>
                    <a:pt x="44" y="19"/>
                  </a:lnTo>
                  <a:lnTo>
                    <a:pt x="44" y="20"/>
                  </a:lnTo>
                  <a:lnTo>
                    <a:pt x="43" y="21"/>
                  </a:lnTo>
                  <a:lnTo>
                    <a:pt x="43" y="22"/>
                  </a:lnTo>
                  <a:lnTo>
                    <a:pt x="42" y="24"/>
                  </a:lnTo>
                  <a:lnTo>
                    <a:pt x="40" y="24"/>
                  </a:lnTo>
                  <a:lnTo>
                    <a:pt x="38" y="24"/>
                  </a:lnTo>
                  <a:lnTo>
                    <a:pt x="37" y="24"/>
                  </a:lnTo>
                  <a:lnTo>
                    <a:pt x="35" y="24"/>
                  </a:lnTo>
                  <a:lnTo>
                    <a:pt x="32" y="24"/>
                  </a:lnTo>
                  <a:lnTo>
                    <a:pt x="27" y="21"/>
                  </a:lnTo>
                  <a:lnTo>
                    <a:pt x="22" y="19"/>
                  </a:lnTo>
                  <a:lnTo>
                    <a:pt x="16" y="15"/>
                  </a:lnTo>
                  <a:lnTo>
                    <a:pt x="12" y="13"/>
                  </a:lnTo>
                  <a:lnTo>
                    <a:pt x="10" y="10"/>
                  </a:lnTo>
                  <a:lnTo>
                    <a:pt x="6" y="9"/>
                  </a:lnTo>
                  <a:lnTo>
                    <a:pt x="5" y="7"/>
                  </a:lnTo>
                  <a:lnTo>
                    <a:pt x="3" y="6"/>
                  </a:lnTo>
                  <a:lnTo>
                    <a:pt x="1" y="5"/>
                  </a:lnTo>
                  <a:lnTo>
                    <a:pt x="1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3" y="1"/>
                  </a:lnTo>
                  <a:lnTo>
                    <a:pt x="5" y="1"/>
                  </a:lnTo>
                  <a:lnTo>
                    <a:pt x="7" y="0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9" y="0"/>
                  </a:lnTo>
                  <a:lnTo>
                    <a:pt x="23" y="0"/>
                  </a:lnTo>
                  <a:lnTo>
                    <a:pt x="26" y="1"/>
                  </a:lnTo>
                  <a:lnTo>
                    <a:pt x="30" y="1"/>
                  </a:lnTo>
                  <a:lnTo>
                    <a:pt x="32" y="2"/>
                  </a:lnTo>
                  <a:lnTo>
                    <a:pt x="35" y="2"/>
                  </a:lnTo>
                  <a:lnTo>
                    <a:pt x="36" y="3"/>
                  </a:lnTo>
                  <a:lnTo>
                    <a:pt x="38" y="5"/>
                  </a:lnTo>
                  <a:lnTo>
                    <a:pt x="38" y="6"/>
                  </a:lnTo>
                  <a:lnTo>
                    <a:pt x="38" y="6"/>
                  </a:lnTo>
                </a:path>
              </a:pathLst>
            </a:custGeom>
            <a:solidFill>
              <a:schemeClr val="tx1"/>
            </a:solidFill>
            <a:ln w="11113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0" name="Freeform 309"/>
            <p:cNvSpPr/>
            <p:nvPr/>
          </p:nvSpPr>
          <p:spPr bwMode="auto">
            <a:xfrm>
              <a:off x="6892925" y="3748088"/>
              <a:ext cx="65087" cy="44450"/>
            </a:xfrm>
            <a:custGeom>
              <a:avLst/>
              <a:gdLst>
                <a:gd name="T0" fmla="*/ 16 w 41"/>
                <a:gd name="T1" fmla="*/ 18 h 28"/>
                <a:gd name="T2" fmla="*/ 11 w 41"/>
                <a:gd name="T3" fmla="*/ 15 h 28"/>
                <a:gd name="T4" fmla="*/ 9 w 41"/>
                <a:gd name="T5" fmla="*/ 12 h 28"/>
                <a:gd name="T6" fmla="*/ 5 w 41"/>
                <a:gd name="T7" fmla="*/ 9 h 28"/>
                <a:gd name="T8" fmla="*/ 3 w 41"/>
                <a:gd name="T9" fmla="*/ 8 h 28"/>
                <a:gd name="T10" fmla="*/ 2 w 41"/>
                <a:gd name="T11" fmla="*/ 5 h 28"/>
                <a:gd name="T12" fmla="*/ 1 w 41"/>
                <a:gd name="T13" fmla="*/ 4 h 28"/>
                <a:gd name="T14" fmla="*/ 0 w 41"/>
                <a:gd name="T15" fmla="*/ 3 h 28"/>
                <a:gd name="T16" fmla="*/ 0 w 41"/>
                <a:gd name="T17" fmla="*/ 2 h 28"/>
                <a:gd name="T18" fmla="*/ 0 w 41"/>
                <a:gd name="T19" fmla="*/ 2 h 28"/>
                <a:gd name="T20" fmla="*/ 0 w 41"/>
                <a:gd name="T21" fmla="*/ 0 h 28"/>
                <a:gd name="T22" fmla="*/ 1 w 41"/>
                <a:gd name="T23" fmla="*/ 0 h 28"/>
                <a:gd name="T24" fmla="*/ 2 w 41"/>
                <a:gd name="T25" fmla="*/ 0 h 28"/>
                <a:gd name="T26" fmla="*/ 4 w 41"/>
                <a:gd name="T27" fmla="*/ 0 h 28"/>
                <a:gd name="T28" fmla="*/ 7 w 41"/>
                <a:gd name="T29" fmla="*/ 0 h 28"/>
                <a:gd name="T30" fmla="*/ 9 w 41"/>
                <a:gd name="T31" fmla="*/ 0 h 28"/>
                <a:gd name="T32" fmla="*/ 13 w 41"/>
                <a:gd name="T33" fmla="*/ 0 h 28"/>
                <a:gd name="T34" fmla="*/ 17 w 41"/>
                <a:gd name="T35" fmla="*/ 0 h 28"/>
                <a:gd name="T36" fmla="*/ 23 w 41"/>
                <a:gd name="T37" fmla="*/ 0 h 28"/>
                <a:gd name="T38" fmla="*/ 28 w 41"/>
                <a:gd name="T39" fmla="*/ 2 h 28"/>
                <a:gd name="T40" fmla="*/ 34 w 41"/>
                <a:gd name="T41" fmla="*/ 4 h 28"/>
                <a:gd name="T42" fmla="*/ 37 w 41"/>
                <a:gd name="T43" fmla="*/ 6 h 28"/>
                <a:gd name="T44" fmla="*/ 39 w 41"/>
                <a:gd name="T45" fmla="*/ 8 h 28"/>
                <a:gd name="T46" fmla="*/ 40 w 41"/>
                <a:gd name="T47" fmla="*/ 9 h 28"/>
                <a:gd name="T48" fmla="*/ 41 w 41"/>
                <a:gd name="T49" fmla="*/ 11 h 28"/>
                <a:gd name="T50" fmla="*/ 41 w 41"/>
                <a:gd name="T51" fmla="*/ 12 h 28"/>
                <a:gd name="T52" fmla="*/ 41 w 41"/>
                <a:gd name="T53" fmla="*/ 15 h 28"/>
                <a:gd name="T54" fmla="*/ 41 w 41"/>
                <a:gd name="T55" fmla="*/ 16 h 28"/>
                <a:gd name="T56" fmla="*/ 40 w 41"/>
                <a:gd name="T57" fmla="*/ 19 h 28"/>
                <a:gd name="T58" fmla="*/ 39 w 41"/>
                <a:gd name="T59" fmla="*/ 23 h 28"/>
                <a:gd name="T60" fmla="*/ 39 w 41"/>
                <a:gd name="T61" fmla="*/ 25 h 28"/>
                <a:gd name="T62" fmla="*/ 37 w 41"/>
                <a:gd name="T63" fmla="*/ 26 h 28"/>
                <a:gd name="T64" fmla="*/ 36 w 41"/>
                <a:gd name="T65" fmla="*/ 28 h 28"/>
                <a:gd name="T66" fmla="*/ 35 w 41"/>
                <a:gd name="T67" fmla="*/ 28 h 28"/>
                <a:gd name="T68" fmla="*/ 33 w 41"/>
                <a:gd name="T69" fmla="*/ 26 h 28"/>
                <a:gd name="T70" fmla="*/ 30 w 41"/>
                <a:gd name="T71" fmla="*/ 25 h 28"/>
                <a:gd name="T72" fmla="*/ 28 w 41"/>
                <a:gd name="T73" fmla="*/ 24 h 28"/>
                <a:gd name="T74" fmla="*/ 24 w 41"/>
                <a:gd name="T75" fmla="*/ 23 h 28"/>
                <a:gd name="T76" fmla="*/ 20 w 41"/>
                <a:gd name="T77" fmla="*/ 21 h 28"/>
                <a:gd name="T78" fmla="*/ 16 w 41"/>
                <a:gd name="T79" fmla="*/ 18 h 28"/>
                <a:gd name="T80" fmla="*/ 16 w 41"/>
                <a:gd name="T81" fmla="*/ 1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1" h="28">
                  <a:moveTo>
                    <a:pt x="16" y="18"/>
                  </a:moveTo>
                  <a:lnTo>
                    <a:pt x="11" y="15"/>
                  </a:lnTo>
                  <a:lnTo>
                    <a:pt x="9" y="12"/>
                  </a:lnTo>
                  <a:lnTo>
                    <a:pt x="5" y="9"/>
                  </a:lnTo>
                  <a:lnTo>
                    <a:pt x="3" y="8"/>
                  </a:lnTo>
                  <a:lnTo>
                    <a:pt x="2" y="5"/>
                  </a:ln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7" y="0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8" y="2"/>
                  </a:lnTo>
                  <a:lnTo>
                    <a:pt x="34" y="4"/>
                  </a:lnTo>
                  <a:lnTo>
                    <a:pt x="37" y="6"/>
                  </a:lnTo>
                  <a:lnTo>
                    <a:pt x="39" y="8"/>
                  </a:lnTo>
                  <a:lnTo>
                    <a:pt x="40" y="9"/>
                  </a:lnTo>
                  <a:lnTo>
                    <a:pt x="41" y="11"/>
                  </a:lnTo>
                  <a:lnTo>
                    <a:pt x="41" y="12"/>
                  </a:lnTo>
                  <a:lnTo>
                    <a:pt x="41" y="15"/>
                  </a:lnTo>
                  <a:lnTo>
                    <a:pt x="41" y="16"/>
                  </a:lnTo>
                  <a:lnTo>
                    <a:pt x="40" y="19"/>
                  </a:lnTo>
                  <a:lnTo>
                    <a:pt x="39" y="23"/>
                  </a:lnTo>
                  <a:lnTo>
                    <a:pt x="39" y="25"/>
                  </a:lnTo>
                  <a:lnTo>
                    <a:pt x="37" y="26"/>
                  </a:lnTo>
                  <a:lnTo>
                    <a:pt x="36" y="28"/>
                  </a:lnTo>
                  <a:lnTo>
                    <a:pt x="35" y="28"/>
                  </a:lnTo>
                  <a:lnTo>
                    <a:pt x="33" y="26"/>
                  </a:lnTo>
                  <a:lnTo>
                    <a:pt x="30" y="25"/>
                  </a:lnTo>
                  <a:lnTo>
                    <a:pt x="28" y="24"/>
                  </a:lnTo>
                  <a:lnTo>
                    <a:pt x="24" y="23"/>
                  </a:lnTo>
                  <a:lnTo>
                    <a:pt x="20" y="21"/>
                  </a:lnTo>
                  <a:lnTo>
                    <a:pt x="16" y="18"/>
                  </a:lnTo>
                  <a:lnTo>
                    <a:pt x="16" y="18"/>
                  </a:lnTo>
                </a:path>
              </a:pathLst>
            </a:custGeom>
            <a:solidFill>
              <a:schemeClr val="tx1"/>
            </a:solidFill>
            <a:ln w="11113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1" name="Freeform 310"/>
            <p:cNvSpPr/>
            <p:nvPr/>
          </p:nvSpPr>
          <p:spPr bwMode="auto">
            <a:xfrm>
              <a:off x="7085013" y="3652838"/>
              <a:ext cx="65087" cy="33338"/>
            </a:xfrm>
            <a:custGeom>
              <a:avLst/>
              <a:gdLst>
                <a:gd name="T0" fmla="*/ 38 w 41"/>
                <a:gd name="T1" fmla="*/ 10 h 21"/>
                <a:gd name="T2" fmla="*/ 39 w 41"/>
                <a:gd name="T3" fmla="*/ 13 h 21"/>
                <a:gd name="T4" fmla="*/ 41 w 41"/>
                <a:gd name="T5" fmla="*/ 17 h 21"/>
                <a:gd name="T6" fmla="*/ 41 w 41"/>
                <a:gd name="T7" fmla="*/ 19 h 21"/>
                <a:gd name="T8" fmla="*/ 41 w 41"/>
                <a:gd name="T9" fmla="*/ 19 h 21"/>
                <a:gd name="T10" fmla="*/ 41 w 41"/>
                <a:gd name="T11" fmla="*/ 20 h 21"/>
                <a:gd name="T12" fmla="*/ 39 w 41"/>
                <a:gd name="T13" fmla="*/ 21 h 21"/>
                <a:gd name="T14" fmla="*/ 38 w 41"/>
                <a:gd name="T15" fmla="*/ 21 h 21"/>
                <a:gd name="T16" fmla="*/ 36 w 41"/>
                <a:gd name="T17" fmla="*/ 21 h 21"/>
                <a:gd name="T18" fmla="*/ 33 w 41"/>
                <a:gd name="T19" fmla="*/ 21 h 21"/>
                <a:gd name="T20" fmla="*/ 30 w 41"/>
                <a:gd name="T21" fmla="*/ 20 h 21"/>
                <a:gd name="T22" fmla="*/ 28 w 41"/>
                <a:gd name="T23" fmla="*/ 20 h 21"/>
                <a:gd name="T24" fmla="*/ 23 w 41"/>
                <a:gd name="T25" fmla="*/ 18 h 21"/>
                <a:gd name="T26" fmla="*/ 18 w 41"/>
                <a:gd name="T27" fmla="*/ 17 h 21"/>
                <a:gd name="T28" fmla="*/ 15 w 41"/>
                <a:gd name="T29" fmla="*/ 15 h 21"/>
                <a:gd name="T30" fmla="*/ 11 w 41"/>
                <a:gd name="T31" fmla="*/ 14 h 21"/>
                <a:gd name="T32" fmla="*/ 7 w 41"/>
                <a:gd name="T33" fmla="*/ 12 h 21"/>
                <a:gd name="T34" fmla="*/ 5 w 41"/>
                <a:gd name="T35" fmla="*/ 11 h 21"/>
                <a:gd name="T36" fmla="*/ 3 w 41"/>
                <a:gd name="T37" fmla="*/ 10 h 21"/>
                <a:gd name="T38" fmla="*/ 2 w 41"/>
                <a:gd name="T39" fmla="*/ 8 h 21"/>
                <a:gd name="T40" fmla="*/ 0 w 41"/>
                <a:gd name="T41" fmla="*/ 7 h 21"/>
                <a:gd name="T42" fmla="*/ 0 w 41"/>
                <a:gd name="T43" fmla="*/ 6 h 21"/>
                <a:gd name="T44" fmla="*/ 0 w 41"/>
                <a:gd name="T45" fmla="*/ 5 h 21"/>
                <a:gd name="T46" fmla="*/ 2 w 41"/>
                <a:gd name="T47" fmla="*/ 4 h 21"/>
                <a:gd name="T48" fmla="*/ 3 w 41"/>
                <a:gd name="T49" fmla="*/ 2 h 21"/>
                <a:gd name="T50" fmla="*/ 5 w 41"/>
                <a:gd name="T51" fmla="*/ 1 h 21"/>
                <a:gd name="T52" fmla="*/ 7 w 41"/>
                <a:gd name="T53" fmla="*/ 1 h 21"/>
                <a:gd name="T54" fmla="*/ 11 w 41"/>
                <a:gd name="T55" fmla="*/ 0 h 21"/>
                <a:gd name="T56" fmla="*/ 15 w 41"/>
                <a:gd name="T57" fmla="*/ 0 h 21"/>
                <a:gd name="T58" fmla="*/ 18 w 41"/>
                <a:gd name="T59" fmla="*/ 0 h 21"/>
                <a:gd name="T60" fmla="*/ 23 w 41"/>
                <a:gd name="T61" fmla="*/ 0 h 21"/>
                <a:gd name="T62" fmla="*/ 26 w 41"/>
                <a:gd name="T63" fmla="*/ 1 h 21"/>
                <a:gd name="T64" fmla="*/ 29 w 41"/>
                <a:gd name="T65" fmla="*/ 1 h 21"/>
                <a:gd name="T66" fmla="*/ 32 w 41"/>
                <a:gd name="T67" fmla="*/ 2 h 21"/>
                <a:gd name="T68" fmla="*/ 35 w 41"/>
                <a:gd name="T69" fmla="*/ 4 h 21"/>
                <a:gd name="T70" fmla="*/ 36 w 41"/>
                <a:gd name="T71" fmla="*/ 6 h 21"/>
                <a:gd name="T72" fmla="*/ 37 w 41"/>
                <a:gd name="T73" fmla="*/ 7 h 21"/>
                <a:gd name="T74" fmla="*/ 38 w 41"/>
                <a:gd name="T75" fmla="*/ 10 h 21"/>
                <a:gd name="T76" fmla="*/ 38 w 41"/>
                <a:gd name="T77" fmla="*/ 1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" h="21">
                  <a:moveTo>
                    <a:pt x="38" y="10"/>
                  </a:moveTo>
                  <a:lnTo>
                    <a:pt x="39" y="13"/>
                  </a:lnTo>
                  <a:lnTo>
                    <a:pt x="41" y="17"/>
                  </a:lnTo>
                  <a:lnTo>
                    <a:pt x="41" y="19"/>
                  </a:lnTo>
                  <a:lnTo>
                    <a:pt x="41" y="19"/>
                  </a:lnTo>
                  <a:lnTo>
                    <a:pt x="41" y="20"/>
                  </a:lnTo>
                  <a:lnTo>
                    <a:pt x="39" y="21"/>
                  </a:lnTo>
                  <a:lnTo>
                    <a:pt x="38" y="21"/>
                  </a:lnTo>
                  <a:lnTo>
                    <a:pt x="36" y="21"/>
                  </a:lnTo>
                  <a:lnTo>
                    <a:pt x="33" y="21"/>
                  </a:lnTo>
                  <a:lnTo>
                    <a:pt x="30" y="20"/>
                  </a:lnTo>
                  <a:lnTo>
                    <a:pt x="28" y="20"/>
                  </a:lnTo>
                  <a:lnTo>
                    <a:pt x="23" y="18"/>
                  </a:lnTo>
                  <a:lnTo>
                    <a:pt x="18" y="17"/>
                  </a:lnTo>
                  <a:lnTo>
                    <a:pt x="15" y="15"/>
                  </a:lnTo>
                  <a:lnTo>
                    <a:pt x="11" y="14"/>
                  </a:lnTo>
                  <a:lnTo>
                    <a:pt x="7" y="12"/>
                  </a:lnTo>
                  <a:lnTo>
                    <a:pt x="5" y="11"/>
                  </a:lnTo>
                  <a:lnTo>
                    <a:pt x="3" y="10"/>
                  </a:lnTo>
                  <a:lnTo>
                    <a:pt x="2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2" y="4"/>
                  </a:lnTo>
                  <a:lnTo>
                    <a:pt x="3" y="2"/>
                  </a:lnTo>
                  <a:lnTo>
                    <a:pt x="5" y="1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3" y="0"/>
                  </a:lnTo>
                  <a:lnTo>
                    <a:pt x="26" y="1"/>
                  </a:lnTo>
                  <a:lnTo>
                    <a:pt x="29" y="1"/>
                  </a:lnTo>
                  <a:lnTo>
                    <a:pt x="32" y="2"/>
                  </a:lnTo>
                  <a:lnTo>
                    <a:pt x="35" y="4"/>
                  </a:lnTo>
                  <a:lnTo>
                    <a:pt x="36" y="6"/>
                  </a:lnTo>
                  <a:lnTo>
                    <a:pt x="37" y="7"/>
                  </a:lnTo>
                  <a:lnTo>
                    <a:pt x="38" y="10"/>
                  </a:lnTo>
                  <a:lnTo>
                    <a:pt x="38" y="10"/>
                  </a:lnTo>
                </a:path>
              </a:pathLst>
            </a:custGeom>
            <a:solidFill>
              <a:schemeClr val="tx1"/>
            </a:solidFill>
            <a:ln w="11113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2" name="Freeform 311"/>
            <p:cNvSpPr/>
            <p:nvPr/>
          </p:nvSpPr>
          <p:spPr bwMode="auto">
            <a:xfrm>
              <a:off x="7073900" y="3716338"/>
              <a:ext cx="77787" cy="38100"/>
            </a:xfrm>
            <a:custGeom>
              <a:avLst/>
              <a:gdLst>
                <a:gd name="T0" fmla="*/ 7 w 49"/>
                <a:gd name="T1" fmla="*/ 4 h 24"/>
                <a:gd name="T2" fmla="*/ 11 w 49"/>
                <a:gd name="T3" fmla="*/ 3 h 24"/>
                <a:gd name="T4" fmla="*/ 14 w 49"/>
                <a:gd name="T5" fmla="*/ 2 h 24"/>
                <a:gd name="T6" fmla="*/ 18 w 49"/>
                <a:gd name="T7" fmla="*/ 0 h 24"/>
                <a:gd name="T8" fmla="*/ 22 w 49"/>
                <a:gd name="T9" fmla="*/ 0 h 24"/>
                <a:gd name="T10" fmla="*/ 26 w 49"/>
                <a:gd name="T11" fmla="*/ 0 h 24"/>
                <a:gd name="T12" fmla="*/ 30 w 49"/>
                <a:gd name="T13" fmla="*/ 2 h 24"/>
                <a:gd name="T14" fmla="*/ 35 w 49"/>
                <a:gd name="T15" fmla="*/ 3 h 24"/>
                <a:gd name="T16" fmla="*/ 40 w 49"/>
                <a:gd name="T17" fmla="*/ 4 h 24"/>
                <a:gd name="T18" fmla="*/ 44 w 49"/>
                <a:gd name="T19" fmla="*/ 6 h 24"/>
                <a:gd name="T20" fmla="*/ 46 w 49"/>
                <a:gd name="T21" fmla="*/ 10 h 24"/>
                <a:gd name="T22" fmla="*/ 49 w 49"/>
                <a:gd name="T23" fmla="*/ 12 h 24"/>
                <a:gd name="T24" fmla="*/ 49 w 49"/>
                <a:gd name="T25" fmla="*/ 15 h 24"/>
                <a:gd name="T26" fmla="*/ 49 w 49"/>
                <a:gd name="T27" fmla="*/ 17 h 24"/>
                <a:gd name="T28" fmla="*/ 49 w 49"/>
                <a:gd name="T29" fmla="*/ 18 h 24"/>
                <a:gd name="T30" fmla="*/ 49 w 49"/>
                <a:gd name="T31" fmla="*/ 19 h 24"/>
                <a:gd name="T32" fmla="*/ 48 w 49"/>
                <a:gd name="T33" fmla="*/ 22 h 24"/>
                <a:gd name="T34" fmla="*/ 45 w 49"/>
                <a:gd name="T35" fmla="*/ 23 h 24"/>
                <a:gd name="T36" fmla="*/ 44 w 49"/>
                <a:gd name="T37" fmla="*/ 23 h 24"/>
                <a:gd name="T38" fmla="*/ 42 w 49"/>
                <a:gd name="T39" fmla="*/ 24 h 24"/>
                <a:gd name="T40" fmla="*/ 37 w 49"/>
                <a:gd name="T41" fmla="*/ 23 h 24"/>
                <a:gd name="T42" fmla="*/ 32 w 49"/>
                <a:gd name="T43" fmla="*/ 22 h 24"/>
                <a:gd name="T44" fmla="*/ 29 w 49"/>
                <a:gd name="T45" fmla="*/ 20 h 24"/>
                <a:gd name="T46" fmla="*/ 26 w 49"/>
                <a:gd name="T47" fmla="*/ 19 h 24"/>
                <a:gd name="T48" fmla="*/ 23 w 49"/>
                <a:gd name="T49" fmla="*/ 18 h 24"/>
                <a:gd name="T50" fmla="*/ 18 w 49"/>
                <a:gd name="T51" fmla="*/ 17 h 24"/>
                <a:gd name="T52" fmla="*/ 14 w 49"/>
                <a:gd name="T53" fmla="*/ 15 h 24"/>
                <a:gd name="T54" fmla="*/ 11 w 49"/>
                <a:gd name="T55" fmla="*/ 13 h 24"/>
                <a:gd name="T56" fmla="*/ 7 w 49"/>
                <a:gd name="T57" fmla="*/ 11 h 24"/>
                <a:gd name="T58" fmla="*/ 5 w 49"/>
                <a:gd name="T59" fmla="*/ 10 h 24"/>
                <a:gd name="T60" fmla="*/ 3 w 49"/>
                <a:gd name="T61" fmla="*/ 10 h 24"/>
                <a:gd name="T62" fmla="*/ 1 w 49"/>
                <a:gd name="T63" fmla="*/ 9 h 24"/>
                <a:gd name="T64" fmla="*/ 0 w 49"/>
                <a:gd name="T65" fmla="*/ 7 h 24"/>
                <a:gd name="T66" fmla="*/ 0 w 49"/>
                <a:gd name="T67" fmla="*/ 7 h 24"/>
                <a:gd name="T68" fmla="*/ 0 w 49"/>
                <a:gd name="T69" fmla="*/ 6 h 24"/>
                <a:gd name="T70" fmla="*/ 1 w 49"/>
                <a:gd name="T71" fmla="*/ 5 h 24"/>
                <a:gd name="T72" fmla="*/ 3 w 49"/>
                <a:gd name="T73" fmla="*/ 5 h 24"/>
                <a:gd name="T74" fmla="*/ 4 w 49"/>
                <a:gd name="T75" fmla="*/ 5 h 24"/>
                <a:gd name="T76" fmla="*/ 6 w 49"/>
                <a:gd name="T77" fmla="*/ 4 h 24"/>
                <a:gd name="T78" fmla="*/ 7 w 49"/>
                <a:gd name="T79" fmla="*/ 4 h 24"/>
                <a:gd name="T80" fmla="*/ 7 w 49"/>
                <a:gd name="T81" fmla="*/ 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9" h="24">
                  <a:moveTo>
                    <a:pt x="7" y="4"/>
                  </a:moveTo>
                  <a:lnTo>
                    <a:pt x="11" y="3"/>
                  </a:lnTo>
                  <a:lnTo>
                    <a:pt x="14" y="2"/>
                  </a:lnTo>
                  <a:lnTo>
                    <a:pt x="18" y="0"/>
                  </a:lnTo>
                  <a:lnTo>
                    <a:pt x="22" y="0"/>
                  </a:lnTo>
                  <a:lnTo>
                    <a:pt x="26" y="0"/>
                  </a:lnTo>
                  <a:lnTo>
                    <a:pt x="30" y="2"/>
                  </a:lnTo>
                  <a:lnTo>
                    <a:pt x="35" y="3"/>
                  </a:lnTo>
                  <a:lnTo>
                    <a:pt x="40" y="4"/>
                  </a:lnTo>
                  <a:lnTo>
                    <a:pt x="44" y="6"/>
                  </a:lnTo>
                  <a:lnTo>
                    <a:pt x="46" y="10"/>
                  </a:lnTo>
                  <a:lnTo>
                    <a:pt x="49" y="12"/>
                  </a:lnTo>
                  <a:lnTo>
                    <a:pt x="49" y="15"/>
                  </a:lnTo>
                  <a:lnTo>
                    <a:pt x="49" y="17"/>
                  </a:lnTo>
                  <a:lnTo>
                    <a:pt x="49" y="18"/>
                  </a:lnTo>
                  <a:lnTo>
                    <a:pt x="49" y="19"/>
                  </a:lnTo>
                  <a:lnTo>
                    <a:pt x="48" y="22"/>
                  </a:lnTo>
                  <a:lnTo>
                    <a:pt x="45" y="23"/>
                  </a:lnTo>
                  <a:lnTo>
                    <a:pt x="44" y="23"/>
                  </a:lnTo>
                  <a:lnTo>
                    <a:pt x="42" y="24"/>
                  </a:lnTo>
                  <a:lnTo>
                    <a:pt x="37" y="23"/>
                  </a:lnTo>
                  <a:lnTo>
                    <a:pt x="32" y="22"/>
                  </a:lnTo>
                  <a:lnTo>
                    <a:pt x="29" y="20"/>
                  </a:lnTo>
                  <a:lnTo>
                    <a:pt x="26" y="19"/>
                  </a:lnTo>
                  <a:lnTo>
                    <a:pt x="23" y="18"/>
                  </a:lnTo>
                  <a:lnTo>
                    <a:pt x="18" y="17"/>
                  </a:lnTo>
                  <a:lnTo>
                    <a:pt x="14" y="15"/>
                  </a:lnTo>
                  <a:lnTo>
                    <a:pt x="11" y="13"/>
                  </a:lnTo>
                  <a:lnTo>
                    <a:pt x="7" y="11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1" y="9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4"/>
                  </a:lnTo>
                  <a:lnTo>
                    <a:pt x="7" y="4"/>
                  </a:lnTo>
                  <a:lnTo>
                    <a:pt x="7" y="4"/>
                  </a:lnTo>
                </a:path>
              </a:pathLst>
            </a:custGeom>
            <a:solidFill>
              <a:schemeClr val="tx1"/>
            </a:solidFill>
            <a:ln w="11113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3" name="Freeform 312"/>
            <p:cNvSpPr/>
            <p:nvPr/>
          </p:nvSpPr>
          <p:spPr bwMode="auto">
            <a:xfrm>
              <a:off x="6924675" y="3783013"/>
              <a:ext cx="236537" cy="60325"/>
            </a:xfrm>
            <a:custGeom>
              <a:avLst/>
              <a:gdLst>
                <a:gd name="T0" fmla="*/ 142 w 149"/>
                <a:gd name="T1" fmla="*/ 3 h 38"/>
                <a:gd name="T2" fmla="*/ 143 w 149"/>
                <a:gd name="T3" fmla="*/ 4 h 38"/>
                <a:gd name="T4" fmla="*/ 145 w 149"/>
                <a:gd name="T5" fmla="*/ 4 h 38"/>
                <a:gd name="T6" fmla="*/ 146 w 149"/>
                <a:gd name="T7" fmla="*/ 6 h 38"/>
                <a:gd name="T8" fmla="*/ 146 w 149"/>
                <a:gd name="T9" fmla="*/ 7 h 38"/>
                <a:gd name="T10" fmla="*/ 147 w 149"/>
                <a:gd name="T11" fmla="*/ 9 h 38"/>
                <a:gd name="T12" fmla="*/ 149 w 149"/>
                <a:gd name="T13" fmla="*/ 10 h 38"/>
                <a:gd name="T14" fmla="*/ 149 w 149"/>
                <a:gd name="T15" fmla="*/ 10 h 38"/>
                <a:gd name="T16" fmla="*/ 147 w 149"/>
                <a:gd name="T17" fmla="*/ 12 h 38"/>
                <a:gd name="T18" fmla="*/ 146 w 149"/>
                <a:gd name="T19" fmla="*/ 13 h 38"/>
                <a:gd name="T20" fmla="*/ 144 w 149"/>
                <a:gd name="T21" fmla="*/ 13 h 38"/>
                <a:gd name="T22" fmla="*/ 142 w 149"/>
                <a:gd name="T23" fmla="*/ 14 h 38"/>
                <a:gd name="T24" fmla="*/ 139 w 149"/>
                <a:gd name="T25" fmla="*/ 15 h 38"/>
                <a:gd name="T26" fmla="*/ 136 w 149"/>
                <a:gd name="T27" fmla="*/ 16 h 38"/>
                <a:gd name="T28" fmla="*/ 132 w 149"/>
                <a:gd name="T29" fmla="*/ 17 h 38"/>
                <a:gd name="T30" fmla="*/ 127 w 149"/>
                <a:gd name="T31" fmla="*/ 17 h 38"/>
                <a:gd name="T32" fmla="*/ 123 w 149"/>
                <a:gd name="T33" fmla="*/ 19 h 38"/>
                <a:gd name="T34" fmla="*/ 118 w 149"/>
                <a:gd name="T35" fmla="*/ 20 h 38"/>
                <a:gd name="T36" fmla="*/ 112 w 149"/>
                <a:gd name="T37" fmla="*/ 21 h 38"/>
                <a:gd name="T38" fmla="*/ 106 w 149"/>
                <a:gd name="T39" fmla="*/ 22 h 38"/>
                <a:gd name="T40" fmla="*/ 99 w 149"/>
                <a:gd name="T41" fmla="*/ 23 h 38"/>
                <a:gd name="T42" fmla="*/ 92 w 149"/>
                <a:gd name="T43" fmla="*/ 25 h 38"/>
                <a:gd name="T44" fmla="*/ 84 w 149"/>
                <a:gd name="T45" fmla="*/ 27 h 38"/>
                <a:gd name="T46" fmla="*/ 75 w 149"/>
                <a:gd name="T47" fmla="*/ 28 h 38"/>
                <a:gd name="T48" fmla="*/ 68 w 149"/>
                <a:gd name="T49" fmla="*/ 29 h 38"/>
                <a:gd name="T50" fmla="*/ 61 w 149"/>
                <a:gd name="T51" fmla="*/ 30 h 38"/>
                <a:gd name="T52" fmla="*/ 54 w 149"/>
                <a:gd name="T53" fmla="*/ 32 h 38"/>
                <a:gd name="T54" fmla="*/ 47 w 149"/>
                <a:gd name="T55" fmla="*/ 33 h 38"/>
                <a:gd name="T56" fmla="*/ 41 w 149"/>
                <a:gd name="T57" fmla="*/ 33 h 38"/>
                <a:gd name="T58" fmla="*/ 35 w 149"/>
                <a:gd name="T59" fmla="*/ 34 h 38"/>
                <a:gd name="T60" fmla="*/ 30 w 149"/>
                <a:gd name="T61" fmla="*/ 35 h 38"/>
                <a:gd name="T62" fmla="*/ 24 w 149"/>
                <a:gd name="T63" fmla="*/ 35 h 38"/>
                <a:gd name="T64" fmla="*/ 20 w 149"/>
                <a:gd name="T65" fmla="*/ 36 h 38"/>
                <a:gd name="T66" fmla="*/ 16 w 149"/>
                <a:gd name="T67" fmla="*/ 36 h 38"/>
                <a:gd name="T68" fmla="*/ 11 w 149"/>
                <a:gd name="T69" fmla="*/ 36 h 38"/>
                <a:gd name="T70" fmla="*/ 8 w 149"/>
                <a:gd name="T71" fmla="*/ 36 h 38"/>
                <a:gd name="T72" fmla="*/ 4 w 149"/>
                <a:gd name="T73" fmla="*/ 38 h 38"/>
                <a:gd name="T74" fmla="*/ 2 w 149"/>
                <a:gd name="T75" fmla="*/ 38 h 38"/>
                <a:gd name="T76" fmla="*/ 0 w 149"/>
                <a:gd name="T77" fmla="*/ 38 h 38"/>
                <a:gd name="T78" fmla="*/ 0 w 149"/>
                <a:gd name="T79" fmla="*/ 25 h 38"/>
                <a:gd name="T80" fmla="*/ 3 w 149"/>
                <a:gd name="T81" fmla="*/ 25 h 38"/>
                <a:gd name="T82" fmla="*/ 8 w 149"/>
                <a:gd name="T83" fmla="*/ 25 h 38"/>
                <a:gd name="T84" fmla="*/ 15 w 149"/>
                <a:gd name="T85" fmla="*/ 23 h 38"/>
                <a:gd name="T86" fmla="*/ 22 w 149"/>
                <a:gd name="T87" fmla="*/ 22 h 38"/>
                <a:gd name="T88" fmla="*/ 30 w 149"/>
                <a:gd name="T89" fmla="*/ 20 h 38"/>
                <a:gd name="T90" fmla="*/ 39 w 149"/>
                <a:gd name="T91" fmla="*/ 17 h 38"/>
                <a:gd name="T92" fmla="*/ 49 w 149"/>
                <a:gd name="T93" fmla="*/ 15 h 38"/>
                <a:gd name="T94" fmla="*/ 60 w 149"/>
                <a:gd name="T95" fmla="*/ 13 h 38"/>
                <a:gd name="T96" fmla="*/ 72 w 149"/>
                <a:gd name="T97" fmla="*/ 9 h 38"/>
                <a:gd name="T98" fmla="*/ 81 w 149"/>
                <a:gd name="T99" fmla="*/ 7 h 38"/>
                <a:gd name="T100" fmla="*/ 90 w 149"/>
                <a:gd name="T101" fmla="*/ 6 h 38"/>
                <a:gd name="T102" fmla="*/ 98 w 149"/>
                <a:gd name="T103" fmla="*/ 3 h 38"/>
                <a:gd name="T104" fmla="*/ 105 w 149"/>
                <a:gd name="T105" fmla="*/ 2 h 38"/>
                <a:gd name="T106" fmla="*/ 111 w 149"/>
                <a:gd name="T107" fmla="*/ 1 h 38"/>
                <a:gd name="T108" fmla="*/ 116 w 149"/>
                <a:gd name="T109" fmla="*/ 0 h 38"/>
                <a:gd name="T110" fmla="*/ 119 w 149"/>
                <a:gd name="T111" fmla="*/ 0 h 38"/>
                <a:gd name="T112" fmla="*/ 126 w 149"/>
                <a:gd name="T113" fmla="*/ 0 h 38"/>
                <a:gd name="T114" fmla="*/ 132 w 149"/>
                <a:gd name="T115" fmla="*/ 1 h 38"/>
                <a:gd name="T116" fmla="*/ 137 w 149"/>
                <a:gd name="T117" fmla="*/ 2 h 38"/>
                <a:gd name="T118" fmla="*/ 142 w 149"/>
                <a:gd name="T119" fmla="*/ 3 h 38"/>
                <a:gd name="T120" fmla="*/ 142 w 149"/>
                <a:gd name="T121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9" h="38">
                  <a:moveTo>
                    <a:pt x="142" y="3"/>
                  </a:moveTo>
                  <a:lnTo>
                    <a:pt x="143" y="4"/>
                  </a:lnTo>
                  <a:lnTo>
                    <a:pt x="145" y="4"/>
                  </a:lnTo>
                  <a:lnTo>
                    <a:pt x="146" y="6"/>
                  </a:lnTo>
                  <a:lnTo>
                    <a:pt x="146" y="7"/>
                  </a:lnTo>
                  <a:lnTo>
                    <a:pt x="147" y="9"/>
                  </a:lnTo>
                  <a:lnTo>
                    <a:pt x="149" y="10"/>
                  </a:lnTo>
                  <a:lnTo>
                    <a:pt x="149" y="10"/>
                  </a:lnTo>
                  <a:lnTo>
                    <a:pt x="147" y="12"/>
                  </a:lnTo>
                  <a:lnTo>
                    <a:pt x="146" y="13"/>
                  </a:lnTo>
                  <a:lnTo>
                    <a:pt x="144" y="13"/>
                  </a:lnTo>
                  <a:lnTo>
                    <a:pt x="142" y="14"/>
                  </a:lnTo>
                  <a:lnTo>
                    <a:pt x="139" y="15"/>
                  </a:lnTo>
                  <a:lnTo>
                    <a:pt x="136" y="16"/>
                  </a:lnTo>
                  <a:lnTo>
                    <a:pt x="132" y="17"/>
                  </a:lnTo>
                  <a:lnTo>
                    <a:pt x="127" y="17"/>
                  </a:lnTo>
                  <a:lnTo>
                    <a:pt x="123" y="19"/>
                  </a:lnTo>
                  <a:lnTo>
                    <a:pt x="118" y="20"/>
                  </a:lnTo>
                  <a:lnTo>
                    <a:pt x="112" y="21"/>
                  </a:lnTo>
                  <a:lnTo>
                    <a:pt x="106" y="22"/>
                  </a:lnTo>
                  <a:lnTo>
                    <a:pt x="99" y="23"/>
                  </a:lnTo>
                  <a:lnTo>
                    <a:pt x="92" y="25"/>
                  </a:lnTo>
                  <a:lnTo>
                    <a:pt x="84" y="27"/>
                  </a:lnTo>
                  <a:lnTo>
                    <a:pt x="75" y="28"/>
                  </a:lnTo>
                  <a:lnTo>
                    <a:pt x="68" y="29"/>
                  </a:lnTo>
                  <a:lnTo>
                    <a:pt x="61" y="30"/>
                  </a:lnTo>
                  <a:lnTo>
                    <a:pt x="54" y="32"/>
                  </a:lnTo>
                  <a:lnTo>
                    <a:pt x="47" y="33"/>
                  </a:lnTo>
                  <a:lnTo>
                    <a:pt x="41" y="33"/>
                  </a:lnTo>
                  <a:lnTo>
                    <a:pt x="35" y="34"/>
                  </a:lnTo>
                  <a:lnTo>
                    <a:pt x="30" y="35"/>
                  </a:lnTo>
                  <a:lnTo>
                    <a:pt x="24" y="35"/>
                  </a:lnTo>
                  <a:lnTo>
                    <a:pt x="20" y="36"/>
                  </a:lnTo>
                  <a:lnTo>
                    <a:pt x="16" y="36"/>
                  </a:lnTo>
                  <a:lnTo>
                    <a:pt x="11" y="36"/>
                  </a:lnTo>
                  <a:lnTo>
                    <a:pt x="8" y="36"/>
                  </a:lnTo>
                  <a:lnTo>
                    <a:pt x="4" y="38"/>
                  </a:lnTo>
                  <a:lnTo>
                    <a:pt x="2" y="38"/>
                  </a:lnTo>
                  <a:lnTo>
                    <a:pt x="0" y="38"/>
                  </a:lnTo>
                  <a:lnTo>
                    <a:pt x="0" y="25"/>
                  </a:lnTo>
                  <a:lnTo>
                    <a:pt x="3" y="25"/>
                  </a:lnTo>
                  <a:lnTo>
                    <a:pt x="8" y="25"/>
                  </a:lnTo>
                  <a:lnTo>
                    <a:pt x="15" y="23"/>
                  </a:lnTo>
                  <a:lnTo>
                    <a:pt x="22" y="22"/>
                  </a:lnTo>
                  <a:lnTo>
                    <a:pt x="30" y="20"/>
                  </a:lnTo>
                  <a:lnTo>
                    <a:pt x="39" y="17"/>
                  </a:lnTo>
                  <a:lnTo>
                    <a:pt x="49" y="15"/>
                  </a:lnTo>
                  <a:lnTo>
                    <a:pt x="60" y="13"/>
                  </a:lnTo>
                  <a:lnTo>
                    <a:pt x="72" y="9"/>
                  </a:lnTo>
                  <a:lnTo>
                    <a:pt x="81" y="7"/>
                  </a:lnTo>
                  <a:lnTo>
                    <a:pt x="90" y="6"/>
                  </a:lnTo>
                  <a:lnTo>
                    <a:pt x="98" y="3"/>
                  </a:lnTo>
                  <a:lnTo>
                    <a:pt x="105" y="2"/>
                  </a:lnTo>
                  <a:lnTo>
                    <a:pt x="111" y="1"/>
                  </a:lnTo>
                  <a:lnTo>
                    <a:pt x="116" y="0"/>
                  </a:lnTo>
                  <a:lnTo>
                    <a:pt x="119" y="0"/>
                  </a:lnTo>
                  <a:lnTo>
                    <a:pt x="126" y="0"/>
                  </a:lnTo>
                  <a:lnTo>
                    <a:pt x="132" y="1"/>
                  </a:lnTo>
                  <a:lnTo>
                    <a:pt x="137" y="2"/>
                  </a:lnTo>
                  <a:lnTo>
                    <a:pt x="142" y="3"/>
                  </a:lnTo>
                  <a:lnTo>
                    <a:pt x="142" y="3"/>
                  </a:lnTo>
                </a:path>
              </a:pathLst>
            </a:custGeom>
            <a:solidFill>
              <a:schemeClr val="tx1"/>
            </a:solidFill>
            <a:ln w="11113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4" name="Freeform 313"/>
            <p:cNvSpPr/>
            <p:nvPr/>
          </p:nvSpPr>
          <p:spPr bwMode="auto">
            <a:xfrm>
              <a:off x="6961188" y="3854451"/>
              <a:ext cx="161925" cy="46038"/>
            </a:xfrm>
            <a:custGeom>
              <a:avLst/>
              <a:gdLst>
                <a:gd name="T0" fmla="*/ 1 w 102"/>
                <a:gd name="T1" fmla="*/ 24 h 29"/>
                <a:gd name="T2" fmla="*/ 0 w 102"/>
                <a:gd name="T3" fmla="*/ 24 h 29"/>
                <a:gd name="T4" fmla="*/ 0 w 102"/>
                <a:gd name="T5" fmla="*/ 23 h 29"/>
                <a:gd name="T6" fmla="*/ 1 w 102"/>
                <a:gd name="T7" fmla="*/ 22 h 29"/>
                <a:gd name="T8" fmla="*/ 1 w 102"/>
                <a:gd name="T9" fmla="*/ 22 h 29"/>
                <a:gd name="T10" fmla="*/ 3 w 102"/>
                <a:gd name="T11" fmla="*/ 21 h 29"/>
                <a:gd name="T12" fmla="*/ 4 w 102"/>
                <a:gd name="T13" fmla="*/ 20 h 29"/>
                <a:gd name="T14" fmla="*/ 6 w 102"/>
                <a:gd name="T15" fmla="*/ 19 h 29"/>
                <a:gd name="T16" fmla="*/ 7 w 102"/>
                <a:gd name="T17" fmla="*/ 19 h 29"/>
                <a:gd name="T18" fmla="*/ 10 w 102"/>
                <a:gd name="T19" fmla="*/ 17 h 29"/>
                <a:gd name="T20" fmla="*/ 13 w 102"/>
                <a:gd name="T21" fmla="*/ 16 h 29"/>
                <a:gd name="T22" fmla="*/ 17 w 102"/>
                <a:gd name="T23" fmla="*/ 15 h 29"/>
                <a:gd name="T24" fmla="*/ 19 w 102"/>
                <a:gd name="T25" fmla="*/ 14 h 29"/>
                <a:gd name="T26" fmla="*/ 24 w 102"/>
                <a:gd name="T27" fmla="*/ 13 h 29"/>
                <a:gd name="T28" fmla="*/ 28 w 102"/>
                <a:gd name="T29" fmla="*/ 11 h 29"/>
                <a:gd name="T30" fmla="*/ 32 w 102"/>
                <a:gd name="T31" fmla="*/ 10 h 29"/>
                <a:gd name="T32" fmla="*/ 37 w 102"/>
                <a:gd name="T33" fmla="*/ 9 h 29"/>
                <a:gd name="T34" fmla="*/ 46 w 102"/>
                <a:gd name="T35" fmla="*/ 7 h 29"/>
                <a:gd name="T36" fmla="*/ 56 w 102"/>
                <a:gd name="T37" fmla="*/ 4 h 29"/>
                <a:gd name="T38" fmla="*/ 63 w 102"/>
                <a:gd name="T39" fmla="*/ 3 h 29"/>
                <a:gd name="T40" fmla="*/ 70 w 102"/>
                <a:gd name="T41" fmla="*/ 2 h 29"/>
                <a:gd name="T42" fmla="*/ 76 w 102"/>
                <a:gd name="T43" fmla="*/ 1 h 29"/>
                <a:gd name="T44" fmla="*/ 81 w 102"/>
                <a:gd name="T45" fmla="*/ 1 h 29"/>
                <a:gd name="T46" fmla="*/ 85 w 102"/>
                <a:gd name="T47" fmla="*/ 0 h 29"/>
                <a:gd name="T48" fmla="*/ 89 w 102"/>
                <a:gd name="T49" fmla="*/ 0 h 29"/>
                <a:gd name="T50" fmla="*/ 93 w 102"/>
                <a:gd name="T51" fmla="*/ 1 h 29"/>
                <a:gd name="T52" fmla="*/ 95 w 102"/>
                <a:gd name="T53" fmla="*/ 1 h 29"/>
                <a:gd name="T54" fmla="*/ 97 w 102"/>
                <a:gd name="T55" fmla="*/ 2 h 29"/>
                <a:gd name="T56" fmla="*/ 100 w 102"/>
                <a:gd name="T57" fmla="*/ 2 h 29"/>
                <a:gd name="T58" fmla="*/ 101 w 102"/>
                <a:gd name="T59" fmla="*/ 3 h 29"/>
                <a:gd name="T60" fmla="*/ 101 w 102"/>
                <a:gd name="T61" fmla="*/ 4 h 29"/>
                <a:gd name="T62" fmla="*/ 102 w 102"/>
                <a:gd name="T63" fmla="*/ 6 h 29"/>
                <a:gd name="T64" fmla="*/ 102 w 102"/>
                <a:gd name="T65" fmla="*/ 7 h 29"/>
                <a:gd name="T66" fmla="*/ 102 w 102"/>
                <a:gd name="T67" fmla="*/ 8 h 29"/>
                <a:gd name="T68" fmla="*/ 101 w 102"/>
                <a:gd name="T69" fmla="*/ 8 h 29"/>
                <a:gd name="T70" fmla="*/ 101 w 102"/>
                <a:gd name="T71" fmla="*/ 9 h 29"/>
                <a:gd name="T72" fmla="*/ 100 w 102"/>
                <a:gd name="T73" fmla="*/ 10 h 29"/>
                <a:gd name="T74" fmla="*/ 97 w 102"/>
                <a:gd name="T75" fmla="*/ 10 h 29"/>
                <a:gd name="T76" fmla="*/ 96 w 102"/>
                <a:gd name="T77" fmla="*/ 11 h 29"/>
                <a:gd name="T78" fmla="*/ 94 w 102"/>
                <a:gd name="T79" fmla="*/ 13 h 29"/>
                <a:gd name="T80" fmla="*/ 91 w 102"/>
                <a:gd name="T81" fmla="*/ 14 h 29"/>
                <a:gd name="T82" fmla="*/ 89 w 102"/>
                <a:gd name="T83" fmla="*/ 14 h 29"/>
                <a:gd name="T84" fmla="*/ 85 w 102"/>
                <a:gd name="T85" fmla="*/ 15 h 29"/>
                <a:gd name="T86" fmla="*/ 82 w 102"/>
                <a:gd name="T87" fmla="*/ 16 h 29"/>
                <a:gd name="T88" fmla="*/ 78 w 102"/>
                <a:gd name="T89" fmla="*/ 17 h 29"/>
                <a:gd name="T90" fmla="*/ 75 w 102"/>
                <a:gd name="T91" fmla="*/ 19 h 29"/>
                <a:gd name="T92" fmla="*/ 70 w 102"/>
                <a:gd name="T93" fmla="*/ 20 h 29"/>
                <a:gd name="T94" fmla="*/ 65 w 102"/>
                <a:gd name="T95" fmla="*/ 20 h 29"/>
                <a:gd name="T96" fmla="*/ 61 w 102"/>
                <a:gd name="T97" fmla="*/ 21 h 29"/>
                <a:gd name="T98" fmla="*/ 51 w 102"/>
                <a:gd name="T99" fmla="*/ 23 h 29"/>
                <a:gd name="T100" fmla="*/ 43 w 102"/>
                <a:gd name="T101" fmla="*/ 24 h 29"/>
                <a:gd name="T102" fmla="*/ 35 w 102"/>
                <a:gd name="T103" fmla="*/ 27 h 29"/>
                <a:gd name="T104" fmla="*/ 29 w 102"/>
                <a:gd name="T105" fmla="*/ 28 h 29"/>
                <a:gd name="T106" fmla="*/ 23 w 102"/>
                <a:gd name="T107" fmla="*/ 28 h 29"/>
                <a:gd name="T108" fmla="*/ 19 w 102"/>
                <a:gd name="T109" fmla="*/ 29 h 29"/>
                <a:gd name="T110" fmla="*/ 16 w 102"/>
                <a:gd name="T111" fmla="*/ 29 h 29"/>
                <a:gd name="T112" fmla="*/ 14 w 102"/>
                <a:gd name="T113" fmla="*/ 29 h 29"/>
                <a:gd name="T114" fmla="*/ 14 w 102"/>
                <a:gd name="T115" fmla="*/ 28 h 29"/>
                <a:gd name="T116" fmla="*/ 11 w 102"/>
                <a:gd name="T117" fmla="*/ 28 h 29"/>
                <a:gd name="T118" fmla="*/ 9 w 102"/>
                <a:gd name="T119" fmla="*/ 27 h 29"/>
                <a:gd name="T120" fmla="*/ 5 w 102"/>
                <a:gd name="T121" fmla="*/ 26 h 29"/>
                <a:gd name="T122" fmla="*/ 1 w 102"/>
                <a:gd name="T123" fmla="*/ 24 h 29"/>
                <a:gd name="T124" fmla="*/ 1 w 102"/>
                <a:gd name="T125" fmla="*/ 2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2" h="29">
                  <a:moveTo>
                    <a:pt x="1" y="24"/>
                  </a:moveTo>
                  <a:lnTo>
                    <a:pt x="0" y="24"/>
                  </a:lnTo>
                  <a:lnTo>
                    <a:pt x="0" y="23"/>
                  </a:lnTo>
                  <a:lnTo>
                    <a:pt x="1" y="22"/>
                  </a:lnTo>
                  <a:lnTo>
                    <a:pt x="1" y="22"/>
                  </a:lnTo>
                  <a:lnTo>
                    <a:pt x="3" y="21"/>
                  </a:lnTo>
                  <a:lnTo>
                    <a:pt x="4" y="20"/>
                  </a:lnTo>
                  <a:lnTo>
                    <a:pt x="6" y="19"/>
                  </a:lnTo>
                  <a:lnTo>
                    <a:pt x="7" y="19"/>
                  </a:lnTo>
                  <a:lnTo>
                    <a:pt x="10" y="17"/>
                  </a:lnTo>
                  <a:lnTo>
                    <a:pt x="13" y="16"/>
                  </a:lnTo>
                  <a:lnTo>
                    <a:pt x="17" y="15"/>
                  </a:lnTo>
                  <a:lnTo>
                    <a:pt x="19" y="14"/>
                  </a:lnTo>
                  <a:lnTo>
                    <a:pt x="24" y="13"/>
                  </a:lnTo>
                  <a:lnTo>
                    <a:pt x="28" y="11"/>
                  </a:lnTo>
                  <a:lnTo>
                    <a:pt x="32" y="10"/>
                  </a:lnTo>
                  <a:lnTo>
                    <a:pt x="37" y="9"/>
                  </a:lnTo>
                  <a:lnTo>
                    <a:pt x="46" y="7"/>
                  </a:lnTo>
                  <a:lnTo>
                    <a:pt x="56" y="4"/>
                  </a:lnTo>
                  <a:lnTo>
                    <a:pt x="63" y="3"/>
                  </a:lnTo>
                  <a:lnTo>
                    <a:pt x="70" y="2"/>
                  </a:lnTo>
                  <a:lnTo>
                    <a:pt x="76" y="1"/>
                  </a:lnTo>
                  <a:lnTo>
                    <a:pt x="81" y="1"/>
                  </a:lnTo>
                  <a:lnTo>
                    <a:pt x="85" y="0"/>
                  </a:lnTo>
                  <a:lnTo>
                    <a:pt x="89" y="0"/>
                  </a:lnTo>
                  <a:lnTo>
                    <a:pt x="93" y="1"/>
                  </a:lnTo>
                  <a:lnTo>
                    <a:pt x="95" y="1"/>
                  </a:lnTo>
                  <a:lnTo>
                    <a:pt x="97" y="2"/>
                  </a:lnTo>
                  <a:lnTo>
                    <a:pt x="100" y="2"/>
                  </a:lnTo>
                  <a:lnTo>
                    <a:pt x="101" y="3"/>
                  </a:lnTo>
                  <a:lnTo>
                    <a:pt x="101" y="4"/>
                  </a:lnTo>
                  <a:lnTo>
                    <a:pt x="102" y="6"/>
                  </a:lnTo>
                  <a:lnTo>
                    <a:pt x="102" y="7"/>
                  </a:lnTo>
                  <a:lnTo>
                    <a:pt x="102" y="8"/>
                  </a:lnTo>
                  <a:lnTo>
                    <a:pt x="101" y="8"/>
                  </a:lnTo>
                  <a:lnTo>
                    <a:pt x="101" y="9"/>
                  </a:lnTo>
                  <a:lnTo>
                    <a:pt x="100" y="10"/>
                  </a:lnTo>
                  <a:lnTo>
                    <a:pt x="97" y="10"/>
                  </a:lnTo>
                  <a:lnTo>
                    <a:pt x="96" y="11"/>
                  </a:lnTo>
                  <a:lnTo>
                    <a:pt x="94" y="13"/>
                  </a:lnTo>
                  <a:lnTo>
                    <a:pt x="91" y="14"/>
                  </a:lnTo>
                  <a:lnTo>
                    <a:pt x="89" y="14"/>
                  </a:lnTo>
                  <a:lnTo>
                    <a:pt x="85" y="15"/>
                  </a:lnTo>
                  <a:lnTo>
                    <a:pt x="82" y="16"/>
                  </a:lnTo>
                  <a:lnTo>
                    <a:pt x="78" y="17"/>
                  </a:lnTo>
                  <a:lnTo>
                    <a:pt x="75" y="19"/>
                  </a:lnTo>
                  <a:lnTo>
                    <a:pt x="70" y="20"/>
                  </a:lnTo>
                  <a:lnTo>
                    <a:pt x="65" y="20"/>
                  </a:lnTo>
                  <a:lnTo>
                    <a:pt x="61" y="21"/>
                  </a:lnTo>
                  <a:lnTo>
                    <a:pt x="51" y="23"/>
                  </a:lnTo>
                  <a:lnTo>
                    <a:pt x="43" y="24"/>
                  </a:lnTo>
                  <a:lnTo>
                    <a:pt x="35" y="27"/>
                  </a:lnTo>
                  <a:lnTo>
                    <a:pt x="29" y="28"/>
                  </a:lnTo>
                  <a:lnTo>
                    <a:pt x="23" y="28"/>
                  </a:lnTo>
                  <a:lnTo>
                    <a:pt x="19" y="29"/>
                  </a:lnTo>
                  <a:lnTo>
                    <a:pt x="16" y="29"/>
                  </a:lnTo>
                  <a:lnTo>
                    <a:pt x="14" y="29"/>
                  </a:lnTo>
                  <a:lnTo>
                    <a:pt x="14" y="28"/>
                  </a:lnTo>
                  <a:lnTo>
                    <a:pt x="11" y="28"/>
                  </a:lnTo>
                  <a:lnTo>
                    <a:pt x="9" y="27"/>
                  </a:lnTo>
                  <a:lnTo>
                    <a:pt x="5" y="26"/>
                  </a:lnTo>
                  <a:lnTo>
                    <a:pt x="1" y="24"/>
                  </a:lnTo>
                  <a:lnTo>
                    <a:pt x="1" y="24"/>
                  </a:lnTo>
                </a:path>
              </a:pathLst>
            </a:custGeom>
            <a:solidFill>
              <a:schemeClr val="tx1"/>
            </a:solidFill>
            <a:ln w="11113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5" name="Freeform 314"/>
            <p:cNvSpPr/>
            <p:nvPr/>
          </p:nvSpPr>
          <p:spPr bwMode="auto">
            <a:xfrm>
              <a:off x="6883400" y="3898901"/>
              <a:ext cx="336550" cy="84138"/>
            </a:xfrm>
            <a:custGeom>
              <a:avLst/>
              <a:gdLst>
                <a:gd name="T0" fmla="*/ 6 w 212"/>
                <a:gd name="T1" fmla="*/ 38 h 53"/>
                <a:gd name="T2" fmla="*/ 14 w 212"/>
                <a:gd name="T3" fmla="*/ 36 h 53"/>
                <a:gd name="T4" fmla="*/ 23 w 212"/>
                <a:gd name="T5" fmla="*/ 34 h 53"/>
                <a:gd name="T6" fmla="*/ 35 w 212"/>
                <a:gd name="T7" fmla="*/ 32 h 53"/>
                <a:gd name="T8" fmla="*/ 48 w 212"/>
                <a:gd name="T9" fmla="*/ 28 h 53"/>
                <a:gd name="T10" fmla="*/ 62 w 212"/>
                <a:gd name="T11" fmla="*/ 26 h 53"/>
                <a:gd name="T12" fmla="*/ 78 w 212"/>
                <a:gd name="T13" fmla="*/ 23 h 53"/>
                <a:gd name="T14" fmla="*/ 95 w 212"/>
                <a:gd name="T15" fmla="*/ 19 h 53"/>
                <a:gd name="T16" fmla="*/ 113 w 212"/>
                <a:gd name="T17" fmla="*/ 14 h 53"/>
                <a:gd name="T18" fmla="*/ 130 w 212"/>
                <a:gd name="T19" fmla="*/ 11 h 53"/>
                <a:gd name="T20" fmla="*/ 144 w 212"/>
                <a:gd name="T21" fmla="*/ 8 h 53"/>
                <a:gd name="T22" fmla="*/ 157 w 212"/>
                <a:gd name="T23" fmla="*/ 6 h 53"/>
                <a:gd name="T24" fmla="*/ 168 w 212"/>
                <a:gd name="T25" fmla="*/ 4 h 53"/>
                <a:gd name="T26" fmla="*/ 176 w 212"/>
                <a:gd name="T27" fmla="*/ 2 h 53"/>
                <a:gd name="T28" fmla="*/ 183 w 212"/>
                <a:gd name="T29" fmla="*/ 1 h 53"/>
                <a:gd name="T30" fmla="*/ 188 w 212"/>
                <a:gd name="T31" fmla="*/ 0 h 53"/>
                <a:gd name="T32" fmla="*/ 192 w 212"/>
                <a:gd name="T33" fmla="*/ 0 h 53"/>
                <a:gd name="T34" fmla="*/ 201 w 212"/>
                <a:gd name="T35" fmla="*/ 1 h 53"/>
                <a:gd name="T36" fmla="*/ 207 w 212"/>
                <a:gd name="T37" fmla="*/ 4 h 53"/>
                <a:gd name="T38" fmla="*/ 210 w 212"/>
                <a:gd name="T39" fmla="*/ 6 h 53"/>
                <a:gd name="T40" fmla="*/ 212 w 212"/>
                <a:gd name="T41" fmla="*/ 10 h 53"/>
                <a:gd name="T42" fmla="*/ 210 w 212"/>
                <a:gd name="T43" fmla="*/ 13 h 53"/>
                <a:gd name="T44" fmla="*/ 207 w 212"/>
                <a:gd name="T45" fmla="*/ 15 h 53"/>
                <a:gd name="T46" fmla="*/ 201 w 212"/>
                <a:gd name="T47" fmla="*/ 18 h 53"/>
                <a:gd name="T48" fmla="*/ 191 w 212"/>
                <a:gd name="T49" fmla="*/ 21 h 53"/>
                <a:gd name="T50" fmla="*/ 185 w 212"/>
                <a:gd name="T51" fmla="*/ 23 h 53"/>
                <a:gd name="T52" fmla="*/ 181 w 212"/>
                <a:gd name="T53" fmla="*/ 23 h 53"/>
                <a:gd name="T54" fmla="*/ 175 w 212"/>
                <a:gd name="T55" fmla="*/ 24 h 53"/>
                <a:gd name="T56" fmla="*/ 166 w 212"/>
                <a:gd name="T57" fmla="*/ 25 h 53"/>
                <a:gd name="T58" fmla="*/ 157 w 212"/>
                <a:gd name="T59" fmla="*/ 26 h 53"/>
                <a:gd name="T60" fmla="*/ 145 w 212"/>
                <a:gd name="T61" fmla="*/ 28 h 53"/>
                <a:gd name="T62" fmla="*/ 132 w 212"/>
                <a:gd name="T63" fmla="*/ 30 h 53"/>
                <a:gd name="T64" fmla="*/ 116 w 212"/>
                <a:gd name="T65" fmla="*/ 32 h 53"/>
                <a:gd name="T66" fmla="*/ 99 w 212"/>
                <a:gd name="T67" fmla="*/ 34 h 53"/>
                <a:gd name="T68" fmla="*/ 81 w 212"/>
                <a:gd name="T69" fmla="*/ 38 h 53"/>
                <a:gd name="T70" fmla="*/ 65 w 212"/>
                <a:gd name="T71" fmla="*/ 41 h 53"/>
                <a:gd name="T72" fmla="*/ 50 w 212"/>
                <a:gd name="T73" fmla="*/ 44 h 53"/>
                <a:gd name="T74" fmla="*/ 37 w 212"/>
                <a:gd name="T75" fmla="*/ 46 h 53"/>
                <a:gd name="T76" fmla="*/ 26 w 212"/>
                <a:gd name="T77" fmla="*/ 47 h 53"/>
                <a:gd name="T78" fmla="*/ 15 w 212"/>
                <a:gd name="T79" fmla="*/ 50 h 53"/>
                <a:gd name="T80" fmla="*/ 7 w 212"/>
                <a:gd name="T81" fmla="*/ 51 h 53"/>
                <a:gd name="T82" fmla="*/ 0 w 212"/>
                <a:gd name="T83" fmla="*/ 53 h 53"/>
                <a:gd name="T84" fmla="*/ 2 w 212"/>
                <a:gd name="T85" fmla="*/ 38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2" h="53">
                  <a:moveTo>
                    <a:pt x="2" y="38"/>
                  </a:moveTo>
                  <a:lnTo>
                    <a:pt x="6" y="38"/>
                  </a:lnTo>
                  <a:lnTo>
                    <a:pt x="9" y="37"/>
                  </a:lnTo>
                  <a:lnTo>
                    <a:pt x="14" y="36"/>
                  </a:lnTo>
                  <a:lnTo>
                    <a:pt x="19" y="36"/>
                  </a:lnTo>
                  <a:lnTo>
                    <a:pt x="23" y="34"/>
                  </a:lnTo>
                  <a:lnTo>
                    <a:pt x="29" y="33"/>
                  </a:lnTo>
                  <a:lnTo>
                    <a:pt x="35" y="32"/>
                  </a:lnTo>
                  <a:lnTo>
                    <a:pt x="41" y="31"/>
                  </a:lnTo>
                  <a:lnTo>
                    <a:pt x="48" y="28"/>
                  </a:lnTo>
                  <a:lnTo>
                    <a:pt x="54" y="27"/>
                  </a:lnTo>
                  <a:lnTo>
                    <a:pt x="62" y="26"/>
                  </a:lnTo>
                  <a:lnTo>
                    <a:pt x="69" y="24"/>
                  </a:lnTo>
                  <a:lnTo>
                    <a:pt x="78" y="23"/>
                  </a:lnTo>
                  <a:lnTo>
                    <a:pt x="86" y="20"/>
                  </a:lnTo>
                  <a:lnTo>
                    <a:pt x="95" y="19"/>
                  </a:lnTo>
                  <a:lnTo>
                    <a:pt x="105" y="17"/>
                  </a:lnTo>
                  <a:lnTo>
                    <a:pt x="113" y="14"/>
                  </a:lnTo>
                  <a:lnTo>
                    <a:pt x="121" y="13"/>
                  </a:lnTo>
                  <a:lnTo>
                    <a:pt x="130" y="11"/>
                  </a:lnTo>
                  <a:lnTo>
                    <a:pt x="137" y="10"/>
                  </a:lnTo>
                  <a:lnTo>
                    <a:pt x="144" y="8"/>
                  </a:lnTo>
                  <a:lnTo>
                    <a:pt x="151" y="7"/>
                  </a:lnTo>
                  <a:lnTo>
                    <a:pt x="157" y="6"/>
                  </a:lnTo>
                  <a:lnTo>
                    <a:pt x="162" y="5"/>
                  </a:lnTo>
                  <a:lnTo>
                    <a:pt x="168" y="4"/>
                  </a:lnTo>
                  <a:lnTo>
                    <a:pt x="171" y="2"/>
                  </a:lnTo>
                  <a:lnTo>
                    <a:pt x="176" y="2"/>
                  </a:lnTo>
                  <a:lnTo>
                    <a:pt x="179" y="1"/>
                  </a:lnTo>
                  <a:lnTo>
                    <a:pt x="183" y="1"/>
                  </a:lnTo>
                  <a:lnTo>
                    <a:pt x="185" y="1"/>
                  </a:lnTo>
                  <a:lnTo>
                    <a:pt x="188" y="0"/>
                  </a:lnTo>
                  <a:lnTo>
                    <a:pt x="189" y="0"/>
                  </a:lnTo>
                  <a:lnTo>
                    <a:pt x="192" y="0"/>
                  </a:lnTo>
                  <a:lnTo>
                    <a:pt x="197" y="1"/>
                  </a:lnTo>
                  <a:lnTo>
                    <a:pt x="201" y="1"/>
                  </a:lnTo>
                  <a:lnTo>
                    <a:pt x="205" y="2"/>
                  </a:lnTo>
                  <a:lnTo>
                    <a:pt x="207" y="4"/>
                  </a:lnTo>
                  <a:lnTo>
                    <a:pt x="208" y="4"/>
                  </a:lnTo>
                  <a:lnTo>
                    <a:pt x="210" y="6"/>
                  </a:lnTo>
                  <a:lnTo>
                    <a:pt x="211" y="8"/>
                  </a:lnTo>
                  <a:lnTo>
                    <a:pt x="212" y="10"/>
                  </a:lnTo>
                  <a:lnTo>
                    <a:pt x="211" y="11"/>
                  </a:lnTo>
                  <a:lnTo>
                    <a:pt x="210" y="13"/>
                  </a:lnTo>
                  <a:lnTo>
                    <a:pt x="208" y="15"/>
                  </a:lnTo>
                  <a:lnTo>
                    <a:pt x="207" y="15"/>
                  </a:lnTo>
                  <a:lnTo>
                    <a:pt x="205" y="17"/>
                  </a:lnTo>
                  <a:lnTo>
                    <a:pt x="201" y="18"/>
                  </a:lnTo>
                  <a:lnTo>
                    <a:pt x="196" y="19"/>
                  </a:lnTo>
                  <a:lnTo>
                    <a:pt x="191" y="21"/>
                  </a:lnTo>
                  <a:lnTo>
                    <a:pt x="189" y="21"/>
                  </a:lnTo>
                  <a:lnTo>
                    <a:pt x="185" y="23"/>
                  </a:lnTo>
                  <a:lnTo>
                    <a:pt x="183" y="23"/>
                  </a:lnTo>
                  <a:lnTo>
                    <a:pt x="181" y="23"/>
                  </a:lnTo>
                  <a:lnTo>
                    <a:pt x="178" y="24"/>
                  </a:lnTo>
                  <a:lnTo>
                    <a:pt x="175" y="24"/>
                  </a:lnTo>
                  <a:lnTo>
                    <a:pt x="171" y="25"/>
                  </a:lnTo>
                  <a:lnTo>
                    <a:pt x="166" y="25"/>
                  </a:lnTo>
                  <a:lnTo>
                    <a:pt x="162" y="26"/>
                  </a:lnTo>
                  <a:lnTo>
                    <a:pt x="157" y="26"/>
                  </a:lnTo>
                  <a:lnTo>
                    <a:pt x="151" y="27"/>
                  </a:lnTo>
                  <a:lnTo>
                    <a:pt x="145" y="28"/>
                  </a:lnTo>
                  <a:lnTo>
                    <a:pt x="138" y="28"/>
                  </a:lnTo>
                  <a:lnTo>
                    <a:pt x="132" y="30"/>
                  </a:lnTo>
                  <a:lnTo>
                    <a:pt x="124" y="31"/>
                  </a:lnTo>
                  <a:lnTo>
                    <a:pt x="116" y="32"/>
                  </a:lnTo>
                  <a:lnTo>
                    <a:pt x="107" y="33"/>
                  </a:lnTo>
                  <a:lnTo>
                    <a:pt x="99" y="34"/>
                  </a:lnTo>
                  <a:lnTo>
                    <a:pt x="90" y="37"/>
                  </a:lnTo>
                  <a:lnTo>
                    <a:pt x="81" y="38"/>
                  </a:lnTo>
                  <a:lnTo>
                    <a:pt x="73" y="39"/>
                  </a:lnTo>
                  <a:lnTo>
                    <a:pt x="65" y="41"/>
                  </a:lnTo>
                  <a:lnTo>
                    <a:pt x="58" y="43"/>
                  </a:lnTo>
                  <a:lnTo>
                    <a:pt x="50" y="44"/>
                  </a:lnTo>
                  <a:lnTo>
                    <a:pt x="43" y="45"/>
                  </a:lnTo>
                  <a:lnTo>
                    <a:pt x="37" y="46"/>
                  </a:lnTo>
                  <a:lnTo>
                    <a:pt x="32" y="47"/>
                  </a:lnTo>
                  <a:lnTo>
                    <a:pt x="26" y="47"/>
                  </a:lnTo>
                  <a:lnTo>
                    <a:pt x="21" y="49"/>
                  </a:lnTo>
                  <a:lnTo>
                    <a:pt x="15" y="50"/>
                  </a:lnTo>
                  <a:lnTo>
                    <a:pt x="11" y="51"/>
                  </a:lnTo>
                  <a:lnTo>
                    <a:pt x="7" y="51"/>
                  </a:lnTo>
                  <a:lnTo>
                    <a:pt x="3" y="52"/>
                  </a:lnTo>
                  <a:lnTo>
                    <a:pt x="0" y="53"/>
                  </a:lnTo>
                  <a:lnTo>
                    <a:pt x="2" y="38"/>
                  </a:lnTo>
                  <a:lnTo>
                    <a:pt x="2" y="38"/>
                  </a:lnTo>
                </a:path>
              </a:pathLst>
            </a:custGeom>
            <a:solidFill>
              <a:schemeClr val="tx1"/>
            </a:solidFill>
            <a:ln w="11113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6" name="Freeform 315"/>
            <p:cNvSpPr/>
            <p:nvPr/>
          </p:nvSpPr>
          <p:spPr bwMode="auto">
            <a:xfrm>
              <a:off x="6908800" y="3952876"/>
              <a:ext cx="153987" cy="244475"/>
            </a:xfrm>
            <a:custGeom>
              <a:avLst/>
              <a:gdLst>
                <a:gd name="T0" fmla="*/ 38 w 97"/>
                <a:gd name="T1" fmla="*/ 96 h 154"/>
                <a:gd name="T2" fmla="*/ 42 w 97"/>
                <a:gd name="T3" fmla="*/ 97 h 154"/>
                <a:gd name="T4" fmla="*/ 49 w 97"/>
                <a:gd name="T5" fmla="*/ 97 h 154"/>
                <a:gd name="T6" fmla="*/ 59 w 97"/>
                <a:gd name="T7" fmla="*/ 94 h 154"/>
                <a:gd name="T8" fmla="*/ 74 w 97"/>
                <a:gd name="T9" fmla="*/ 89 h 154"/>
                <a:gd name="T10" fmla="*/ 84 w 97"/>
                <a:gd name="T11" fmla="*/ 85 h 154"/>
                <a:gd name="T12" fmla="*/ 92 w 97"/>
                <a:gd name="T13" fmla="*/ 83 h 154"/>
                <a:gd name="T14" fmla="*/ 96 w 97"/>
                <a:gd name="T15" fmla="*/ 83 h 154"/>
                <a:gd name="T16" fmla="*/ 97 w 97"/>
                <a:gd name="T17" fmla="*/ 84 h 154"/>
                <a:gd name="T18" fmla="*/ 97 w 97"/>
                <a:gd name="T19" fmla="*/ 85 h 154"/>
                <a:gd name="T20" fmla="*/ 94 w 97"/>
                <a:gd name="T21" fmla="*/ 89 h 154"/>
                <a:gd name="T22" fmla="*/ 85 w 97"/>
                <a:gd name="T23" fmla="*/ 95 h 154"/>
                <a:gd name="T24" fmla="*/ 74 w 97"/>
                <a:gd name="T25" fmla="*/ 104 h 154"/>
                <a:gd name="T26" fmla="*/ 57 w 97"/>
                <a:gd name="T27" fmla="*/ 116 h 154"/>
                <a:gd name="T28" fmla="*/ 43 w 97"/>
                <a:gd name="T29" fmla="*/ 126 h 154"/>
                <a:gd name="T30" fmla="*/ 33 w 97"/>
                <a:gd name="T31" fmla="*/ 134 h 154"/>
                <a:gd name="T32" fmla="*/ 27 w 97"/>
                <a:gd name="T33" fmla="*/ 140 h 154"/>
                <a:gd name="T34" fmla="*/ 21 w 97"/>
                <a:gd name="T35" fmla="*/ 147 h 154"/>
                <a:gd name="T36" fmla="*/ 17 w 97"/>
                <a:gd name="T37" fmla="*/ 153 h 154"/>
                <a:gd name="T38" fmla="*/ 12 w 97"/>
                <a:gd name="T39" fmla="*/ 154 h 154"/>
                <a:gd name="T40" fmla="*/ 8 w 97"/>
                <a:gd name="T41" fmla="*/ 152 h 154"/>
                <a:gd name="T42" fmla="*/ 6 w 97"/>
                <a:gd name="T43" fmla="*/ 148 h 154"/>
                <a:gd name="T44" fmla="*/ 4 w 97"/>
                <a:gd name="T45" fmla="*/ 142 h 154"/>
                <a:gd name="T46" fmla="*/ 0 w 97"/>
                <a:gd name="T47" fmla="*/ 135 h 154"/>
                <a:gd name="T48" fmla="*/ 0 w 97"/>
                <a:gd name="T49" fmla="*/ 127 h 154"/>
                <a:gd name="T50" fmla="*/ 4 w 97"/>
                <a:gd name="T51" fmla="*/ 119 h 154"/>
                <a:gd name="T52" fmla="*/ 7 w 97"/>
                <a:gd name="T53" fmla="*/ 114 h 154"/>
                <a:gd name="T54" fmla="*/ 11 w 97"/>
                <a:gd name="T55" fmla="*/ 109 h 154"/>
                <a:gd name="T56" fmla="*/ 14 w 97"/>
                <a:gd name="T57" fmla="*/ 102 h 154"/>
                <a:gd name="T58" fmla="*/ 17 w 97"/>
                <a:gd name="T59" fmla="*/ 93 h 154"/>
                <a:gd name="T60" fmla="*/ 18 w 97"/>
                <a:gd name="T61" fmla="*/ 82 h 154"/>
                <a:gd name="T62" fmla="*/ 19 w 97"/>
                <a:gd name="T63" fmla="*/ 68 h 154"/>
                <a:gd name="T64" fmla="*/ 20 w 97"/>
                <a:gd name="T65" fmla="*/ 51 h 154"/>
                <a:gd name="T66" fmla="*/ 21 w 97"/>
                <a:gd name="T67" fmla="*/ 30 h 154"/>
                <a:gd name="T68" fmla="*/ 21 w 97"/>
                <a:gd name="T69" fmla="*/ 6 h 154"/>
                <a:gd name="T70" fmla="*/ 39 w 97"/>
                <a:gd name="T71" fmla="*/ 11 h 154"/>
                <a:gd name="T72" fmla="*/ 39 w 97"/>
                <a:gd name="T73" fmla="*/ 30 h 154"/>
                <a:gd name="T74" fmla="*/ 38 w 97"/>
                <a:gd name="T75" fmla="*/ 46 h 154"/>
                <a:gd name="T76" fmla="*/ 38 w 97"/>
                <a:gd name="T77" fmla="*/ 61 h 154"/>
                <a:gd name="T78" fmla="*/ 38 w 97"/>
                <a:gd name="T79" fmla="*/ 72 h 154"/>
                <a:gd name="T80" fmla="*/ 38 w 97"/>
                <a:gd name="T81" fmla="*/ 82 h 154"/>
                <a:gd name="T82" fmla="*/ 38 w 97"/>
                <a:gd name="T83" fmla="*/ 89 h 154"/>
                <a:gd name="T84" fmla="*/ 38 w 97"/>
                <a:gd name="T85" fmla="*/ 94 h 154"/>
                <a:gd name="T86" fmla="*/ 38 w 97"/>
                <a:gd name="T87" fmla="*/ 95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7" h="154">
                  <a:moveTo>
                    <a:pt x="38" y="95"/>
                  </a:moveTo>
                  <a:lnTo>
                    <a:pt x="38" y="96"/>
                  </a:lnTo>
                  <a:lnTo>
                    <a:pt x="39" y="97"/>
                  </a:lnTo>
                  <a:lnTo>
                    <a:pt x="42" y="97"/>
                  </a:lnTo>
                  <a:lnTo>
                    <a:pt x="45" y="97"/>
                  </a:lnTo>
                  <a:lnTo>
                    <a:pt x="49" y="97"/>
                  </a:lnTo>
                  <a:lnTo>
                    <a:pt x="53" y="95"/>
                  </a:lnTo>
                  <a:lnTo>
                    <a:pt x="59" y="94"/>
                  </a:lnTo>
                  <a:lnTo>
                    <a:pt x="66" y="91"/>
                  </a:lnTo>
                  <a:lnTo>
                    <a:pt x="74" y="89"/>
                  </a:lnTo>
                  <a:lnTo>
                    <a:pt x="79" y="87"/>
                  </a:lnTo>
                  <a:lnTo>
                    <a:pt x="84" y="85"/>
                  </a:lnTo>
                  <a:lnTo>
                    <a:pt x="89" y="84"/>
                  </a:lnTo>
                  <a:lnTo>
                    <a:pt x="92" y="83"/>
                  </a:lnTo>
                  <a:lnTo>
                    <a:pt x="95" y="83"/>
                  </a:lnTo>
                  <a:lnTo>
                    <a:pt x="96" y="83"/>
                  </a:lnTo>
                  <a:lnTo>
                    <a:pt x="97" y="84"/>
                  </a:lnTo>
                  <a:lnTo>
                    <a:pt x="97" y="84"/>
                  </a:lnTo>
                  <a:lnTo>
                    <a:pt x="97" y="84"/>
                  </a:lnTo>
                  <a:lnTo>
                    <a:pt x="97" y="85"/>
                  </a:lnTo>
                  <a:lnTo>
                    <a:pt x="96" y="87"/>
                  </a:lnTo>
                  <a:lnTo>
                    <a:pt x="94" y="89"/>
                  </a:lnTo>
                  <a:lnTo>
                    <a:pt x="90" y="91"/>
                  </a:lnTo>
                  <a:lnTo>
                    <a:pt x="85" y="95"/>
                  </a:lnTo>
                  <a:lnTo>
                    <a:pt x="79" y="100"/>
                  </a:lnTo>
                  <a:lnTo>
                    <a:pt x="74" y="104"/>
                  </a:lnTo>
                  <a:lnTo>
                    <a:pt x="65" y="110"/>
                  </a:lnTo>
                  <a:lnTo>
                    <a:pt x="57" y="116"/>
                  </a:lnTo>
                  <a:lnTo>
                    <a:pt x="50" y="121"/>
                  </a:lnTo>
                  <a:lnTo>
                    <a:pt x="43" y="126"/>
                  </a:lnTo>
                  <a:lnTo>
                    <a:pt x="38" y="129"/>
                  </a:lnTo>
                  <a:lnTo>
                    <a:pt x="33" y="134"/>
                  </a:lnTo>
                  <a:lnTo>
                    <a:pt x="30" y="138"/>
                  </a:lnTo>
                  <a:lnTo>
                    <a:pt x="27" y="140"/>
                  </a:lnTo>
                  <a:lnTo>
                    <a:pt x="25" y="143"/>
                  </a:lnTo>
                  <a:lnTo>
                    <a:pt x="21" y="147"/>
                  </a:lnTo>
                  <a:lnTo>
                    <a:pt x="19" y="151"/>
                  </a:lnTo>
                  <a:lnTo>
                    <a:pt x="17" y="153"/>
                  </a:lnTo>
                  <a:lnTo>
                    <a:pt x="14" y="154"/>
                  </a:lnTo>
                  <a:lnTo>
                    <a:pt x="12" y="154"/>
                  </a:lnTo>
                  <a:lnTo>
                    <a:pt x="10" y="153"/>
                  </a:lnTo>
                  <a:lnTo>
                    <a:pt x="8" y="152"/>
                  </a:lnTo>
                  <a:lnTo>
                    <a:pt x="7" y="151"/>
                  </a:lnTo>
                  <a:lnTo>
                    <a:pt x="6" y="148"/>
                  </a:lnTo>
                  <a:lnTo>
                    <a:pt x="6" y="147"/>
                  </a:lnTo>
                  <a:lnTo>
                    <a:pt x="4" y="142"/>
                  </a:lnTo>
                  <a:lnTo>
                    <a:pt x="1" y="139"/>
                  </a:lnTo>
                  <a:lnTo>
                    <a:pt x="0" y="135"/>
                  </a:lnTo>
                  <a:lnTo>
                    <a:pt x="0" y="130"/>
                  </a:lnTo>
                  <a:lnTo>
                    <a:pt x="0" y="127"/>
                  </a:lnTo>
                  <a:lnTo>
                    <a:pt x="1" y="122"/>
                  </a:lnTo>
                  <a:lnTo>
                    <a:pt x="4" y="119"/>
                  </a:lnTo>
                  <a:lnTo>
                    <a:pt x="5" y="116"/>
                  </a:lnTo>
                  <a:lnTo>
                    <a:pt x="7" y="114"/>
                  </a:lnTo>
                  <a:lnTo>
                    <a:pt x="10" y="112"/>
                  </a:lnTo>
                  <a:lnTo>
                    <a:pt x="11" y="109"/>
                  </a:lnTo>
                  <a:lnTo>
                    <a:pt x="12" y="106"/>
                  </a:lnTo>
                  <a:lnTo>
                    <a:pt x="14" y="102"/>
                  </a:lnTo>
                  <a:lnTo>
                    <a:pt x="16" y="97"/>
                  </a:lnTo>
                  <a:lnTo>
                    <a:pt x="17" y="93"/>
                  </a:lnTo>
                  <a:lnTo>
                    <a:pt x="18" y="88"/>
                  </a:lnTo>
                  <a:lnTo>
                    <a:pt x="18" y="82"/>
                  </a:lnTo>
                  <a:lnTo>
                    <a:pt x="19" y="76"/>
                  </a:lnTo>
                  <a:lnTo>
                    <a:pt x="19" y="68"/>
                  </a:lnTo>
                  <a:lnTo>
                    <a:pt x="20" y="59"/>
                  </a:lnTo>
                  <a:lnTo>
                    <a:pt x="20" y="51"/>
                  </a:lnTo>
                  <a:lnTo>
                    <a:pt x="21" y="41"/>
                  </a:lnTo>
                  <a:lnTo>
                    <a:pt x="21" y="30"/>
                  </a:lnTo>
                  <a:lnTo>
                    <a:pt x="21" y="18"/>
                  </a:lnTo>
                  <a:lnTo>
                    <a:pt x="21" y="6"/>
                  </a:lnTo>
                  <a:lnTo>
                    <a:pt x="39" y="0"/>
                  </a:lnTo>
                  <a:lnTo>
                    <a:pt x="39" y="11"/>
                  </a:lnTo>
                  <a:lnTo>
                    <a:pt x="39" y="22"/>
                  </a:lnTo>
                  <a:lnTo>
                    <a:pt x="39" y="30"/>
                  </a:lnTo>
                  <a:lnTo>
                    <a:pt x="39" y="39"/>
                  </a:lnTo>
                  <a:lnTo>
                    <a:pt x="38" y="46"/>
                  </a:lnTo>
                  <a:lnTo>
                    <a:pt x="38" y="55"/>
                  </a:lnTo>
                  <a:lnTo>
                    <a:pt x="38" y="61"/>
                  </a:lnTo>
                  <a:lnTo>
                    <a:pt x="38" y="68"/>
                  </a:lnTo>
                  <a:lnTo>
                    <a:pt x="38" y="72"/>
                  </a:lnTo>
                  <a:lnTo>
                    <a:pt x="38" y="77"/>
                  </a:lnTo>
                  <a:lnTo>
                    <a:pt x="38" y="82"/>
                  </a:lnTo>
                  <a:lnTo>
                    <a:pt x="38" y="85"/>
                  </a:lnTo>
                  <a:lnTo>
                    <a:pt x="38" y="89"/>
                  </a:lnTo>
                  <a:lnTo>
                    <a:pt x="38" y="91"/>
                  </a:lnTo>
                  <a:lnTo>
                    <a:pt x="38" y="94"/>
                  </a:lnTo>
                  <a:lnTo>
                    <a:pt x="38" y="95"/>
                  </a:lnTo>
                  <a:lnTo>
                    <a:pt x="38" y="95"/>
                  </a:lnTo>
                </a:path>
              </a:pathLst>
            </a:custGeom>
            <a:solidFill>
              <a:schemeClr val="tx1"/>
            </a:solidFill>
            <a:ln w="11113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7" name="Freeform 316"/>
            <p:cNvSpPr/>
            <p:nvPr/>
          </p:nvSpPr>
          <p:spPr bwMode="auto">
            <a:xfrm>
              <a:off x="6959600" y="3978276"/>
              <a:ext cx="420687" cy="180975"/>
            </a:xfrm>
            <a:custGeom>
              <a:avLst/>
              <a:gdLst>
                <a:gd name="T0" fmla="*/ 264 w 265"/>
                <a:gd name="T1" fmla="*/ 94 h 114"/>
                <a:gd name="T2" fmla="*/ 261 w 265"/>
                <a:gd name="T3" fmla="*/ 97 h 114"/>
                <a:gd name="T4" fmla="*/ 254 w 265"/>
                <a:gd name="T5" fmla="*/ 100 h 114"/>
                <a:gd name="T6" fmla="*/ 244 w 265"/>
                <a:gd name="T7" fmla="*/ 104 h 114"/>
                <a:gd name="T8" fmla="*/ 231 w 265"/>
                <a:gd name="T9" fmla="*/ 107 h 114"/>
                <a:gd name="T10" fmla="*/ 218 w 265"/>
                <a:gd name="T11" fmla="*/ 111 h 114"/>
                <a:gd name="T12" fmla="*/ 206 w 265"/>
                <a:gd name="T13" fmla="*/ 112 h 114"/>
                <a:gd name="T14" fmla="*/ 190 w 265"/>
                <a:gd name="T15" fmla="*/ 114 h 114"/>
                <a:gd name="T16" fmla="*/ 182 w 265"/>
                <a:gd name="T17" fmla="*/ 114 h 114"/>
                <a:gd name="T18" fmla="*/ 176 w 265"/>
                <a:gd name="T19" fmla="*/ 114 h 114"/>
                <a:gd name="T20" fmla="*/ 172 w 265"/>
                <a:gd name="T21" fmla="*/ 114 h 114"/>
                <a:gd name="T22" fmla="*/ 169 w 265"/>
                <a:gd name="T23" fmla="*/ 113 h 114"/>
                <a:gd name="T24" fmla="*/ 168 w 265"/>
                <a:gd name="T25" fmla="*/ 112 h 114"/>
                <a:gd name="T26" fmla="*/ 166 w 265"/>
                <a:gd name="T27" fmla="*/ 111 h 114"/>
                <a:gd name="T28" fmla="*/ 162 w 265"/>
                <a:gd name="T29" fmla="*/ 109 h 114"/>
                <a:gd name="T30" fmla="*/ 157 w 265"/>
                <a:gd name="T31" fmla="*/ 105 h 114"/>
                <a:gd name="T32" fmla="*/ 150 w 265"/>
                <a:gd name="T33" fmla="*/ 100 h 114"/>
                <a:gd name="T34" fmla="*/ 143 w 265"/>
                <a:gd name="T35" fmla="*/ 96 h 114"/>
                <a:gd name="T36" fmla="*/ 135 w 265"/>
                <a:gd name="T37" fmla="*/ 90 h 114"/>
                <a:gd name="T38" fmla="*/ 124 w 265"/>
                <a:gd name="T39" fmla="*/ 84 h 114"/>
                <a:gd name="T40" fmla="*/ 114 w 265"/>
                <a:gd name="T41" fmla="*/ 75 h 114"/>
                <a:gd name="T42" fmla="*/ 101 w 265"/>
                <a:gd name="T43" fmla="*/ 67 h 114"/>
                <a:gd name="T44" fmla="*/ 88 w 265"/>
                <a:gd name="T45" fmla="*/ 59 h 114"/>
                <a:gd name="T46" fmla="*/ 72 w 265"/>
                <a:gd name="T47" fmla="*/ 48 h 114"/>
                <a:gd name="T48" fmla="*/ 56 w 265"/>
                <a:gd name="T49" fmla="*/ 38 h 114"/>
                <a:gd name="T50" fmla="*/ 39 w 265"/>
                <a:gd name="T51" fmla="*/ 26 h 114"/>
                <a:gd name="T52" fmla="*/ 20 w 265"/>
                <a:gd name="T53" fmla="*/ 13 h 114"/>
                <a:gd name="T54" fmla="*/ 0 w 265"/>
                <a:gd name="T55" fmla="*/ 0 h 114"/>
                <a:gd name="T56" fmla="*/ 12 w 265"/>
                <a:gd name="T57" fmla="*/ 1 h 114"/>
                <a:gd name="T58" fmla="*/ 26 w 265"/>
                <a:gd name="T59" fmla="*/ 4 h 114"/>
                <a:gd name="T60" fmla="*/ 44 w 265"/>
                <a:gd name="T61" fmla="*/ 12 h 114"/>
                <a:gd name="T62" fmla="*/ 65 w 265"/>
                <a:gd name="T63" fmla="*/ 22 h 114"/>
                <a:gd name="T64" fmla="*/ 88 w 265"/>
                <a:gd name="T65" fmla="*/ 34 h 114"/>
                <a:gd name="T66" fmla="*/ 109 w 265"/>
                <a:gd name="T67" fmla="*/ 45 h 114"/>
                <a:gd name="T68" fmla="*/ 129 w 265"/>
                <a:gd name="T69" fmla="*/ 54 h 114"/>
                <a:gd name="T70" fmla="*/ 150 w 265"/>
                <a:gd name="T71" fmla="*/ 62 h 114"/>
                <a:gd name="T72" fmla="*/ 168 w 265"/>
                <a:gd name="T73" fmla="*/ 69 h 114"/>
                <a:gd name="T74" fmla="*/ 188 w 265"/>
                <a:gd name="T75" fmla="*/ 75 h 114"/>
                <a:gd name="T76" fmla="*/ 207 w 265"/>
                <a:gd name="T77" fmla="*/ 80 h 114"/>
                <a:gd name="T78" fmla="*/ 227 w 265"/>
                <a:gd name="T79" fmla="*/ 84 h 114"/>
                <a:gd name="T80" fmla="*/ 244 w 265"/>
                <a:gd name="T81" fmla="*/ 87 h 114"/>
                <a:gd name="T82" fmla="*/ 256 w 265"/>
                <a:gd name="T83" fmla="*/ 90 h 114"/>
                <a:gd name="T84" fmla="*/ 263 w 265"/>
                <a:gd name="T85" fmla="*/ 92 h 114"/>
                <a:gd name="T86" fmla="*/ 265 w 265"/>
                <a:gd name="T87" fmla="*/ 9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65" h="114">
                  <a:moveTo>
                    <a:pt x="265" y="93"/>
                  </a:moveTo>
                  <a:lnTo>
                    <a:pt x="264" y="94"/>
                  </a:lnTo>
                  <a:lnTo>
                    <a:pt x="263" y="96"/>
                  </a:lnTo>
                  <a:lnTo>
                    <a:pt x="261" y="97"/>
                  </a:lnTo>
                  <a:lnTo>
                    <a:pt x="258" y="98"/>
                  </a:lnTo>
                  <a:lnTo>
                    <a:pt x="254" y="100"/>
                  </a:lnTo>
                  <a:lnTo>
                    <a:pt x="250" y="101"/>
                  </a:lnTo>
                  <a:lnTo>
                    <a:pt x="244" y="104"/>
                  </a:lnTo>
                  <a:lnTo>
                    <a:pt x="238" y="106"/>
                  </a:lnTo>
                  <a:lnTo>
                    <a:pt x="231" y="107"/>
                  </a:lnTo>
                  <a:lnTo>
                    <a:pt x="224" y="110"/>
                  </a:lnTo>
                  <a:lnTo>
                    <a:pt x="218" y="111"/>
                  </a:lnTo>
                  <a:lnTo>
                    <a:pt x="212" y="112"/>
                  </a:lnTo>
                  <a:lnTo>
                    <a:pt x="206" y="112"/>
                  </a:lnTo>
                  <a:lnTo>
                    <a:pt x="201" y="113"/>
                  </a:lnTo>
                  <a:lnTo>
                    <a:pt x="190" y="114"/>
                  </a:lnTo>
                  <a:lnTo>
                    <a:pt x="187" y="114"/>
                  </a:lnTo>
                  <a:lnTo>
                    <a:pt x="182" y="114"/>
                  </a:lnTo>
                  <a:lnTo>
                    <a:pt x="179" y="114"/>
                  </a:lnTo>
                  <a:lnTo>
                    <a:pt x="176" y="114"/>
                  </a:lnTo>
                  <a:lnTo>
                    <a:pt x="174" y="114"/>
                  </a:lnTo>
                  <a:lnTo>
                    <a:pt x="172" y="114"/>
                  </a:lnTo>
                  <a:lnTo>
                    <a:pt x="170" y="113"/>
                  </a:lnTo>
                  <a:lnTo>
                    <a:pt x="169" y="113"/>
                  </a:lnTo>
                  <a:lnTo>
                    <a:pt x="169" y="112"/>
                  </a:lnTo>
                  <a:lnTo>
                    <a:pt x="168" y="112"/>
                  </a:lnTo>
                  <a:lnTo>
                    <a:pt x="167" y="111"/>
                  </a:lnTo>
                  <a:lnTo>
                    <a:pt x="166" y="111"/>
                  </a:lnTo>
                  <a:lnTo>
                    <a:pt x="164" y="110"/>
                  </a:lnTo>
                  <a:lnTo>
                    <a:pt x="162" y="109"/>
                  </a:lnTo>
                  <a:lnTo>
                    <a:pt x="160" y="106"/>
                  </a:lnTo>
                  <a:lnTo>
                    <a:pt x="157" y="105"/>
                  </a:lnTo>
                  <a:lnTo>
                    <a:pt x="154" y="103"/>
                  </a:lnTo>
                  <a:lnTo>
                    <a:pt x="150" y="100"/>
                  </a:lnTo>
                  <a:lnTo>
                    <a:pt x="147" y="98"/>
                  </a:lnTo>
                  <a:lnTo>
                    <a:pt x="143" y="96"/>
                  </a:lnTo>
                  <a:lnTo>
                    <a:pt x="138" y="93"/>
                  </a:lnTo>
                  <a:lnTo>
                    <a:pt x="135" y="90"/>
                  </a:lnTo>
                  <a:lnTo>
                    <a:pt x="130" y="87"/>
                  </a:lnTo>
                  <a:lnTo>
                    <a:pt x="124" y="84"/>
                  </a:lnTo>
                  <a:lnTo>
                    <a:pt x="120" y="80"/>
                  </a:lnTo>
                  <a:lnTo>
                    <a:pt x="114" y="75"/>
                  </a:lnTo>
                  <a:lnTo>
                    <a:pt x="108" y="72"/>
                  </a:lnTo>
                  <a:lnTo>
                    <a:pt x="101" y="67"/>
                  </a:lnTo>
                  <a:lnTo>
                    <a:pt x="95" y="64"/>
                  </a:lnTo>
                  <a:lnTo>
                    <a:pt x="88" y="59"/>
                  </a:lnTo>
                  <a:lnTo>
                    <a:pt x="81" y="53"/>
                  </a:lnTo>
                  <a:lnTo>
                    <a:pt x="72" y="48"/>
                  </a:lnTo>
                  <a:lnTo>
                    <a:pt x="64" y="43"/>
                  </a:lnTo>
                  <a:lnTo>
                    <a:pt x="56" y="38"/>
                  </a:lnTo>
                  <a:lnTo>
                    <a:pt x="47" y="32"/>
                  </a:lnTo>
                  <a:lnTo>
                    <a:pt x="39" y="26"/>
                  </a:lnTo>
                  <a:lnTo>
                    <a:pt x="30" y="19"/>
                  </a:lnTo>
                  <a:lnTo>
                    <a:pt x="20" y="13"/>
                  </a:lnTo>
                  <a:lnTo>
                    <a:pt x="11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1"/>
                  </a:lnTo>
                  <a:lnTo>
                    <a:pt x="19" y="2"/>
                  </a:lnTo>
                  <a:lnTo>
                    <a:pt x="26" y="4"/>
                  </a:lnTo>
                  <a:lnTo>
                    <a:pt x="34" y="8"/>
                  </a:lnTo>
                  <a:lnTo>
                    <a:pt x="44" y="12"/>
                  </a:lnTo>
                  <a:lnTo>
                    <a:pt x="55" y="17"/>
                  </a:lnTo>
                  <a:lnTo>
                    <a:pt x="65" y="22"/>
                  </a:lnTo>
                  <a:lnTo>
                    <a:pt x="77" y="29"/>
                  </a:lnTo>
                  <a:lnTo>
                    <a:pt x="88" y="34"/>
                  </a:lnTo>
                  <a:lnTo>
                    <a:pt x="98" y="40"/>
                  </a:lnTo>
                  <a:lnTo>
                    <a:pt x="109" y="45"/>
                  </a:lnTo>
                  <a:lnTo>
                    <a:pt x="120" y="51"/>
                  </a:lnTo>
                  <a:lnTo>
                    <a:pt x="129" y="54"/>
                  </a:lnTo>
                  <a:lnTo>
                    <a:pt x="140" y="59"/>
                  </a:lnTo>
                  <a:lnTo>
                    <a:pt x="150" y="62"/>
                  </a:lnTo>
                  <a:lnTo>
                    <a:pt x="159" y="66"/>
                  </a:lnTo>
                  <a:lnTo>
                    <a:pt x="168" y="69"/>
                  </a:lnTo>
                  <a:lnTo>
                    <a:pt x="179" y="73"/>
                  </a:lnTo>
                  <a:lnTo>
                    <a:pt x="188" y="75"/>
                  </a:lnTo>
                  <a:lnTo>
                    <a:pt x="198" y="79"/>
                  </a:lnTo>
                  <a:lnTo>
                    <a:pt x="207" y="80"/>
                  </a:lnTo>
                  <a:lnTo>
                    <a:pt x="217" y="82"/>
                  </a:lnTo>
                  <a:lnTo>
                    <a:pt x="227" y="84"/>
                  </a:lnTo>
                  <a:lnTo>
                    <a:pt x="235" y="85"/>
                  </a:lnTo>
                  <a:lnTo>
                    <a:pt x="244" y="87"/>
                  </a:lnTo>
                  <a:lnTo>
                    <a:pt x="250" y="88"/>
                  </a:lnTo>
                  <a:lnTo>
                    <a:pt x="256" y="90"/>
                  </a:lnTo>
                  <a:lnTo>
                    <a:pt x="259" y="91"/>
                  </a:lnTo>
                  <a:lnTo>
                    <a:pt x="263" y="92"/>
                  </a:lnTo>
                  <a:lnTo>
                    <a:pt x="264" y="92"/>
                  </a:lnTo>
                  <a:lnTo>
                    <a:pt x="265" y="93"/>
                  </a:lnTo>
                  <a:lnTo>
                    <a:pt x="265" y="93"/>
                  </a:lnTo>
                </a:path>
              </a:pathLst>
            </a:custGeom>
            <a:solidFill>
              <a:schemeClr val="tx1"/>
            </a:solidFill>
            <a:ln w="11113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8" name="Freeform 317"/>
            <p:cNvSpPr/>
            <p:nvPr/>
          </p:nvSpPr>
          <p:spPr bwMode="auto">
            <a:xfrm>
              <a:off x="6718300" y="3813176"/>
              <a:ext cx="223837" cy="334963"/>
            </a:xfrm>
            <a:custGeom>
              <a:avLst/>
              <a:gdLst>
                <a:gd name="T0" fmla="*/ 29 w 141"/>
                <a:gd name="T1" fmla="*/ 197 h 211"/>
                <a:gd name="T2" fmla="*/ 16 w 141"/>
                <a:gd name="T3" fmla="*/ 205 h 211"/>
                <a:gd name="T4" fmla="*/ 7 w 141"/>
                <a:gd name="T5" fmla="*/ 210 h 211"/>
                <a:gd name="T6" fmla="*/ 1 w 141"/>
                <a:gd name="T7" fmla="*/ 211 h 211"/>
                <a:gd name="T8" fmla="*/ 0 w 141"/>
                <a:gd name="T9" fmla="*/ 211 h 211"/>
                <a:gd name="T10" fmla="*/ 1 w 141"/>
                <a:gd name="T11" fmla="*/ 209 h 211"/>
                <a:gd name="T12" fmla="*/ 7 w 141"/>
                <a:gd name="T13" fmla="*/ 202 h 211"/>
                <a:gd name="T14" fmla="*/ 16 w 141"/>
                <a:gd name="T15" fmla="*/ 192 h 211"/>
                <a:gd name="T16" fmla="*/ 30 w 141"/>
                <a:gd name="T17" fmla="*/ 181 h 211"/>
                <a:gd name="T18" fmla="*/ 45 w 141"/>
                <a:gd name="T19" fmla="*/ 166 h 211"/>
                <a:gd name="T20" fmla="*/ 59 w 141"/>
                <a:gd name="T21" fmla="*/ 151 h 211"/>
                <a:gd name="T22" fmla="*/ 72 w 141"/>
                <a:gd name="T23" fmla="*/ 134 h 211"/>
                <a:gd name="T24" fmla="*/ 85 w 141"/>
                <a:gd name="T25" fmla="*/ 116 h 211"/>
                <a:gd name="T26" fmla="*/ 94 w 141"/>
                <a:gd name="T27" fmla="*/ 98 h 211"/>
                <a:gd name="T28" fmla="*/ 101 w 141"/>
                <a:gd name="T29" fmla="*/ 80 h 211"/>
                <a:gd name="T30" fmla="*/ 107 w 141"/>
                <a:gd name="T31" fmla="*/ 65 h 211"/>
                <a:gd name="T32" fmla="*/ 111 w 141"/>
                <a:gd name="T33" fmla="*/ 49 h 211"/>
                <a:gd name="T34" fmla="*/ 113 w 141"/>
                <a:gd name="T35" fmla="*/ 36 h 211"/>
                <a:gd name="T36" fmla="*/ 115 w 141"/>
                <a:gd name="T37" fmla="*/ 26 h 211"/>
                <a:gd name="T38" fmla="*/ 115 w 141"/>
                <a:gd name="T39" fmla="*/ 19 h 211"/>
                <a:gd name="T40" fmla="*/ 114 w 141"/>
                <a:gd name="T41" fmla="*/ 13 h 211"/>
                <a:gd name="T42" fmla="*/ 113 w 141"/>
                <a:gd name="T43" fmla="*/ 6 h 211"/>
                <a:gd name="T44" fmla="*/ 112 w 141"/>
                <a:gd name="T45" fmla="*/ 2 h 211"/>
                <a:gd name="T46" fmla="*/ 114 w 141"/>
                <a:gd name="T47" fmla="*/ 0 h 211"/>
                <a:gd name="T48" fmla="*/ 118 w 141"/>
                <a:gd name="T49" fmla="*/ 0 h 211"/>
                <a:gd name="T50" fmla="*/ 125 w 141"/>
                <a:gd name="T51" fmla="*/ 1 h 211"/>
                <a:gd name="T52" fmla="*/ 136 w 141"/>
                <a:gd name="T53" fmla="*/ 4 h 211"/>
                <a:gd name="T54" fmla="*/ 141 w 141"/>
                <a:gd name="T55" fmla="*/ 11 h 211"/>
                <a:gd name="T56" fmla="*/ 139 w 141"/>
                <a:gd name="T57" fmla="*/ 30 h 211"/>
                <a:gd name="T58" fmla="*/ 134 w 141"/>
                <a:gd name="T59" fmla="*/ 50 h 211"/>
                <a:gd name="T60" fmla="*/ 131 w 141"/>
                <a:gd name="T61" fmla="*/ 66 h 211"/>
                <a:gd name="T62" fmla="*/ 125 w 141"/>
                <a:gd name="T63" fmla="*/ 81 h 211"/>
                <a:gd name="T64" fmla="*/ 117 w 141"/>
                <a:gd name="T65" fmla="*/ 99 h 211"/>
                <a:gd name="T66" fmla="*/ 106 w 141"/>
                <a:gd name="T67" fmla="*/ 117 h 211"/>
                <a:gd name="T68" fmla="*/ 94 w 141"/>
                <a:gd name="T69" fmla="*/ 137 h 211"/>
                <a:gd name="T70" fmla="*/ 80 w 141"/>
                <a:gd name="T71" fmla="*/ 155 h 211"/>
                <a:gd name="T72" fmla="*/ 65 w 141"/>
                <a:gd name="T73" fmla="*/ 171 h 211"/>
                <a:gd name="T74" fmla="*/ 47 w 141"/>
                <a:gd name="T75" fmla="*/ 185 h 211"/>
                <a:gd name="T76" fmla="*/ 37 w 141"/>
                <a:gd name="T77" fmla="*/ 19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1" h="211">
                  <a:moveTo>
                    <a:pt x="37" y="191"/>
                  </a:moveTo>
                  <a:lnTo>
                    <a:pt x="29" y="197"/>
                  </a:lnTo>
                  <a:lnTo>
                    <a:pt x="22" y="202"/>
                  </a:lnTo>
                  <a:lnTo>
                    <a:pt x="16" y="205"/>
                  </a:lnTo>
                  <a:lnTo>
                    <a:pt x="10" y="208"/>
                  </a:lnTo>
                  <a:lnTo>
                    <a:pt x="7" y="210"/>
                  </a:lnTo>
                  <a:lnTo>
                    <a:pt x="3" y="211"/>
                  </a:lnTo>
                  <a:lnTo>
                    <a:pt x="1" y="211"/>
                  </a:lnTo>
                  <a:lnTo>
                    <a:pt x="0" y="211"/>
                  </a:lnTo>
                  <a:lnTo>
                    <a:pt x="0" y="211"/>
                  </a:lnTo>
                  <a:lnTo>
                    <a:pt x="0" y="210"/>
                  </a:lnTo>
                  <a:lnTo>
                    <a:pt x="1" y="209"/>
                  </a:lnTo>
                  <a:lnTo>
                    <a:pt x="3" y="205"/>
                  </a:lnTo>
                  <a:lnTo>
                    <a:pt x="7" y="202"/>
                  </a:lnTo>
                  <a:lnTo>
                    <a:pt x="10" y="198"/>
                  </a:lnTo>
                  <a:lnTo>
                    <a:pt x="16" y="192"/>
                  </a:lnTo>
                  <a:lnTo>
                    <a:pt x="23" y="188"/>
                  </a:lnTo>
                  <a:lnTo>
                    <a:pt x="30" y="181"/>
                  </a:lnTo>
                  <a:lnTo>
                    <a:pt x="37" y="173"/>
                  </a:lnTo>
                  <a:lnTo>
                    <a:pt x="45" y="166"/>
                  </a:lnTo>
                  <a:lnTo>
                    <a:pt x="52" y="159"/>
                  </a:lnTo>
                  <a:lnTo>
                    <a:pt x="59" y="151"/>
                  </a:lnTo>
                  <a:lnTo>
                    <a:pt x="66" y="143"/>
                  </a:lnTo>
                  <a:lnTo>
                    <a:pt x="72" y="134"/>
                  </a:lnTo>
                  <a:lnTo>
                    <a:pt x="78" y="125"/>
                  </a:lnTo>
                  <a:lnTo>
                    <a:pt x="85" y="116"/>
                  </a:lnTo>
                  <a:lnTo>
                    <a:pt x="89" y="106"/>
                  </a:lnTo>
                  <a:lnTo>
                    <a:pt x="94" y="98"/>
                  </a:lnTo>
                  <a:lnTo>
                    <a:pt x="98" y="88"/>
                  </a:lnTo>
                  <a:lnTo>
                    <a:pt x="101" y="80"/>
                  </a:lnTo>
                  <a:lnTo>
                    <a:pt x="105" y="72"/>
                  </a:lnTo>
                  <a:lnTo>
                    <a:pt x="107" y="65"/>
                  </a:lnTo>
                  <a:lnTo>
                    <a:pt x="110" y="56"/>
                  </a:lnTo>
                  <a:lnTo>
                    <a:pt x="111" y="49"/>
                  </a:lnTo>
                  <a:lnTo>
                    <a:pt x="112" y="42"/>
                  </a:lnTo>
                  <a:lnTo>
                    <a:pt x="113" y="36"/>
                  </a:lnTo>
                  <a:lnTo>
                    <a:pt x="114" y="30"/>
                  </a:lnTo>
                  <a:lnTo>
                    <a:pt x="115" y="26"/>
                  </a:lnTo>
                  <a:lnTo>
                    <a:pt x="115" y="22"/>
                  </a:lnTo>
                  <a:lnTo>
                    <a:pt x="115" y="19"/>
                  </a:lnTo>
                  <a:lnTo>
                    <a:pt x="115" y="15"/>
                  </a:lnTo>
                  <a:lnTo>
                    <a:pt x="114" y="13"/>
                  </a:lnTo>
                  <a:lnTo>
                    <a:pt x="113" y="9"/>
                  </a:lnTo>
                  <a:lnTo>
                    <a:pt x="113" y="6"/>
                  </a:lnTo>
                  <a:lnTo>
                    <a:pt x="112" y="3"/>
                  </a:lnTo>
                  <a:lnTo>
                    <a:pt x="112" y="2"/>
                  </a:lnTo>
                  <a:lnTo>
                    <a:pt x="113" y="1"/>
                  </a:lnTo>
                  <a:lnTo>
                    <a:pt x="114" y="0"/>
                  </a:lnTo>
                  <a:lnTo>
                    <a:pt x="115" y="0"/>
                  </a:lnTo>
                  <a:lnTo>
                    <a:pt x="118" y="0"/>
                  </a:lnTo>
                  <a:lnTo>
                    <a:pt x="121" y="1"/>
                  </a:lnTo>
                  <a:lnTo>
                    <a:pt x="125" y="1"/>
                  </a:lnTo>
                  <a:lnTo>
                    <a:pt x="130" y="2"/>
                  </a:lnTo>
                  <a:lnTo>
                    <a:pt x="136" y="4"/>
                  </a:lnTo>
                  <a:lnTo>
                    <a:pt x="141" y="6"/>
                  </a:lnTo>
                  <a:lnTo>
                    <a:pt x="141" y="11"/>
                  </a:lnTo>
                  <a:lnTo>
                    <a:pt x="140" y="17"/>
                  </a:lnTo>
                  <a:lnTo>
                    <a:pt x="139" y="30"/>
                  </a:lnTo>
                  <a:lnTo>
                    <a:pt x="137" y="43"/>
                  </a:lnTo>
                  <a:lnTo>
                    <a:pt x="134" y="50"/>
                  </a:lnTo>
                  <a:lnTo>
                    <a:pt x="133" y="58"/>
                  </a:lnTo>
                  <a:lnTo>
                    <a:pt x="131" y="66"/>
                  </a:lnTo>
                  <a:lnTo>
                    <a:pt x="127" y="74"/>
                  </a:lnTo>
                  <a:lnTo>
                    <a:pt x="125" y="81"/>
                  </a:lnTo>
                  <a:lnTo>
                    <a:pt x="120" y="91"/>
                  </a:lnTo>
                  <a:lnTo>
                    <a:pt x="117" y="99"/>
                  </a:lnTo>
                  <a:lnTo>
                    <a:pt x="112" y="108"/>
                  </a:lnTo>
                  <a:lnTo>
                    <a:pt x="106" y="117"/>
                  </a:lnTo>
                  <a:lnTo>
                    <a:pt x="100" y="126"/>
                  </a:lnTo>
                  <a:lnTo>
                    <a:pt x="94" y="137"/>
                  </a:lnTo>
                  <a:lnTo>
                    <a:pt x="87" y="146"/>
                  </a:lnTo>
                  <a:lnTo>
                    <a:pt x="80" y="155"/>
                  </a:lnTo>
                  <a:lnTo>
                    <a:pt x="73" y="163"/>
                  </a:lnTo>
                  <a:lnTo>
                    <a:pt x="65" y="171"/>
                  </a:lnTo>
                  <a:lnTo>
                    <a:pt x="55" y="178"/>
                  </a:lnTo>
                  <a:lnTo>
                    <a:pt x="47" y="185"/>
                  </a:lnTo>
                  <a:lnTo>
                    <a:pt x="37" y="191"/>
                  </a:lnTo>
                  <a:lnTo>
                    <a:pt x="37" y="191"/>
                  </a:lnTo>
                </a:path>
              </a:pathLst>
            </a:custGeom>
            <a:solidFill>
              <a:schemeClr val="tx1"/>
            </a:solidFill>
            <a:ln w="11113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9" name="Freeform 318"/>
            <p:cNvSpPr/>
            <p:nvPr/>
          </p:nvSpPr>
          <p:spPr bwMode="auto">
            <a:xfrm>
              <a:off x="7083425" y="3956051"/>
              <a:ext cx="115887" cy="98425"/>
            </a:xfrm>
            <a:custGeom>
              <a:avLst/>
              <a:gdLst>
                <a:gd name="T0" fmla="*/ 38 w 73"/>
                <a:gd name="T1" fmla="*/ 24 h 62"/>
                <a:gd name="T2" fmla="*/ 39 w 73"/>
                <a:gd name="T3" fmla="*/ 22 h 62"/>
                <a:gd name="T4" fmla="*/ 40 w 73"/>
                <a:gd name="T5" fmla="*/ 18 h 62"/>
                <a:gd name="T6" fmla="*/ 42 w 73"/>
                <a:gd name="T7" fmla="*/ 16 h 62"/>
                <a:gd name="T8" fmla="*/ 42 w 73"/>
                <a:gd name="T9" fmla="*/ 15 h 62"/>
                <a:gd name="T10" fmla="*/ 43 w 73"/>
                <a:gd name="T11" fmla="*/ 13 h 62"/>
                <a:gd name="T12" fmla="*/ 42 w 73"/>
                <a:gd name="T13" fmla="*/ 11 h 62"/>
                <a:gd name="T14" fmla="*/ 42 w 73"/>
                <a:gd name="T15" fmla="*/ 8 h 62"/>
                <a:gd name="T16" fmla="*/ 40 w 73"/>
                <a:gd name="T17" fmla="*/ 5 h 62"/>
                <a:gd name="T18" fmla="*/ 40 w 73"/>
                <a:gd name="T19" fmla="*/ 3 h 62"/>
                <a:gd name="T20" fmla="*/ 40 w 73"/>
                <a:gd name="T21" fmla="*/ 2 h 62"/>
                <a:gd name="T22" fmla="*/ 42 w 73"/>
                <a:gd name="T23" fmla="*/ 1 h 62"/>
                <a:gd name="T24" fmla="*/ 43 w 73"/>
                <a:gd name="T25" fmla="*/ 1 h 62"/>
                <a:gd name="T26" fmla="*/ 44 w 73"/>
                <a:gd name="T27" fmla="*/ 0 h 62"/>
                <a:gd name="T28" fmla="*/ 46 w 73"/>
                <a:gd name="T29" fmla="*/ 0 h 62"/>
                <a:gd name="T30" fmla="*/ 47 w 73"/>
                <a:gd name="T31" fmla="*/ 0 h 62"/>
                <a:gd name="T32" fmla="*/ 50 w 73"/>
                <a:gd name="T33" fmla="*/ 1 h 62"/>
                <a:gd name="T34" fmla="*/ 52 w 73"/>
                <a:gd name="T35" fmla="*/ 1 h 62"/>
                <a:gd name="T36" fmla="*/ 55 w 73"/>
                <a:gd name="T37" fmla="*/ 2 h 62"/>
                <a:gd name="T38" fmla="*/ 58 w 73"/>
                <a:gd name="T39" fmla="*/ 3 h 62"/>
                <a:gd name="T40" fmla="*/ 60 w 73"/>
                <a:gd name="T41" fmla="*/ 4 h 62"/>
                <a:gd name="T42" fmla="*/ 64 w 73"/>
                <a:gd name="T43" fmla="*/ 7 h 62"/>
                <a:gd name="T44" fmla="*/ 66 w 73"/>
                <a:gd name="T45" fmla="*/ 8 h 62"/>
                <a:gd name="T46" fmla="*/ 69 w 73"/>
                <a:gd name="T47" fmla="*/ 10 h 62"/>
                <a:gd name="T48" fmla="*/ 71 w 73"/>
                <a:gd name="T49" fmla="*/ 11 h 62"/>
                <a:gd name="T50" fmla="*/ 72 w 73"/>
                <a:gd name="T51" fmla="*/ 13 h 62"/>
                <a:gd name="T52" fmla="*/ 72 w 73"/>
                <a:gd name="T53" fmla="*/ 15 h 62"/>
                <a:gd name="T54" fmla="*/ 73 w 73"/>
                <a:gd name="T55" fmla="*/ 16 h 62"/>
                <a:gd name="T56" fmla="*/ 73 w 73"/>
                <a:gd name="T57" fmla="*/ 18 h 62"/>
                <a:gd name="T58" fmla="*/ 72 w 73"/>
                <a:gd name="T59" fmla="*/ 21 h 62"/>
                <a:gd name="T60" fmla="*/ 71 w 73"/>
                <a:gd name="T61" fmla="*/ 23 h 62"/>
                <a:gd name="T62" fmla="*/ 70 w 73"/>
                <a:gd name="T63" fmla="*/ 24 h 62"/>
                <a:gd name="T64" fmla="*/ 68 w 73"/>
                <a:gd name="T65" fmla="*/ 27 h 62"/>
                <a:gd name="T66" fmla="*/ 65 w 73"/>
                <a:gd name="T67" fmla="*/ 29 h 62"/>
                <a:gd name="T68" fmla="*/ 63 w 73"/>
                <a:gd name="T69" fmla="*/ 31 h 62"/>
                <a:gd name="T70" fmla="*/ 59 w 73"/>
                <a:gd name="T71" fmla="*/ 34 h 62"/>
                <a:gd name="T72" fmla="*/ 56 w 73"/>
                <a:gd name="T73" fmla="*/ 36 h 62"/>
                <a:gd name="T74" fmla="*/ 51 w 73"/>
                <a:gd name="T75" fmla="*/ 40 h 62"/>
                <a:gd name="T76" fmla="*/ 46 w 73"/>
                <a:gd name="T77" fmla="*/ 42 h 62"/>
                <a:gd name="T78" fmla="*/ 42 w 73"/>
                <a:gd name="T79" fmla="*/ 46 h 62"/>
                <a:gd name="T80" fmla="*/ 36 w 73"/>
                <a:gd name="T81" fmla="*/ 48 h 62"/>
                <a:gd name="T82" fmla="*/ 29 w 73"/>
                <a:gd name="T83" fmla="*/ 52 h 62"/>
                <a:gd name="T84" fmla="*/ 21 w 73"/>
                <a:gd name="T85" fmla="*/ 55 h 62"/>
                <a:gd name="T86" fmla="*/ 13 w 73"/>
                <a:gd name="T87" fmla="*/ 59 h 62"/>
                <a:gd name="T88" fmla="*/ 5 w 73"/>
                <a:gd name="T89" fmla="*/ 62 h 62"/>
                <a:gd name="T90" fmla="*/ 3 w 73"/>
                <a:gd name="T91" fmla="*/ 59 h 62"/>
                <a:gd name="T92" fmla="*/ 0 w 73"/>
                <a:gd name="T93" fmla="*/ 56 h 62"/>
                <a:gd name="T94" fmla="*/ 7 w 73"/>
                <a:gd name="T95" fmla="*/ 50 h 62"/>
                <a:gd name="T96" fmla="*/ 14 w 73"/>
                <a:gd name="T97" fmla="*/ 46 h 62"/>
                <a:gd name="T98" fmla="*/ 20 w 73"/>
                <a:gd name="T99" fmla="*/ 41 h 62"/>
                <a:gd name="T100" fmla="*/ 25 w 73"/>
                <a:gd name="T101" fmla="*/ 36 h 62"/>
                <a:gd name="T102" fmla="*/ 30 w 73"/>
                <a:gd name="T103" fmla="*/ 33 h 62"/>
                <a:gd name="T104" fmla="*/ 33 w 73"/>
                <a:gd name="T105" fmla="*/ 29 h 62"/>
                <a:gd name="T106" fmla="*/ 36 w 73"/>
                <a:gd name="T107" fmla="*/ 27 h 62"/>
                <a:gd name="T108" fmla="*/ 38 w 73"/>
                <a:gd name="T109" fmla="*/ 24 h 62"/>
                <a:gd name="T110" fmla="*/ 38 w 73"/>
                <a:gd name="T111" fmla="*/ 2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3" h="62">
                  <a:moveTo>
                    <a:pt x="38" y="24"/>
                  </a:moveTo>
                  <a:lnTo>
                    <a:pt x="39" y="22"/>
                  </a:lnTo>
                  <a:lnTo>
                    <a:pt x="40" y="18"/>
                  </a:lnTo>
                  <a:lnTo>
                    <a:pt x="42" y="16"/>
                  </a:lnTo>
                  <a:lnTo>
                    <a:pt x="42" y="15"/>
                  </a:lnTo>
                  <a:lnTo>
                    <a:pt x="43" y="13"/>
                  </a:lnTo>
                  <a:lnTo>
                    <a:pt x="42" y="11"/>
                  </a:lnTo>
                  <a:lnTo>
                    <a:pt x="42" y="8"/>
                  </a:lnTo>
                  <a:lnTo>
                    <a:pt x="40" y="5"/>
                  </a:lnTo>
                  <a:lnTo>
                    <a:pt x="40" y="3"/>
                  </a:lnTo>
                  <a:lnTo>
                    <a:pt x="40" y="2"/>
                  </a:lnTo>
                  <a:lnTo>
                    <a:pt x="42" y="1"/>
                  </a:lnTo>
                  <a:lnTo>
                    <a:pt x="43" y="1"/>
                  </a:lnTo>
                  <a:lnTo>
                    <a:pt x="44" y="0"/>
                  </a:lnTo>
                  <a:lnTo>
                    <a:pt x="46" y="0"/>
                  </a:lnTo>
                  <a:lnTo>
                    <a:pt x="47" y="0"/>
                  </a:lnTo>
                  <a:lnTo>
                    <a:pt x="50" y="1"/>
                  </a:lnTo>
                  <a:lnTo>
                    <a:pt x="52" y="1"/>
                  </a:lnTo>
                  <a:lnTo>
                    <a:pt x="55" y="2"/>
                  </a:lnTo>
                  <a:lnTo>
                    <a:pt x="58" y="3"/>
                  </a:lnTo>
                  <a:lnTo>
                    <a:pt x="60" y="4"/>
                  </a:lnTo>
                  <a:lnTo>
                    <a:pt x="64" y="7"/>
                  </a:lnTo>
                  <a:lnTo>
                    <a:pt x="66" y="8"/>
                  </a:lnTo>
                  <a:lnTo>
                    <a:pt x="69" y="10"/>
                  </a:lnTo>
                  <a:lnTo>
                    <a:pt x="71" y="11"/>
                  </a:lnTo>
                  <a:lnTo>
                    <a:pt x="72" y="13"/>
                  </a:lnTo>
                  <a:lnTo>
                    <a:pt x="72" y="15"/>
                  </a:lnTo>
                  <a:lnTo>
                    <a:pt x="73" y="16"/>
                  </a:lnTo>
                  <a:lnTo>
                    <a:pt x="73" y="18"/>
                  </a:lnTo>
                  <a:lnTo>
                    <a:pt x="72" y="21"/>
                  </a:lnTo>
                  <a:lnTo>
                    <a:pt x="71" y="23"/>
                  </a:lnTo>
                  <a:lnTo>
                    <a:pt x="70" y="24"/>
                  </a:lnTo>
                  <a:lnTo>
                    <a:pt x="68" y="27"/>
                  </a:lnTo>
                  <a:lnTo>
                    <a:pt x="65" y="29"/>
                  </a:lnTo>
                  <a:lnTo>
                    <a:pt x="63" y="31"/>
                  </a:lnTo>
                  <a:lnTo>
                    <a:pt x="59" y="34"/>
                  </a:lnTo>
                  <a:lnTo>
                    <a:pt x="56" y="36"/>
                  </a:lnTo>
                  <a:lnTo>
                    <a:pt x="51" y="40"/>
                  </a:lnTo>
                  <a:lnTo>
                    <a:pt x="46" y="42"/>
                  </a:lnTo>
                  <a:lnTo>
                    <a:pt x="42" y="46"/>
                  </a:lnTo>
                  <a:lnTo>
                    <a:pt x="36" y="48"/>
                  </a:lnTo>
                  <a:lnTo>
                    <a:pt x="29" y="52"/>
                  </a:lnTo>
                  <a:lnTo>
                    <a:pt x="21" y="55"/>
                  </a:lnTo>
                  <a:lnTo>
                    <a:pt x="13" y="59"/>
                  </a:lnTo>
                  <a:lnTo>
                    <a:pt x="5" y="62"/>
                  </a:lnTo>
                  <a:lnTo>
                    <a:pt x="3" y="59"/>
                  </a:lnTo>
                  <a:lnTo>
                    <a:pt x="0" y="56"/>
                  </a:lnTo>
                  <a:lnTo>
                    <a:pt x="7" y="50"/>
                  </a:lnTo>
                  <a:lnTo>
                    <a:pt x="14" y="46"/>
                  </a:lnTo>
                  <a:lnTo>
                    <a:pt x="20" y="41"/>
                  </a:lnTo>
                  <a:lnTo>
                    <a:pt x="25" y="36"/>
                  </a:lnTo>
                  <a:lnTo>
                    <a:pt x="30" y="33"/>
                  </a:lnTo>
                  <a:lnTo>
                    <a:pt x="33" y="29"/>
                  </a:lnTo>
                  <a:lnTo>
                    <a:pt x="36" y="27"/>
                  </a:lnTo>
                  <a:lnTo>
                    <a:pt x="38" y="24"/>
                  </a:lnTo>
                  <a:lnTo>
                    <a:pt x="38" y="24"/>
                  </a:lnTo>
                </a:path>
              </a:pathLst>
            </a:custGeom>
            <a:solidFill>
              <a:schemeClr val="tx1"/>
            </a:solidFill>
            <a:ln w="11113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93" name="Freeform 308"/>
          <p:cNvSpPr/>
          <p:nvPr/>
        </p:nvSpPr>
        <p:spPr bwMode="auto">
          <a:xfrm>
            <a:off x="2023264" y="2319301"/>
            <a:ext cx="184150" cy="100965"/>
          </a:xfrm>
          <a:custGeom>
            <a:avLst/>
            <a:gdLst>
              <a:gd name="T0" fmla="*/ 38 w 44"/>
              <a:gd name="T1" fmla="*/ 6 h 24"/>
              <a:gd name="T2" fmla="*/ 40 w 44"/>
              <a:gd name="T3" fmla="*/ 8 h 24"/>
              <a:gd name="T4" fmla="*/ 43 w 44"/>
              <a:gd name="T5" fmla="*/ 12 h 24"/>
              <a:gd name="T6" fmla="*/ 44 w 44"/>
              <a:gd name="T7" fmla="*/ 14 h 24"/>
              <a:gd name="T8" fmla="*/ 44 w 44"/>
              <a:gd name="T9" fmla="*/ 16 h 24"/>
              <a:gd name="T10" fmla="*/ 44 w 44"/>
              <a:gd name="T11" fmla="*/ 19 h 24"/>
              <a:gd name="T12" fmla="*/ 44 w 44"/>
              <a:gd name="T13" fmla="*/ 20 h 24"/>
              <a:gd name="T14" fmla="*/ 43 w 44"/>
              <a:gd name="T15" fmla="*/ 21 h 24"/>
              <a:gd name="T16" fmla="*/ 43 w 44"/>
              <a:gd name="T17" fmla="*/ 22 h 24"/>
              <a:gd name="T18" fmla="*/ 42 w 44"/>
              <a:gd name="T19" fmla="*/ 24 h 24"/>
              <a:gd name="T20" fmla="*/ 40 w 44"/>
              <a:gd name="T21" fmla="*/ 24 h 24"/>
              <a:gd name="T22" fmla="*/ 38 w 44"/>
              <a:gd name="T23" fmla="*/ 24 h 24"/>
              <a:gd name="T24" fmla="*/ 37 w 44"/>
              <a:gd name="T25" fmla="*/ 24 h 24"/>
              <a:gd name="T26" fmla="*/ 35 w 44"/>
              <a:gd name="T27" fmla="*/ 24 h 24"/>
              <a:gd name="T28" fmla="*/ 32 w 44"/>
              <a:gd name="T29" fmla="*/ 24 h 24"/>
              <a:gd name="T30" fmla="*/ 27 w 44"/>
              <a:gd name="T31" fmla="*/ 21 h 24"/>
              <a:gd name="T32" fmla="*/ 22 w 44"/>
              <a:gd name="T33" fmla="*/ 19 h 24"/>
              <a:gd name="T34" fmla="*/ 16 w 44"/>
              <a:gd name="T35" fmla="*/ 15 h 24"/>
              <a:gd name="T36" fmla="*/ 12 w 44"/>
              <a:gd name="T37" fmla="*/ 13 h 24"/>
              <a:gd name="T38" fmla="*/ 10 w 44"/>
              <a:gd name="T39" fmla="*/ 10 h 24"/>
              <a:gd name="T40" fmla="*/ 6 w 44"/>
              <a:gd name="T41" fmla="*/ 9 h 24"/>
              <a:gd name="T42" fmla="*/ 5 w 44"/>
              <a:gd name="T43" fmla="*/ 7 h 24"/>
              <a:gd name="T44" fmla="*/ 3 w 44"/>
              <a:gd name="T45" fmla="*/ 6 h 24"/>
              <a:gd name="T46" fmla="*/ 1 w 44"/>
              <a:gd name="T47" fmla="*/ 5 h 24"/>
              <a:gd name="T48" fmla="*/ 1 w 44"/>
              <a:gd name="T49" fmla="*/ 3 h 24"/>
              <a:gd name="T50" fmla="*/ 0 w 44"/>
              <a:gd name="T51" fmla="*/ 2 h 24"/>
              <a:gd name="T52" fmla="*/ 1 w 44"/>
              <a:gd name="T53" fmla="*/ 1 h 24"/>
              <a:gd name="T54" fmla="*/ 1 w 44"/>
              <a:gd name="T55" fmla="*/ 1 h 24"/>
              <a:gd name="T56" fmla="*/ 3 w 44"/>
              <a:gd name="T57" fmla="*/ 1 h 24"/>
              <a:gd name="T58" fmla="*/ 5 w 44"/>
              <a:gd name="T59" fmla="*/ 1 h 24"/>
              <a:gd name="T60" fmla="*/ 7 w 44"/>
              <a:gd name="T61" fmla="*/ 0 h 24"/>
              <a:gd name="T62" fmla="*/ 11 w 44"/>
              <a:gd name="T63" fmla="*/ 0 h 24"/>
              <a:gd name="T64" fmla="*/ 14 w 44"/>
              <a:gd name="T65" fmla="*/ 0 h 24"/>
              <a:gd name="T66" fmla="*/ 19 w 44"/>
              <a:gd name="T67" fmla="*/ 0 h 24"/>
              <a:gd name="T68" fmla="*/ 23 w 44"/>
              <a:gd name="T69" fmla="*/ 0 h 24"/>
              <a:gd name="T70" fmla="*/ 26 w 44"/>
              <a:gd name="T71" fmla="*/ 1 h 24"/>
              <a:gd name="T72" fmla="*/ 30 w 44"/>
              <a:gd name="T73" fmla="*/ 1 h 24"/>
              <a:gd name="T74" fmla="*/ 32 w 44"/>
              <a:gd name="T75" fmla="*/ 2 h 24"/>
              <a:gd name="T76" fmla="*/ 35 w 44"/>
              <a:gd name="T77" fmla="*/ 2 h 24"/>
              <a:gd name="T78" fmla="*/ 36 w 44"/>
              <a:gd name="T79" fmla="*/ 3 h 24"/>
              <a:gd name="T80" fmla="*/ 38 w 44"/>
              <a:gd name="T81" fmla="*/ 5 h 24"/>
              <a:gd name="T82" fmla="*/ 38 w 44"/>
              <a:gd name="T83" fmla="*/ 6 h 24"/>
              <a:gd name="T84" fmla="*/ 38 w 44"/>
              <a:gd name="T85" fmla="*/ 6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44" h="24">
                <a:moveTo>
                  <a:pt x="38" y="6"/>
                </a:moveTo>
                <a:lnTo>
                  <a:pt x="40" y="8"/>
                </a:lnTo>
                <a:lnTo>
                  <a:pt x="43" y="12"/>
                </a:lnTo>
                <a:lnTo>
                  <a:pt x="44" y="14"/>
                </a:lnTo>
                <a:lnTo>
                  <a:pt x="44" y="16"/>
                </a:lnTo>
                <a:lnTo>
                  <a:pt x="44" y="19"/>
                </a:lnTo>
                <a:lnTo>
                  <a:pt x="44" y="20"/>
                </a:lnTo>
                <a:lnTo>
                  <a:pt x="43" y="21"/>
                </a:lnTo>
                <a:lnTo>
                  <a:pt x="43" y="22"/>
                </a:lnTo>
                <a:lnTo>
                  <a:pt x="42" y="24"/>
                </a:lnTo>
                <a:lnTo>
                  <a:pt x="40" y="24"/>
                </a:lnTo>
                <a:lnTo>
                  <a:pt x="38" y="24"/>
                </a:lnTo>
                <a:lnTo>
                  <a:pt x="37" y="24"/>
                </a:lnTo>
                <a:lnTo>
                  <a:pt x="35" y="24"/>
                </a:lnTo>
                <a:lnTo>
                  <a:pt x="32" y="24"/>
                </a:lnTo>
                <a:lnTo>
                  <a:pt x="27" y="21"/>
                </a:lnTo>
                <a:lnTo>
                  <a:pt x="22" y="19"/>
                </a:lnTo>
                <a:lnTo>
                  <a:pt x="16" y="15"/>
                </a:lnTo>
                <a:lnTo>
                  <a:pt x="12" y="13"/>
                </a:lnTo>
                <a:lnTo>
                  <a:pt x="10" y="10"/>
                </a:lnTo>
                <a:lnTo>
                  <a:pt x="6" y="9"/>
                </a:lnTo>
                <a:lnTo>
                  <a:pt x="5" y="7"/>
                </a:lnTo>
                <a:lnTo>
                  <a:pt x="3" y="6"/>
                </a:lnTo>
                <a:lnTo>
                  <a:pt x="1" y="5"/>
                </a:lnTo>
                <a:lnTo>
                  <a:pt x="1" y="3"/>
                </a:lnTo>
                <a:lnTo>
                  <a:pt x="0" y="2"/>
                </a:lnTo>
                <a:lnTo>
                  <a:pt x="1" y="1"/>
                </a:lnTo>
                <a:lnTo>
                  <a:pt x="1" y="1"/>
                </a:lnTo>
                <a:lnTo>
                  <a:pt x="3" y="1"/>
                </a:lnTo>
                <a:lnTo>
                  <a:pt x="5" y="1"/>
                </a:lnTo>
                <a:lnTo>
                  <a:pt x="7" y="0"/>
                </a:lnTo>
                <a:lnTo>
                  <a:pt x="11" y="0"/>
                </a:lnTo>
                <a:lnTo>
                  <a:pt x="14" y="0"/>
                </a:lnTo>
                <a:lnTo>
                  <a:pt x="19" y="0"/>
                </a:lnTo>
                <a:lnTo>
                  <a:pt x="23" y="0"/>
                </a:lnTo>
                <a:lnTo>
                  <a:pt x="26" y="1"/>
                </a:lnTo>
                <a:lnTo>
                  <a:pt x="30" y="1"/>
                </a:lnTo>
                <a:lnTo>
                  <a:pt x="32" y="2"/>
                </a:lnTo>
                <a:lnTo>
                  <a:pt x="35" y="2"/>
                </a:lnTo>
                <a:lnTo>
                  <a:pt x="36" y="3"/>
                </a:lnTo>
                <a:lnTo>
                  <a:pt x="38" y="5"/>
                </a:lnTo>
                <a:lnTo>
                  <a:pt x="38" y="6"/>
                </a:lnTo>
                <a:lnTo>
                  <a:pt x="38" y="6"/>
                </a:lnTo>
              </a:path>
            </a:pathLst>
          </a:custGeom>
          <a:solidFill>
            <a:srgbClr val="FF0000"/>
          </a:solidFill>
          <a:ln w="11113">
            <a:solidFill>
              <a:srgbClr val="FF0000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94" name="Freeform 309"/>
          <p:cNvSpPr/>
          <p:nvPr/>
        </p:nvSpPr>
        <p:spPr bwMode="auto">
          <a:xfrm>
            <a:off x="2006119" y="2495831"/>
            <a:ext cx="171450" cy="117475"/>
          </a:xfrm>
          <a:custGeom>
            <a:avLst/>
            <a:gdLst>
              <a:gd name="T0" fmla="*/ 16 w 41"/>
              <a:gd name="T1" fmla="*/ 18 h 28"/>
              <a:gd name="T2" fmla="*/ 11 w 41"/>
              <a:gd name="T3" fmla="*/ 15 h 28"/>
              <a:gd name="T4" fmla="*/ 9 w 41"/>
              <a:gd name="T5" fmla="*/ 12 h 28"/>
              <a:gd name="T6" fmla="*/ 5 w 41"/>
              <a:gd name="T7" fmla="*/ 9 h 28"/>
              <a:gd name="T8" fmla="*/ 3 w 41"/>
              <a:gd name="T9" fmla="*/ 8 h 28"/>
              <a:gd name="T10" fmla="*/ 2 w 41"/>
              <a:gd name="T11" fmla="*/ 5 h 28"/>
              <a:gd name="T12" fmla="*/ 1 w 41"/>
              <a:gd name="T13" fmla="*/ 4 h 28"/>
              <a:gd name="T14" fmla="*/ 0 w 41"/>
              <a:gd name="T15" fmla="*/ 3 h 28"/>
              <a:gd name="T16" fmla="*/ 0 w 41"/>
              <a:gd name="T17" fmla="*/ 2 h 28"/>
              <a:gd name="T18" fmla="*/ 0 w 41"/>
              <a:gd name="T19" fmla="*/ 2 h 28"/>
              <a:gd name="T20" fmla="*/ 0 w 41"/>
              <a:gd name="T21" fmla="*/ 0 h 28"/>
              <a:gd name="T22" fmla="*/ 1 w 41"/>
              <a:gd name="T23" fmla="*/ 0 h 28"/>
              <a:gd name="T24" fmla="*/ 2 w 41"/>
              <a:gd name="T25" fmla="*/ 0 h 28"/>
              <a:gd name="T26" fmla="*/ 4 w 41"/>
              <a:gd name="T27" fmla="*/ 0 h 28"/>
              <a:gd name="T28" fmla="*/ 7 w 41"/>
              <a:gd name="T29" fmla="*/ 0 h 28"/>
              <a:gd name="T30" fmla="*/ 9 w 41"/>
              <a:gd name="T31" fmla="*/ 0 h 28"/>
              <a:gd name="T32" fmla="*/ 13 w 41"/>
              <a:gd name="T33" fmla="*/ 0 h 28"/>
              <a:gd name="T34" fmla="*/ 17 w 41"/>
              <a:gd name="T35" fmla="*/ 0 h 28"/>
              <a:gd name="T36" fmla="*/ 23 w 41"/>
              <a:gd name="T37" fmla="*/ 0 h 28"/>
              <a:gd name="T38" fmla="*/ 28 w 41"/>
              <a:gd name="T39" fmla="*/ 2 h 28"/>
              <a:gd name="T40" fmla="*/ 34 w 41"/>
              <a:gd name="T41" fmla="*/ 4 h 28"/>
              <a:gd name="T42" fmla="*/ 37 w 41"/>
              <a:gd name="T43" fmla="*/ 6 h 28"/>
              <a:gd name="T44" fmla="*/ 39 w 41"/>
              <a:gd name="T45" fmla="*/ 8 h 28"/>
              <a:gd name="T46" fmla="*/ 40 w 41"/>
              <a:gd name="T47" fmla="*/ 9 h 28"/>
              <a:gd name="T48" fmla="*/ 41 w 41"/>
              <a:gd name="T49" fmla="*/ 11 h 28"/>
              <a:gd name="T50" fmla="*/ 41 w 41"/>
              <a:gd name="T51" fmla="*/ 12 h 28"/>
              <a:gd name="T52" fmla="*/ 41 w 41"/>
              <a:gd name="T53" fmla="*/ 15 h 28"/>
              <a:gd name="T54" fmla="*/ 41 w 41"/>
              <a:gd name="T55" fmla="*/ 16 h 28"/>
              <a:gd name="T56" fmla="*/ 40 w 41"/>
              <a:gd name="T57" fmla="*/ 19 h 28"/>
              <a:gd name="T58" fmla="*/ 39 w 41"/>
              <a:gd name="T59" fmla="*/ 23 h 28"/>
              <a:gd name="T60" fmla="*/ 39 w 41"/>
              <a:gd name="T61" fmla="*/ 25 h 28"/>
              <a:gd name="T62" fmla="*/ 37 w 41"/>
              <a:gd name="T63" fmla="*/ 26 h 28"/>
              <a:gd name="T64" fmla="*/ 36 w 41"/>
              <a:gd name="T65" fmla="*/ 28 h 28"/>
              <a:gd name="T66" fmla="*/ 35 w 41"/>
              <a:gd name="T67" fmla="*/ 28 h 28"/>
              <a:gd name="T68" fmla="*/ 33 w 41"/>
              <a:gd name="T69" fmla="*/ 26 h 28"/>
              <a:gd name="T70" fmla="*/ 30 w 41"/>
              <a:gd name="T71" fmla="*/ 25 h 28"/>
              <a:gd name="T72" fmla="*/ 28 w 41"/>
              <a:gd name="T73" fmla="*/ 24 h 28"/>
              <a:gd name="T74" fmla="*/ 24 w 41"/>
              <a:gd name="T75" fmla="*/ 23 h 28"/>
              <a:gd name="T76" fmla="*/ 20 w 41"/>
              <a:gd name="T77" fmla="*/ 21 h 28"/>
              <a:gd name="T78" fmla="*/ 16 w 41"/>
              <a:gd name="T79" fmla="*/ 18 h 28"/>
              <a:gd name="T80" fmla="*/ 16 w 41"/>
              <a:gd name="T81" fmla="*/ 1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41" h="28">
                <a:moveTo>
                  <a:pt x="16" y="18"/>
                </a:moveTo>
                <a:lnTo>
                  <a:pt x="11" y="15"/>
                </a:lnTo>
                <a:lnTo>
                  <a:pt x="9" y="12"/>
                </a:lnTo>
                <a:lnTo>
                  <a:pt x="5" y="9"/>
                </a:lnTo>
                <a:lnTo>
                  <a:pt x="3" y="8"/>
                </a:lnTo>
                <a:lnTo>
                  <a:pt x="2" y="5"/>
                </a:lnTo>
                <a:lnTo>
                  <a:pt x="1" y="4"/>
                </a:lnTo>
                <a:lnTo>
                  <a:pt x="0" y="3"/>
                </a:lnTo>
                <a:lnTo>
                  <a:pt x="0" y="2"/>
                </a:lnTo>
                <a:lnTo>
                  <a:pt x="0" y="2"/>
                </a:lnTo>
                <a:lnTo>
                  <a:pt x="0" y="0"/>
                </a:lnTo>
                <a:lnTo>
                  <a:pt x="1" y="0"/>
                </a:lnTo>
                <a:lnTo>
                  <a:pt x="2" y="0"/>
                </a:lnTo>
                <a:lnTo>
                  <a:pt x="4" y="0"/>
                </a:lnTo>
                <a:lnTo>
                  <a:pt x="7" y="0"/>
                </a:lnTo>
                <a:lnTo>
                  <a:pt x="9" y="0"/>
                </a:lnTo>
                <a:lnTo>
                  <a:pt x="13" y="0"/>
                </a:lnTo>
                <a:lnTo>
                  <a:pt x="17" y="0"/>
                </a:lnTo>
                <a:lnTo>
                  <a:pt x="23" y="0"/>
                </a:lnTo>
                <a:lnTo>
                  <a:pt x="28" y="2"/>
                </a:lnTo>
                <a:lnTo>
                  <a:pt x="34" y="4"/>
                </a:lnTo>
                <a:lnTo>
                  <a:pt x="37" y="6"/>
                </a:lnTo>
                <a:lnTo>
                  <a:pt x="39" y="8"/>
                </a:lnTo>
                <a:lnTo>
                  <a:pt x="40" y="9"/>
                </a:lnTo>
                <a:lnTo>
                  <a:pt x="41" y="11"/>
                </a:lnTo>
                <a:lnTo>
                  <a:pt x="41" y="12"/>
                </a:lnTo>
                <a:lnTo>
                  <a:pt x="41" y="15"/>
                </a:lnTo>
                <a:lnTo>
                  <a:pt x="41" y="16"/>
                </a:lnTo>
                <a:lnTo>
                  <a:pt x="40" y="19"/>
                </a:lnTo>
                <a:lnTo>
                  <a:pt x="39" y="23"/>
                </a:lnTo>
                <a:lnTo>
                  <a:pt x="39" y="25"/>
                </a:lnTo>
                <a:lnTo>
                  <a:pt x="37" y="26"/>
                </a:lnTo>
                <a:lnTo>
                  <a:pt x="36" y="28"/>
                </a:lnTo>
                <a:lnTo>
                  <a:pt x="35" y="28"/>
                </a:lnTo>
                <a:lnTo>
                  <a:pt x="33" y="26"/>
                </a:lnTo>
                <a:lnTo>
                  <a:pt x="30" y="25"/>
                </a:lnTo>
                <a:lnTo>
                  <a:pt x="28" y="24"/>
                </a:lnTo>
                <a:lnTo>
                  <a:pt x="24" y="23"/>
                </a:lnTo>
                <a:lnTo>
                  <a:pt x="20" y="21"/>
                </a:lnTo>
                <a:lnTo>
                  <a:pt x="16" y="18"/>
                </a:lnTo>
                <a:lnTo>
                  <a:pt x="16" y="18"/>
                </a:lnTo>
              </a:path>
            </a:pathLst>
          </a:custGeom>
          <a:solidFill>
            <a:srgbClr val="FF0000"/>
          </a:solidFill>
          <a:ln w="11113">
            <a:solidFill>
              <a:srgbClr val="FF0000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95" name="Freeform 310"/>
          <p:cNvSpPr/>
          <p:nvPr/>
        </p:nvSpPr>
        <p:spPr bwMode="auto">
          <a:xfrm>
            <a:off x="2512849" y="2244371"/>
            <a:ext cx="171450" cy="88265"/>
          </a:xfrm>
          <a:custGeom>
            <a:avLst/>
            <a:gdLst>
              <a:gd name="T0" fmla="*/ 38 w 41"/>
              <a:gd name="T1" fmla="*/ 10 h 21"/>
              <a:gd name="T2" fmla="*/ 39 w 41"/>
              <a:gd name="T3" fmla="*/ 13 h 21"/>
              <a:gd name="T4" fmla="*/ 41 w 41"/>
              <a:gd name="T5" fmla="*/ 17 h 21"/>
              <a:gd name="T6" fmla="*/ 41 w 41"/>
              <a:gd name="T7" fmla="*/ 19 h 21"/>
              <a:gd name="T8" fmla="*/ 41 w 41"/>
              <a:gd name="T9" fmla="*/ 19 h 21"/>
              <a:gd name="T10" fmla="*/ 41 w 41"/>
              <a:gd name="T11" fmla="*/ 20 h 21"/>
              <a:gd name="T12" fmla="*/ 39 w 41"/>
              <a:gd name="T13" fmla="*/ 21 h 21"/>
              <a:gd name="T14" fmla="*/ 38 w 41"/>
              <a:gd name="T15" fmla="*/ 21 h 21"/>
              <a:gd name="T16" fmla="*/ 36 w 41"/>
              <a:gd name="T17" fmla="*/ 21 h 21"/>
              <a:gd name="T18" fmla="*/ 33 w 41"/>
              <a:gd name="T19" fmla="*/ 21 h 21"/>
              <a:gd name="T20" fmla="*/ 30 w 41"/>
              <a:gd name="T21" fmla="*/ 20 h 21"/>
              <a:gd name="T22" fmla="*/ 28 w 41"/>
              <a:gd name="T23" fmla="*/ 20 h 21"/>
              <a:gd name="T24" fmla="*/ 23 w 41"/>
              <a:gd name="T25" fmla="*/ 18 h 21"/>
              <a:gd name="T26" fmla="*/ 18 w 41"/>
              <a:gd name="T27" fmla="*/ 17 h 21"/>
              <a:gd name="T28" fmla="*/ 15 w 41"/>
              <a:gd name="T29" fmla="*/ 15 h 21"/>
              <a:gd name="T30" fmla="*/ 11 w 41"/>
              <a:gd name="T31" fmla="*/ 14 h 21"/>
              <a:gd name="T32" fmla="*/ 7 w 41"/>
              <a:gd name="T33" fmla="*/ 12 h 21"/>
              <a:gd name="T34" fmla="*/ 5 w 41"/>
              <a:gd name="T35" fmla="*/ 11 h 21"/>
              <a:gd name="T36" fmla="*/ 3 w 41"/>
              <a:gd name="T37" fmla="*/ 10 h 21"/>
              <a:gd name="T38" fmla="*/ 2 w 41"/>
              <a:gd name="T39" fmla="*/ 8 h 21"/>
              <a:gd name="T40" fmla="*/ 0 w 41"/>
              <a:gd name="T41" fmla="*/ 7 h 21"/>
              <a:gd name="T42" fmla="*/ 0 w 41"/>
              <a:gd name="T43" fmla="*/ 6 h 21"/>
              <a:gd name="T44" fmla="*/ 0 w 41"/>
              <a:gd name="T45" fmla="*/ 5 h 21"/>
              <a:gd name="T46" fmla="*/ 2 w 41"/>
              <a:gd name="T47" fmla="*/ 4 h 21"/>
              <a:gd name="T48" fmla="*/ 3 w 41"/>
              <a:gd name="T49" fmla="*/ 2 h 21"/>
              <a:gd name="T50" fmla="*/ 5 w 41"/>
              <a:gd name="T51" fmla="*/ 1 h 21"/>
              <a:gd name="T52" fmla="*/ 7 w 41"/>
              <a:gd name="T53" fmla="*/ 1 h 21"/>
              <a:gd name="T54" fmla="*/ 11 w 41"/>
              <a:gd name="T55" fmla="*/ 0 h 21"/>
              <a:gd name="T56" fmla="*/ 15 w 41"/>
              <a:gd name="T57" fmla="*/ 0 h 21"/>
              <a:gd name="T58" fmla="*/ 18 w 41"/>
              <a:gd name="T59" fmla="*/ 0 h 21"/>
              <a:gd name="T60" fmla="*/ 23 w 41"/>
              <a:gd name="T61" fmla="*/ 0 h 21"/>
              <a:gd name="T62" fmla="*/ 26 w 41"/>
              <a:gd name="T63" fmla="*/ 1 h 21"/>
              <a:gd name="T64" fmla="*/ 29 w 41"/>
              <a:gd name="T65" fmla="*/ 1 h 21"/>
              <a:gd name="T66" fmla="*/ 32 w 41"/>
              <a:gd name="T67" fmla="*/ 2 h 21"/>
              <a:gd name="T68" fmla="*/ 35 w 41"/>
              <a:gd name="T69" fmla="*/ 4 h 21"/>
              <a:gd name="T70" fmla="*/ 36 w 41"/>
              <a:gd name="T71" fmla="*/ 6 h 21"/>
              <a:gd name="T72" fmla="*/ 37 w 41"/>
              <a:gd name="T73" fmla="*/ 7 h 21"/>
              <a:gd name="T74" fmla="*/ 38 w 41"/>
              <a:gd name="T75" fmla="*/ 10 h 21"/>
              <a:gd name="T76" fmla="*/ 38 w 41"/>
              <a:gd name="T77" fmla="*/ 1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41" h="21">
                <a:moveTo>
                  <a:pt x="38" y="10"/>
                </a:moveTo>
                <a:lnTo>
                  <a:pt x="39" y="13"/>
                </a:lnTo>
                <a:lnTo>
                  <a:pt x="41" y="17"/>
                </a:lnTo>
                <a:lnTo>
                  <a:pt x="41" y="19"/>
                </a:lnTo>
                <a:lnTo>
                  <a:pt x="41" y="19"/>
                </a:lnTo>
                <a:lnTo>
                  <a:pt x="41" y="20"/>
                </a:lnTo>
                <a:lnTo>
                  <a:pt x="39" y="21"/>
                </a:lnTo>
                <a:lnTo>
                  <a:pt x="38" y="21"/>
                </a:lnTo>
                <a:lnTo>
                  <a:pt x="36" y="21"/>
                </a:lnTo>
                <a:lnTo>
                  <a:pt x="33" y="21"/>
                </a:lnTo>
                <a:lnTo>
                  <a:pt x="30" y="20"/>
                </a:lnTo>
                <a:lnTo>
                  <a:pt x="28" y="20"/>
                </a:lnTo>
                <a:lnTo>
                  <a:pt x="23" y="18"/>
                </a:lnTo>
                <a:lnTo>
                  <a:pt x="18" y="17"/>
                </a:lnTo>
                <a:lnTo>
                  <a:pt x="15" y="15"/>
                </a:lnTo>
                <a:lnTo>
                  <a:pt x="11" y="14"/>
                </a:lnTo>
                <a:lnTo>
                  <a:pt x="7" y="12"/>
                </a:lnTo>
                <a:lnTo>
                  <a:pt x="5" y="11"/>
                </a:lnTo>
                <a:lnTo>
                  <a:pt x="3" y="10"/>
                </a:lnTo>
                <a:lnTo>
                  <a:pt x="2" y="8"/>
                </a:lnTo>
                <a:lnTo>
                  <a:pt x="0" y="7"/>
                </a:lnTo>
                <a:lnTo>
                  <a:pt x="0" y="6"/>
                </a:lnTo>
                <a:lnTo>
                  <a:pt x="0" y="5"/>
                </a:lnTo>
                <a:lnTo>
                  <a:pt x="2" y="4"/>
                </a:lnTo>
                <a:lnTo>
                  <a:pt x="3" y="2"/>
                </a:lnTo>
                <a:lnTo>
                  <a:pt x="5" y="1"/>
                </a:lnTo>
                <a:lnTo>
                  <a:pt x="7" y="1"/>
                </a:lnTo>
                <a:lnTo>
                  <a:pt x="11" y="0"/>
                </a:lnTo>
                <a:lnTo>
                  <a:pt x="15" y="0"/>
                </a:lnTo>
                <a:lnTo>
                  <a:pt x="18" y="0"/>
                </a:lnTo>
                <a:lnTo>
                  <a:pt x="23" y="0"/>
                </a:lnTo>
                <a:lnTo>
                  <a:pt x="26" y="1"/>
                </a:lnTo>
                <a:lnTo>
                  <a:pt x="29" y="1"/>
                </a:lnTo>
                <a:lnTo>
                  <a:pt x="32" y="2"/>
                </a:lnTo>
                <a:lnTo>
                  <a:pt x="35" y="4"/>
                </a:lnTo>
                <a:lnTo>
                  <a:pt x="36" y="6"/>
                </a:lnTo>
                <a:lnTo>
                  <a:pt x="37" y="7"/>
                </a:lnTo>
                <a:lnTo>
                  <a:pt x="38" y="10"/>
                </a:lnTo>
                <a:lnTo>
                  <a:pt x="38" y="10"/>
                </a:lnTo>
              </a:path>
            </a:pathLst>
          </a:custGeom>
          <a:solidFill>
            <a:srgbClr val="FF0000"/>
          </a:solidFill>
          <a:ln w="11113">
            <a:solidFill>
              <a:srgbClr val="FF0000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96" name="Freeform 311"/>
          <p:cNvSpPr/>
          <p:nvPr/>
        </p:nvSpPr>
        <p:spPr bwMode="auto">
          <a:xfrm>
            <a:off x="2483639" y="2412011"/>
            <a:ext cx="205105" cy="100965"/>
          </a:xfrm>
          <a:custGeom>
            <a:avLst/>
            <a:gdLst>
              <a:gd name="T0" fmla="*/ 7 w 49"/>
              <a:gd name="T1" fmla="*/ 4 h 24"/>
              <a:gd name="T2" fmla="*/ 11 w 49"/>
              <a:gd name="T3" fmla="*/ 3 h 24"/>
              <a:gd name="T4" fmla="*/ 14 w 49"/>
              <a:gd name="T5" fmla="*/ 2 h 24"/>
              <a:gd name="T6" fmla="*/ 18 w 49"/>
              <a:gd name="T7" fmla="*/ 0 h 24"/>
              <a:gd name="T8" fmla="*/ 22 w 49"/>
              <a:gd name="T9" fmla="*/ 0 h 24"/>
              <a:gd name="T10" fmla="*/ 26 w 49"/>
              <a:gd name="T11" fmla="*/ 0 h 24"/>
              <a:gd name="T12" fmla="*/ 30 w 49"/>
              <a:gd name="T13" fmla="*/ 2 h 24"/>
              <a:gd name="T14" fmla="*/ 35 w 49"/>
              <a:gd name="T15" fmla="*/ 3 h 24"/>
              <a:gd name="T16" fmla="*/ 40 w 49"/>
              <a:gd name="T17" fmla="*/ 4 h 24"/>
              <a:gd name="T18" fmla="*/ 44 w 49"/>
              <a:gd name="T19" fmla="*/ 6 h 24"/>
              <a:gd name="T20" fmla="*/ 46 w 49"/>
              <a:gd name="T21" fmla="*/ 10 h 24"/>
              <a:gd name="T22" fmla="*/ 49 w 49"/>
              <a:gd name="T23" fmla="*/ 12 h 24"/>
              <a:gd name="T24" fmla="*/ 49 w 49"/>
              <a:gd name="T25" fmla="*/ 15 h 24"/>
              <a:gd name="T26" fmla="*/ 49 w 49"/>
              <a:gd name="T27" fmla="*/ 17 h 24"/>
              <a:gd name="T28" fmla="*/ 49 w 49"/>
              <a:gd name="T29" fmla="*/ 18 h 24"/>
              <a:gd name="T30" fmla="*/ 49 w 49"/>
              <a:gd name="T31" fmla="*/ 19 h 24"/>
              <a:gd name="T32" fmla="*/ 48 w 49"/>
              <a:gd name="T33" fmla="*/ 22 h 24"/>
              <a:gd name="T34" fmla="*/ 45 w 49"/>
              <a:gd name="T35" fmla="*/ 23 h 24"/>
              <a:gd name="T36" fmla="*/ 44 w 49"/>
              <a:gd name="T37" fmla="*/ 23 h 24"/>
              <a:gd name="T38" fmla="*/ 42 w 49"/>
              <a:gd name="T39" fmla="*/ 24 h 24"/>
              <a:gd name="T40" fmla="*/ 37 w 49"/>
              <a:gd name="T41" fmla="*/ 23 h 24"/>
              <a:gd name="T42" fmla="*/ 32 w 49"/>
              <a:gd name="T43" fmla="*/ 22 h 24"/>
              <a:gd name="T44" fmla="*/ 29 w 49"/>
              <a:gd name="T45" fmla="*/ 20 h 24"/>
              <a:gd name="T46" fmla="*/ 26 w 49"/>
              <a:gd name="T47" fmla="*/ 19 h 24"/>
              <a:gd name="T48" fmla="*/ 23 w 49"/>
              <a:gd name="T49" fmla="*/ 18 h 24"/>
              <a:gd name="T50" fmla="*/ 18 w 49"/>
              <a:gd name="T51" fmla="*/ 17 h 24"/>
              <a:gd name="T52" fmla="*/ 14 w 49"/>
              <a:gd name="T53" fmla="*/ 15 h 24"/>
              <a:gd name="T54" fmla="*/ 11 w 49"/>
              <a:gd name="T55" fmla="*/ 13 h 24"/>
              <a:gd name="T56" fmla="*/ 7 w 49"/>
              <a:gd name="T57" fmla="*/ 11 h 24"/>
              <a:gd name="T58" fmla="*/ 5 w 49"/>
              <a:gd name="T59" fmla="*/ 10 h 24"/>
              <a:gd name="T60" fmla="*/ 3 w 49"/>
              <a:gd name="T61" fmla="*/ 10 h 24"/>
              <a:gd name="T62" fmla="*/ 1 w 49"/>
              <a:gd name="T63" fmla="*/ 9 h 24"/>
              <a:gd name="T64" fmla="*/ 0 w 49"/>
              <a:gd name="T65" fmla="*/ 7 h 24"/>
              <a:gd name="T66" fmla="*/ 0 w 49"/>
              <a:gd name="T67" fmla="*/ 7 h 24"/>
              <a:gd name="T68" fmla="*/ 0 w 49"/>
              <a:gd name="T69" fmla="*/ 6 h 24"/>
              <a:gd name="T70" fmla="*/ 1 w 49"/>
              <a:gd name="T71" fmla="*/ 5 h 24"/>
              <a:gd name="T72" fmla="*/ 3 w 49"/>
              <a:gd name="T73" fmla="*/ 5 h 24"/>
              <a:gd name="T74" fmla="*/ 4 w 49"/>
              <a:gd name="T75" fmla="*/ 5 h 24"/>
              <a:gd name="T76" fmla="*/ 6 w 49"/>
              <a:gd name="T77" fmla="*/ 4 h 24"/>
              <a:gd name="T78" fmla="*/ 7 w 49"/>
              <a:gd name="T79" fmla="*/ 4 h 24"/>
              <a:gd name="T80" fmla="*/ 7 w 49"/>
              <a:gd name="T81" fmla="*/ 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49" h="24">
                <a:moveTo>
                  <a:pt x="7" y="4"/>
                </a:moveTo>
                <a:lnTo>
                  <a:pt x="11" y="3"/>
                </a:lnTo>
                <a:lnTo>
                  <a:pt x="14" y="2"/>
                </a:lnTo>
                <a:lnTo>
                  <a:pt x="18" y="0"/>
                </a:lnTo>
                <a:lnTo>
                  <a:pt x="22" y="0"/>
                </a:lnTo>
                <a:lnTo>
                  <a:pt x="26" y="0"/>
                </a:lnTo>
                <a:lnTo>
                  <a:pt x="30" y="2"/>
                </a:lnTo>
                <a:lnTo>
                  <a:pt x="35" y="3"/>
                </a:lnTo>
                <a:lnTo>
                  <a:pt x="40" y="4"/>
                </a:lnTo>
                <a:lnTo>
                  <a:pt x="44" y="6"/>
                </a:lnTo>
                <a:lnTo>
                  <a:pt x="46" y="10"/>
                </a:lnTo>
                <a:lnTo>
                  <a:pt x="49" y="12"/>
                </a:lnTo>
                <a:lnTo>
                  <a:pt x="49" y="15"/>
                </a:lnTo>
                <a:lnTo>
                  <a:pt x="49" y="17"/>
                </a:lnTo>
                <a:lnTo>
                  <a:pt x="49" y="18"/>
                </a:lnTo>
                <a:lnTo>
                  <a:pt x="49" y="19"/>
                </a:lnTo>
                <a:lnTo>
                  <a:pt x="48" y="22"/>
                </a:lnTo>
                <a:lnTo>
                  <a:pt x="45" y="23"/>
                </a:lnTo>
                <a:lnTo>
                  <a:pt x="44" y="23"/>
                </a:lnTo>
                <a:lnTo>
                  <a:pt x="42" y="24"/>
                </a:lnTo>
                <a:lnTo>
                  <a:pt x="37" y="23"/>
                </a:lnTo>
                <a:lnTo>
                  <a:pt x="32" y="22"/>
                </a:lnTo>
                <a:lnTo>
                  <a:pt x="29" y="20"/>
                </a:lnTo>
                <a:lnTo>
                  <a:pt x="26" y="19"/>
                </a:lnTo>
                <a:lnTo>
                  <a:pt x="23" y="18"/>
                </a:lnTo>
                <a:lnTo>
                  <a:pt x="18" y="17"/>
                </a:lnTo>
                <a:lnTo>
                  <a:pt x="14" y="15"/>
                </a:lnTo>
                <a:lnTo>
                  <a:pt x="11" y="13"/>
                </a:lnTo>
                <a:lnTo>
                  <a:pt x="7" y="11"/>
                </a:lnTo>
                <a:lnTo>
                  <a:pt x="5" y="10"/>
                </a:lnTo>
                <a:lnTo>
                  <a:pt x="3" y="10"/>
                </a:lnTo>
                <a:lnTo>
                  <a:pt x="1" y="9"/>
                </a:lnTo>
                <a:lnTo>
                  <a:pt x="0" y="7"/>
                </a:lnTo>
                <a:lnTo>
                  <a:pt x="0" y="7"/>
                </a:lnTo>
                <a:lnTo>
                  <a:pt x="0" y="6"/>
                </a:lnTo>
                <a:lnTo>
                  <a:pt x="1" y="5"/>
                </a:lnTo>
                <a:lnTo>
                  <a:pt x="3" y="5"/>
                </a:lnTo>
                <a:lnTo>
                  <a:pt x="4" y="5"/>
                </a:lnTo>
                <a:lnTo>
                  <a:pt x="6" y="4"/>
                </a:lnTo>
                <a:lnTo>
                  <a:pt x="7" y="4"/>
                </a:lnTo>
                <a:lnTo>
                  <a:pt x="7" y="4"/>
                </a:lnTo>
              </a:path>
            </a:pathLst>
          </a:custGeom>
          <a:solidFill>
            <a:srgbClr val="FF0000"/>
          </a:solidFill>
          <a:ln w="11113">
            <a:solidFill>
              <a:srgbClr val="FF0000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99" name="Freeform 315"/>
          <p:cNvSpPr/>
          <p:nvPr/>
        </p:nvSpPr>
        <p:spPr bwMode="auto">
          <a:xfrm>
            <a:off x="2048029" y="3036851"/>
            <a:ext cx="406400" cy="645795"/>
          </a:xfrm>
          <a:custGeom>
            <a:avLst/>
            <a:gdLst>
              <a:gd name="T0" fmla="*/ 38 w 97"/>
              <a:gd name="T1" fmla="*/ 96 h 154"/>
              <a:gd name="T2" fmla="*/ 42 w 97"/>
              <a:gd name="T3" fmla="*/ 97 h 154"/>
              <a:gd name="T4" fmla="*/ 49 w 97"/>
              <a:gd name="T5" fmla="*/ 97 h 154"/>
              <a:gd name="T6" fmla="*/ 59 w 97"/>
              <a:gd name="T7" fmla="*/ 94 h 154"/>
              <a:gd name="T8" fmla="*/ 74 w 97"/>
              <a:gd name="T9" fmla="*/ 89 h 154"/>
              <a:gd name="T10" fmla="*/ 84 w 97"/>
              <a:gd name="T11" fmla="*/ 85 h 154"/>
              <a:gd name="T12" fmla="*/ 92 w 97"/>
              <a:gd name="T13" fmla="*/ 83 h 154"/>
              <a:gd name="T14" fmla="*/ 96 w 97"/>
              <a:gd name="T15" fmla="*/ 83 h 154"/>
              <a:gd name="T16" fmla="*/ 97 w 97"/>
              <a:gd name="T17" fmla="*/ 84 h 154"/>
              <a:gd name="T18" fmla="*/ 97 w 97"/>
              <a:gd name="T19" fmla="*/ 85 h 154"/>
              <a:gd name="T20" fmla="*/ 94 w 97"/>
              <a:gd name="T21" fmla="*/ 89 h 154"/>
              <a:gd name="T22" fmla="*/ 85 w 97"/>
              <a:gd name="T23" fmla="*/ 95 h 154"/>
              <a:gd name="T24" fmla="*/ 74 w 97"/>
              <a:gd name="T25" fmla="*/ 104 h 154"/>
              <a:gd name="T26" fmla="*/ 57 w 97"/>
              <a:gd name="T27" fmla="*/ 116 h 154"/>
              <a:gd name="T28" fmla="*/ 43 w 97"/>
              <a:gd name="T29" fmla="*/ 126 h 154"/>
              <a:gd name="T30" fmla="*/ 33 w 97"/>
              <a:gd name="T31" fmla="*/ 134 h 154"/>
              <a:gd name="T32" fmla="*/ 27 w 97"/>
              <a:gd name="T33" fmla="*/ 140 h 154"/>
              <a:gd name="T34" fmla="*/ 21 w 97"/>
              <a:gd name="T35" fmla="*/ 147 h 154"/>
              <a:gd name="T36" fmla="*/ 17 w 97"/>
              <a:gd name="T37" fmla="*/ 153 h 154"/>
              <a:gd name="T38" fmla="*/ 12 w 97"/>
              <a:gd name="T39" fmla="*/ 154 h 154"/>
              <a:gd name="T40" fmla="*/ 8 w 97"/>
              <a:gd name="T41" fmla="*/ 152 h 154"/>
              <a:gd name="T42" fmla="*/ 6 w 97"/>
              <a:gd name="T43" fmla="*/ 148 h 154"/>
              <a:gd name="T44" fmla="*/ 4 w 97"/>
              <a:gd name="T45" fmla="*/ 142 h 154"/>
              <a:gd name="T46" fmla="*/ 0 w 97"/>
              <a:gd name="T47" fmla="*/ 135 h 154"/>
              <a:gd name="T48" fmla="*/ 0 w 97"/>
              <a:gd name="T49" fmla="*/ 127 h 154"/>
              <a:gd name="T50" fmla="*/ 4 w 97"/>
              <a:gd name="T51" fmla="*/ 119 h 154"/>
              <a:gd name="T52" fmla="*/ 7 w 97"/>
              <a:gd name="T53" fmla="*/ 114 h 154"/>
              <a:gd name="T54" fmla="*/ 11 w 97"/>
              <a:gd name="T55" fmla="*/ 109 h 154"/>
              <a:gd name="T56" fmla="*/ 14 w 97"/>
              <a:gd name="T57" fmla="*/ 102 h 154"/>
              <a:gd name="T58" fmla="*/ 17 w 97"/>
              <a:gd name="T59" fmla="*/ 93 h 154"/>
              <a:gd name="T60" fmla="*/ 18 w 97"/>
              <a:gd name="T61" fmla="*/ 82 h 154"/>
              <a:gd name="T62" fmla="*/ 19 w 97"/>
              <a:gd name="T63" fmla="*/ 68 h 154"/>
              <a:gd name="T64" fmla="*/ 20 w 97"/>
              <a:gd name="T65" fmla="*/ 51 h 154"/>
              <a:gd name="T66" fmla="*/ 21 w 97"/>
              <a:gd name="T67" fmla="*/ 30 h 154"/>
              <a:gd name="T68" fmla="*/ 21 w 97"/>
              <a:gd name="T69" fmla="*/ 6 h 154"/>
              <a:gd name="T70" fmla="*/ 39 w 97"/>
              <a:gd name="T71" fmla="*/ 11 h 154"/>
              <a:gd name="T72" fmla="*/ 39 w 97"/>
              <a:gd name="T73" fmla="*/ 30 h 154"/>
              <a:gd name="T74" fmla="*/ 38 w 97"/>
              <a:gd name="T75" fmla="*/ 46 h 154"/>
              <a:gd name="T76" fmla="*/ 38 w 97"/>
              <a:gd name="T77" fmla="*/ 61 h 154"/>
              <a:gd name="T78" fmla="*/ 38 w 97"/>
              <a:gd name="T79" fmla="*/ 72 h 154"/>
              <a:gd name="T80" fmla="*/ 38 w 97"/>
              <a:gd name="T81" fmla="*/ 82 h 154"/>
              <a:gd name="T82" fmla="*/ 38 w 97"/>
              <a:gd name="T83" fmla="*/ 89 h 154"/>
              <a:gd name="T84" fmla="*/ 38 w 97"/>
              <a:gd name="T85" fmla="*/ 94 h 154"/>
              <a:gd name="T86" fmla="*/ 38 w 97"/>
              <a:gd name="T87" fmla="*/ 95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97" h="154">
                <a:moveTo>
                  <a:pt x="38" y="95"/>
                </a:moveTo>
                <a:lnTo>
                  <a:pt x="38" y="96"/>
                </a:lnTo>
                <a:lnTo>
                  <a:pt x="39" y="97"/>
                </a:lnTo>
                <a:lnTo>
                  <a:pt x="42" y="97"/>
                </a:lnTo>
                <a:lnTo>
                  <a:pt x="45" y="97"/>
                </a:lnTo>
                <a:lnTo>
                  <a:pt x="49" y="97"/>
                </a:lnTo>
                <a:lnTo>
                  <a:pt x="53" y="95"/>
                </a:lnTo>
                <a:lnTo>
                  <a:pt x="59" y="94"/>
                </a:lnTo>
                <a:lnTo>
                  <a:pt x="66" y="91"/>
                </a:lnTo>
                <a:lnTo>
                  <a:pt x="74" y="89"/>
                </a:lnTo>
                <a:lnTo>
                  <a:pt x="79" y="87"/>
                </a:lnTo>
                <a:lnTo>
                  <a:pt x="84" y="85"/>
                </a:lnTo>
                <a:lnTo>
                  <a:pt x="89" y="84"/>
                </a:lnTo>
                <a:lnTo>
                  <a:pt x="92" y="83"/>
                </a:lnTo>
                <a:lnTo>
                  <a:pt x="95" y="83"/>
                </a:lnTo>
                <a:lnTo>
                  <a:pt x="96" y="83"/>
                </a:lnTo>
                <a:lnTo>
                  <a:pt x="97" y="84"/>
                </a:lnTo>
                <a:lnTo>
                  <a:pt x="97" y="84"/>
                </a:lnTo>
                <a:lnTo>
                  <a:pt x="97" y="84"/>
                </a:lnTo>
                <a:lnTo>
                  <a:pt x="97" y="85"/>
                </a:lnTo>
                <a:lnTo>
                  <a:pt x="96" y="87"/>
                </a:lnTo>
                <a:lnTo>
                  <a:pt x="94" y="89"/>
                </a:lnTo>
                <a:lnTo>
                  <a:pt x="90" y="91"/>
                </a:lnTo>
                <a:lnTo>
                  <a:pt x="85" y="95"/>
                </a:lnTo>
                <a:lnTo>
                  <a:pt x="79" y="100"/>
                </a:lnTo>
                <a:lnTo>
                  <a:pt x="74" y="104"/>
                </a:lnTo>
                <a:lnTo>
                  <a:pt x="65" y="110"/>
                </a:lnTo>
                <a:lnTo>
                  <a:pt x="57" y="116"/>
                </a:lnTo>
                <a:lnTo>
                  <a:pt x="50" y="121"/>
                </a:lnTo>
                <a:lnTo>
                  <a:pt x="43" y="126"/>
                </a:lnTo>
                <a:lnTo>
                  <a:pt x="38" y="129"/>
                </a:lnTo>
                <a:lnTo>
                  <a:pt x="33" y="134"/>
                </a:lnTo>
                <a:lnTo>
                  <a:pt x="30" y="138"/>
                </a:lnTo>
                <a:lnTo>
                  <a:pt x="27" y="140"/>
                </a:lnTo>
                <a:lnTo>
                  <a:pt x="25" y="143"/>
                </a:lnTo>
                <a:lnTo>
                  <a:pt x="21" y="147"/>
                </a:lnTo>
                <a:lnTo>
                  <a:pt x="19" y="151"/>
                </a:lnTo>
                <a:lnTo>
                  <a:pt x="17" y="153"/>
                </a:lnTo>
                <a:lnTo>
                  <a:pt x="14" y="154"/>
                </a:lnTo>
                <a:lnTo>
                  <a:pt x="12" y="154"/>
                </a:lnTo>
                <a:lnTo>
                  <a:pt x="10" y="153"/>
                </a:lnTo>
                <a:lnTo>
                  <a:pt x="8" y="152"/>
                </a:lnTo>
                <a:lnTo>
                  <a:pt x="7" y="151"/>
                </a:lnTo>
                <a:lnTo>
                  <a:pt x="6" y="148"/>
                </a:lnTo>
                <a:lnTo>
                  <a:pt x="6" y="147"/>
                </a:lnTo>
                <a:lnTo>
                  <a:pt x="4" y="142"/>
                </a:lnTo>
                <a:lnTo>
                  <a:pt x="1" y="139"/>
                </a:lnTo>
                <a:lnTo>
                  <a:pt x="0" y="135"/>
                </a:lnTo>
                <a:lnTo>
                  <a:pt x="0" y="130"/>
                </a:lnTo>
                <a:lnTo>
                  <a:pt x="0" y="127"/>
                </a:lnTo>
                <a:lnTo>
                  <a:pt x="1" y="122"/>
                </a:lnTo>
                <a:lnTo>
                  <a:pt x="4" y="119"/>
                </a:lnTo>
                <a:lnTo>
                  <a:pt x="5" y="116"/>
                </a:lnTo>
                <a:lnTo>
                  <a:pt x="7" y="114"/>
                </a:lnTo>
                <a:lnTo>
                  <a:pt x="10" y="112"/>
                </a:lnTo>
                <a:lnTo>
                  <a:pt x="11" y="109"/>
                </a:lnTo>
                <a:lnTo>
                  <a:pt x="12" y="106"/>
                </a:lnTo>
                <a:lnTo>
                  <a:pt x="14" y="102"/>
                </a:lnTo>
                <a:lnTo>
                  <a:pt x="16" y="97"/>
                </a:lnTo>
                <a:lnTo>
                  <a:pt x="17" y="93"/>
                </a:lnTo>
                <a:lnTo>
                  <a:pt x="18" y="88"/>
                </a:lnTo>
                <a:lnTo>
                  <a:pt x="18" y="82"/>
                </a:lnTo>
                <a:lnTo>
                  <a:pt x="19" y="76"/>
                </a:lnTo>
                <a:lnTo>
                  <a:pt x="19" y="68"/>
                </a:lnTo>
                <a:lnTo>
                  <a:pt x="20" y="59"/>
                </a:lnTo>
                <a:lnTo>
                  <a:pt x="20" y="51"/>
                </a:lnTo>
                <a:lnTo>
                  <a:pt x="21" y="41"/>
                </a:lnTo>
                <a:lnTo>
                  <a:pt x="21" y="30"/>
                </a:lnTo>
                <a:lnTo>
                  <a:pt x="21" y="18"/>
                </a:lnTo>
                <a:lnTo>
                  <a:pt x="21" y="6"/>
                </a:lnTo>
                <a:lnTo>
                  <a:pt x="39" y="0"/>
                </a:lnTo>
                <a:lnTo>
                  <a:pt x="39" y="11"/>
                </a:lnTo>
                <a:lnTo>
                  <a:pt x="39" y="22"/>
                </a:lnTo>
                <a:lnTo>
                  <a:pt x="39" y="30"/>
                </a:lnTo>
                <a:lnTo>
                  <a:pt x="39" y="39"/>
                </a:lnTo>
                <a:lnTo>
                  <a:pt x="38" y="46"/>
                </a:lnTo>
                <a:lnTo>
                  <a:pt x="38" y="55"/>
                </a:lnTo>
                <a:lnTo>
                  <a:pt x="38" y="61"/>
                </a:lnTo>
                <a:lnTo>
                  <a:pt x="38" y="68"/>
                </a:lnTo>
                <a:lnTo>
                  <a:pt x="38" y="72"/>
                </a:lnTo>
                <a:lnTo>
                  <a:pt x="38" y="77"/>
                </a:lnTo>
                <a:lnTo>
                  <a:pt x="38" y="82"/>
                </a:lnTo>
                <a:lnTo>
                  <a:pt x="38" y="85"/>
                </a:lnTo>
                <a:lnTo>
                  <a:pt x="38" y="89"/>
                </a:lnTo>
                <a:lnTo>
                  <a:pt x="38" y="91"/>
                </a:lnTo>
                <a:lnTo>
                  <a:pt x="38" y="94"/>
                </a:lnTo>
                <a:lnTo>
                  <a:pt x="38" y="95"/>
                </a:lnTo>
                <a:lnTo>
                  <a:pt x="38" y="95"/>
                </a:lnTo>
              </a:path>
            </a:pathLst>
          </a:custGeom>
          <a:solidFill>
            <a:srgbClr val="FF0000"/>
          </a:solidFill>
          <a:ln w="11113">
            <a:solidFill>
              <a:srgbClr val="FF0000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447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  <p:bldP spid="94" grpId="0" animBg="1"/>
      <p:bldP spid="95" grpId="0" animBg="1"/>
      <p:bldP spid="96" grpId="0" animBg="1"/>
      <p:bldP spid="9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组合 52"/>
          <p:cNvGrpSpPr/>
          <p:nvPr/>
        </p:nvGrpSpPr>
        <p:grpSpPr>
          <a:xfrm>
            <a:off x="1127462" y="2139701"/>
            <a:ext cx="1422184" cy="1939134"/>
            <a:chOff x="3082504" y="3929066"/>
            <a:chExt cx="1896246" cy="2585509"/>
          </a:xfrm>
        </p:grpSpPr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7042" y="3929066"/>
              <a:ext cx="1276667" cy="14868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8" name="TextBox 47"/>
            <p:cNvSpPr txBox="1"/>
            <p:nvPr/>
          </p:nvSpPr>
          <p:spPr>
            <a:xfrm>
              <a:off x="3082504" y="5406580"/>
              <a:ext cx="1896246" cy="110799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zh-CN" altLang="en-US" sz="4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沸腾</a:t>
              </a:r>
            </a:p>
          </p:txBody>
        </p:sp>
      </p:grpSp>
      <p:grpSp>
        <p:nvGrpSpPr>
          <p:cNvPr id="40" name="组合 60"/>
          <p:cNvGrpSpPr/>
          <p:nvPr/>
        </p:nvGrpSpPr>
        <p:grpSpPr>
          <a:xfrm>
            <a:off x="1143809" y="2189242"/>
            <a:ext cx="1422184" cy="1903484"/>
            <a:chOff x="2135880" y="2857496"/>
            <a:chExt cx="1896245" cy="2537976"/>
          </a:xfrm>
        </p:grpSpPr>
        <p:pic>
          <p:nvPicPr>
            <p:cNvPr id="41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8348" y="2857496"/>
              <a:ext cx="1276667" cy="14868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6" name="TextBox 45"/>
            <p:cNvSpPr txBox="1"/>
            <p:nvPr/>
          </p:nvSpPr>
          <p:spPr>
            <a:xfrm>
              <a:off x="2135880" y="4287477"/>
              <a:ext cx="1896245" cy="110799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zh-CN" altLang="en-US" sz="4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顿时</a:t>
              </a:r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286120" y="1131590"/>
            <a:ext cx="2918107" cy="6232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3600" b="1" dirty="0">
                <a:solidFill>
                  <a:srgbClr val="FFFF00"/>
                </a:solidFill>
                <a:latin typeface="宋体" pitchFamily="2" charset="-122"/>
                <a:ea typeface="宋体" pitchFamily="2" charset="-122"/>
              </a:rPr>
              <a:t>乘船游钱塘江</a:t>
            </a:r>
          </a:p>
        </p:txBody>
      </p:sp>
      <p:sp>
        <p:nvSpPr>
          <p:cNvPr id="63" name="文本框 15">
            <a:extLst>
              <a:ext uri="{FF2B5EF4-FFF2-40B4-BE49-F238E27FC236}">
                <a16:creationId xmlns:a16="http://schemas.microsoft.com/office/drawing/2014/main" id="{57A80C2C-9C14-F945-8D0D-E98053C862BD}"/>
              </a:ext>
            </a:extLst>
          </p:cNvPr>
          <p:cNvSpPr txBox="1"/>
          <p:nvPr/>
        </p:nvSpPr>
        <p:spPr>
          <a:xfrm>
            <a:off x="3527884" y="195486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>
                <a:solidFill>
                  <a:prstClr val="white"/>
                </a:solidFill>
                <a:latin typeface="宋体"/>
                <a:ea typeface="宋体"/>
              </a:rPr>
              <a:t>识字游戏</a:t>
            </a:r>
          </a:p>
        </p:txBody>
      </p: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4DED76C1-C6D6-3F44-A94D-BD28F90E462F}"/>
              </a:ext>
            </a:extLst>
          </p:cNvPr>
          <p:cNvGrpSpPr/>
          <p:nvPr/>
        </p:nvGrpSpPr>
        <p:grpSpPr>
          <a:xfrm>
            <a:off x="2686353" y="225450"/>
            <a:ext cx="3771295" cy="546100"/>
            <a:chOff x="2270085" y="409406"/>
            <a:chExt cx="3771295" cy="546100"/>
          </a:xfrm>
        </p:grpSpPr>
        <p:pic>
          <p:nvPicPr>
            <p:cNvPr id="66" name="图片 65">
              <a:extLst>
                <a:ext uri="{FF2B5EF4-FFF2-40B4-BE49-F238E27FC236}">
                  <a16:creationId xmlns:a16="http://schemas.microsoft.com/office/drawing/2014/main" id="{4E056D45-1D47-9644-BEE1-CD1FDD5DE3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70085" y="409406"/>
              <a:ext cx="749300" cy="546100"/>
            </a:xfrm>
            <a:prstGeom prst="rect">
              <a:avLst/>
            </a:prstGeom>
          </p:spPr>
        </p:pic>
        <p:pic>
          <p:nvPicPr>
            <p:cNvPr id="67" name="图片 66">
              <a:extLst>
                <a:ext uri="{FF2B5EF4-FFF2-40B4-BE49-F238E27FC236}">
                  <a16:creationId xmlns:a16="http://schemas.microsoft.com/office/drawing/2014/main" id="{8248D969-0FFF-B94E-86D5-89CB3C820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5292080" y="409406"/>
              <a:ext cx="749300" cy="546100"/>
            </a:xfrm>
            <a:prstGeom prst="rect">
              <a:avLst/>
            </a:prstGeom>
          </p:spPr>
        </p:pic>
      </p:grpSp>
      <p:grpSp>
        <p:nvGrpSpPr>
          <p:cNvPr id="42" name="组合 50"/>
          <p:cNvGrpSpPr/>
          <p:nvPr/>
        </p:nvGrpSpPr>
        <p:grpSpPr>
          <a:xfrm>
            <a:off x="1115616" y="2197767"/>
            <a:ext cx="1422184" cy="1904454"/>
            <a:chOff x="1845368" y="3917939"/>
            <a:chExt cx="1896246" cy="2539268"/>
          </a:xfrm>
        </p:grpSpPr>
        <p:pic>
          <p:nvPicPr>
            <p:cNvPr id="38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5208" y="3917939"/>
              <a:ext cx="1276668" cy="14868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7" name="TextBox 46"/>
            <p:cNvSpPr txBox="1"/>
            <p:nvPr/>
          </p:nvSpPr>
          <p:spPr>
            <a:xfrm>
              <a:off x="1845368" y="5349213"/>
              <a:ext cx="1896246" cy="110799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zh-CN" altLang="en-US" sz="4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薄雾</a:t>
              </a:r>
            </a:p>
          </p:txBody>
        </p:sp>
      </p:grpSp>
      <p:grpSp>
        <p:nvGrpSpPr>
          <p:cNvPr id="49" name="组合 59"/>
          <p:cNvGrpSpPr/>
          <p:nvPr/>
        </p:nvGrpSpPr>
        <p:grpSpPr>
          <a:xfrm>
            <a:off x="1123084" y="2197766"/>
            <a:ext cx="1422184" cy="1908897"/>
            <a:chOff x="-135976" y="4071942"/>
            <a:chExt cx="1896245" cy="2545194"/>
          </a:xfrm>
        </p:grpSpPr>
        <p:pic>
          <p:nvPicPr>
            <p:cNvPr id="58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071942"/>
              <a:ext cx="1276667" cy="14868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9" name="TextBox 58"/>
            <p:cNvSpPr txBox="1"/>
            <p:nvPr/>
          </p:nvSpPr>
          <p:spPr>
            <a:xfrm>
              <a:off x="-135976" y="5509141"/>
              <a:ext cx="1896245" cy="110799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zh-CN" altLang="en-US" sz="4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余波</a:t>
              </a:r>
            </a:p>
          </p:txBody>
        </p:sp>
      </p:grpSp>
      <p:grpSp>
        <p:nvGrpSpPr>
          <p:cNvPr id="37" name="组合 49"/>
          <p:cNvGrpSpPr/>
          <p:nvPr/>
        </p:nvGrpSpPr>
        <p:grpSpPr>
          <a:xfrm>
            <a:off x="1123084" y="2208100"/>
            <a:ext cx="1422184" cy="1898565"/>
            <a:chOff x="730043" y="3214686"/>
            <a:chExt cx="1896245" cy="2531418"/>
          </a:xfrm>
        </p:grpSpPr>
        <p:pic>
          <p:nvPicPr>
            <p:cNvPr id="36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588" y="3214686"/>
              <a:ext cx="1276667" cy="14868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4" name="TextBox 43"/>
            <p:cNvSpPr txBox="1"/>
            <p:nvPr/>
          </p:nvSpPr>
          <p:spPr>
            <a:xfrm>
              <a:off x="730043" y="4638109"/>
              <a:ext cx="1896245" cy="110799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zh-CN" altLang="en-US" sz="4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潮水</a:t>
              </a:r>
            </a:p>
          </p:txBody>
        </p:sp>
      </p:grpSp>
      <p:grpSp>
        <p:nvGrpSpPr>
          <p:cNvPr id="45" name="组合 62"/>
          <p:cNvGrpSpPr/>
          <p:nvPr/>
        </p:nvGrpSpPr>
        <p:grpSpPr>
          <a:xfrm>
            <a:off x="1126290" y="2159484"/>
            <a:ext cx="1422184" cy="1942614"/>
            <a:chOff x="826745" y="4857760"/>
            <a:chExt cx="1896245" cy="2590150"/>
          </a:xfrm>
        </p:grpSpPr>
        <p:pic>
          <p:nvPicPr>
            <p:cNvPr id="56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026" y="4857760"/>
              <a:ext cx="1276667" cy="14868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7" name="TextBox 56"/>
            <p:cNvSpPr txBox="1"/>
            <p:nvPr/>
          </p:nvSpPr>
          <p:spPr>
            <a:xfrm>
              <a:off x="826745" y="6339915"/>
              <a:ext cx="1896245" cy="110799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zh-CN" altLang="en-US" sz="4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横贯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23457E-6 L 0.88975 0.052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479" y="26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2099E-6 L 0.88993 0.0475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497" y="23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14 -0.0071 L 0.88993 0.0484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53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46914E-6 L 0.89097 0.0490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549" y="24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6.17284E-7 L 0.88767 0.0509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25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2.22222E-6 L 0.88958 0.057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479" y="28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866900" y="1836420"/>
            <a:ext cx="25154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err="1">
                <a:latin typeface="汉语拼音" panose="020B0604020202020204" pitchFamily="34" charset="0"/>
                <a:cs typeface="汉语拼音" panose="020B0604020202020204" pitchFamily="34" charset="0"/>
              </a:rPr>
              <a:t>guān</a:t>
            </a:r>
            <a:r>
              <a:rPr lang="en-US" altLang="zh-CN" sz="2800" b="1" dirty="0">
                <a:latin typeface="汉语拼音" panose="020B0604020202020204" pitchFamily="34" charset="0"/>
                <a:cs typeface="汉语拼音" panose="020B0604020202020204" pitchFamily="34" charset="0"/>
              </a:rPr>
              <a:t>   </a:t>
            </a:r>
            <a:r>
              <a:rPr lang="en-US" altLang="zh-CN" sz="2800" b="1" dirty="0" err="1">
                <a:latin typeface="汉语拼音" panose="020B0604020202020204" pitchFamily="34" charset="0"/>
                <a:cs typeface="汉语拼音" panose="020B0604020202020204" pitchFamily="34" charset="0"/>
              </a:rPr>
              <a:t>cháo</a:t>
            </a:r>
            <a:r>
              <a:rPr lang="en-US" altLang="zh-CN" sz="2800" b="1" dirty="0">
                <a:latin typeface="汉语拼音" panose="020B0604020202020204" pitchFamily="34" charset="0"/>
                <a:cs typeface="汉语拼音" panose="020B0604020202020204" pitchFamily="34" charset="0"/>
              </a:rPr>
              <a:t>    </a:t>
            </a:r>
            <a:endParaRPr lang="zh-CN" altLang="en-US" sz="2800" b="1" dirty="0">
              <a:latin typeface="汉语拼音" panose="020B0604020202020204" pitchFamily="34" charset="0"/>
              <a:cs typeface="汉语拼音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399263" y="1836420"/>
            <a:ext cx="16033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err="1">
                <a:latin typeface="汉语拼音" panose="020B0604020202020204" pitchFamily="34" charset="0"/>
                <a:cs typeface="汉语拼音" panose="020B0604020202020204" pitchFamily="34" charset="0"/>
              </a:rPr>
              <a:t>jù</a:t>
            </a:r>
            <a:r>
              <a:rPr lang="en-US" altLang="zh-CN" sz="2800" b="1" dirty="0">
                <a:latin typeface="汉语拼音" panose="020B0604020202020204" pitchFamily="34" charset="0"/>
                <a:cs typeface="汉语拼音" panose="020B0604020202020204" pitchFamily="34" charset="0"/>
              </a:rPr>
              <a:t>   </a:t>
            </a:r>
            <a:r>
              <a:rPr lang="en-US" altLang="zh-CN" sz="2800" b="1" dirty="0" err="1">
                <a:latin typeface="汉语拼音" panose="020B0604020202020204" pitchFamily="34" charset="0"/>
                <a:cs typeface="汉语拼音" panose="020B0604020202020204" pitchFamily="34" charset="0"/>
              </a:rPr>
              <a:t>shuō</a:t>
            </a:r>
            <a:endParaRPr lang="zh-CN" altLang="en-US" sz="2800" b="1" dirty="0">
              <a:latin typeface="汉语拼音" panose="020B0604020202020204" pitchFamily="34" charset="0"/>
              <a:cs typeface="汉语拼音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790303" y="3198199"/>
            <a:ext cx="15440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err="1">
                <a:latin typeface="汉语拼音" panose="020B0604020202020204" pitchFamily="34" charset="0"/>
                <a:cs typeface="汉语拼音" panose="020B0604020202020204" pitchFamily="34" charset="0"/>
              </a:rPr>
              <a:t>zhú</a:t>
            </a:r>
            <a:r>
              <a:rPr lang="en-US" altLang="zh-CN" sz="2800" b="1" dirty="0">
                <a:latin typeface="汉语拼音" panose="020B0604020202020204" pitchFamily="34" charset="0"/>
                <a:cs typeface="汉语拼音" panose="020B0604020202020204" pitchFamily="34" charset="0"/>
              </a:rPr>
              <a:t> </a:t>
            </a:r>
            <a:r>
              <a:rPr lang="en-US" altLang="zh-CN" sz="2800" b="1" dirty="0" err="1">
                <a:latin typeface="汉语拼音" panose="020B0604020202020204" pitchFamily="34" charset="0"/>
                <a:cs typeface="汉语拼音" panose="020B0604020202020204" pitchFamily="34" charset="0"/>
              </a:rPr>
              <a:t>jiàn</a:t>
            </a:r>
            <a:endParaRPr lang="zh-CN" altLang="en-US" sz="2800" b="1" dirty="0">
              <a:latin typeface="汉语拼音" panose="020B0604020202020204" pitchFamily="34" charset="0"/>
              <a:cs typeface="汉语拼音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813223" y="1860345"/>
            <a:ext cx="13131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err="1">
                <a:latin typeface="汉语拼音" panose="020B0604020202020204" pitchFamily="34" charset="0"/>
                <a:cs typeface="汉语拼音" panose="020B0604020202020204" pitchFamily="34" charset="0"/>
              </a:rPr>
              <a:t>dà</a:t>
            </a:r>
            <a:r>
              <a:rPr lang="en-US" altLang="zh-CN" sz="2800" b="1" dirty="0">
                <a:latin typeface="汉语拼音" panose="020B0604020202020204" pitchFamily="34" charset="0"/>
                <a:cs typeface="汉语拼音" panose="020B0604020202020204" pitchFamily="34" charset="0"/>
              </a:rPr>
              <a:t>    </a:t>
            </a:r>
            <a:r>
              <a:rPr lang="en-US" altLang="zh-CN" sz="2800" b="1" dirty="0" err="1">
                <a:latin typeface="汉语拼音" panose="020B0604020202020204" pitchFamily="34" charset="0"/>
                <a:cs typeface="汉语拼音" panose="020B0604020202020204" pitchFamily="34" charset="0"/>
              </a:rPr>
              <a:t>dī</a:t>
            </a:r>
            <a:endParaRPr lang="zh-CN" altLang="en-US" sz="2800" b="1" dirty="0">
              <a:latin typeface="汉语拼音" panose="020B0604020202020204" pitchFamily="34" charset="0"/>
              <a:cs typeface="汉语拼音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01667" y="2382524"/>
            <a:ext cx="27382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（       ）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993372" y="2311086"/>
            <a:ext cx="27382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（       ）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370442" y="3736073"/>
            <a:ext cx="25058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（      ）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225484" y="2293179"/>
            <a:ext cx="27382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（       ）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18757" y="3179172"/>
            <a:ext cx="36503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err="1">
                <a:latin typeface="汉语拼音" panose="020B0604020202020204" pitchFamily="34" charset="0"/>
                <a:cs typeface="汉语拼音" panose="020B0604020202020204" pitchFamily="34" charset="0"/>
              </a:rPr>
              <a:t>hào</a:t>
            </a:r>
            <a:r>
              <a:rPr lang="en-US" altLang="zh-CN" sz="2800" b="1" dirty="0">
                <a:latin typeface="汉语拼音" panose="020B0604020202020204" pitchFamily="34" charset="0"/>
                <a:cs typeface="汉语拼音" panose="020B0604020202020204" pitchFamily="34" charset="0"/>
              </a:rPr>
              <a:t>  </a:t>
            </a:r>
            <a:r>
              <a:rPr lang="en-US" altLang="zh-CN" sz="2800" b="1" dirty="0" err="1">
                <a:latin typeface="汉语拼音" panose="020B0604020202020204" pitchFamily="34" charset="0"/>
                <a:cs typeface="汉语拼音" panose="020B0604020202020204" pitchFamily="34" charset="0"/>
              </a:rPr>
              <a:t>hào</a:t>
            </a:r>
            <a:r>
              <a:rPr lang="en-US" altLang="zh-CN" sz="2800" b="1" dirty="0">
                <a:latin typeface="汉语拼音" panose="020B0604020202020204" pitchFamily="34" charset="0"/>
                <a:cs typeface="汉语拼音" panose="020B0604020202020204" pitchFamily="34" charset="0"/>
              </a:rPr>
              <a:t>  </a:t>
            </a:r>
            <a:r>
              <a:rPr lang="en-US" altLang="zh-CN" sz="2800" b="1" dirty="0" err="1">
                <a:latin typeface="汉语拼音" panose="020B0604020202020204" pitchFamily="34" charset="0"/>
                <a:cs typeface="汉语拼音" panose="020B0604020202020204" pitchFamily="34" charset="0"/>
              </a:rPr>
              <a:t>dàng</a:t>
            </a:r>
            <a:r>
              <a:rPr lang="en-US" altLang="zh-CN" sz="2800" b="1" dirty="0">
                <a:latin typeface="汉语拼音" panose="020B0604020202020204" pitchFamily="34" charset="0"/>
                <a:cs typeface="汉语拼音" panose="020B0604020202020204" pitchFamily="34" charset="0"/>
              </a:rPr>
              <a:t>  </a:t>
            </a:r>
            <a:r>
              <a:rPr lang="en-US" altLang="zh-CN" sz="2800" b="1" dirty="0" err="1">
                <a:latin typeface="汉语拼音" panose="020B0604020202020204" pitchFamily="34" charset="0"/>
                <a:cs typeface="汉语拼音" panose="020B0604020202020204" pitchFamily="34" charset="0"/>
              </a:rPr>
              <a:t>dàng</a:t>
            </a:r>
            <a:endParaRPr lang="zh-CN" altLang="en-US" sz="2800" b="1" dirty="0">
              <a:latin typeface="汉语拼音" panose="020B0604020202020204" pitchFamily="34" charset="0"/>
              <a:cs typeface="汉语拼音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44286" y="3797627"/>
            <a:ext cx="41328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（             ）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102245" y="2353176"/>
            <a:ext cx="13436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观 潮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550517" y="2316817"/>
            <a:ext cx="13436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据 说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770065" y="2270209"/>
            <a:ext cx="13436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大 堤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237656" y="3769677"/>
            <a:ext cx="3440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浩 浩 荡 荡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918669" y="3744277"/>
            <a:ext cx="13436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逐 渐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835762" y="3204122"/>
            <a:ext cx="12987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err="1">
                <a:latin typeface="汉语拼音" panose="020B0604020202020204" pitchFamily="34" charset="0"/>
                <a:cs typeface="汉语拼音" panose="020B0604020202020204" pitchFamily="34" charset="0"/>
              </a:rPr>
              <a:t>shà</a:t>
            </a:r>
            <a:r>
              <a:rPr lang="en-US" altLang="zh-CN" sz="2800" b="1" dirty="0">
                <a:latin typeface="汉语拼音" panose="020B0604020202020204" pitchFamily="34" charset="0"/>
                <a:cs typeface="汉语拼音" panose="020B0604020202020204" pitchFamily="34" charset="0"/>
              </a:rPr>
              <a:t> </a:t>
            </a:r>
            <a:r>
              <a:rPr lang="en-US" altLang="zh-CN" sz="2800" b="1" dirty="0" err="1">
                <a:latin typeface="汉语拼音" panose="020B0604020202020204" pitchFamily="34" charset="0"/>
                <a:cs typeface="汉语拼音" panose="020B0604020202020204" pitchFamily="34" charset="0"/>
              </a:rPr>
              <a:t>shí</a:t>
            </a:r>
            <a:endParaRPr lang="zh-CN" altLang="en-US" sz="2800" b="1" dirty="0">
              <a:latin typeface="汉语拼音" panose="020B0604020202020204" pitchFamily="34" charset="0"/>
              <a:cs typeface="汉语拼音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314658" y="3719412"/>
            <a:ext cx="25058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（      ）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875585" y="3710369"/>
            <a:ext cx="13436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霎 时</a:t>
            </a:r>
          </a:p>
        </p:txBody>
      </p:sp>
      <p:sp>
        <p:nvSpPr>
          <p:cNvPr id="42" name="矩形 41"/>
          <p:cNvSpPr/>
          <p:nvPr/>
        </p:nvSpPr>
        <p:spPr>
          <a:xfrm>
            <a:off x="467544" y="948665"/>
            <a:ext cx="4817344" cy="7934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</a:rPr>
              <a:t>一、看拼音，写词语。</a:t>
            </a:r>
          </a:p>
        </p:txBody>
      </p:sp>
      <p:pic>
        <p:nvPicPr>
          <p:cNvPr id="45" name="图片 44">
            <a:extLst>
              <a:ext uri="{FF2B5EF4-FFF2-40B4-BE49-F238E27FC236}">
                <a16:creationId xmlns:a16="http://schemas.microsoft.com/office/drawing/2014/main" id="{A77779B6-88A4-B44C-95DC-D476ED0E3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512" y="367005"/>
            <a:ext cx="2268000" cy="692577"/>
          </a:xfrm>
          <a:prstGeom prst="rect">
            <a:avLst/>
          </a:prstGeom>
        </p:spPr>
      </p:pic>
      <p:sp>
        <p:nvSpPr>
          <p:cNvPr id="46" name="文本框 14">
            <a:extLst>
              <a:ext uri="{FF2B5EF4-FFF2-40B4-BE49-F238E27FC236}">
                <a16:creationId xmlns:a16="http://schemas.microsoft.com/office/drawing/2014/main" id="{A1C94D41-07F7-0242-ACCC-6D928AE8147C}"/>
              </a:ext>
            </a:extLst>
          </p:cNvPr>
          <p:cNvSpPr txBox="1"/>
          <p:nvPr/>
        </p:nvSpPr>
        <p:spPr>
          <a:xfrm>
            <a:off x="810877" y="339502"/>
            <a:ext cx="2122891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黑体" pitchFamily="49" charset="-122"/>
                <a:ea typeface="黑体" pitchFamily="49" charset="-122"/>
              </a:rPr>
              <a:t>课堂演练</a:t>
            </a:r>
          </a:p>
        </p:txBody>
      </p:sp>
      <p:pic>
        <p:nvPicPr>
          <p:cNvPr id="47" name="图片 46">
            <a:extLst>
              <a:ext uri="{FF2B5EF4-FFF2-40B4-BE49-F238E27FC236}">
                <a16:creationId xmlns:a16="http://schemas.microsoft.com/office/drawing/2014/main" id="{BE2CD37B-5586-F743-9620-591602E4A6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71216"/>
            <a:ext cx="450000" cy="5597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4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95536" y="195486"/>
            <a:ext cx="5280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rPr>
              <a:t>二、根据课文内容填空。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4622" y="783967"/>
            <a:ext cx="829384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36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作者按（      ）（      ）（      ）写了这篇课文，着重写潮来时，先听见远处传来</a:t>
            </a:r>
            <a:r>
              <a:rPr lang="en-US" altLang="zh-CN" sz="3600" b="1" u="sng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   </a:t>
            </a:r>
            <a:r>
              <a:rPr lang="en-US" altLang="zh-CN" sz="36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36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好像</a:t>
            </a:r>
            <a:r>
              <a:rPr lang="en-US" altLang="zh-CN" sz="3600" b="1" u="sng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 </a:t>
            </a:r>
            <a:r>
              <a:rPr lang="zh-CN" altLang="en-US" sz="36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。过了一会儿，浪潮越来越近了，那声音如同</a:t>
            </a:r>
            <a:r>
              <a:rPr lang="en-US" altLang="zh-CN" sz="3600" b="1" u="sng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 </a:t>
            </a:r>
            <a:r>
              <a:rPr lang="zh-CN" altLang="en-US" sz="36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，好像</a:t>
            </a:r>
            <a:r>
              <a:rPr lang="en-US" altLang="zh-CN" sz="3600" b="1" u="sng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             </a:t>
            </a:r>
            <a:r>
              <a:rPr lang="zh-CN" altLang="en-US" sz="36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。当潮头奔腾西去后，江面依旧</a:t>
            </a:r>
            <a:r>
              <a:rPr lang="en-US" altLang="zh-CN" sz="3600" b="1" u="sng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 </a:t>
            </a:r>
            <a:r>
              <a:rPr lang="zh-CN" altLang="en-US" sz="36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717610" y="771550"/>
            <a:ext cx="15744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潮来前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597930" y="787921"/>
            <a:ext cx="15744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潮来时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20800" y="1342777"/>
            <a:ext cx="15744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潮去后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167338" y="1893441"/>
            <a:ext cx="2501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隆隆的响声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05508" y="2437338"/>
            <a:ext cx="20377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闷雷滚动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198559" y="2998961"/>
            <a:ext cx="20377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山崩地裂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43608" y="3528417"/>
            <a:ext cx="4817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大地都被震得颤动起来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309368" y="4095254"/>
            <a:ext cx="20377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风号浪吼</a:t>
            </a:r>
          </a:p>
        </p:txBody>
      </p:sp>
    </p:spTree>
    <p:extLst>
      <p:ext uri="{BB962C8B-B14F-4D97-AF65-F5344CB8AC3E}">
        <p14:creationId xmlns:p14="http://schemas.microsoft.com/office/powerpoint/2010/main" val="340190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75856" y="1219005"/>
            <a:ext cx="2779780" cy="57721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numCol="1">
            <a:prstTxWarp prst="textDoubleWave1">
              <a:avLst/>
            </a:prstTxWarp>
            <a:spAutoFit/>
          </a:bodyPr>
          <a:lstStyle/>
          <a:p>
            <a:pPr>
              <a:lnSpc>
                <a:spcPts val="4600"/>
              </a:lnSpc>
              <a:buFont typeface="Arial" panose="020B0604020202020204" pitchFamily="34" charset="0"/>
              <a:buNone/>
            </a:pPr>
            <a:r>
              <a:rPr lang="zh-CN" altLang="en-US" sz="3200" b="1" dirty="0">
                <a:gradFill flip="none" rotWithShape="1"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0" scaled="1"/>
                  <a:tileRect/>
                </a:gradFill>
                <a:effectLst>
                  <a:outerShdw dist="38100" dir="2700000" algn="tl" rotWithShape="0">
                    <a:schemeClr val="accent3">
                      <a:lumMod val="75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开火车读词语</a:t>
            </a:r>
          </a:p>
        </p:txBody>
      </p:sp>
      <p:sp>
        <p:nvSpPr>
          <p:cNvPr id="5" name="矩形 4"/>
          <p:cNvSpPr/>
          <p:nvPr/>
        </p:nvSpPr>
        <p:spPr>
          <a:xfrm>
            <a:off x="1079612" y="1923678"/>
            <a:ext cx="6984776" cy="2063642"/>
          </a:xfrm>
          <a:prstGeom prst="rect">
            <a:avLst/>
          </a:prstGeom>
          <a:solidFill>
            <a:schemeClr val="accent3">
              <a:lumMod val="20000"/>
              <a:lumOff val="80000"/>
              <a:alpha val="79000"/>
            </a:schemeClr>
          </a:solidFill>
        </p:spPr>
        <p:txBody>
          <a:bodyPr wrap="square" lIns="68580" tIns="34290" rIns="68580" bIns="3429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奇观 农历 据说 宽阔 人山人海 滚动 顿时 逐渐 犹如 齐头并进 山崩地裂  霎时  余波  依旧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7" name="文本框 64"/>
          <p:cNvSpPr txBox="1"/>
          <p:nvPr/>
        </p:nvSpPr>
        <p:spPr>
          <a:xfrm>
            <a:off x="681868" y="4011910"/>
            <a:ext cx="8066596" cy="623248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/>
            <a:r>
              <a:rPr lang="zh-CN" altLang="en-US" sz="3600" b="1" dirty="0">
                <a:solidFill>
                  <a:srgbClr val="0066FF"/>
                </a:solidFill>
                <a:latin typeface="黑体" panose="02010609060101010101" charset="-122"/>
                <a:ea typeface="黑体" panose="02010609060101010101" charset="-122"/>
              </a:rPr>
              <a:t>用上几个词语，说一说课文的主要内容。</a:t>
            </a:r>
          </a:p>
        </p:txBody>
      </p:sp>
      <p:sp>
        <p:nvSpPr>
          <p:cNvPr id="10" name="文本框 15">
            <a:extLst>
              <a:ext uri="{FF2B5EF4-FFF2-40B4-BE49-F238E27FC236}">
                <a16:creationId xmlns:a16="http://schemas.microsoft.com/office/drawing/2014/main" id="{C4820A00-1270-3341-B3CB-DF9D8AADA3A5}"/>
              </a:ext>
            </a:extLst>
          </p:cNvPr>
          <p:cNvSpPr txBox="1"/>
          <p:nvPr/>
        </p:nvSpPr>
        <p:spPr>
          <a:xfrm>
            <a:off x="3298077" y="123478"/>
            <a:ext cx="2547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b="1" dirty="0">
                <a:solidFill>
                  <a:prstClr val="black"/>
                </a:solidFill>
                <a:latin typeface="宋体"/>
                <a:ea typeface="宋体"/>
              </a:rPr>
              <a:t>第二课时</a:t>
            </a:r>
          </a:p>
        </p:txBody>
      </p:sp>
      <p:sp>
        <p:nvSpPr>
          <p:cNvPr id="11" name="iconfont-1191-870150">
            <a:extLst>
              <a:ext uri="{FF2B5EF4-FFF2-40B4-BE49-F238E27FC236}">
                <a16:creationId xmlns:a16="http://schemas.microsoft.com/office/drawing/2014/main" id="{8DC53F25-DED2-DA46-A4CB-A40AD6E89874}"/>
              </a:ext>
            </a:extLst>
          </p:cNvPr>
          <p:cNvSpPr>
            <a:spLocks noChangeAspect="1"/>
          </p:cNvSpPr>
          <p:nvPr/>
        </p:nvSpPr>
        <p:spPr bwMode="auto">
          <a:xfrm>
            <a:off x="5697412" y="234416"/>
            <a:ext cx="282970" cy="424454"/>
          </a:xfrm>
          <a:custGeom>
            <a:avLst/>
            <a:gdLst>
              <a:gd name="T0" fmla="*/ 2486 w 2486"/>
              <a:gd name="T1" fmla="*/ 1865 h 3729"/>
              <a:gd name="T2" fmla="*/ 0 w 2486"/>
              <a:gd name="T3" fmla="*/ 0 h 3729"/>
              <a:gd name="T4" fmla="*/ 0 w 2486"/>
              <a:gd name="T5" fmla="*/ 3729 h 3729"/>
              <a:gd name="T6" fmla="*/ 2486 w 2486"/>
              <a:gd name="T7" fmla="*/ 1865 h 37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486" h="3729">
                <a:moveTo>
                  <a:pt x="2486" y="1865"/>
                </a:moveTo>
                <a:lnTo>
                  <a:pt x="0" y="0"/>
                </a:lnTo>
                <a:lnTo>
                  <a:pt x="0" y="3729"/>
                </a:lnTo>
                <a:lnTo>
                  <a:pt x="2486" y="1865"/>
                </a:lnTo>
                <a:close/>
              </a:path>
            </a:pathLst>
          </a:custGeom>
          <a:solidFill>
            <a:srgbClr val="FF9300"/>
          </a:solidFill>
          <a:ln>
            <a:noFill/>
          </a:ln>
        </p:spPr>
      </p:sp>
      <p:sp>
        <p:nvSpPr>
          <p:cNvPr id="12" name="iconfont-1191-870150">
            <a:extLst>
              <a:ext uri="{FF2B5EF4-FFF2-40B4-BE49-F238E27FC236}">
                <a16:creationId xmlns:a16="http://schemas.microsoft.com/office/drawing/2014/main" id="{6E6BA608-A5BF-9B48-B337-CDFFE90586CE}"/>
              </a:ext>
            </a:extLst>
          </p:cNvPr>
          <p:cNvSpPr>
            <a:spLocks noChangeAspect="1"/>
          </p:cNvSpPr>
          <p:nvPr/>
        </p:nvSpPr>
        <p:spPr bwMode="auto">
          <a:xfrm rot="10800000">
            <a:off x="3163618" y="234417"/>
            <a:ext cx="282970" cy="424454"/>
          </a:xfrm>
          <a:custGeom>
            <a:avLst/>
            <a:gdLst>
              <a:gd name="T0" fmla="*/ 2486 w 2486"/>
              <a:gd name="T1" fmla="*/ 1865 h 3729"/>
              <a:gd name="T2" fmla="*/ 0 w 2486"/>
              <a:gd name="T3" fmla="*/ 0 h 3729"/>
              <a:gd name="T4" fmla="*/ 0 w 2486"/>
              <a:gd name="T5" fmla="*/ 3729 h 3729"/>
              <a:gd name="T6" fmla="*/ 2486 w 2486"/>
              <a:gd name="T7" fmla="*/ 1865 h 37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486" h="3729">
                <a:moveTo>
                  <a:pt x="2486" y="1865"/>
                </a:moveTo>
                <a:lnTo>
                  <a:pt x="0" y="0"/>
                </a:lnTo>
                <a:lnTo>
                  <a:pt x="0" y="3729"/>
                </a:lnTo>
                <a:lnTo>
                  <a:pt x="2486" y="1865"/>
                </a:lnTo>
                <a:close/>
              </a:path>
            </a:pathLst>
          </a:custGeom>
          <a:solidFill>
            <a:srgbClr val="FF9300"/>
          </a:solidFill>
          <a:ln>
            <a:noFill/>
          </a:ln>
        </p:spPr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FCF3777-B4C9-F643-8D23-7F4A6AE20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668580"/>
            <a:ext cx="2268000" cy="692577"/>
          </a:xfrm>
          <a:prstGeom prst="rect">
            <a:avLst/>
          </a:prstGeom>
        </p:spPr>
      </p:pic>
      <p:sp>
        <p:nvSpPr>
          <p:cNvPr id="9" name="文本框 14">
            <a:extLst>
              <a:ext uri="{FF2B5EF4-FFF2-40B4-BE49-F238E27FC236}">
                <a16:creationId xmlns:a16="http://schemas.microsoft.com/office/drawing/2014/main" id="{A1C94D41-07F7-0242-ACCC-6D928AE8147C}"/>
              </a:ext>
            </a:extLst>
          </p:cNvPr>
          <p:cNvSpPr txBox="1"/>
          <p:nvPr/>
        </p:nvSpPr>
        <p:spPr>
          <a:xfrm>
            <a:off x="864933" y="627534"/>
            <a:ext cx="2122891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黑体" pitchFamily="49" charset="-122"/>
                <a:ea typeface="黑体" pitchFamily="49" charset="-122"/>
              </a:rPr>
              <a:t>复习导入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BE2CD37B-5586-F743-9620-591602E4A6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84" y="659248"/>
            <a:ext cx="450000" cy="5597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766608" y="843558"/>
            <a:ext cx="7558928" cy="4104456"/>
            <a:chOff x="766608" y="843558"/>
            <a:chExt cx="7558928" cy="4104456"/>
          </a:xfrm>
        </p:grpSpPr>
        <p:grpSp>
          <p:nvGrpSpPr>
            <p:cNvPr id="18" name="组合 17"/>
            <p:cNvGrpSpPr/>
            <p:nvPr/>
          </p:nvGrpSpPr>
          <p:grpSpPr>
            <a:xfrm>
              <a:off x="766608" y="843558"/>
              <a:ext cx="7558928" cy="4104456"/>
              <a:chOff x="1135930" y="1348370"/>
              <a:chExt cx="6855559" cy="3172728"/>
            </a:xfrm>
          </p:grpSpPr>
          <p:pic>
            <p:nvPicPr>
              <p:cNvPr id="19" name="Picture 2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63" t="28973" r="11882" b="17004"/>
              <a:stretch>
                <a:fillRect/>
              </a:stretch>
            </p:blipFill>
            <p:spPr bwMode="auto">
              <a:xfrm>
                <a:off x="1135930" y="1348370"/>
                <a:ext cx="3383279" cy="31727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0" name="Picture 3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532" t="29105" r="5346" b="17576"/>
              <a:stretch>
                <a:fillRect/>
              </a:stretch>
            </p:blipFill>
            <p:spPr bwMode="auto">
              <a:xfrm>
                <a:off x="4458735" y="1348370"/>
                <a:ext cx="3532754" cy="31727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8416" y="3651870"/>
              <a:ext cx="3745598" cy="6520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737087F0-05A3-5A44-856F-C41399ED81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985" y="150981"/>
            <a:ext cx="2268000" cy="692577"/>
          </a:xfrm>
          <a:prstGeom prst="rect">
            <a:avLst/>
          </a:prstGeom>
        </p:spPr>
      </p:pic>
      <p:sp>
        <p:nvSpPr>
          <p:cNvPr id="12" name="文本框 14">
            <a:extLst>
              <a:ext uri="{FF2B5EF4-FFF2-40B4-BE49-F238E27FC236}">
                <a16:creationId xmlns:a16="http://schemas.microsoft.com/office/drawing/2014/main" id="{BBA2FD5C-C51E-D445-8A16-7059B950F227}"/>
              </a:ext>
            </a:extLst>
          </p:cNvPr>
          <p:cNvSpPr txBox="1"/>
          <p:nvPr/>
        </p:nvSpPr>
        <p:spPr>
          <a:xfrm>
            <a:off x="764350" y="123478"/>
            <a:ext cx="2122891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黑体" pitchFamily="49" charset="-122"/>
                <a:ea typeface="黑体" pitchFamily="49" charset="-122"/>
              </a:rPr>
              <a:t>互动课堂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FFAE2F21-1109-864F-AE35-E487F1430E1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01" y="155224"/>
            <a:ext cx="450000" cy="559756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489" y="1568296"/>
            <a:ext cx="3571838" cy="1867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0" name="文本框 99"/>
          <p:cNvSpPr txBox="1"/>
          <p:nvPr/>
        </p:nvSpPr>
        <p:spPr>
          <a:xfrm>
            <a:off x="7937" y="2199601"/>
            <a:ext cx="9144000" cy="6457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36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为什么钱塘江大潮被称为</a:t>
            </a:r>
            <a:r>
              <a:rPr lang="en-US" altLang="zh-CN" sz="36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“</a:t>
            </a:r>
            <a:r>
              <a:rPr lang="zh-CN" altLang="en-US" sz="36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天下奇观</a:t>
            </a:r>
            <a:r>
              <a:rPr lang="en-US" altLang="zh-CN" sz="36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”</a:t>
            </a:r>
            <a:r>
              <a:rPr lang="zh-CN" altLang="en-US" sz="36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？</a:t>
            </a:r>
            <a:endParaRPr lang="zh-CN" altLang="en-US" sz="36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1089348" y="1247046"/>
            <a:ext cx="2487454" cy="259080"/>
          </a:xfrm>
          <a:prstGeom prst="roundRect">
            <a:avLst/>
          </a:prstGeom>
          <a:noFill/>
          <a:ln w="508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9"/>
          <a:stretch/>
        </p:blipFill>
        <p:spPr>
          <a:xfrm>
            <a:off x="302" y="0"/>
            <a:ext cx="9143697" cy="5143500"/>
          </a:xfrm>
          <a:prstGeom prst="rect">
            <a:avLst/>
          </a:prstGeom>
        </p:spPr>
      </p:pic>
      <p:sp>
        <p:nvSpPr>
          <p:cNvPr id="22" name="文本框 6"/>
          <p:cNvSpPr txBox="1"/>
          <p:nvPr/>
        </p:nvSpPr>
        <p:spPr>
          <a:xfrm>
            <a:off x="1187624" y="1585796"/>
            <a:ext cx="6912768" cy="215078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6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</a:t>
            </a:r>
            <a:r>
              <a:rPr lang="zh-CN" altLang="en-US" sz="36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默读课文，圈画关键语句，边读边想象画面，选择自己印象最深的地方和同学交流。</a:t>
            </a:r>
            <a:endParaRPr lang="zh-CN" altLang="en-US" sz="3200" b="1" dirty="0">
              <a:solidFill>
                <a:srgbClr val="C00000"/>
              </a:solidFill>
              <a:latin typeface="宋体" pitchFamily="2" charset="-122"/>
              <a:ea typeface="宋体" pitchFamily="2" charset="-122"/>
              <a:cs typeface="黑体" panose="02010609060101010101" charset="-122"/>
            </a:endParaRPr>
          </a:p>
        </p:txBody>
      </p:sp>
      <p:sp>
        <p:nvSpPr>
          <p:cNvPr id="5" name="文本框 15">
            <a:extLst>
              <a:ext uri="{FF2B5EF4-FFF2-40B4-BE49-F238E27FC236}">
                <a16:creationId xmlns:a16="http://schemas.microsoft.com/office/drawing/2014/main" id="{54165220-80D1-7C41-8225-080CB291038D}"/>
              </a:ext>
            </a:extLst>
          </p:cNvPr>
          <p:cNvSpPr txBox="1"/>
          <p:nvPr/>
        </p:nvSpPr>
        <p:spPr>
          <a:xfrm>
            <a:off x="3533826" y="693166"/>
            <a:ext cx="2076348" cy="654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>
                <a:solidFill>
                  <a:schemeClr val="bg1"/>
                </a:solidFill>
                <a:latin typeface="宋体" pitchFamily="2" charset="-122"/>
                <a:ea typeface="宋体" pitchFamily="2" charset="-122"/>
              </a:rPr>
              <a:t>小组合作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3695FE74-0FEB-2F4D-BA79-FAEDAA4231CD}"/>
              </a:ext>
            </a:extLst>
          </p:cNvPr>
          <p:cNvGrpSpPr/>
          <p:nvPr/>
        </p:nvGrpSpPr>
        <p:grpSpPr>
          <a:xfrm>
            <a:off x="2686353" y="693166"/>
            <a:ext cx="3771295" cy="546100"/>
            <a:chOff x="2270085" y="409406"/>
            <a:chExt cx="3771295" cy="546100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8C69BC9D-2FDB-1A4B-8246-265124AAED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70085" y="409406"/>
              <a:ext cx="749300" cy="54610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9349F52F-9BB0-E744-A327-3126505494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5292080" y="409406"/>
              <a:ext cx="749300" cy="54610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5">
            <a:extLst>
              <a:ext uri="{FF2B5EF4-FFF2-40B4-BE49-F238E27FC236}">
                <a16:creationId xmlns:a16="http://schemas.microsoft.com/office/drawing/2014/main" id="{54165220-80D1-7C41-8225-080CB291038D}"/>
              </a:ext>
            </a:extLst>
          </p:cNvPr>
          <p:cNvSpPr txBox="1"/>
          <p:nvPr/>
        </p:nvSpPr>
        <p:spPr>
          <a:xfrm>
            <a:off x="3533826" y="485259"/>
            <a:ext cx="2076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>
                <a:latin typeface="宋体" pitchFamily="2" charset="-122"/>
                <a:ea typeface="宋体" pitchFamily="2" charset="-122"/>
              </a:rPr>
              <a:t>汇报交流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3695FE74-0FEB-2F4D-BA79-FAEDAA4231CD}"/>
              </a:ext>
            </a:extLst>
          </p:cNvPr>
          <p:cNvGrpSpPr/>
          <p:nvPr/>
        </p:nvGrpSpPr>
        <p:grpSpPr>
          <a:xfrm>
            <a:off x="2686353" y="485259"/>
            <a:ext cx="3771295" cy="546100"/>
            <a:chOff x="2270085" y="409406"/>
            <a:chExt cx="3771295" cy="5461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8C69BC9D-2FDB-1A4B-8246-265124AAED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70085" y="409406"/>
              <a:ext cx="749300" cy="5461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349F52F-9BB0-E744-A327-3126505494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5292080" y="409406"/>
              <a:ext cx="749300" cy="546100"/>
            </a:xfrm>
            <a:prstGeom prst="rect">
              <a:avLst/>
            </a:prstGeom>
          </p:spPr>
        </p:pic>
      </p:grpSp>
      <p:pic>
        <p:nvPicPr>
          <p:cNvPr id="7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8" r="5005"/>
          <a:stretch/>
        </p:blipFill>
        <p:spPr bwMode="auto">
          <a:xfrm>
            <a:off x="3061003" y="1707654"/>
            <a:ext cx="2863547" cy="19333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</p:pic>
      <p:pic>
        <p:nvPicPr>
          <p:cNvPr id="8" name="Picture 4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1"/>
          <a:stretch/>
        </p:blipFill>
        <p:spPr bwMode="auto">
          <a:xfrm>
            <a:off x="6084168" y="1707654"/>
            <a:ext cx="2981325" cy="19333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0000FF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</p:pic>
      <p:pic>
        <p:nvPicPr>
          <p:cNvPr id="1026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84" y="1707654"/>
            <a:ext cx="2798931" cy="19271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0000FF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</p:pic>
      <p:sp>
        <p:nvSpPr>
          <p:cNvPr id="9" name="矩形 8"/>
          <p:cNvSpPr/>
          <p:nvPr/>
        </p:nvSpPr>
        <p:spPr>
          <a:xfrm>
            <a:off x="577630" y="3634755"/>
            <a:ext cx="18774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潮来前</a:t>
            </a:r>
          </a:p>
        </p:txBody>
      </p:sp>
      <p:sp>
        <p:nvSpPr>
          <p:cNvPr id="11" name="矩形 10"/>
          <p:cNvSpPr/>
          <p:nvPr/>
        </p:nvSpPr>
        <p:spPr>
          <a:xfrm>
            <a:off x="3633281" y="3634755"/>
            <a:ext cx="18774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潮来时</a:t>
            </a:r>
          </a:p>
        </p:txBody>
      </p:sp>
      <p:sp>
        <p:nvSpPr>
          <p:cNvPr id="12" name="矩形 11"/>
          <p:cNvSpPr/>
          <p:nvPr/>
        </p:nvSpPr>
        <p:spPr>
          <a:xfrm>
            <a:off x="6636111" y="3634755"/>
            <a:ext cx="18774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潮去后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385CD3A3-5D36-8E4B-ADC1-4FBCDE4D67C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6040">
            <a:off x="2075175" y="3214498"/>
            <a:ext cx="1059582" cy="105958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85CD3A3-5D36-8E4B-ADC1-4FBCDE4D67C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6040">
            <a:off x="5178556" y="3213754"/>
            <a:ext cx="1059582" cy="105958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85CD3A3-5D36-8E4B-ADC1-4FBCDE4D67C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6040">
            <a:off x="8195857" y="3238881"/>
            <a:ext cx="1059582" cy="105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45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58" y="1605917"/>
            <a:ext cx="6334977" cy="29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文本框 11"/>
          <p:cNvSpPr txBox="1"/>
          <p:nvPr/>
        </p:nvSpPr>
        <p:spPr>
          <a:xfrm>
            <a:off x="931267" y="771550"/>
            <a:ext cx="7385149" cy="623248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buClrTx/>
              <a:buSzTx/>
              <a:buFontTx/>
            </a:pPr>
            <a:r>
              <a:rPr lang="zh-CN" altLang="en-US" sz="36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哪些景物给你留下了深刻的印象呢？</a:t>
            </a:r>
          </a:p>
        </p:txBody>
      </p:sp>
      <p:sp>
        <p:nvSpPr>
          <p:cNvPr id="15" name="椭圆 14"/>
          <p:cNvSpPr/>
          <p:nvPr/>
        </p:nvSpPr>
        <p:spPr>
          <a:xfrm>
            <a:off x="5076056" y="2463368"/>
            <a:ext cx="792088" cy="396414"/>
          </a:xfrm>
          <a:prstGeom prst="ellipse">
            <a:avLst/>
          </a:prstGeom>
          <a:grp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" name="直接连接符 2"/>
          <p:cNvCxnSpPr/>
          <p:nvPr/>
        </p:nvCxnSpPr>
        <p:spPr>
          <a:xfrm flipV="1">
            <a:off x="5868144" y="2817150"/>
            <a:ext cx="469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/>
          <p:cNvGrpSpPr/>
          <p:nvPr/>
        </p:nvGrpSpPr>
        <p:grpSpPr>
          <a:xfrm>
            <a:off x="6831238" y="1530944"/>
            <a:ext cx="2289966" cy="2308325"/>
            <a:chOff x="3966880" y="423074"/>
            <a:chExt cx="2147341" cy="1433025"/>
          </a:xfrm>
        </p:grpSpPr>
        <p:sp>
          <p:nvSpPr>
            <p:cNvPr id="4" name="云形标注 3"/>
            <p:cNvSpPr/>
            <p:nvPr/>
          </p:nvSpPr>
          <p:spPr>
            <a:xfrm>
              <a:off x="3966880" y="484500"/>
              <a:ext cx="2053628" cy="1344667"/>
            </a:xfrm>
            <a:prstGeom prst="wedgeRoundRectCallout">
              <a:avLst>
                <a:gd name="adj1" fmla="val -64935"/>
                <a:gd name="adj2" fmla="val -90"/>
                <a:gd name="adj3" fmla="val 16667"/>
              </a:avLst>
            </a:prstGeom>
            <a:solidFill>
              <a:srgbClr val="FFC000"/>
            </a:solidFill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32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1" name="TextBox 3"/>
            <p:cNvSpPr txBox="1"/>
            <p:nvPr/>
          </p:nvSpPr>
          <p:spPr>
            <a:xfrm>
              <a:off x="3978789" y="423074"/>
              <a:ext cx="2135432" cy="1433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b="1" dirty="0">
                  <a:latin typeface="黑体" panose="02010609060101010101" charset="-122"/>
                  <a:ea typeface="黑体" panose="02010609060101010101" charset="-122"/>
                </a:rPr>
                <a:t>  写出了江的宽阔，又带有一种动感。</a:t>
              </a:r>
              <a:endParaRPr lang="zh-CN" altLang="en-US" sz="3600" dirty="0"/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8C109810-BD35-034D-9803-8A9C8DE3D6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76430"/>
            <a:ext cx="1015200" cy="101520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3474647" y="0"/>
            <a:ext cx="18774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潮来前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58" y="1347614"/>
            <a:ext cx="6334977" cy="29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椭圆 2"/>
          <p:cNvSpPr/>
          <p:nvPr/>
        </p:nvSpPr>
        <p:spPr>
          <a:xfrm>
            <a:off x="980122" y="2662809"/>
            <a:ext cx="630025" cy="339710"/>
          </a:xfrm>
          <a:prstGeom prst="ellipse">
            <a:avLst/>
          </a:prstGeom>
          <a:noFill/>
          <a:ln w="381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1475656" y="3040620"/>
            <a:ext cx="629444" cy="404752"/>
          </a:xfrm>
          <a:prstGeom prst="ellipse">
            <a:avLst/>
          </a:prstGeom>
          <a:noFill/>
          <a:ln w="381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2238013" y="3041898"/>
            <a:ext cx="1061254" cy="447769"/>
          </a:xfrm>
          <a:prstGeom prst="ellipse">
            <a:avLst/>
          </a:prstGeom>
          <a:noFill/>
          <a:ln w="381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3461296" y="3075806"/>
            <a:ext cx="822672" cy="389339"/>
          </a:xfrm>
          <a:prstGeom prst="ellipse">
            <a:avLst/>
          </a:prstGeom>
          <a:noFill/>
          <a:ln w="381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1516187" y="3504421"/>
            <a:ext cx="517208" cy="363473"/>
          </a:xfrm>
          <a:prstGeom prst="ellipse">
            <a:avLst/>
          </a:prstGeom>
          <a:noFill/>
          <a:ln w="381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4434979" y="3088035"/>
            <a:ext cx="794618" cy="347811"/>
          </a:xfrm>
          <a:prstGeom prst="ellipse">
            <a:avLst/>
          </a:prstGeom>
          <a:noFill/>
          <a:ln w="381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6804694" y="2010058"/>
            <a:ext cx="2015778" cy="561692"/>
          </a:xfrm>
          <a:prstGeom prst="rect">
            <a:avLst/>
          </a:prstGeom>
          <a:solidFill>
            <a:srgbClr val="FFC000"/>
          </a:solidFill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zh-CN" altLang="en-US" sz="3200" b="1" dirty="0">
                <a:latin typeface="黑体" panose="02010609060101010101" charset="-122"/>
                <a:ea typeface="黑体" panose="02010609060101010101" charset="-122"/>
              </a:rPr>
              <a:t>景物描写</a:t>
            </a:r>
          </a:p>
        </p:txBody>
      </p:sp>
      <p:sp>
        <p:nvSpPr>
          <p:cNvPr id="13" name="文本框 22"/>
          <p:cNvSpPr txBox="1"/>
          <p:nvPr/>
        </p:nvSpPr>
        <p:spPr>
          <a:xfrm>
            <a:off x="6804248" y="3018170"/>
            <a:ext cx="2017041" cy="561692"/>
          </a:xfrm>
          <a:prstGeom prst="rect">
            <a:avLst/>
          </a:prstGeom>
          <a:solidFill>
            <a:srgbClr val="FFC000"/>
          </a:solidFill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zh-CN" altLang="en-US" sz="3200" b="1" dirty="0">
                <a:latin typeface="黑体" panose="02010609060101010101" charset="-122"/>
                <a:ea typeface="黑体" panose="02010609060101010101" charset="-122"/>
              </a:rPr>
              <a:t>想象画面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8C109810-BD35-034D-9803-8A9C8DE3D6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16390"/>
            <a:ext cx="1015200" cy="1015200"/>
          </a:xfrm>
          <a:prstGeom prst="rect">
            <a:avLst/>
          </a:prstGeom>
        </p:spPr>
      </p:pic>
      <p:sp>
        <p:nvSpPr>
          <p:cNvPr id="16" name="文本框 11"/>
          <p:cNvSpPr txBox="1"/>
          <p:nvPr/>
        </p:nvSpPr>
        <p:spPr>
          <a:xfrm>
            <a:off x="931267" y="466905"/>
            <a:ext cx="7241133" cy="623248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buClrTx/>
              <a:buSzTx/>
              <a:buFontTx/>
            </a:pPr>
            <a:r>
              <a:rPr lang="zh-CN" altLang="en-US" sz="36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哪些景物给你留下了深刻的印象呢？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10" grpId="0" animBg="1"/>
      <p:bldP spid="20" grpId="0" animBg="1"/>
      <p:bldP spid="23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15">
            <a:extLst>
              <a:ext uri="{FF2B5EF4-FFF2-40B4-BE49-F238E27FC236}">
                <a16:creationId xmlns:a16="http://schemas.microsoft.com/office/drawing/2014/main" id="{C4820A00-1270-3341-B3CB-DF9D8AADA3A5}"/>
              </a:ext>
            </a:extLst>
          </p:cNvPr>
          <p:cNvSpPr txBox="1"/>
          <p:nvPr/>
        </p:nvSpPr>
        <p:spPr>
          <a:xfrm>
            <a:off x="3091578" y="176895"/>
            <a:ext cx="2547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b="1" dirty="0">
                <a:solidFill>
                  <a:prstClr val="black"/>
                </a:solidFill>
                <a:latin typeface="宋体"/>
                <a:ea typeface="宋体"/>
              </a:rPr>
              <a:t>第一课时</a:t>
            </a:r>
          </a:p>
        </p:txBody>
      </p:sp>
      <p:sp>
        <p:nvSpPr>
          <p:cNvPr id="10" name="iconfont-1191-870150">
            <a:extLst>
              <a:ext uri="{FF2B5EF4-FFF2-40B4-BE49-F238E27FC236}">
                <a16:creationId xmlns:a16="http://schemas.microsoft.com/office/drawing/2014/main" id="{8DC53F25-DED2-DA46-A4CB-A40AD6E89874}"/>
              </a:ext>
            </a:extLst>
          </p:cNvPr>
          <p:cNvSpPr>
            <a:spLocks noChangeAspect="1"/>
          </p:cNvSpPr>
          <p:nvPr/>
        </p:nvSpPr>
        <p:spPr bwMode="auto">
          <a:xfrm>
            <a:off x="5490913" y="287833"/>
            <a:ext cx="282970" cy="424454"/>
          </a:xfrm>
          <a:custGeom>
            <a:avLst/>
            <a:gdLst>
              <a:gd name="T0" fmla="*/ 2486 w 2486"/>
              <a:gd name="T1" fmla="*/ 1865 h 3729"/>
              <a:gd name="T2" fmla="*/ 0 w 2486"/>
              <a:gd name="T3" fmla="*/ 0 h 3729"/>
              <a:gd name="T4" fmla="*/ 0 w 2486"/>
              <a:gd name="T5" fmla="*/ 3729 h 3729"/>
              <a:gd name="T6" fmla="*/ 2486 w 2486"/>
              <a:gd name="T7" fmla="*/ 1865 h 37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486" h="3729">
                <a:moveTo>
                  <a:pt x="2486" y="1865"/>
                </a:moveTo>
                <a:lnTo>
                  <a:pt x="0" y="0"/>
                </a:lnTo>
                <a:lnTo>
                  <a:pt x="0" y="3729"/>
                </a:lnTo>
                <a:lnTo>
                  <a:pt x="2486" y="1865"/>
                </a:lnTo>
                <a:close/>
              </a:path>
            </a:pathLst>
          </a:custGeom>
          <a:solidFill>
            <a:srgbClr val="FF9300"/>
          </a:solidFill>
          <a:ln>
            <a:noFill/>
          </a:ln>
        </p:spPr>
      </p:sp>
      <p:sp>
        <p:nvSpPr>
          <p:cNvPr id="11" name="iconfont-1191-870150">
            <a:extLst>
              <a:ext uri="{FF2B5EF4-FFF2-40B4-BE49-F238E27FC236}">
                <a16:creationId xmlns:a16="http://schemas.microsoft.com/office/drawing/2014/main" id="{6E6BA608-A5BF-9B48-B337-CDFFE90586CE}"/>
              </a:ext>
            </a:extLst>
          </p:cNvPr>
          <p:cNvSpPr>
            <a:spLocks noChangeAspect="1"/>
          </p:cNvSpPr>
          <p:nvPr/>
        </p:nvSpPr>
        <p:spPr bwMode="auto">
          <a:xfrm rot="10800000">
            <a:off x="2957119" y="287834"/>
            <a:ext cx="282970" cy="424454"/>
          </a:xfrm>
          <a:custGeom>
            <a:avLst/>
            <a:gdLst>
              <a:gd name="T0" fmla="*/ 2486 w 2486"/>
              <a:gd name="T1" fmla="*/ 1865 h 3729"/>
              <a:gd name="T2" fmla="*/ 0 w 2486"/>
              <a:gd name="T3" fmla="*/ 0 h 3729"/>
              <a:gd name="T4" fmla="*/ 0 w 2486"/>
              <a:gd name="T5" fmla="*/ 3729 h 3729"/>
              <a:gd name="T6" fmla="*/ 2486 w 2486"/>
              <a:gd name="T7" fmla="*/ 1865 h 37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486" h="3729">
                <a:moveTo>
                  <a:pt x="2486" y="1865"/>
                </a:moveTo>
                <a:lnTo>
                  <a:pt x="0" y="0"/>
                </a:lnTo>
                <a:lnTo>
                  <a:pt x="0" y="3729"/>
                </a:lnTo>
                <a:lnTo>
                  <a:pt x="2486" y="1865"/>
                </a:lnTo>
                <a:close/>
              </a:path>
            </a:pathLst>
          </a:custGeom>
          <a:solidFill>
            <a:srgbClr val="FF9300"/>
          </a:solidFill>
          <a:ln>
            <a:noFill/>
          </a:ln>
        </p:spPr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5520268C-3FA5-5E42-85F2-D78B59E95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919" y="1977095"/>
            <a:ext cx="3905867" cy="2406977"/>
          </a:xfrm>
          <a:prstGeom prst="rect">
            <a:avLst/>
          </a:prstGeom>
        </p:spPr>
      </p:pic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2182019" y="4337216"/>
            <a:ext cx="4032447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>
              <a:defRPr sz="1600" b="1">
                <a:latin typeface="Kaiti SC" panose="02010600040101010101" pitchFamily="2" charset="-122"/>
                <a:ea typeface="Kaiti SC" panose="02010600040101010101" pitchFamily="2" charset="-122"/>
              </a:defRPr>
            </a:lvl1pPr>
          </a:lstStyle>
          <a:p>
            <a:pPr algn="ctr"/>
            <a:r>
              <a:rPr lang="zh-CN" altLang="en-US" sz="2000" dirty="0"/>
              <a:t>点击图片，播放钱塘江大潮视频</a:t>
            </a:r>
          </a:p>
        </p:txBody>
      </p:sp>
      <p:pic>
        <p:nvPicPr>
          <p:cNvPr id="5" name="Picture 2" descr="https://stc.zjol.com.cn/g1/M00234FCggSDlnYqWSARHfJAAGRzyPtMZ4555.jpg?width=720&amp;height=505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935" y="2236293"/>
            <a:ext cx="3630054" cy="18720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BCFEE8A-103B-814C-A35E-F3291AF223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6040">
            <a:off x="5586719" y="3720960"/>
            <a:ext cx="1059582" cy="1059582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323528" y="752959"/>
            <a:ext cx="8496944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    钱塘江大潮天下闻名，每年都有不少游客前来观看这一奇景。</a:t>
            </a:r>
            <a:endParaRPr lang="zh-CN" altLang="zh-CN" sz="3600" dirty="0">
              <a:solidFill>
                <a:schemeClr val="tx1">
                  <a:lumMod val="85000"/>
                  <a:lumOff val="1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5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文本框 10"/>
          <p:cNvSpPr txBox="1"/>
          <p:nvPr/>
        </p:nvSpPr>
        <p:spPr>
          <a:xfrm>
            <a:off x="1547665" y="522168"/>
            <a:ext cx="2125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effectLst>
                  <a:glow rad="25400">
                    <a:schemeClr val="bg1">
                      <a:alpha val="95000"/>
                    </a:schemeClr>
                  </a:glo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朗读指导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FC4801D-6FD2-534E-8068-311A36D278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9552" y="270859"/>
            <a:ext cx="1013927" cy="1013927"/>
          </a:xfrm>
          <a:prstGeom prst="rect">
            <a:avLst/>
          </a:prstGeom>
        </p:spPr>
      </p:pic>
      <p:sp>
        <p:nvSpPr>
          <p:cNvPr id="2" name="动作按钮: 上一张 1">
            <a:hlinkClick r:id="rId4" action="ppaction://hlinksldjump" highlightClick="1"/>
          </p:cNvPr>
          <p:cNvSpPr/>
          <p:nvPr/>
        </p:nvSpPr>
        <p:spPr>
          <a:xfrm>
            <a:off x="7884368" y="4155926"/>
            <a:ext cx="576064" cy="504056"/>
          </a:xfrm>
          <a:prstGeom prst="actionButtonReturn">
            <a:avLst/>
          </a:prstGeom>
          <a:solidFill>
            <a:srgbClr val="FFFF00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611560" y="1563638"/>
            <a:ext cx="8058911" cy="1430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600" dirty="0">
                <a:solidFill>
                  <a:srgbClr val="000000"/>
                </a:solidFill>
                <a:effectLst>
                  <a:glow rad="482600">
                    <a:schemeClr val="bg1">
                      <a:alpha val="71000"/>
                    </a:schemeClr>
                  </a:glow>
                </a:effectLst>
                <a:latin typeface="黑体" panose="02010609060101010101" charset="-122"/>
                <a:ea typeface="黑体" panose="02010609060101010101" charset="-122"/>
              </a:rPr>
              <a:t>    </a:t>
            </a:r>
            <a:r>
              <a:rPr lang="zh-CN" altLang="en-US" sz="3600" b="1" dirty="0">
                <a:solidFill>
                  <a:srgbClr val="000000"/>
                </a:solidFill>
                <a:effectLst>
                  <a:glow rad="482600">
                    <a:schemeClr val="bg1">
                      <a:alpha val="71000"/>
                    </a:schemeClr>
                  </a:glow>
                </a:effectLst>
                <a:latin typeface="宋体" pitchFamily="2" charset="-122"/>
                <a:ea typeface="宋体" pitchFamily="2" charset="-122"/>
              </a:rPr>
              <a:t>齐读</a:t>
            </a:r>
            <a:r>
              <a:rPr lang="zh-CN" altLang="en-US" sz="3600" b="1" dirty="0">
                <a:solidFill>
                  <a:srgbClr val="FF0000"/>
                </a:solidFill>
                <a:effectLst>
                  <a:glow rad="482600">
                    <a:schemeClr val="bg1">
                      <a:alpha val="71000"/>
                    </a:schemeClr>
                  </a:glow>
                </a:effectLst>
                <a:latin typeface="宋体" pitchFamily="2" charset="-122"/>
                <a:ea typeface="宋体" pitchFamily="2" charset="-122"/>
              </a:rPr>
              <a:t>潮来前</a:t>
            </a:r>
            <a:r>
              <a:rPr lang="zh-CN" altLang="en-US" sz="3600" b="1" dirty="0">
                <a:solidFill>
                  <a:srgbClr val="000000"/>
                </a:solidFill>
                <a:effectLst>
                  <a:glow rad="482600">
                    <a:schemeClr val="bg1">
                      <a:alpha val="71000"/>
                    </a:schemeClr>
                  </a:glow>
                </a:effectLst>
                <a:latin typeface="宋体" pitchFamily="2" charset="-122"/>
                <a:ea typeface="宋体" pitchFamily="2" charset="-122"/>
              </a:rPr>
              <a:t>（第</a:t>
            </a:r>
            <a:r>
              <a:rPr lang="en-US" altLang="zh-CN" sz="3600" b="1" dirty="0">
                <a:solidFill>
                  <a:srgbClr val="000000"/>
                </a:solidFill>
                <a:effectLst>
                  <a:glow rad="482600">
                    <a:schemeClr val="bg1">
                      <a:alpha val="71000"/>
                    </a:schemeClr>
                  </a:glow>
                </a:effectLst>
                <a:latin typeface="宋体" pitchFamily="2" charset="-122"/>
                <a:ea typeface="宋体" pitchFamily="2" charset="-122"/>
              </a:rPr>
              <a:t>1</a:t>
            </a:r>
            <a:r>
              <a:rPr lang="zh-CN" altLang="en-US" sz="3600" b="1" dirty="0">
                <a:solidFill>
                  <a:srgbClr val="000000"/>
                </a:solidFill>
                <a:effectLst>
                  <a:glow rad="482600">
                    <a:schemeClr val="bg1">
                      <a:alpha val="71000"/>
                    </a:schemeClr>
                  </a:glow>
                </a:effectLst>
                <a:latin typeface="宋体" pitchFamily="2" charset="-122"/>
                <a:ea typeface="宋体" pitchFamily="2" charset="-122"/>
              </a:rPr>
              <a:t>、</a:t>
            </a:r>
            <a:r>
              <a:rPr lang="en-US" altLang="zh-CN" sz="3600" b="1" dirty="0">
                <a:solidFill>
                  <a:srgbClr val="000000"/>
                </a:solidFill>
                <a:effectLst>
                  <a:glow rad="482600">
                    <a:schemeClr val="bg1">
                      <a:alpha val="71000"/>
                    </a:schemeClr>
                  </a:glow>
                </a:effectLst>
                <a:latin typeface="宋体" pitchFamily="2" charset="-122"/>
                <a:ea typeface="宋体" pitchFamily="2" charset="-122"/>
              </a:rPr>
              <a:t>2</a:t>
            </a:r>
            <a:r>
              <a:rPr lang="zh-CN" altLang="en-US" sz="3600" b="1" dirty="0">
                <a:solidFill>
                  <a:srgbClr val="000000"/>
                </a:solidFill>
                <a:effectLst>
                  <a:glow rad="482600">
                    <a:schemeClr val="bg1">
                      <a:alpha val="71000"/>
                    </a:schemeClr>
                  </a:glow>
                </a:effectLst>
                <a:latin typeface="宋体" pitchFamily="2" charset="-122"/>
                <a:ea typeface="宋体" pitchFamily="2" charset="-122"/>
              </a:rPr>
              <a:t>自然段），读出平静和期待，声音不要高。</a:t>
            </a:r>
            <a:endParaRPr lang="zh-CN" altLang="en-US" sz="3600" b="1" dirty="0">
              <a:solidFill>
                <a:srgbClr val="C00000"/>
              </a:solidFill>
              <a:effectLst>
                <a:glow rad="482600">
                  <a:schemeClr val="bg1">
                    <a:alpha val="71000"/>
                  </a:schemeClr>
                </a:glow>
              </a:effectLst>
              <a:latin typeface="宋体" pitchFamily="2" charset="-122"/>
              <a:ea typeface="宋体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10347"/>
            <a:ext cx="8712968" cy="2119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文本框 6"/>
          <p:cNvSpPr txBox="1"/>
          <p:nvPr/>
        </p:nvSpPr>
        <p:spPr>
          <a:xfrm>
            <a:off x="251520" y="795357"/>
            <a:ext cx="8712968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600" b="1" dirty="0"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charset="-122"/>
              </a:rPr>
              <a:t>    自由朗读第</a:t>
            </a:r>
            <a:r>
              <a:rPr lang="en-US" altLang="zh-CN" sz="3600" b="1" dirty="0"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charset="-122"/>
              </a:rPr>
              <a:t>3</a:t>
            </a:r>
            <a:r>
              <a:rPr lang="zh-CN" altLang="en-US" sz="3600" b="1" dirty="0"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charset="-122"/>
              </a:rPr>
              <a:t>、</a:t>
            </a:r>
            <a:r>
              <a:rPr lang="en-US" altLang="zh-CN" sz="3600" b="1" dirty="0"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charset="-122"/>
              </a:rPr>
              <a:t>4</a:t>
            </a:r>
            <a:r>
              <a:rPr lang="zh-CN" altLang="en-US" sz="3600" b="1" dirty="0"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charset="-122"/>
              </a:rPr>
              <a:t>自然段，根据下面的“学习提示”，谈一谈你想象到的画面吧！</a:t>
            </a:r>
            <a:endParaRPr lang="en-US" altLang="zh-CN" sz="3600" b="1" dirty="0">
              <a:latin typeface="宋体" panose="02010600030101010101" pitchFamily="2" charset="-122"/>
              <a:ea typeface="宋体" panose="02010600030101010101" pitchFamily="2" charset="-122"/>
              <a:cs typeface="黑体" panose="02010609060101010101" charset="-122"/>
            </a:endParaRPr>
          </a:p>
        </p:txBody>
      </p:sp>
      <p:sp>
        <p:nvSpPr>
          <p:cNvPr id="5" name="文本框 6"/>
          <p:cNvSpPr txBox="1"/>
          <p:nvPr/>
        </p:nvSpPr>
        <p:spPr>
          <a:xfrm>
            <a:off x="848199" y="2296418"/>
            <a:ext cx="7735041" cy="17543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charset="-122"/>
              </a:rPr>
              <a:t>读了</a:t>
            </a:r>
            <a:r>
              <a:rPr lang="zh-CN" altLang="en-US" sz="3600" b="1" u="sng" dirty="0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charset="-122"/>
              </a:rPr>
              <a:t>                   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charset="-122"/>
              </a:rPr>
              <a:t>，</a:t>
            </a:r>
            <a:endParaRPr lang="en-US" altLang="zh-CN" sz="3600" b="1" dirty="0">
              <a:latin typeface="楷体" panose="02010609060101010101" pitchFamily="49" charset="-122"/>
              <a:ea typeface="楷体" panose="02010609060101010101" pitchFamily="49" charset="-122"/>
              <a:cs typeface="黑体" panose="02010609060101010101" charset="-122"/>
            </a:endParaRPr>
          </a:p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charset="-122"/>
              </a:rPr>
              <a:t>我仿佛看到了</a:t>
            </a:r>
            <a:r>
              <a:rPr lang="zh-CN" altLang="en-US" sz="3600" b="1" u="sng" dirty="0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charset="-122"/>
              </a:rPr>
              <a:t>                   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charset="-122"/>
              </a:rPr>
              <a:t>，</a:t>
            </a:r>
            <a:endParaRPr lang="en-US" altLang="zh-CN" sz="3600" b="1" dirty="0">
              <a:latin typeface="楷体" panose="02010609060101010101" pitchFamily="49" charset="-122"/>
              <a:ea typeface="楷体" panose="02010609060101010101" pitchFamily="49" charset="-122"/>
              <a:cs typeface="黑体" panose="02010609060101010101" charset="-122"/>
            </a:endParaRPr>
          </a:p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charset="-122"/>
              </a:rPr>
              <a:t>我来为大家读一读：</a:t>
            </a:r>
            <a:r>
              <a:rPr lang="zh-CN" altLang="en-US" sz="3600" b="1" u="sng" dirty="0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charset="-122"/>
              </a:rPr>
              <a:t>             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charset="-122"/>
              </a:rPr>
              <a:t>。</a:t>
            </a:r>
            <a:endParaRPr lang="zh-CN" altLang="en-US" sz="32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cs typeface="黑体" panose="02010609060101010101" charset="-122"/>
            </a:endParaRPr>
          </a:p>
        </p:txBody>
      </p:sp>
      <p:pic>
        <p:nvPicPr>
          <p:cNvPr id="7" name="Picture 2" descr="E:\本地磁盘F\全是宝贝啊\苹果、土豆等形象\8224437086c03fd917e58e58abba5f4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9552" y="551614"/>
            <a:ext cx="642377" cy="89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/>
        </p:nvSpPr>
        <p:spPr>
          <a:xfrm>
            <a:off x="3606988" y="0"/>
            <a:ext cx="18774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潮来时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859782"/>
            <a:ext cx="8568952" cy="2047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矩形 10"/>
          <p:cNvSpPr/>
          <p:nvPr/>
        </p:nvSpPr>
        <p:spPr>
          <a:xfrm>
            <a:off x="1154088" y="915566"/>
            <a:ext cx="67447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    午后一点左右，从远处传来隆隆的响声，好像闷雷滚动。</a:t>
            </a:r>
          </a:p>
        </p:txBody>
      </p:sp>
      <p:sp>
        <p:nvSpPr>
          <p:cNvPr id="12" name="圆角矩形 11"/>
          <p:cNvSpPr/>
          <p:nvPr/>
        </p:nvSpPr>
        <p:spPr>
          <a:xfrm>
            <a:off x="2411760" y="2283718"/>
            <a:ext cx="4434534" cy="58477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暗示潮水来势凶猛。</a:t>
            </a:r>
          </a:p>
        </p:txBody>
      </p:sp>
      <p:sp>
        <p:nvSpPr>
          <p:cNvPr id="13" name="文本框 1"/>
          <p:cNvSpPr txBox="1"/>
          <p:nvPr/>
        </p:nvSpPr>
        <p:spPr>
          <a:xfrm>
            <a:off x="611560" y="195486"/>
            <a:ext cx="13163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44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sym typeface="+mn-ea"/>
              </a:rPr>
              <a:t>声音</a:t>
            </a:r>
            <a:endParaRPr lang="zh-CN" altLang="en-US" sz="4400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206624" y="1515729"/>
            <a:ext cx="2323728" cy="520777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4936604" y="1541130"/>
            <a:ext cx="1842246" cy="520777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6"/>
          <p:cNvSpPr txBox="1"/>
          <p:nvPr/>
        </p:nvSpPr>
        <p:spPr>
          <a:xfrm>
            <a:off x="967408" y="3049526"/>
            <a:ext cx="7912372" cy="17543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charset="-122"/>
              </a:rPr>
              <a:t>读了这句话，</a:t>
            </a:r>
            <a:endParaRPr lang="en-US" altLang="zh-CN" sz="3600" b="1" dirty="0">
              <a:latin typeface="楷体" panose="02010609060101010101" pitchFamily="49" charset="-122"/>
              <a:ea typeface="楷体" panose="02010609060101010101" pitchFamily="49" charset="-122"/>
              <a:cs typeface="黑体" panose="02010609060101010101" charset="-122"/>
            </a:endParaRPr>
          </a:p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charset="-122"/>
              </a:rPr>
              <a:t>我仿佛看到了</a:t>
            </a:r>
            <a:r>
              <a:rPr lang="zh-CN" altLang="en-US" sz="3600" b="1" u="sng" dirty="0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charset="-122"/>
              </a:rPr>
              <a:t>                    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charset="-122"/>
              </a:rPr>
              <a:t>，我来为大家读一读：</a:t>
            </a: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charset="-122"/>
              </a:rPr>
              <a:t>……</a:t>
            </a:r>
          </a:p>
        </p:txBody>
      </p:sp>
      <p:sp>
        <p:nvSpPr>
          <p:cNvPr id="14" name="矩形 13"/>
          <p:cNvSpPr/>
          <p:nvPr/>
        </p:nvSpPr>
        <p:spPr>
          <a:xfrm>
            <a:off x="3733304" y="3606931"/>
            <a:ext cx="48245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潮水正凶猛地奔涌而来</a:t>
            </a:r>
          </a:p>
        </p:txBody>
      </p:sp>
      <p:pic>
        <p:nvPicPr>
          <p:cNvPr id="4" name="链接2：闷雷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18784" y="1491630"/>
            <a:ext cx="609600" cy="609600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507854"/>
            <a:ext cx="890587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 animBg="1"/>
      <p:bldP spid="2" grpId="0" animBg="1"/>
      <p:bldP spid="9" grpId="0" animBg="1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395536" y="74117"/>
            <a:ext cx="301396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声音、形态</a:t>
            </a:r>
          </a:p>
        </p:txBody>
      </p:sp>
      <p:sp>
        <p:nvSpPr>
          <p:cNvPr id="19" name="矩形 18"/>
          <p:cNvSpPr/>
          <p:nvPr/>
        </p:nvSpPr>
        <p:spPr>
          <a:xfrm>
            <a:off x="467544" y="845065"/>
            <a:ext cx="8208912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    过了一会儿，响声越来越大，只见东边水天相接的地方出现了一条白线，人群又沸腾起来。</a:t>
            </a:r>
            <a:endParaRPr lang="en-US" altLang="zh-CN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029965" y="1561868"/>
            <a:ext cx="1901011" cy="630141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4129747" y="898886"/>
            <a:ext cx="2924433" cy="621293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/>
        </p:nvSpPr>
        <p:spPr>
          <a:xfrm>
            <a:off x="3635896" y="3406388"/>
            <a:ext cx="5144961" cy="85100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大潮离我们越来越近了！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16" y="2898990"/>
            <a:ext cx="2914664" cy="1833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9" grpId="0" animBg="1"/>
      <p:bldP spid="11" grpId="0" animBg="1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3"/>
          <p:cNvSpPr txBox="1"/>
          <p:nvPr/>
        </p:nvSpPr>
        <p:spPr>
          <a:xfrm>
            <a:off x="591318" y="123478"/>
            <a:ext cx="13163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4000" b="1" i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r>
              <a:rPr lang="zh-CN" altLang="en-US" sz="4400" dirty="0">
                <a:sym typeface="+mn-ea"/>
              </a:rPr>
              <a:t>形态</a:t>
            </a:r>
            <a:endParaRPr lang="zh-CN" altLang="en-US" sz="4400" dirty="0"/>
          </a:p>
        </p:txBody>
      </p:sp>
      <p:sp>
        <p:nvSpPr>
          <p:cNvPr id="3" name="矩形 2"/>
          <p:cNvSpPr/>
          <p:nvPr/>
        </p:nvSpPr>
        <p:spPr>
          <a:xfrm>
            <a:off x="899592" y="915566"/>
            <a:ext cx="7281120" cy="1333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    那条白线很快地向我们移来，逐渐拉长，变粗，横贯江面。</a:t>
            </a:r>
          </a:p>
        </p:txBody>
      </p:sp>
      <p:sp>
        <p:nvSpPr>
          <p:cNvPr id="14" name="矩形 13"/>
          <p:cNvSpPr/>
          <p:nvPr/>
        </p:nvSpPr>
        <p:spPr>
          <a:xfrm>
            <a:off x="1844007" y="983985"/>
            <a:ext cx="1907030" cy="572854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" name="直接连接符 15"/>
          <p:cNvCxnSpPr/>
          <p:nvPr/>
        </p:nvCxnSpPr>
        <p:spPr>
          <a:xfrm>
            <a:off x="907903" y="2204209"/>
            <a:ext cx="574671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355726"/>
            <a:ext cx="3600400" cy="22891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圆角矩形 10"/>
          <p:cNvSpPr/>
          <p:nvPr/>
        </p:nvSpPr>
        <p:spPr>
          <a:xfrm>
            <a:off x="611560" y="2997377"/>
            <a:ext cx="4464496" cy="73292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36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大潮气势越来越大！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 animBg="1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586176" y="996284"/>
            <a:ext cx="80182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    再近些，只见白浪翻滚，形成一堵两丈多高的水墙。</a:t>
            </a:r>
          </a:p>
        </p:txBody>
      </p:sp>
      <p:sp>
        <p:nvSpPr>
          <p:cNvPr id="10" name="矩形 9"/>
          <p:cNvSpPr/>
          <p:nvPr/>
        </p:nvSpPr>
        <p:spPr>
          <a:xfrm>
            <a:off x="467544" y="195486"/>
            <a:ext cx="16561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4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形状</a:t>
            </a:r>
            <a:endParaRPr lang="zh-CN" altLang="en-US" sz="4400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283121" y="3315637"/>
            <a:ext cx="40332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dirty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</a:rPr>
              <a:t>一丈≈</a:t>
            </a:r>
            <a:r>
              <a:rPr lang="en-US" altLang="zh-CN" sz="3600" dirty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</a:rPr>
              <a:t>3.33</a:t>
            </a:r>
            <a:r>
              <a:rPr lang="zh-CN" altLang="en-US" sz="3600" dirty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</a:rPr>
              <a:t>米</a:t>
            </a:r>
            <a:endParaRPr lang="en-US" altLang="zh-CN" sz="3600" dirty="0">
              <a:solidFill>
                <a:srgbClr val="0000FF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3600" dirty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</a:rPr>
              <a:t>两丈≈两层楼房高！</a:t>
            </a:r>
          </a:p>
        </p:txBody>
      </p:sp>
      <p:sp>
        <p:nvSpPr>
          <p:cNvPr id="11" name="矩形 10"/>
          <p:cNvSpPr/>
          <p:nvPr/>
        </p:nvSpPr>
        <p:spPr>
          <a:xfrm>
            <a:off x="648446" y="1594964"/>
            <a:ext cx="3275482" cy="572855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圆角矩形 12"/>
          <p:cNvSpPr/>
          <p:nvPr/>
        </p:nvSpPr>
        <p:spPr>
          <a:xfrm>
            <a:off x="3857572" y="2527378"/>
            <a:ext cx="4746876" cy="67215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大潮的气势排山倒海！</a:t>
            </a:r>
          </a:p>
        </p:txBody>
      </p:sp>
      <p:pic>
        <p:nvPicPr>
          <p:cNvPr id="4098" name="Picture 2" descr="C:\Users\Administrator\Desktop\u=3331852835,3944767538&amp;fm=15&amp;gp=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355726"/>
            <a:ext cx="3024336" cy="22198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1" grpId="0" animBg="1"/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021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9502"/>
            <a:ext cx="9055098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文本框 6"/>
          <p:cNvSpPr txBox="1"/>
          <p:nvPr/>
        </p:nvSpPr>
        <p:spPr>
          <a:xfrm>
            <a:off x="552912" y="724942"/>
            <a:ext cx="7475472" cy="341632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 anchor="t">
            <a:spAutoFit/>
          </a:bodyPr>
          <a:lstStyle/>
          <a:p>
            <a:pPr latinLnBrk="1"/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charset="-122"/>
              </a:rPr>
              <a:t>    读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这句话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charset="-122"/>
              </a:rPr>
              <a:t>，</a:t>
            </a:r>
            <a:endParaRPr lang="en-US" altLang="zh-CN" sz="3600" b="1" dirty="0">
              <a:latin typeface="楷体" panose="02010609060101010101" pitchFamily="49" charset="-122"/>
              <a:ea typeface="楷体" panose="02010609060101010101" pitchFamily="49" charset="-122"/>
              <a:cs typeface="黑体" panose="02010609060101010101" charset="-122"/>
            </a:endParaRPr>
          </a:p>
          <a:p>
            <a:pPr latinLnBrk="1"/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charset="-122"/>
              </a:rPr>
              <a:t>    我仿佛看到了</a:t>
            </a:r>
            <a:r>
              <a:rPr lang="en-US" altLang="zh-CN" sz="3600" b="1" u="sng" dirty="0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charset="-122"/>
              </a:rPr>
              <a:t>_     ______________________________________________________________________________________________________  </a:t>
            </a:r>
          </a:p>
          <a:p>
            <a:pPr latinLnBrk="1"/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charset="-122"/>
              </a:rPr>
              <a:t>    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charset="-122"/>
              </a:rPr>
              <a:t>我来为大家读一读：</a:t>
            </a: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charset="-122"/>
              </a:rPr>
              <a:t>……</a:t>
            </a:r>
            <a:endParaRPr lang="zh-CN" altLang="en-US" sz="36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cs typeface="黑体" panose="02010609060101010101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95837" y="1301006"/>
            <a:ext cx="738853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         一堵两丈多高的银白色水墙，而且这堵墙横跨整个江面，宽达几千米。我深深感受到钱塘江大潮那排山倒海的气势。</a:t>
            </a:r>
            <a:endParaRPr lang="zh-CN" altLang="en-US" sz="3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2903835"/>
            <a:ext cx="701675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23528" y="987574"/>
            <a:ext cx="8496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    浪潮越来越近，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犹如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千万匹白色战马齐头并进，浩浩荡荡地飞奔而来。</a:t>
            </a:r>
          </a:p>
        </p:txBody>
      </p:sp>
      <p:sp>
        <p:nvSpPr>
          <p:cNvPr id="8" name="矩形 7"/>
          <p:cNvSpPr/>
          <p:nvPr/>
        </p:nvSpPr>
        <p:spPr>
          <a:xfrm>
            <a:off x="303286" y="195486"/>
            <a:ext cx="131638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形态</a:t>
            </a:r>
          </a:p>
        </p:txBody>
      </p:sp>
      <p:sp>
        <p:nvSpPr>
          <p:cNvPr id="26" name="圆角矩形 25"/>
          <p:cNvSpPr/>
          <p:nvPr/>
        </p:nvSpPr>
        <p:spPr>
          <a:xfrm>
            <a:off x="5508104" y="339502"/>
            <a:ext cx="2121444" cy="64294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气势壮观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lum bright="12000" contrast="6000"/>
          </a:blip>
          <a:srcRect t="9078" b="9157"/>
          <a:stretch>
            <a:fillRect/>
          </a:stretch>
        </p:blipFill>
        <p:spPr>
          <a:xfrm>
            <a:off x="391520" y="2129248"/>
            <a:ext cx="4108472" cy="2794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rcRect l="10062" r="2593" b="9754"/>
          <a:stretch>
            <a:fillRect/>
          </a:stretch>
        </p:blipFill>
        <p:spPr>
          <a:xfrm>
            <a:off x="4732830" y="2129248"/>
            <a:ext cx="3953483" cy="2794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矩形 9"/>
          <p:cNvSpPr/>
          <p:nvPr/>
        </p:nvSpPr>
        <p:spPr>
          <a:xfrm>
            <a:off x="5479490" y="1049763"/>
            <a:ext cx="3206824" cy="527134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"/>
          <p:cNvSpPr txBox="1"/>
          <p:nvPr/>
        </p:nvSpPr>
        <p:spPr>
          <a:xfrm>
            <a:off x="2555776" y="339502"/>
            <a:ext cx="2736304" cy="646331"/>
          </a:xfrm>
          <a:prstGeom prst="borderCallout1">
            <a:avLst>
              <a:gd name="adj1" fmla="val 101277"/>
              <a:gd name="adj2" fmla="val 77692"/>
              <a:gd name="adj3" fmla="val 115252"/>
              <a:gd name="adj4" fmla="val 864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r>
              <a:rPr lang="zh-CN" altLang="en-US" sz="3600" b="1" dirty="0">
                <a:solidFill>
                  <a:schemeClr val="tx1"/>
                </a:solidFill>
                <a:effectLst>
                  <a:glow rad="228600">
                    <a:schemeClr val="bg1"/>
                  </a:glow>
                </a:effectLst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</a:rPr>
              <a:t>好像；仿佛。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3851920" y="2419556"/>
            <a:ext cx="1440160" cy="728258"/>
            <a:chOff x="2736905" y="2843549"/>
            <a:chExt cx="1440160" cy="728258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6905" y="2843549"/>
              <a:ext cx="1404156" cy="72825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文本框 9"/>
            <p:cNvSpPr txBox="1"/>
            <p:nvPr/>
          </p:nvSpPr>
          <p:spPr>
            <a:xfrm>
              <a:off x="2808913" y="2940957"/>
              <a:ext cx="1368152" cy="623248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zh-CN" altLang="en-US" sz="36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比喻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6" grpId="0" animBg="1"/>
      <p:bldP spid="10" grpId="0" animBg="1"/>
      <p:bldP spid="1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39552" y="1083389"/>
            <a:ext cx="83865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    那声音如同山崩地裂，好像大地都被震得颤动起来。</a:t>
            </a:r>
          </a:p>
        </p:txBody>
      </p:sp>
      <p:sp>
        <p:nvSpPr>
          <p:cNvPr id="8" name="矩形 7"/>
          <p:cNvSpPr/>
          <p:nvPr/>
        </p:nvSpPr>
        <p:spPr>
          <a:xfrm>
            <a:off x="526012" y="267494"/>
            <a:ext cx="131638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声音</a:t>
            </a:r>
          </a:p>
        </p:txBody>
      </p:sp>
      <p:sp>
        <p:nvSpPr>
          <p:cNvPr id="26" name="圆角矩形 25"/>
          <p:cNvSpPr/>
          <p:nvPr/>
        </p:nvSpPr>
        <p:spPr>
          <a:xfrm>
            <a:off x="3695491" y="361521"/>
            <a:ext cx="2121444" cy="64294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声音宏大</a:t>
            </a:r>
          </a:p>
        </p:txBody>
      </p:sp>
      <p:sp>
        <p:nvSpPr>
          <p:cNvPr id="10" name="矩形 9"/>
          <p:cNvSpPr/>
          <p:nvPr/>
        </p:nvSpPr>
        <p:spPr>
          <a:xfrm>
            <a:off x="3818012" y="1116616"/>
            <a:ext cx="1876403" cy="600563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554587" y="3512611"/>
            <a:ext cx="80212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当海潮奔腾涌来时</a:t>
            </a:r>
            <a:r>
              <a:rPr lang="en-US" altLang="zh-CN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有如山崩地裂似的壮观气势叫人惊叹不已。</a:t>
            </a:r>
          </a:p>
        </p:txBody>
      </p:sp>
      <p:sp>
        <p:nvSpPr>
          <p:cNvPr id="3" name="矩形 2"/>
          <p:cNvSpPr/>
          <p:nvPr/>
        </p:nvSpPr>
        <p:spPr>
          <a:xfrm>
            <a:off x="526012" y="2336676"/>
            <a:ext cx="80212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rPr>
              <a:t>    生活中，你听到过什么声音可以用“山崩地裂”来描述？试着说一说吧！</a:t>
            </a:r>
            <a:endParaRPr lang="zh-CN" altLang="en-US" sz="3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6" grpId="0" animBg="1"/>
      <p:bldP spid="10" grpId="0" animBg="1"/>
      <p:bldP spid="2" grpId="0"/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54446"/>
            <a:ext cx="9252520" cy="5305365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11" y="339502"/>
            <a:ext cx="8424936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文本框 6"/>
          <p:cNvSpPr txBox="1"/>
          <p:nvPr/>
        </p:nvSpPr>
        <p:spPr>
          <a:xfrm>
            <a:off x="909720" y="767948"/>
            <a:ext cx="7475472" cy="341632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 anchor="t">
            <a:spAutoFit/>
          </a:bodyPr>
          <a:lstStyle>
            <a:defPPr>
              <a:defRPr lang="zh-CN"/>
            </a:defPPr>
            <a:lvl1pPr>
              <a:defRPr sz="3200" b="1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charset="-122"/>
              </a:defRPr>
            </a:lvl1pPr>
          </a:lstStyle>
          <a:p>
            <a:r>
              <a:rPr lang="zh-CN" altLang="en-US" sz="3600" dirty="0"/>
              <a:t>    读了这句话，</a:t>
            </a:r>
            <a:endParaRPr lang="en-US" altLang="zh-CN" sz="3600" dirty="0"/>
          </a:p>
          <a:p>
            <a:pPr latinLnBrk="1"/>
            <a:r>
              <a:rPr lang="zh-CN" altLang="en-US" sz="3600" dirty="0"/>
              <a:t>    我仿佛听到了</a:t>
            </a:r>
            <a:r>
              <a:rPr lang="en-US" altLang="zh-CN" sz="3600" dirty="0"/>
              <a:t>____________________________________________________________________________________________________________</a:t>
            </a:r>
          </a:p>
          <a:p>
            <a:r>
              <a:rPr lang="zh-CN" altLang="en-US" sz="3600" dirty="0"/>
              <a:t>    我来为大家读一读</a:t>
            </a:r>
            <a:r>
              <a:rPr lang="en-US" altLang="zh-CN" sz="3600" dirty="0"/>
              <a:t>:……</a:t>
            </a:r>
            <a:endParaRPr lang="zh-CN" altLang="en-US" sz="3600" dirty="0"/>
          </a:p>
        </p:txBody>
      </p:sp>
      <p:sp>
        <p:nvSpPr>
          <p:cNvPr id="3" name="矩形 2"/>
          <p:cNvSpPr/>
          <p:nvPr/>
        </p:nvSpPr>
        <p:spPr>
          <a:xfrm>
            <a:off x="897566" y="1338089"/>
            <a:ext cx="73379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         潮水奔腾的声音。那潮涌的声音就像一架飞机从我头顶上飞过时发出的声音一样，震耳欲聋！</a:t>
            </a:r>
            <a:endParaRPr lang="zh-CN" altLang="en-US" sz="3600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166864"/>
            <a:ext cx="92710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612027" y="2139702"/>
            <a:ext cx="3311901" cy="2334161"/>
            <a:chOff x="858627" y="483518"/>
            <a:chExt cx="3311901" cy="2334161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627" y="555526"/>
              <a:ext cx="3311901" cy="226215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1650248" y="483518"/>
              <a:ext cx="189316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5400" dirty="0">
                  <a:solidFill>
                    <a:srgbClr val="FFFF00"/>
                  </a:solidFill>
                  <a:latin typeface="隶书" panose="02010509060101010101" pitchFamily="49" charset="-122"/>
                  <a:ea typeface="隶书" panose="02010509060101010101" pitchFamily="49" charset="-122"/>
                </a:rPr>
                <a:t>壮美</a:t>
              </a: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5508104" y="2028785"/>
            <a:ext cx="3191545" cy="2419938"/>
            <a:chOff x="4737573" y="421174"/>
            <a:chExt cx="3191545" cy="2419938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7573" y="532091"/>
              <a:ext cx="3191545" cy="230902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5601669" y="421174"/>
              <a:ext cx="189376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5400" dirty="0">
                  <a:solidFill>
                    <a:srgbClr val="FF0000"/>
                  </a:solidFill>
                  <a:latin typeface="隶书" panose="02010509060101010101" pitchFamily="49" charset="-122"/>
                  <a:ea typeface="隶书" panose="02010509060101010101" pitchFamily="49" charset="-122"/>
                </a:rPr>
                <a:t>震撼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2843430" y="1707653"/>
            <a:ext cx="3457139" cy="2016224"/>
            <a:chOff x="2915816" y="2936067"/>
            <a:chExt cx="3704808" cy="2161139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5816" y="3013251"/>
              <a:ext cx="3704808" cy="208395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3765054" y="2936067"/>
              <a:ext cx="2110119" cy="1088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6000" dirty="0">
                  <a:solidFill>
                    <a:srgbClr val="0000FF"/>
                  </a:solidFill>
                  <a:latin typeface="隶书" panose="02010509060101010101" pitchFamily="49" charset="-122"/>
                  <a:ea typeface="隶书" panose="02010509060101010101" pitchFamily="49" charset="-122"/>
                </a:rPr>
                <a:t>奇观</a:t>
              </a:r>
            </a:p>
          </p:txBody>
        </p:sp>
      </p:grpSp>
      <p:sp>
        <p:nvSpPr>
          <p:cNvPr id="13" name="文本框 14"/>
          <p:cNvSpPr txBox="1"/>
          <p:nvPr/>
        </p:nvSpPr>
        <p:spPr>
          <a:xfrm>
            <a:off x="611560" y="483518"/>
            <a:ext cx="7776864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如果用一个词语来评价视频中的钱塘江大潮，你会用哪个词语呢？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90342FDE-3783-C84D-BF9D-0D35DA1640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10" y="162536"/>
            <a:ext cx="922909" cy="9229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899592" y="771550"/>
            <a:ext cx="756084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latin typeface="宋体" pitchFamily="2" charset="-122"/>
                <a:ea typeface="宋体" pitchFamily="2" charset="-122"/>
              </a:rPr>
              <a:t>    作者描写的大潮的画面是不是很壮观？下面一起读一读唐代诗人刘禹锡的</a:t>
            </a:r>
            <a:r>
              <a:rPr lang="en-US" altLang="zh-CN" sz="3600" b="1" dirty="0">
                <a:latin typeface="宋体" pitchFamily="2" charset="-122"/>
                <a:ea typeface="宋体" pitchFamily="2" charset="-122"/>
              </a:rPr>
              <a:t>《</a:t>
            </a:r>
            <a:r>
              <a:rPr lang="zh-CN" altLang="en-US" sz="3600" b="1" dirty="0">
                <a:latin typeface="宋体" pitchFamily="2" charset="-122"/>
                <a:ea typeface="宋体" pitchFamily="2" charset="-122"/>
              </a:rPr>
              <a:t>浪淘沙</a:t>
            </a:r>
            <a:r>
              <a:rPr lang="en-US" altLang="zh-CN" sz="3600" b="1" dirty="0">
                <a:latin typeface="宋体" pitchFamily="2" charset="-122"/>
                <a:ea typeface="宋体" pitchFamily="2" charset="-122"/>
              </a:rPr>
              <a:t>》</a:t>
            </a:r>
            <a:r>
              <a:rPr lang="zh-CN" altLang="en-US" sz="3600" b="1" dirty="0">
                <a:latin typeface="宋体" pitchFamily="2" charset="-122"/>
                <a:ea typeface="宋体" pitchFamily="2" charset="-122"/>
              </a:rPr>
              <a:t>（其七），再一次感受钱塘江大潮的壮美！</a:t>
            </a:r>
            <a:endParaRPr lang="zh-CN" altLang="en-US" sz="3600" b="1" dirty="0">
              <a:solidFill>
                <a:srgbClr val="C00000"/>
              </a:solidFill>
              <a:latin typeface="宋体" pitchFamily="2" charset="-122"/>
              <a:ea typeface="宋体" pitchFamily="2" charset="-122"/>
              <a:cs typeface="黑体" panose="02010609060101010101" charset="-122"/>
            </a:endParaRPr>
          </a:p>
        </p:txBody>
      </p:sp>
      <p:pic>
        <p:nvPicPr>
          <p:cNvPr id="5" name="Picture 2" descr="E:\本地磁盘F\全是宝贝啊\苹果、土豆等形象\8224437086c03fd917e58e58abba5f4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59632" y="752295"/>
            <a:ext cx="642377" cy="89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"/>
          <a:stretch/>
        </p:blipFill>
        <p:spPr bwMode="auto">
          <a:xfrm>
            <a:off x="0" y="-20538"/>
            <a:ext cx="9144000" cy="5166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251520" y="663208"/>
            <a:ext cx="3744416" cy="3771225"/>
          </a:xfrm>
          <a:prstGeom prst="rect">
            <a:avLst/>
          </a:prstGeom>
          <a:solidFill>
            <a:srgbClr val="FFFFFF">
              <a:alpha val="90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浪淘沙（其七）</a:t>
            </a:r>
            <a:endParaRPr lang="en-US" altLang="zh-CN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唐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刘禹锡</a:t>
            </a:r>
          </a:p>
          <a:p>
            <a:pPr algn="ctr">
              <a:lnSpc>
                <a:spcPct val="120000"/>
              </a:lnSpc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八月涛声吼地来，</a:t>
            </a:r>
          </a:p>
          <a:p>
            <a:pPr algn="ctr">
              <a:lnSpc>
                <a:spcPct val="120000"/>
              </a:lnSpc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头高数丈触山回。</a:t>
            </a:r>
          </a:p>
          <a:p>
            <a:pPr algn="ctr">
              <a:lnSpc>
                <a:spcPct val="120000"/>
              </a:lnSpc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须臾却入海门去，</a:t>
            </a:r>
          </a:p>
          <a:p>
            <a:pPr algn="ctr">
              <a:lnSpc>
                <a:spcPct val="120000"/>
              </a:lnSpc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卷起沙堆似雪堆。</a:t>
            </a:r>
          </a:p>
        </p:txBody>
      </p:sp>
      <p:sp>
        <p:nvSpPr>
          <p:cNvPr id="9" name="矩形 8"/>
          <p:cNvSpPr/>
          <p:nvPr/>
        </p:nvSpPr>
        <p:spPr>
          <a:xfrm>
            <a:off x="4195068" y="532883"/>
            <a:ext cx="4898132" cy="4031873"/>
          </a:xfrm>
          <a:prstGeom prst="rect">
            <a:avLst/>
          </a:prstGeom>
          <a:solidFill>
            <a:srgbClr val="D9F1FF"/>
          </a:solidFill>
          <a:ln w="38100">
            <a:solidFill>
              <a:srgbClr val="92D050"/>
            </a:solidFill>
            <a:prstDash val="sysDot"/>
          </a:ln>
        </p:spPr>
        <p:txBody>
          <a:bodyPr wrap="square">
            <a:spAutoFit/>
          </a:bodyPr>
          <a:lstStyle/>
          <a:p>
            <a:r>
              <a:rPr lang="zh-CN" altLang="en-US" sz="3200" dirty="0">
                <a:latin typeface="黑体" panose="02010609060101010101" charset="-122"/>
                <a:ea typeface="黑体" panose="02010609060101010101" charset="-122"/>
              </a:rPr>
              <a:t>    农历八月的钱塘江潮水涌来，发出震耳欲聋的巨响。数丈高的浪头拍向岸边的山石，又反弹回来。</a:t>
            </a:r>
            <a:endParaRPr lang="en-US" altLang="zh-CN" sz="3200" dirty="0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en-US" altLang="zh-CN" sz="3200" dirty="0">
                <a:latin typeface="黑体" panose="02010609060101010101" charset="-122"/>
                <a:ea typeface="黑体" panose="02010609060101010101" charset="-122"/>
              </a:rPr>
              <a:t>    </a:t>
            </a:r>
            <a:r>
              <a:rPr lang="zh-CN" altLang="en-US" sz="3200" dirty="0">
                <a:latin typeface="黑体" panose="02010609060101010101" charset="-122"/>
                <a:ea typeface="黑体" panose="02010609060101010101" charset="-122"/>
              </a:rPr>
              <a:t>片刻之间，潮水便向大海退去。它所卷起的座座沙堆却留了下来，就像雪堆一样洁白无瑕。</a:t>
            </a:r>
            <a:endParaRPr lang="zh-CN" altLang="en-US" sz="40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092601" y="1892551"/>
            <a:ext cx="475253" cy="475253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297869" y="2504915"/>
            <a:ext cx="1821802" cy="514857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/>
        </p:nvSpPr>
        <p:spPr>
          <a:xfrm>
            <a:off x="1331640" y="69823"/>
            <a:ext cx="2808312" cy="55771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声音：气势</a:t>
            </a:r>
          </a:p>
        </p:txBody>
      </p:sp>
      <p:sp>
        <p:nvSpPr>
          <p:cNvPr id="13" name="圆角矩形 12"/>
          <p:cNvSpPr/>
          <p:nvPr/>
        </p:nvSpPr>
        <p:spPr>
          <a:xfrm>
            <a:off x="315020" y="4469678"/>
            <a:ext cx="2700300" cy="55771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形态：壮观</a:t>
            </a:r>
          </a:p>
        </p:txBody>
      </p:sp>
      <p:sp>
        <p:nvSpPr>
          <p:cNvPr id="3" name="左弧形箭头 2"/>
          <p:cNvSpPr/>
          <p:nvPr/>
        </p:nvSpPr>
        <p:spPr>
          <a:xfrm>
            <a:off x="45021" y="2724433"/>
            <a:ext cx="262373" cy="1926024"/>
          </a:xfrm>
          <a:prstGeom prst="curvedRightArrow">
            <a:avLst/>
          </a:prstGeom>
          <a:solidFill>
            <a:srgbClr val="FF0000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左弧形箭头 9"/>
          <p:cNvSpPr/>
          <p:nvPr/>
        </p:nvSpPr>
        <p:spPr>
          <a:xfrm rot="2591256" flipH="1" flipV="1">
            <a:off x="3103057" y="506585"/>
            <a:ext cx="253648" cy="1674491"/>
          </a:xfrm>
          <a:prstGeom prst="curvedRightArrow">
            <a:avLst/>
          </a:prstGeom>
          <a:solidFill>
            <a:srgbClr val="FF0000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11" grpId="0" animBg="1"/>
      <p:bldP spid="12" grpId="0" animBg="1"/>
      <p:bldP spid="13" grpId="0" animBg="1"/>
      <p:bldP spid="3" grpId="0" animBg="1"/>
      <p:bldP spid="1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323528" y="1094651"/>
            <a:ext cx="3744416" cy="3859518"/>
          </a:xfrm>
          <a:prstGeom prst="rect">
            <a:avLst/>
          </a:prstGeom>
          <a:solidFill>
            <a:srgbClr val="D9F1FF"/>
          </a:solidFill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浪淘沙（其七）</a:t>
            </a:r>
            <a:endParaRPr lang="en-US" altLang="zh-CN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唐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刘禹锡</a:t>
            </a:r>
          </a:p>
          <a:p>
            <a:pPr algn="ctr">
              <a:lnSpc>
                <a:spcPct val="120000"/>
              </a:lnSpc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八月涛声吼地来，</a:t>
            </a:r>
          </a:p>
          <a:p>
            <a:pPr algn="ctr">
              <a:lnSpc>
                <a:spcPct val="120000"/>
              </a:lnSpc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头高数丈触山回。</a:t>
            </a:r>
          </a:p>
          <a:p>
            <a:pPr algn="ctr">
              <a:lnSpc>
                <a:spcPct val="120000"/>
              </a:lnSpc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须臾却入海门去，</a:t>
            </a:r>
          </a:p>
          <a:p>
            <a:pPr algn="ctr">
              <a:lnSpc>
                <a:spcPct val="120000"/>
              </a:lnSpc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卷起沙堆似雪堆。</a:t>
            </a:r>
          </a:p>
        </p:txBody>
      </p:sp>
      <p:sp>
        <p:nvSpPr>
          <p:cNvPr id="3" name="矩形 2"/>
          <p:cNvSpPr/>
          <p:nvPr/>
        </p:nvSpPr>
        <p:spPr>
          <a:xfrm>
            <a:off x="323528" y="394434"/>
            <a:ext cx="8273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dirty="0">
                <a:latin typeface="宋体" panose="02010600030101010101" pitchFamily="2" charset="-122"/>
                <a:ea typeface="宋体" panose="02010600030101010101" pitchFamily="2" charset="-122"/>
              </a:rPr>
              <a:t>    从文中找出与诗的内容相关的句子。</a:t>
            </a:r>
            <a:endParaRPr lang="en-US" altLang="zh-CN" sz="36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53822" y="2221235"/>
            <a:ext cx="34275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八月涛声吼地来</a:t>
            </a:r>
          </a:p>
        </p:txBody>
      </p:sp>
      <p:sp>
        <p:nvSpPr>
          <p:cNvPr id="5" name="矩形 4"/>
          <p:cNvSpPr/>
          <p:nvPr/>
        </p:nvSpPr>
        <p:spPr>
          <a:xfrm>
            <a:off x="4079311" y="1275606"/>
            <a:ext cx="4885177" cy="1754326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那声音如同山崩地裂，好像大地都被震得颤动起来。</a:t>
            </a:r>
          </a:p>
        </p:txBody>
      </p:sp>
      <p:sp>
        <p:nvSpPr>
          <p:cNvPr id="6" name="矩形 5"/>
          <p:cNvSpPr/>
          <p:nvPr/>
        </p:nvSpPr>
        <p:spPr>
          <a:xfrm>
            <a:off x="253822" y="2870121"/>
            <a:ext cx="34275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头高数丈触山回</a:t>
            </a:r>
          </a:p>
        </p:txBody>
      </p:sp>
      <p:sp>
        <p:nvSpPr>
          <p:cNvPr id="7" name="矩形 6"/>
          <p:cNvSpPr/>
          <p:nvPr/>
        </p:nvSpPr>
        <p:spPr>
          <a:xfrm>
            <a:off x="4079311" y="3171621"/>
            <a:ext cx="4885177" cy="1200329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indent="723900"/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只见白浪翻滚，形成一堵两丈多高的水墙。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EC3A18D-459B-F647-9079-9356203DD8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23" y="152548"/>
            <a:ext cx="922909" cy="9229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6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545537" y="1419622"/>
            <a:ext cx="8058911" cy="2870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600" dirty="0">
                <a:solidFill>
                  <a:srgbClr val="000000"/>
                </a:solidFill>
                <a:effectLst>
                  <a:glow rad="482600">
                    <a:schemeClr val="bg1">
                      <a:alpha val="71000"/>
                    </a:schemeClr>
                  </a:glow>
                </a:effectLst>
                <a:latin typeface="黑体" panose="02010609060101010101" charset="-122"/>
                <a:ea typeface="黑体" panose="02010609060101010101" charset="-122"/>
              </a:rPr>
              <a:t>    </a:t>
            </a:r>
            <a:r>
              <a:rPr lang="zh-CN" altLang="en-US" sz="3600" b="1" dirty="0">
                <a:solidFill>
                  <a:srgbClr val="000000"/>
                </a:solidFill>
                <a:effectLst>
                  <a:glow rad="482600">
                    <a:schemeClr val="bg1">
                      <a:alpha val="71000"/>
                    </a:schemeClr>
                  </a:glow>
                </a:effectLst>
                <a:latin typeface="宋体" pitchFamily="2" charset="-122"/>
                <a:ea typeface="宋体" pitchFamily="2" charset="-122"/>
              </a:rPr>
              <a:t>齐读</a:t>
            </a:r>
            <a:r>
              <a:rPr lang="zh-CN" altLang="en-US" sz="3600" b="1" dirty="0">
                <a:solidFill>
                  <a:srgbClr val="FF0000"/>
                </a:solidFill>
                <a:effectLst>
                  <a:glow rad="482600">
                    <a:schemeClr val="bg1">
                      <a:alpha val="71000"/>
                    </a:schemeClr>
                  </a:glow>
                </a:effectLst>
                <a:latin typeface="宋体" pitchFamily="2" charset="-122"/>
                <a:ea typeface="宋体" pitchFamily="2" charset="-122"/>
              </a:rPr>
              <a:t>潮来时</a:t>
            </a:r>
            <a:r>
              <a:rPr lang="zh-CN" altLang="en-US" sz="3600" b="1" dirty="0">
                <a:solidFill>
                  <a:srgbClr val="000000"/>
                </a:solidFill>
                <a:effectLst>
                  <a:glow rad="482600">
                    <a:schemeClr val="bg1">
                      <a:alpha val="71000"/>
                    </a:schemeClr>
                  </a:glow>
                </a:effectLst>
                <a:latin typeface="宋体" pitchFamily="2" charset="-122"/>
                <a:ea typeface="宋体" pitchFamily="2" charset="-122"/>
              </a:rPr>
              <a:t>（第</a:t>
            </a:r>
            <a:r>
              <a:rPr lang="en-US" altLang="zh-CN" sz="3600" b="1" dirty="0">
                <a:solidFill>
                  <a:srgbClr val="000000"/>
                </a:solidFill>
                <a:effectLst>
                  <a:glow rad="482600">
                    <a:schemeClr val="bg1">
                      <a:alpha val="71000"/>
                    </a:schemeClr>
                  </a:glow>
                </a:effectLst>
                <a:latin typeface="宋体" pitchFamily="2" charset="-122"/>
                <a:ea typeface="宋体" pitchFamily="2" charset="-122"/>
              </a:rPr>
              <a:t>3</a:t>
            </a:r>
            <a:r>
              <a:rPr lang="zh-CN" altLang="en-US" sz="3600" b="1" dirty="0">
                <a:solidFill>
                  <a:srgbClr val="000000"/>
                </a:solidFill>
                <a:effectLst>
                  <a:glow rad="482600">
                    <a:schemeClr val="bg1">
                      <a:alpha val="71000"/>
                    </a:schemeClr>
                  </a:glow>
                </a:effectLst>
                <a:latin typeface="宋体" pitchFamily="2" charset="-122"/>
                <a:ea typeface="宋体" pitchFamily="2" charset="-122"/>
              </a:rPr>
              <a:t>、</a:t>
            </a:r>
            <a:r>
              <a:rPr lang="en-US" altLang="zh-CN" sz="3600" b="1" dirty="0">
                <a:solidFill>
                  <a:srgbClr val="000000"/>
                </a:solidFill>
                <a:effectLst>
                  <a:glow rad="482600">
                    <a:schemeClr val="bg1">
                      <a:alpha val="71000"/>
                    </a:schemeClr>
                  </a:glow>
                </a:effectLst>
                <a:latin typeface="宋体" pitchFamily="2" charset="-122"/>
                <a:ea typeface="宋体" pitchFamily="2" charset="-122"/>
              </a:rPr>
              <a:t>4</a:t>
            </a:r>
            <a:r>
              <a:rPr lang="zh-CN" altLang="en-US" sz="3600" b="1" dirty="0">
                <a:solidFill>
                  <a:srgbClr val="000000"/>
                </a:solidFill>
                <a:effectLst>
                  <a:glow rad="482600">
                    <a:schemeClr val="bg1">
                      <a:alpha val="71000"/>
                    </a:schemeClr>
                  </a:glow>
                </a:effectLst>
                <a:latin typeface="宋体" pitchFamily="2" charset="-122"/>
                <a:ea typeface="宋体" pitchFamily="2" charset="-122"/>
              </a:rPr>
              <a:t>自然段）：读好表现大潮声音、形态的语句，想象大潮的形态，读出大潮由远而近的变化，体会大潮的壮观。</a:t>
            </a:r>
            <a:endParaRPr lang="zh-CN" altLang="en-US" sz="3600" b="1" dirty="0">
              <a:solidFill>
                <a:srgbClr val="C00000"/>
              </a:solidFill>
              <a:effectLst>
                <a:glow rad="482600">
                  <a:schemeClr val="bg1">
                    <a:alpha val="71000"/>
                  </a:schemeClr>
                </a:glow>
              </a:effectLst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8" name="文本框 10"/>
          <p:cNvSpPr txBox="1"/>
          <p:nvPr/>
        </p:nvSpPr>
        <p:spPr>
          <a:xfrm>
            <a:off x="1403649" y="440980"/>
            <a:ext cx="2125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effectLst>
                  <a:glow rad="25400">
                    <a:schemeClr val="bg1">
                      <a:alpha val="95000"/>
                    </a:schemeClr>
                  </a:glo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朗读指导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FC4801D-6FD2-534E-8068-311A36D278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3521" y="277656"/>
            <a:ext cx="837956" cy="8379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10"/>
          <p:cNvSpPr txBox="1"/>
          <p:nvPr/>
        </p:nvSpPr>
        <p:spPr>
          <a:xfrm>
            <a:off x="1236073" y="311196"/>
            <a:ext cx="2125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背诵指导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0FC4801D-6FD2-534E-8068-311A36D278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4034" y="185961"/>
            <a:ext cx="761778" cy="76177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34322" y="3049408"/>
            <a:ext cx="3715684" cy="1200329"/>
          </a:xfrm>
          <a:prstGeom prst="rect">
            <a:avLst/>
          </a:prstGeom>
          <a:noFill/>
          <a:ln>
            <a:solidFill>
              <a:srgbClr val="FFC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很快地</a:t>
            </a:r>
            <a:r>
              <a:rPr lang="zh-CN" altLang="en-US" sz="2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→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水墙</a:t>
            </a:r>
            <a:r>
              <a:rPr lang="zh-CN" altLang="en-US" sz="2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→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白色战马</a:t>
            </a:r>
            <a:r>
              <a:rPr lang="zh-CN" altLang="en-US" sz="2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→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山崩地裂</a:t>
            </a:r>
            <a:endParaRPr lang="en-US" altLang="zh-CN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8364864" y="932249"/>
            <a:ext cx="59962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dirty="0">
                <a:solidFill>
                  <a:srgbClr val="FFBF53">
                    <a:lumMod val="5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关键词背诵法</a:t>
            </a:r>
          </a:p>
        </p:txBody>
      </p:sp>
      <p:grpSp>
        <p:nvGrpSpPr>
          <p:cNvPr id="24" name="组合 23"/>
          <p:cNvGrpSpPr/>
          <p:nvPr/>
        </p:nvGrpSpPr>
        <p:grpSpPr>
          <a:xfrm>
            <a:off x="227960" y="1036201"/>
            <a:ext cx="4347768" cy="3634796"/>
            <a:chOff x="1074340" y="1215386"/>
            <a:chExt cx="4347768" cy="3356352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63" t="63514" r="11882" b="17004"/>
            <a:stretch/>
          </p:blipFill>
          <p:spPr bwMode="auto">
            <a:xfrm>
              <a:off x="1074340" y="1215386"/>
              <a:ext cx="4347768" cy="15029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32" t="29105" r="5346" b="48989"/>
            <a:stretch/>
          </p:blipFill>
          <p:spPr bwMode="auto">
            <a:xfrm>
              <a:off x="1074340" y="2811189"/>
              <a:ext cx="4347768" cy="17605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7" name="TextBox 26"/>
          <p:cNvSpPr txBox="1"/>
          <p:nvPr/>
        </p:nvSpPr>
        <p:spPr>
          <a:xfrm>
            <a:off x="4605590" y="1045726"/>
            <a:ext cx="3672408" cy="1754326"/>
          </a:xfrm>
          <a:prstGeom prst="rect">
            <a:avLst/>
          </a:prstGeom>
          <a:noFill/>
          <a:ln>
            <a:solidFill>
              <a:srgbClr val="FFC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隆隆的响声</a:t>
            </a:r>
            <a:r>
              <a:rPr lang="zh-CN" altLang="en-US" sz="2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→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潮来了</a:t>
            </a:r>
            <a:r>
              <a:rPr lang="zh-CN" altLang="en-US" sz="2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→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踮着脚</a:t>
            </a:r>
            <a:r>
              <a:rPr lang="zh-CN" altLang="en-US" sz="2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→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风平浪静</a:t>
            </a:r>
            <a:r>
              <a:rPr lang="zh-CN" altLang="en-US" sz="2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→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一条白线</a:t>
            </a:r>
            <a:endParaRPr lang="en-US" altLang="zh-CN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8" name="动作按钮: 上一张 27">
            <a:hlinkClick r:id="rId5" action="ppaction://hlinksldjump" highlightClick="1"/>
          </p:cNvPr>
          <p:cNvSpPr/>
          <p:nvPr/>
        </p:nvSpPr>
        <p:spPr>
          <a:xfrm>
            <a:off x="8244408" y="4443958"/>
            <a:ext cx="576064" cy="504056"/>
          </a:xfrm>
          <a:prstGeom prst="actionButtonReturn">
            <a:avLst/>
          </a:prstGeom>
          <a:solidFill>
            <a:srgbClr val="FFFF00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9" grpId="0"/>
      <p:bldP spid="2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6"/>
          <p:cNvSpPr txBox="1"/>
          <p:nvPr/>
        </p:nvSpPr>
        <p:spPr>
          <a:xfrm>
            <a:off x="1187624" y="1707654"/>
            <a:ext cx="6696744" cy="215078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600" b="1" dirty="0">
                <a:latin typeface="宋体" pitchFamily="2" charset="-122"/>
                <a:ea typeface="宋体" pitchFamily="2" charset="-122"/>
              </a:rPr>
              <a:t>    请同学们默读第</a:t>
            </a:r>
            <a:r>
              <a:rPr lang="en-US" altLang="zh-CN" sz="3600" b="1" dirty="0">
                <a:latin typeface="宋体" pitchFamily="2" charset="-122"/>
                <a:ea typeface="宋体" pitchFamily="2" charset="-122"/>
              </a:rPr>
              <a:t>5</a:t>
            </a:r>
            <a:r>
              <a:rPr lang="zh-CN" altLang="en-US" sz="3600" b="1" dirty="0">
                <a:latin typeface="宋体" pitchFamily="2" charset="-122"/>
                <a:ea typeface="宋体" pitchFamily="2" charset="-122"/>
              </a:rPr>
              <a:t>自然段，思考：大潮退去了，江面上是一幅怎样的画面呢？</a:t>
            </a:r>
            <a:endParaRPr lang="zh-CN" altLang="en-US" sz="3600" b="1" dirty="0">
              <a:solidFill>
                <a:srgbClr val="C00000"/>
              </a:solidFill>
              <a:latin typeface="宋体" pitchFamily="2" charset="-122"/>
              <a:ea typeface="宋体" pitchFamily="2" charset="-122"/>
              <a:cs typeface="黑体" panose="02010609060101010101" charset="-122"/>
            </a:endParaRPr>
          </a:p>
        </p:txBody>
      </p:sp>
      <p:pic>
        <p:nvPicPr>
          <p:cNvPr id="4" name="Picture 2" descr="E:\本地磁盘F\全是宝贝啊\苹果、土豆等形象\8224437086c03fd917e58e58abba5f4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75656" y="1563637"/>
            <a:ext cx="642377" cy="89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3491880" y="555526"/>
            <a:ext cx="18774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潮去后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80511" cy="5151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文本框 6"/>
          <p:cNvSpPr txBox="1"/>
          <p:nvPr/>
        </p:nvSpPr>
        <p:spPr>
          <a:xfrm>
            <a:off x="1588" y="1183054"/>
            <a:ext cx="4824536" cy="3970318"/>
          </a:xfrm>
          <a:prstGeom prst="rect">
            <a:avLst/>
          </a:prstGeom>
          <a:solidFill>
            <a:srgbClr val="FFFFFF">
              <a:alpha val="83922"/>
            </a:srgbClr>
          </a:solidFill>
        </p:spPr>
        <p:txBody>
          <a:bodyPr wrap="square" rtlCol="0" anchor="t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霎时，潮头奔腾西去，可是余波还在漫天卷地般涌来，江面上依旧风号浪吼。过了好久，钱塘江才恢复了平静。看看堤下，江水已经涨了两丈来高了。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  <a:cs typeface="黑体" panose="02010609060101010101" charset="-122"/>
            </a:endParaRPr>
          </a:p>
        </p:txBody>
      </p:sp>
      <p:sp>
        <p:nvSpPr>
          <p:cNvPr id="8" name="云形标注 7"/>
          <p:cNvSpPr/>
          <p:nvPr/>
        </p:nvSpPr>
        <p:spPr>
          <a:xfrm>
            <a:off x="251520" y="22895"/>
            <a:ext cx="4322637" cy="1138796"/>
          </a:xfrm>
          <a:prstGeom prst="cloudCallout">
            <a:avLst>
              <a:gd name="adj1" fmla="val 22185"/>
              <a:gd name="adj2" fmla="val 63621"/>
            </a:avLst>
          </a:prstGeom>
          <a:solidFill>
            <a:srgbClr val="FFC000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32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    这两个词语是什么意思？</a:t>
            </a:r>
          </a:p>
        </p:txBody>
      </p:sp>
      <p:sp>
        <p:nvSpPr>
          <p:cNvPr id="17" name="矩形 16"/>
          <p:cNvSpPr/>
          <p:nvPr/>
        </p:nvSpPr>
        <p:spPr>
          <a:xfrm>
            <a:off x="4860032" y="753460"/>
            <a:ext cx="41056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prstClr val="black"/>
                </a:solidFill>
                <a:effectLst>
                  <a:glow rad="2286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</a:rPr>
              <a:t>（         ）地涌来</a:t>
            </a:r>
            <a:endParaRPr lang="zh-CN" altLang="en-US" sz="1600" b="1" dirty="0">
              <a:effectLst>
                <a:glow rad="228600">
                  <a:schemeClr val="bg1"/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8" name="文本框 1"/>
          <p:cNvSpPr txBox="1"/>
          <p:nvPr/>
        </p:nvSpPr>
        <p:spPr>
          <a:xfrm>
            <a:off x="5348142" y="736130"/>
            <a:ext cx="187307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effectLst>
                  <a:glow rad="2286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</a:rPr>
              <a:t>漫天卷地</a:t>
            </a:r>
          </a:p>
        </p:txBody>
      </p:sp>
      <p:sp>
        <p:nvSpPr>
          <p:cNvPr id="19" name="矩形 18"/>
          <p:cNvSpPr/>
          <p:nvPr/>
        </p:nvSpPr>
        <p:spPr>
          <a:xfrm>
            <a:off x="4860032" y="1478229"/>
            <a:ext cx="41056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prstClr val="black"/>
                </a:solidFill>
                <a:effectLst>
                  <a:glow rad="2286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</a:rPr>
              <a:t>（         ）的江面</a:t>
            </a:r>
            <a:endParaRPr lang="zh-CN" altLang="en-US" sz="1600" b="1" dirty="0">
              <a:effectLst>
                <a:glow rad="228600">
                  <a:schemeClr val="bg1"/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0" name="文本框 1"/>
          <p:cNvSpPr txBox="1"/>
          <p:nvPr/>
        </p:nvSpPr>
        <p:spPr>
          <a:xfrm>
            <a:off x="5381893" y="1468544"/>
            <a:ext cx="187307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effectLst>
                  <a:glow rad="2286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</a:rPr>
              <a:t>风号浪吼</a:t>
            </a:r>
          </a:p>
        </p:txBody>
      </p:sp>
      <p:sp>
        <p:nvSpPr>
          <p:cNvPr id="21" name="矩形 20"/>
          <p:cNvSpPr/>
          <p:nvPr/>
        </p:nvSpPr>
        <p:spPr>
          <a:xfrm>
            <a:off x="4860032" y="2202999"/>
            <a:ext cx="41056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prstClr val="black"/>
                </a:solidFill>
                <a:effectLst>
                  <a:glow rad="2286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</a:rPr>
              <a:t>（         ）的江水</a:t>
            </a:r>
            <a:endParaRPr lang="zh-CN" altLang="en-US" sz="1600" b="1" dirty="0">
              <a:effectLst>
                <a:glow rad="228600">
                  <a:schemeClr val="bg1"/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2" name="文本框 1"/>
          <p:cNvSpPr txBox="1"/>
          <p:nvPr/>
        </p:nvSpPr>
        <p:spPr>
          <a:xfrm>
            <a:off x="5381893" y="2189676"/>
            <a:ext cx="2152219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effectLst>
                  <a:glow rad="2286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</a:rPr>
              <a:t>两丈来高</a:t>
            </a:r>
          </a:p>
        </p:txBody>
      </p:sp>
      <p:sp>
        <p:nvSpPr>
          <p:cNvPr id="14" name="矩形 13"/>
          <p:cNvSpPr/>
          <p:nvPr/>
        </p:nvSpPr>
        <p:spPr>
          <a:xfrm>
            <a:off x="74063" y="2391428"/>
            <a:ext cx="973813" cy="468683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圆角矩形 15"/>
          <p:cNvSpPr/>
          <p:nvPr/>
        </p:nvSpPr>
        <p:spPr>
          <a:xfrm>
            <a:off x="5867713" y="3278498"/>
            <a:ext cx="2376695" cy="64294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画面壮观</a:t>
            </a:r>
          </a:p>
        </p:txBody>
      </p:sp>
      <p:sp>
        <p:nvSpPr>
          <p:cNvPr id="23" name="矩形 22"/>
          <p:cNvSpPr/>
          <p:nvPr/>
        </p:nvSpPr>
        <p:spPr>
          <a:xfrm>
            <a:off x="3712563" y="1832045"/>
            <a:ext cx="973813" cy="468683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4" name="矩形 23"/>
          <p:cNvSpPr/>
          <p:nvPr/>
        </p:nvSpPr>
        <p:spPr>
          <a:xfrm>
            <a:off x="518801" y="2926014"/>
            <a:ext cx="1897684" cy="468683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/>
      <p:bldP spid="18" grpId="0"/>
      <p:bldP spid="19" grpId="0"/>
      <p:bldP spid="20" grpId="0"/>
      <p:bldP spid="21" grpId="0"/>
      <p:bldP spid="22" grpId="0"/>
      <p:bldP spid="14" grpId="0" animBg="1"/>
      <p:bldP spid="16" grpId="0" animBg="1"/>
      <p:bldP spid="23" grpId="0" animBg="1"/>
      <p:bldP spid="2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320966" y="339502"/>
            <a:ext cx="224292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000" b="1" cap="none" spc="0" dirty="0">
                <a:ln w="17780" cmpd="sng">
                  <a:noFill/>
                  <a:prstDash val="solid"/>
                  <a:miter lim="800000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漫天卷地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496" y="1196152"/>
            <a:ext cx="43924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  满天飞舞连地上的灰尘都被卷起。形容来势很猛，到处都是。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706" y="3091948"/>
            <a:ext cx="2265135" cy="1568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5724128" y="339502"/>
            <a:ext cx="224292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000" b="1" dirty="0">
                <a:ln w="17780" cmpd="sng">
                  <a:noFill/>
                  <a:prstDash val="solid"/>
                  <a:miter lim="800000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风号浪吼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16016" y="1177464"/>
            <a:ext cx="39604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    形容风浪很大</a:t>
            </a: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比喻未来会遇到很多严峻的考验。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376" y="3075807"/>
            <a:ext cx="2271822" cy="158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直接连接符 10"/>
          <p:cNvCxnSpPr/>
          <p:nvPr/>
        </p:nvCxnSpPr>
        <p:spPr>
          <a:xfrm>
            <a:off x="4572000" y="634110"/>
            <a:ext cx="0" cy="409788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8" b="16248"/>
          <a:stretch/>
        </p:blipFill>
        <p:spPr bwMode="auto">
          <a:xfrm>
            <a:off x="0" y="0"/>
            <a:ext cx="9180512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文本框 10"/>
          <p:cNvSpPr txBox="1"/>
          <p:nvPr/>
        </p:nvSpPr>
        <p:spPr>
          <a:xfrm>
            <a:off x="1394124" y="440980"/>
            <a:ext cx="2125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朗读指导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FC4801D-6FD2-534E-8068-311A36D278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6011" y="189671"/>
            <a:ext cx="1013927" cy="1013927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674043" y="1491630"/>
            <a:ext cx="8058911" cy="2150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600" dirty="0">
                <a:solidFill>
                  <a:srgbClr val="000000"/>
                </a:solidFill>
                <a:effectLst>
                  <a:glow rad="482600">
                    <a:schemeClr val="bg1">
                      <a:alpha val="71000"/>
                    </a:schemeClr>
                  </a:glow>
                </a:effectLst>
                <a:latin typeface="黑体" panose="02010609060101010101" charset="-122"/>
                <a:ea typeface="黑体" panose="02010609060101010101" charset="-122"/>
              </a:rPr>
              <a:t>    </a:t>
            </a:r>
            <a:r>
              <a:rPr lang="zh-CN" altLang="en-US" sz="3600" b="1" dirty="0">
                <a:solidFill>
                  <a:srgbClr val="000000"/>
                </a:solidFill>
                <a:effectLst>
                  <a:glow rad="482600">
                    <a:schemeClr val="bg1">
                      <a:alpha val="71000"/>
                    </a:schemeClr>
                  </a:glow>
                </a:effectLst>
                <a:latin typeface="宋体" pitchFamily="2" charset="-122"/>
                <a:ea typeface="宋体" pitchFamily="2" charset="-122"/>
              </a:rPr>
              <a:t>齐读</a:t>
            </a:r>
            <a:r>
              <a:rPr lang="zh-CN" altLang="en-US" sz="3600" b="1" dirty="0">
                <a:solidFill>
                  <a:srgbClr val="FF0000"/>
                </a:solidFill>
                <a:effectLst>
                  <a:glow rad="482600">
                    <a:schemeClr val="bg1">
                      <a:alpha val="71000"/>
                    </a:schemeClr>
                  </a:glow>
                </a:effectLst>
                <a:latin typeface="宋体" pitchFamily="2" charset="-122"/>
                <a:ea typeface="宋体" pitchFamily="2" charset="-122"/>
              </a:rPr>
              <a:t>潮去后</a:t>
            </a:r>
            <a:r>
              <a:rPr lang="zh-CN" altLang="en-US" sz="3600" b="1" dirty="0">
                <a:solidFill>
                  <a:srgbClr val="000000"/>
                </a:solidFill>
                <a:effectLst>
                  <a:glow rad="482600">
                    <a:schemeClr val="bg1">
                      <a:alpha val="71000"/>
                    </a:schemeClr>
                  </a:glow>
                </a:effectLst>
                <a:latin typeface="宋体" pitchFamily="2" charset="-122"/>
                <a:ea typeface="宋体" pitchFamily="2" charset="-122"/>
              </a:rPr>
              <a:t>（第</a:t>
            </a:r>
            <a:r>
              <a:rPr lang="en-US" altLang="zh-CN" sz="3600" b="1" dirty="0">
                <a:solidFill>
                  <a:srgbClr val="000000"/>
                </a:solidFill>
                <a:effectLst>
                  <a:glow rad="482600">
                    <a:schemeClr val="bg1">
                      <a:alpha val="71000"/>
                    </a:schemeClr>
                  </a:glow>
                </a:effectLst>
                <a:latin typeface="宋体" pitchFamily="2" charset="-122"/>
                <a:ea typeface="宋体" pitchFamily="2" charset="-122"/>
              </a:rPr>
              <a:t>5</a:t>
            </a:r>
            <a:r>
              <a:rPr lang="zh-CN" altLang="en-US" sz="3600" b="1" dirty="0">
                <a:solidFill>
                  <a:srgbClr val="000000"/>
                </a:solidFill>
                <a:effectLst>
                  <a:glow rad="482600">
                    <a:schemeClr val="bg1">
                      <a:alpha val="71000"/>
                    </a:schemeClr>
                  </a:glow>
                </a:effectLst>
                <a:latin typeface="宋体" pitchFamily="2" charset="-122"/>
                <a:ea typeface="宋体" pitchFamily="2" charset="-122"/>
              </a:rPr>
              <a:t>自然段）：重读“漫天卷地”“风号浪吼”等词语，想象画面，读出大潮的气势。</a:t>
            </a:r>
            <a:endParaRPr lang="zh-CN" altLang="en-US" sz="3600" b="1" dirty="0">
              <a:solidFill>
                <a:srgbClr val="C00000"/>
              </a:solidFill>
              <a:effectLst>
                <a:glow rad="482600">
                  <a:schemeClr val="bg1">
                    <a:alpha val="71000"/>
                  </a:schemeClr>
                </a:glow>
              </a:effectLst>
              <a:latin typeface="宋体" pitchFamily="2" charset="-122"/>
              <a:ea typeface="宋体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6290320" y="722189"/>
            <a:ext cx="2294265" cy="746358"/>
            <a:chOff x="6498845" y="627534"/>
            <a:chExt cx="2294265" cy="746358"/>
          </a:xfrm>
        </p:grpSpPr>
        <p:sp>
          <p:nvSpPr>
            <p:cNvPr id="2" name="文本框 1"/>
            <p:cNvSpPr txBox="1"/>
            <p:nvPr/>
          </p:nvSpPr>
          <p:spPr>
            <a:xfrm>
              <a:off x="6957030" y="627534"/>
              <a:ext cx="1836080" cy="746358"/>
            </a:xfrm>
            <a:prstGeom prst="rect">
              <a:avLst/>
            </a:prstGeom>
            <a:noFill/>
          </p:spPr>
          <p:txBody>
            <a:bodyPr wrap="none" lIns="68580" tIns="34290" rIns="68580" bIns="34290" rtlCol="0">
              <a:spAutoFit/>
            </a:bodyPr>
            <a:lstStyle/>
            <a:p>
              <a:r>
                <a:rPr lang="zh-CN" altLang="en-US" sz="4400" b="1" dirty="0">
                  <a:latin typeface="楷体" panose="02010609060101010101" pitchFamily="49" charset="-122"/>
                  <a:ea typeface="楷体" panose="02010609060101010101" pitchFamily="49" charset="-122"/>
                  <a:cs typeface="Kai"/>
                  <a:sym typeface="+mn-ea"/>
                </a:rPr>
                <a:t>浪潮高</a:t>
              </a: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6498845" y="809736"/>
              <a:ext cx="379940" cy="348397"/>
              <a:chOff x="5424755" y="1340768"/>
              <a:chExt cx="670560" cy="604586"/>
            </a:xfr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grpSpPr>
          <p:grpSp>
            <p:nvGrpSpPr>
              <p:cNvPr id="45" name="组合 44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  <a:grpFill/>
            </p:grpSpPr>
            <p:sp>
              <p:nvSpPr>
                <p:cNvPr id="47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pFill/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68562" tIns="34281" rIns="68562" bIns="34281" numCol="1" anchor="t" anchorCtr="0" compatLnSpc="1"/>
                <a:lstStyle/>
                <a:p>
                  <a:endParaRPr lang="zh-CN" altLang="en-US" sz="2400" b="1"/>
                </a:p>
              </p:txBody>
            </p:sp>
            <p:sp>
              <p:nvSpPr>
                <p:cNvPr id="48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pFill/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68562" tIns="34281" rIns="68562" bIns="34281" numCol="1" anchor="t" anchorCtr="0" compatLnSpc="1"/>
                <a:lstStyle/>
                <a:p>
                  <a:endParaRPr lang="zh-CN" altLang="en-US" sz="2400" b="1"/>
                </a:p>
              </p:txBody>
            </p:sp>
          </p:grpSp>
          <p:sp>
            <p:nvSpPr>
              <p:cNvPr id="46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68562" tIns="34281" rIns="68562" bIns="34281" numCol="1" anchor="t" anchorCtr="0" compatLnSpc="1"/>
              <a:lstStyle/>
              <a:p>
                <a:endParaRPr lang="zh-CN" altLang="en-US" sz="2400" b="1"/>
              </a:p>
            </p:txBody>
          </p:sp>
        </p:grpSp>
      </p:grpSp>
      <p:grpSp>
        <p:nvGrpSpPr>
          <p:cNvPr id="9" name="组合 8"/>
          <p:cNvGrpSpPr/>
          <p:nvPr/>
        </p:nvGrpSpPr>
        <p:grpSpPr>
          <a:xfrm>
            <a:off x="6290320" y="3746525"/>
            <a:ext cx="2016224" cy="769441"/>
            <a:chOff x="6512078" y="3435846"/>
            <a:chExt cx="2016224" cy="769441"/>
          </a:xfrm>
        </p:grpSpPr>
        <p:sp>
          <p:nvSpPr>
            <p:cNvPr id="7" name="TextBox 4"/>
            <p:cNvSpPr txBox="1"/>
            <p:nvPr/>
          </p:nvSpPr>
          <p:spPr>
            <a:xfrm>
              <a:off x="7203566" y="3435846"/>
              <a:ext cx="132473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……</a:t>
              </a:r>
              <a:endPara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6512078" y="3606986"/>
              <a:ext cx="379940" cy="348397"/>
              <a:chOff x="5424755" y="1340768"/>
              <a:chExt cx="670560" cy="604586"/>
            </a:xfr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grpSpPr>
          <p:grpSp>
            <p:nvGrpSpPr>
              <p:cNvPr id="41" name="组合 40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  <a:grpFill/>
            </p:grpSpPr>
            <p:sp>
              <p:nvSpPr>
                <p:cNvPr id="43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pFill/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68562" tIns="34281" rIns="68562" bIns="34281" numCol="1" anchor="t" anchorCtr="0" compatLnSpc="1"/>
                <a:lstStyle/>
                <a:p>
                  <a:endParaRPr lang="zh-CN" altLang="en-US" sz="2400" b="1"/>
                </a:p>
              </p:txBody>
            </p:sp>
            <p:sp>
              <p:nvSpPr>
                <p:cNvPr id="44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pFill/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68562" tIns="34281" rIns="68562" bIns="34281" numCol="1" anchor="t" anchorCtr="0" compatLnSpc="1"/>
                <a:lstStyle/>
                <a:p>
                  <a:endParaRPr lang="zh-CN" altLang="en-US" sz="2400" b="1"/>
                </a:p>
              </p:txBody>
            </p:sp>
          </p:grpSp>
          <p:sp>
            <p:nvSpPr>
              <p:cNvPr id="42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68562" tIns="34281" rIns="68562" bIns="34281" numCol="1" anchor="t" anchorCtr="0" compatLnSpc="1"/>
              <a:lstStyle/>
              <a:p>
                <a:endParaRPr lang="zh-CN" altLang="en-US" sz="2400" b="1"/>
              </a:p>
            </p:txBody>
          </p:sp>
        </p:grpSp>
      </p:grpSp>
      <p:grpSp>
        <p:nvGrpSpPr>
          <p:cNvPr id="5" name="组合 4"/>
          <p:cNvGrpSpPr/>
          <p:nvPr/>
        </p:nvGrpSpPr>
        <p:grpSpPr>
          <a:xfrm>
            <a:off x="6290320" y="1478273"/>
            <a:ext cx="2312494" cy="746358"/>
            <a:chOff x="6480616" y="1310883"/>
            <a:chExt cx="2312494" cy="746358"/>
          </a:xfrm>
        </p:grpSpPr>
        <p:sp>
          <p:nvSpPr>
            <p:cNvPr id="3" name="文本框 2"/>
            <p:cNvSpPr txBox="1"/>
            <p:nvPr/>
          </p:nvSpPr>
          <p:spPr>
            <a:xfrm>
              <a:off x="6957030" y="1310883"/>
              <a:ext cx="1836080" cy="746358"/>
            </a:xfrm>
            <a:prstGeom prst="rect">
              <a:avLst/>
            </a:prstGeom>
            <a:noFill/>
          </p:spPr>
          <p:txBody>
            <a:bodyPr wrap="none" lIns="68580" tIns="34290" rIns="68580" bIns="34290" rtlCol="0">
              <a:spAutoFit/>
            </a:bodyPr>
            <a:lstStyle/>
            <a:p>
              <a:r>
                <a:rPr lang="zh-CN" altLang="en-US" sz="4400" b="1" dirty="0">
                  <a:latin typeface="楷体" panose="02010609060101010101" pitchFamily="49" charset="-122"/>
                  <a:ea typeface="楷体" panose="02010609060101010101" pitchFamily="49" charset="-122"/>
                  <a:cs typeface="Kai"/>
                  <a:sym typeface="+mn-ea"/>
                </a:rPr>
                <a:t>声音响</a:t>
              </a:r>
            </a:p>
          </p:txBody>
        </p:sp>
        <p:grpSp>
          <p:nvGrpSpPr>
            <p:cNvPr id="21" name="组合 20"/>
            <p:cNvGrpSpPr/>
            <p:nvPr/>
          </p:nvGrpSpPr>
          <p:grpSpPr>
            <a:xfrm>
              <a:off x="6480616" y="1497747"/>
              <a:ext cx="379940" cy="348397"/>
              <a:chOff x="5424755" y="1340768"/>
              <a:chExt cx="670560" cy="604586"/>
            </a:xfr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grpSpPr>
          <p:grpSp>
            <p:nvGrpSpPr>
              <p:cNvPr id="37" name="组合 36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  <a:grpFill/>
            </p:grpSpPr>
            <p:sp>
              <p:nvSpPr>
                <p:cNvPr id="39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pFill/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68562" tIns="34281" rIns="68562" bIns="34281" numCol="1" anchor="t" anchorCtr="0" compatLnSpc="1"/>
                <a:lstStyle/>
                <a:p>
                  <a:endParaRPr lang="zh-CN" altLang="en-US" sz="2400" b="1"/>
                </a:p>
              </p:txBody>
            </p:sp>
            <p:sp>
              <p:nvSpPr>
                <p:cNvPr id="40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pFill/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68562" tIns="34281" rIns="68562" bIns="34281" numCol="1" anchor="t" anchorCtr="0" compatLnSpc="1"/>
                <a:lstStyle/>
                <a:p>
                  <a:endParaRPr lang="zh-CN" altLang="en-US" sz="2400" b="1"/>
                </a:p>
              </p:txBody>
            </p:sp>
          </p:grpSp>
          <p:sp>
            <p:nvSpPr>
              <p:cNvPr id="38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68562" tIns="34281" rIns="68562" bIns="34281" numCol="1" anchor="t" anchorCtr="0" compatLnSpc="1"/>
              <a:lstStyle/>
              <a:p>
                <a:endParaRPr lang="zh-CN" altLang="en-US" sz="2400" b="1"/>
              </a:p>
            </p:txBody>
          </p:sp>
        </p:grpSp>
      </p:grpSp>
      <p:grpSp>
        <p:nvGrpSpPr>
          <p:cNvPr id="6" name="组合 5"/>
          <p:cNvGrpSpPr/>
          <p:nvPr/>
        </p:nvGrpSpPr>
        <p:grpSpPr>
          <a:xfrm>
            <a:off x="6290320" y="2234357"/>
            <a:ext cx="2309616" cy="746358"/>
            <a:chOff x="6483494" y="1995686"/>
            <a:chExt cx="2309616" cy="746358"/>
          </a:xfrm>
        </p:grpSpPr>
        <p:sp>
          <p:nvSpPr>
            <p:cNvPr id="11" name="文本框 10"/>
            <p:cNvSpPr txBox="1"/>
            <p:nvPr/>
          </p:nvSpPr>
          <p:spPr>
            <a:xfrm>
              <a:off x="6957030" y="1995686"/>
              <a:ext cx="1836080" cy="746358"/>
            </a:xfrm>
            <a:prstGeom prst="rect">
              <a:avLst/>
            </a:prstGeom>
            <a:noFill/>
          </p:spPr>
          <p:txBody>
            <a:bodyPr wrap="none" lIns="68580" tIns="34290" rIns="68580" bIns="34290" rtlCol="0">
              <a:spAutoFit/>
            </a:bodyPr>
            <a:lstStyle/>
            <a:p>
              <a:pPr>
                <a:buClrTx/>
                <a:buSzTx/>
                <a:buFontTx/>
              </a:pPr>
              <a:r>
                <a:rPr lang="zh-CN" altLang="en-US" sz="4400" b="1" dirty="0">
                  <a:latin typeface="楷体" panose="02010609060101010101" pitchFamily="49" charset="-122"/>
                  <a:ea typeface="楷体" panose="02010609060101010101" pitchFamily="49" charset="-122"/>
                  <a:cs typeface="Kai"/>
                  <a:sym typeface="+mn-ea"/>
                </a:rPr>
                <a:t>气势大</a:t>
              </a:r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6483494" y="2200822"/>
              <a:ext cx="379940" cy="348397"/>
              <a:chOff x="5424755" y="1340768"/>
              <a:chExt cx="670560" cy="604586"/>
            </a:xfr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grpSpPr>
          <p:grpSp>
            <p:nvGrpSpPr>
              <p:cNvPr id="33" name="组合 32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  <a:grpFill/>
            </p:grpSpPr>
            <p:sp>
              <p:nvSpPr>
                <p:cNvPr id="35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pFill/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68562" tIns="34281" rIns="68562" bIns="34281" numCol="1" anchor="t" anchorCtr="0" compatLnSpc="1"/>
                <a:lstStyle/>
                <a:p>
                  <a:endParaRPr lang="zh-CN" altLang="en-US" sz="2400" b="1"/>
                </a:p>
              </p:txBody>
            </p:sp>
            <p:sp>
              <p:nvSpPr>
                <p:cNvPr id="36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pFill/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68562" tIns="34281" rIns="68562" bIns="34281" numCol="1" anchor="t" anchorCtr="0" compatLnSpc="1"/>
                <a:lstStyle/>
                <a:p>
                  <a:endParaRPr lang="zh-CN" altLang="en-US" sz="2400" b="1"/>
                </a:p>
              </p:txBody>
            </p:sp>
          </p:grpSp>
          <p:sp>
            <p:nvSpPr>
              <p:cNvPr id="34" name="Freeform 5"/>
              <p:cNvSpPr/>
              <p:nvPr/>
            </p:nvSpPr>
            <p:spPr bwMode="auto">
              <a:xfrm rot="1855731">
                <a:off x="5470180" y="1383051"/>
                <a:ext cx="576760" cy="52001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68562" tIns="34281" rIns="68562" bIns="34281" numCol="1" anchor="t" anchorCtr="0" compatLnSpc="1"/>
              <a:lstStyle/>
              <a:p>
                <a:endParaRPr lang="zh-CN" altLang="en-US" sz="2400" b="1"/>
              </a:p>
            </p:txBody>
          </p:sp>
        </p:grpSp>
      </p:grpSp>
      <p:grpSp>
        <p:nvGrpSpPr>
          <p:cNvPr id="8" name="组合 7"/>
          <p:cNvGrpSpPr/>
          <p:nvPr/>
        </p:nvGrpSpPr>
        <p:grpSpPr>
          <a:xfrm>
            <a:off x="6290320" y="2990441"/>
            <a:ext cx="2314128" cy="746358"/>
            <a:chOff x="6498926" y="2715766"/>
            <a:chExt cx="2314128" cy="746358"/>
          </a:xfrm>
        </p:grpSpPr>
        <p:sp>
          <p:nvSpPr>
            <p:cNvPr id="12" name="文本框 11"/>
            <p:cNvSpPr txBox="1"/>
            <p:nvPr/>
          </p:nvSpPr>
          <p:spPr>
            <a:xfrm>
              <a:off x="6976974" y="2715766"/>
              <a:ext cx="1836080" cy="746358"/>
            </a:xfrm>
            <a:prstGeom prst="rect">
              <a:avLst/>
            </a:prstGeom>
            <a:noFill/>
          </p:spPr>
          <p:txBody>
            <a:bodyPr wrap="none" lIns="68580" tIns="34290" rIns="68580" bIns="34290" rtlCol="0">
              <a:spAutoFit/>
            </a:bodyPr>
            <a:lstStyle/>
            <a:p>
              <a:r>
                <a:rPr lang="zh-CN" altLang="en-US" sz="4400" b="1" dirty="0">
                  <a:latin typeface="楷体" panose="02010609060101010101" pitchFamily="49" charset="-122"/>
                  <a:ea typeface="楷体" panose="02010609060101010101" pitchFamily="49" charset="-122"/>
                  <a:cs typeface="Kai"/>
                  <a:sym typeface="+mn-ea"/>
                </a:rPr>
                <a:t>余波久</a:t>
              </a:r>
            </a:p>
          </p:txBody>
        </p:sp>
        <p:grpSp>
          <p:nvGrpSpPr>
            <p:cNvPr id="23" name="组合 22"/>
            <p:cNvGrpSpPr/>
            <p:nvPr/>
          </p:nvGrpSpPr>
          <p:grpSpPr>
            <a:xfrm>
              <a:off x="6498926" y="2899487"/>
              <a:ext cx="379940" cy="348397"/>
              <a:chOff x="5424755" y="1340768"/>
              <a:chExt cx="670560" cy="604586"/>
            </a:xfr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grpSpPr>
          <p:grpSp>
            <p:nvGrpSpPr>
              <p:cNvPr id="29" name="组合 28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  <a:grpFill/>
            </p:grpSpPr>
            <p:sp>
              <p:nvSpPr>
                <p:cNvPr id="31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pFill/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68562" tIns="34281" rIns="68562" bIns="34281" numCol="1" anchor="t" anchorCtr="0" compatLnSpc="1"/>
                <a:lstStyle/>
                <a:p>
                  <a:endParaRPr lang="zh-CN" altLang="en-US" sz="2400" b="1"/>
                </a:p>
              </p:txBody>
            </p:sp>
            <p:sp>
              <p:nvSpPr>
                <p:cNvPr id="32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pFill/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68562" tIns="34281" rIns="68562" bIns="34281" numCol="1" anchor="t" anchorCtr="0" compatLnSpc="1"/>
                <a:lstStyle/>
                <a:p>
                  <a:endParaRPr lang="zh-CN" altLang="en-US" sz="2400" b="1"/>
                </a:p>
              </p:txBody>
            </p:sp>
          </p:grpSp>
          <p:sp>
            <p:nvSpPr>
              <p:cNvPr id="30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68562" tIns="34281" rIns="68562" bIns="34281" numCol="1" anchor="t" anchorCtr="0" compatLnSpc="1"/>
              <a:lstStyle/>
              <a:p>
                <a:endParaRPr lang="zh-CN" altLang="en-US" sz="2400" b="1"/>
              </a:p>
            </p:txBody>
          </p:sp>
        </p:grpSp>
      </p:grpSp>
      <p:sp>
        <p:nvSpPr>
          <p:cNvPr id="49" name="文本框 15">
            <a:extLst>
              <a:ext uri="{FF2B5EF4-FFF2-40B4-BE49-F238E27FC236}">
                <a16:creationId xmlns:a16="http://schemas.microsoft.com/office/drawing/2014/main" id="{A8EA7A90-ECDA-5E44-BE1E-E46274A3BD9E}"/>
              </a:ext>
            </a:extLst>
          </p:cNvPr>
          <p:cNvSpPr txBox="1"/>
          <p:nvPr/>
        </p:nvSpPr>
        <p:spPr>
          <a:xfrm>
            <a:off x="323528" y="218133"/>
            <a:ext cx="20882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400" b="1" dirty="0">
                <a:solidFill>
                  <a:srgbClr val="0000FF"/>
                </a:solidFill>
                <a:latin typeface="宋体"/>
                <a:ea typeface="宋体"/>
              </a:rPr>
              <a:t>小  结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396808" y="1159496"/>
            <a:ext cx="5678852" cy="3009359"/>
            <a:chOff x="396808" y="1159496"/>
            <a:chExt cx="5678852" cy="3009359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2" t="2899" r="8590"/>
            <a:stretch/>
          </p:blipFill>
          <p:spPr bwMode="auto">
            <a:xfrm>
              <a:off x="396808" y="1159496"/>
              <a:ext cx="5678852" cy="30093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6235" y="3228611"/>
              <a:ext cx="2775926" cy="4832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4" y="1091238"/>
            <a:ext cx="8992492" cy="3496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文本框 64"/>
          <p:cNvSpPr txBox="1"/>
          <p:nvPr/>
        </p:nvSpPr>
        <p:spPr>
          <a:xfrm>
            <a:off x="552252" y="428531"/>
            <a:ext cx="8509644" cy="623248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3600" b="1" dirty="0">
                <a:latin typeface="宋体" pitchFamily="2" charset="-122"/>
                <a:ea typeface="宋体" pitchFamily="2" charset="-122"/>
              </a:rPr>
              <a:t>结合资料袋了解</a:t>
            </a:r>
            <a:r>
              <a:rPr lang="zh-CN" altLang="zh-CN" sz="3600" b="1" dirty="0">
                <a:latin typeface="宋体" pitchFamily="2" charset="-122"/>
                <a:ea typeface="宋体" pitchFamily="2" charset="-122"/>
                <a:sym typeface="+mn-ea"/>
              </a:rPr>
              <a:t>钱塘江大潮</a:t>
            </a:r>
            <a:r>
              <a:rPr lang="zh-CN" altLang="en-US" sz="3600" b="1" dirty="0">
                <a:latin typeface="宋体" pitchFamily="2" charset="-122"/>
                <a:ea typeface="宋体" pitchFamily="2" charset="-122"/>
              </a:rPr>
              <a:t>！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3528" y="1288306"/>
            <a:ext cx="8594352" cy="3108543"/>
          </a:xfrm>
          <a:prstGeom prst="rect">
            <a:avLst/>
          </a:prstGeom>
          <a:solidFill>
            <a:srgbClr val="D9F1FF">
              <a:alpha val="27059"/>
            </a:srgbClr>
          </a:solidFill>
          <a:ln w="6350">
            <a:solidFill>
              <a:schemeClr val="accent5">
                <a:lumMod val="75000"/>
              </a:schemeClr>
            </a:solidFill>
            <a:prstDash val="lgDash"/>
          </a:ln>
        </p:spPr>
        <p:txBody>
          <a:bodyPr wrap="square" rtlCol="0">
            <a:spAutoFit/>
          </a:bodyPr>
          <a:lstStyle/>
          <a:p>
            <a:pPr lvl="0" defTabSz="914400"/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钱塘江入海的地方叫杭州湾，杭州湾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外宽内窄</a:t>
            </a: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呈喇叭形</a:t>
            </a: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，东面的湾口宽达一百千米，</a:t>
            </a:r>
            <a:r>
              <a:rPr lang="zh-CN" altLang="en-US" sz="2800" b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而西面海宁市</a:t>
            </a: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盐官镇附近的江面，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只有两千余米</a:t>
            </a: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。同时，江底泥沙淤积，形成庞大的沙坎，从东往西逐渐升高，最高处在盐官镇上游。涨潮时，潮水从湾口涌入，向西奔来，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受渐狭江面约束，以及水下沙坎的影响，潮越来越高，最终形成了壮观的钱塘江涌潮</a:t>
            </a: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0F6D6D3-6101-B94C-A3E9-34733A2A5C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720" y="304832"/>
            <a:ext cx="762735" cy="7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58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323528" y="1923678"/>
            <a:ext cx="6480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600" b="1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观</a:t>
            </a:r>
            <a:endParaRPr lang="en-US" altLang="zh-CN" sz="3600" b="1" dirty="0">
              <a:solidFill>
                <a:srgbClr val="FF0000"/>
              </a:solidFill>
              <a:latin typeface="宋体" pitchFamily="2" charset="-122"/>
              <a:ea typeface="宋体" pitchFamily="2" charset="-122"/>
            </a:endParaRPr>
          </a:p>
          <a:p>
            <a:pPr algn="dist"/>
            <a:endParaRPr lang="en-US" altLang="zh-CN" sz="3600" b="1" dirty="0">
              <a:solidFill>
                <a:srgbClr val="FF0000"/>
              </a:solidFill>
              <a:latin typeface="宋体" pitchFamily="2" charset="-122"/>
              <a:ea typeface="宋体" pitchFamily="2" charset="-122"/>
            </a:endParaRPr>
          </a:p>
          <a:p>
            <a:pPr algn="dist"/>
            <a:r>
              <a:rPr lang="zh-CN" altLang="en-US" sz="3600" b="1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潮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316416" y="1631578"/>
            <a:ext cx="64793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天</a:t>
            </a:r>
          </a:p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下</a:t>
            </a:r>
          </a:p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奇</a:t>
            </a:r>
          </a:p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观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159049" y="961090"/>
            <a:ext cx="1475537" cy="64698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潮来前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724157" y="961090"/>
            <a:ext cx="10086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平静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159049" y="2448989"/>
            <a:ext cx="1475537" cy="64698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潮来时</a:t>
            </a:r>
          </a:p>
        </p:txBody>
      </p:sp>
      <p:sp>
        <p:nvSpPr>
          <p:cNvPr id="29" name="左大括号 28"/>
          <p:cNvSpPr/>
          <p:nvPr/>
        </p:nvSpPr>
        <p:spPr>
          <a:xfrm>
            <a:off x="2617880" y="1772342"/>
            <a:ext cx="216403" cy="1872208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600" b="1">
              <a:solidFill>
                <a:prstClr val="black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727487" y="1594517"/>
            <a:ext cx="5453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远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727487" y="2131176"/>
            <a:ext cx="906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近些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727487" y="2717028"/>
            <a:ext cx="906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再近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727487" y="3322709"/>
            <a:ext cx="906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更近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645421" y="1594517"/>
            <a:ext cx="1988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像闷雷滚动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607646" y="1594517"/>
            <a:ext cx="1627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一条白线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292080" y="2185174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长、粗、横贯江面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297413" y="2717028"/>
            <a:ext cx="1627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白色水墙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436096" y="3322709"/>
            <a:ext cx="27093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千万匹白色战马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159049" y="3877305"/>
            <a:ext cx="1475537" cy="64698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潮去后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724157" y="3939902"/>
            <a:ext cx="47163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余波涌来，涨了两丈来高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803154" y="2274193"/>
            <a:ext cx="15026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响声越来越大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645421" y="3322709"/>
            <a:ext cx="1627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山崩地裂</a:t>
            </a:r>
          </a:p>
        </p:txBody>
      </p:sp>
      <p:sp>
        <p:nvSpPr>
          <p:cNvPr id="44" name="左大括号 43"/>
          <p:cNvSpPr/>
          <p:nvPr/>
        </p:nvSpPr>
        <p:spPr>
          <a:xfrm>
            <a:off x="971600" y="1052262"/>
            <a:ext cx="144016" cy="3312368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600" b="1">
              <a:solidFill>
                <a:prstClr val="black"/>
              </a:solidFill>
            </a:endParaRPr>
          </a:p>
        </p:txBody>
      </p:sp>
      <p:cxnSp>
        <p:nvCxnSpPr>
          <p:cNvPr id="3" name="直接箭头连接符 2"/>
          <p:cNvCxnSpPr/>
          <p:nvPr/>
        </p:nvCxnSpPr>
        <p:spPr>
          <a:xfrm>
            <a:off x="3563888" y="2446784"/>
            <a:ext cx="360040" cy="216024"/>
          </a:xfrm>
          <a:prstGeom prst="straightConnector1">
            <a:avLst/>
          </a:prstGeom>
          <a:ln w="190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箭头连接符 46"/>
          <p:cNvCxnSpPr/>
          <p:nvPr/>
        </p:nvCxnSpPr>
        <p:spPr>
          <a:xfrm flipV="1">
            <a:off x="3563888" y="2816349"/>
            <a:ext cx="360040" cy="216024"/>
          </a:xfrm>
          <a:prstGeom prst="straightConnector1">
            <a:avLst/>
          </a:prstGeom>
          <a:ln w="190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左大括号 47"/>
          <p:cNvSpPr/>
          <p:nvPr/>
        </p:nvSpPr>
        <p:spPr>
          <a:xfrm rot="10800000">
            <a:off x="8244408" y="1071312"/>
            <a:ext cx="144016" cy="3312368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600" b="1">
              <a:solidFill>
                <a:prstClr val="black"/>
              </a:solidFill>
            </a:endParaRPr>
          </a:p>
        </p:txBody>
      </p:sp>
      <p:pic>
        <p:nvPicPr>
          <p:cNvPr id="45" name="图片 44">
            <a:extLst>
              <a:ext uri="{FF2B5EF4-FFF2-40B4-BE49-F238E27FC236}">
                <a16:creationId xmlns:a16="http://schemas.microsoft.com/office/drawing/2014/main" id="{F8D620C8-24F7-C94A-ABC7-FD7FC9B62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325" y="184889"/>
            <a:ext cx="2268000" cy="692577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D3EC9424-3499-8349-9874-2175203673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45" y="178831"/>
            <a:ext cx="450000" cy="559756"/>
          </a:xfrm>
          <a:prstGeom prst="rect">
            <a:avLst/>
          </a:prstGeom>
        </p:spPr>
      </p:pic>
      <p:sp>
        <p:nvSpPr>
          <p:cNvPr id="49" name="文本框 14">
            <a:extLst>
              <a:ext uri="{FF2B5EF4-FFF2-40B4-BE49-F238E27FC236}">
                <a16:creationId xmlns:a16="http://schemas.microsoft.com/office/drawing/2014/main" id="{AD809E10-4CA3-BC48-A019-BDFE045C1624}"/>
              </a:ext>
            </a:extLst>
          </p:cNvPr>
          <p:cNvSpPr txBox="1"/>
          <p:nvPr/>
        </p:nvSpPr>
        <p:spPr>
          <a:xfrm>
            <a:off x="693093" y="137705"/>
            <a:ext cx="2122891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黑体" pitchFamily="49" charset="-122"/>
                <a:ea typeface="黑体" pitchFamily="49" charset="-122"/>
              </a:rPr>
              <a:t>结构梳理</a:t>
            </a:r>
          </a:p>
        </p:txBody>
      </p:sp>
      <p:cxnSp>
        <p:nvCxnSpPr>
          <p:cNvPr id="28" name="直接箭头连接符 27"/>
          <p:cNvCxnSpPr/>
          <p:nvPr/>
        </p:nvCxnSpPr>
        <p:spPr>
          <a:xfrm>
            <a:off x="5112133" y="2831526"/>
            <a:ext cx="309454" cy="172272"/>
          </a:xfrm>
          <a:prstGeom prst="straightConnector1">
            <a:avLst/>
          </a:prstGeom>
          <a:ln w="190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/>
          <p:cNvCxnSpPr/>
          <p:nvPr/>
        </p:nvCxnSpPr>
        <p:spPr>
          <a:xfrm flipV="1">
            <a:off x="5076056" y="2522004"/>
            <a:ext cx="360040" cy="216024"/>
          </a:xfrm>
          <a:prstGeom prst="straightConnector1">
            <a:avLst/>
          </a:prstGeom>
          <a:ln w="190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25" grpId="0"/>
      <p:bldP spid="26" grpId="0" animBg="1"/>
      <p:bldP spid="29" grpId="0" animBg="1"/>
      <p:bldP spid="30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 animBg="1"/>
      <p:bldP spid="41" grpId="0"/>
      <p:bldP spid="42" grpId="0"/>
      <p:bldP spid="43" grpId="0"/>
      <p:bldP spid="4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52419" y="1050721"/>
            <a:ext cx="8052029" cy="33932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宋体" pitchFamily="2" charset="-122"/>
                <a:ea typeface="宋体" pitchFamily="2" charset="-122"/>
              </a:rPr>
              <a:t>    本文记叙了一次观潮的盛况。作者用生动的语言，丰富的想象，细腻的笔触，描写了钱塘江大潮（        ）、（        ）的全过程，写出了大潮的（        ），表达了对钱塘江大潮奇观的（          ）。</a:t>
            </a:r>
          </a:p>
        </p:txBody>
      </p:sp>
      <p:sp>
        <p:nvSpPr>
          <p:cNvPr id="10" name="矩形 9"/>
          <p:cNvSpPr/>
          <p:nvPr/>
        </p:nvSpPr>
        <p:spPr>
          <a:xfrm>
            <a:off x="5573457" y="2143316"/>
            <a:ext cx="20377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由远而近</a:t>
            </a:r>
            <a:endParaRPr lang="zh-CN" altLang="en-US" sz="36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979016" y="2643758"/>
            <a:ext cx="20377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奔腾西去</a:t>
            </a:r>
            <a:endParaRPr lang="zh-CN" altLang="en-US" sz="36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971600" y="3255471"/>
            <a:ext cx="20377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雄伟壮观</a:t>
            </a:r>
            <a:endParaRPr lang="zh-CN" altLang="en-US" sz="36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898179" y="3763719"/>
            <a:ext cx="25010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惊叹与热爱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ADAE7EB-1A99-4B47-A681-4DE51EEFD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816" y="306177"/>
            <a:ext cx="2268000" cy="692577"/>
          </a:xfrm>
          <a:prstGeom prst="rect">
            <a:avLst/>
          </a:prstGeom>
        </p:spPr>
      </p:pic>
      <p:sp>
        <p:nvSpPr>
          <p:cNvPr id="13" name="文本框 14">
            <a:extLst>
              <a:ext uri="{FF2B5EF4-FFF2-40B4-BE49-F238E27FC236}">
                <a16:creationId xmlns:a16="http://schemas.microsoft.com/office/drawing/2014/main" id="{80B85544-D7C4-4D40-8A66-D2FAD35177B4}"/>
              </a:ext>
            </a:extLst>
          </p:cNvPr>
          <p:cNvSpPr txBox="1"/>
          <p:nvPr/>
        </p:nvSpPr>
        <p:spPr>
          <a:xfrm>
            <a:off x="827584" y="267494"/>
            <a:ext cx="2122891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黑体" pitchFamily="49" charset="-122"/>
                <a:ea typeface="黑体" pitchFamily="49" charset="-122"/>
              </a:rPr>
              <a:t>主题概括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F0A6907F-EF10-1841-B3C2-DD2B69D202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40" y="296418"/>
            <a:ext cx="460522" cy="5728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8" grpId="0"/>
      <p:bldP spid="1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54" t="21034" b="18293"/>
          <a:stretch/>
        </p:blipFill>
        <p:spPr>
          <a:xfrm>
            <a:off x="251520" y="1310333"/>
            <a:ext cx="8588895" cy="2701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292E2DA-D76A-F64F-A0B1-FE3BB425F9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937" y="383823"/>
            <a:ext cx="2269879" cy="693151"/>
          </a:xfrm>
          <a:prstGeom prst="rect">
            <a:avLst/>
          </a:prstGeom>
        </p:spPr>
      </p:pic>
      <p:sp>
        <p:nvSpPr>
          <p:cNvPr id="5" name="文本框 14"/>
          <p:cNvSpPr txBox="1"/>
          <p:nvPr/>
        </p:nvSpPr>
        <p:spPr>
          <a:xfrm>
            <a:off x="864933" y="364326"/>
            <a:ext cx="2122891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黑体" pitchFamily="49" charset="-122"/>
                <a:ea typeface="黑体" pitchFamily="49" charset="-122"/>
              </a:rPr>
              <a:t>方法归纳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E959814-26B7-6146-BD57-0DF3F8959B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92293"/>
            <a:ext cx="443315" cy="5514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9512" y="1050721"/>
            <a:ext cx="8640960" cy="33932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   “再近些，只见白浪翻滚，形成一堵两丈多高的水墙。”这句话与刘禹锡</a:t>
            </a: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浪淘沙</a:t>
            </a: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（其七）中的哪句诗相关？（    ）</a:t>
            </a:r>
            <a:endParaRPr lang="en-US" altLang="zh-CN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  A.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八月涛声吼地来   </a:t>
            </a: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B.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头高数丈触山回</a:t>
            </a:r>
          </a:p>
          <a:p>
            <a:pPr>
              <a:lnSpc>
                <a:spcPct val="120000"/>
              </a:lnSpc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C.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须臾却入海门去   </a:t>
            </a: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D.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卷起沙堆似雪堆</a:t>
            </a:r>
          </a:p>
        </p:txBody>
      </p:sp>
      <p:sp>
        <p:nvSpPr>
          <p:cNvPr id="7" name="矩形 6"/>
          <p:cNvSpPr/>
          <p:nvPr/>
        </p:nvSpPr>
        <p:spPr>
          <a:xfrm>
            <a:off x="2915816" y="128419"/>
            <a:ext cx="15744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latin typeface="黑体" panose="02010609060101010101" charset="-122"/>
                <a:ea typeface="黑体" panose="02010609060101010101" charset="-122"/>
              </a:rPr>
              <a:t>选择。</a:t>
            </a:r>
            <a:endParaRPr lang="en-US" altLang="zh-CN" sz="3600" b="1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48650" y="2369814"/>
            <a:ext cx="417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B</a:t>
            </a:r>
            <a:endParaRPr lang="zh-CN" altLang="en-US" sz="3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17D61E90-4F2F-3E44-AD2D-623028386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496" y="98654"/>
            <a:ext cx="2268000" cy="692577"/>
          </a:xfrm>
          <a:prstGeom prst="rect">
            <a:avLst/>
          </a:prstGeom>
        </p:spPr>
      </p:pic>
      <p:sp>
        <p:nvSpPr>
          <p:cNvPr id="16" name="文本框 14">
            <a:extLst>
              <a:ext uri="{FF2B5EF4-FFF2-40B4-BE49-F238E27FC236}">
                <a16:creationId xmlns:a16="http://schemas.microsoft.com/office/drawing/2014/main" id="{13209B86-8BB7-D84D-9240-3B90A93EE5CC}"/>
              </a:ext>
            </a:extLst>
          </p:cNvPr>
          <p:cNvSpPr txBox="1"/>
          <p:nvPr/>
        </p:nvSpPr>
        <p:spPr>
          <a:xfrm>
            <a:off x="666861" y="51470"/>
            <a:ext cx="2122891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黑体" pitchFamily="49" charset="-122"/>
                <a:ea typeface="黑体" pitchFamily="49" charset="-122"/>
              </a:rPr>
              <a:t>课堂演练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6D4244E0-0621-0F40-9DA8-04528D5D15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8654"/>
            <a:ext cx="450000" cy="5597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485496" y="1255812"/>
            <a:ext cx="806489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latin typeface="黑体" panose="02010609060101010101" charset="-122"/>
                <a:ea typeface="黑体" panose="02010609060101010101" charset="-122"/>
              </a:rPr>
              <a:t>    </a:t>
            </a:r>
            <a:r>
              <a:rPr lang="en-US" altLang="zh-CN" sz="3600" b="1" dirty="0">
                <a:latin typeface="黑体" panose="02010609060101010101" charset="-122"/>
                <a:ea typeface="黑体" panose="02010609060101010101" charset="-122"/>
              </a:rPr>
              <a:t>1.</a:t>
            </a:r>
            <a:r>
              <a:rPr lang="zh-CN" altLang="en-US" sz="3600" b="1" dirty="0">
                <a:latin typeface="黑体" panose="02010609060101010101" charset="-122"/>
                <a:ea typeface="黑体" panose="02010609060101010101" charset="-122"/>
              </a:rPr>
              <a:t>背诵课文第</a:t>
            </a:r>
            <a:r>
              <a:rPr lang="en-US" altLang="zh-CN" sz="3600" b="1" dirty="0">
                <a:latin typeface="黑体" panose="02010609060101010101" charset="-122"/>
                <a:ea typeface="黑体" panose="02010609060101010101" charset="-122"/>
              </a:rPr>
              <a:t>3</a:t>
            </a:r>
            <a:r>
              <a:rPr lang="zh-CN" altLang="en-US" sz="3600" b="1" dirty="0">
                <a:latin typeface="黑体" panose="02010609060101010101" charset="-122"/>
                <a:ea typeface="黑体" panose="02010609060101010101" charset="-122"/>
              </a:rPr>
              <a:t>、</a:t>
            </a:r>
            <a:r>
              <a:rPr lang="en-US" altLang="zh-CN" sz="3600" b="1" dirty="0">
                <a:latin typeface="黑体" panose="02010609060101010101" charset="-122"/>
                <a:ea typeface="黑体" panose="02010609060101010101" charset="-122"/>
              </a:rPr>
              <a:t>4</a:t>
            </a:r>
            <a:r>
              <a:rPr lang="zh-CN" altLang="en-US" sz="3600" b="1" dirty="0">
                <a:latin typeface="黑体" panose="02010609060101010101" charset="-122"/>
                <a:ea typeface="黑体" panose="02010609060101010101" charset="-122"/>
              </a:rPr>
              <a:t>自然段。</a:t>
            </a:r>
            <a:endParaRPr lang="en-US" altLang="zh-CN" sz="3600" b="1" dirty="0">
              <a:latin typeface="黑体" panose="02010609060101010101" charset="-122"/>
              <a:ea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latin typeface="黑体" panose="02010609060101010101" charset="-122"/>
                <a:ea typeface="黑体" panose="02010609060101010101" charset="-122"/>
              </a:rPr>
              <a:t>    </a:t>
            </a:r>
            <a:r>
              <a:rPr lang="en-US" altLang="zh-CN" sz="3600" b="1" dirty="0">
                <a:latin typeface="黑体" panose="02010609060101010101" charset="-122"/>
                <a:ea typeface="黑体" panose="02010609060101010101" charset="-122"/>
              </a:rPr>
              <a:t>2.</a:t>
            </a:r>
            <a:r>
              <a:rPr lang="zh-CN" altLang="en-US" sz="3600" b="1" dirty="0">
                <a:latin typeface="黑体" panose="02010609060101010101" charset="-122"/>
                <a:ea typeface="黑体" panose="02010609060101010101" charset="-122"/>
              </a:rPr>
              <a:t>做小导游，把钱塘江大潮的景观讲述给爸爸妈妈听。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17D61E90-4F2F-3E44-AD2D-623028386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496" y="242670"/>
            <a:ext cx="2268000" cy="692577"/>
          </a:xfrm>
          <a:prstGeom prst="rect">
            <a:avLst/>
          </a:prstGeom>
        </p:spPr>
      </p:pic>
      <p:sp>
        <p:nvSpPr>
          <p:cNvPr id="19" name="文本框 14">
            <a:extLst>
              <a:ext uri="{FF2B5EF4-FFF2-40B4-BE49-F238E27FC236}">
                <a16:creationId xmlns:a16="http://schemas.microsoft.com/office/drawing/2014/main" id="{13209B86-8BB7-D84D-9240-3B90A93EE5CC}"/>
              </a:ext>
            </a:extLst>
          </p:cNvPr>
          <p:cNvSpPr txBox="1"/>
          <p:nvPr/>
        </p:nvSpPr>
        <p:spPr>
          <a:xfrm>
            <a:off x="666861" y="195486"/>
            <a:ext cx="2122891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黑体" pitchFamily="49" charset="-122"/>
                <a:ea typeface="黑体" pitchFamily="49" charset="-122"/>
              </a:rPr>
              <a:t>课后作业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6D4244E0-0621-0F40-9DA8-04528D5D15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32670"/>
            <a:ext cx="450000" cy="5597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604" y="533081"/>
            <a:ext cx="3144568" cy="4312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 descr="C:\Users\dxq\AppData\Local\Temp\360zip$Temp\360$0\p00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181" y="533081"/>
            <a:ext cx="3078971" cy="4312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本框 64"/>
          <p:cNvSpPr txBox="1"/>
          <p:nvPr/>
        </p:nvSpPr>
        <p:spPr>
          <a:xfrm>
            <a:off x="251520" y="1604719"/>
            <a:ext cx="2448272" cy="2839239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3600" b="1" dirty="0">
                <a:latin typeface="宋体" pitchFamily="2" charset="-122"/>
                <a:ea typeface="宋体" pitchFamily="2" charset="-122"/>
              </a:rPr>
              <a:t>    </a:t>
            </a:r>
            <a:r>
              <a:rPr lang="zh-CN" altLang="en-US" sz="36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认真朗读课文，读准容易读错的字音，注意停顿。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292E2DA-D76A-F64F-A0B1-FE3BB425F9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913" y="286991"/>
            <a:ext cx="2269879" cy="693151"/>
          </a:xfrm>
          <a:prstGeom prst="rect">
            <a:avLst/>
          </a:prstGeom>
        </p:spPr>
      </p:pic>
      <p:sp>
        <p:nvSpPr>
          <p:cNvPr id="9" name="文本框 14">
            <a:hlinkClick r:id="rId5" action="ppaction://hlinkfile"/>
          </p:cNvPr>
          <p:cNvSpPr txBox="1"/>
          <p:nvPr/>
        </p:nvSpPr>
        <p:spPr>
          <a:xfrm>
            <a:off x="648909" y="267494"/>
            <a:ext cx="2122891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黑体" pitchFamily="49" charset="-122"/>
                <a:ea typeface="黑体" pitchFamily="49" charset="-122"/>
              </a:rPr>
              <a:t>初读课文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E959814-26B7-6146-BD57-0DF3F8959B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95461"/>
            <a:ext cx="443315" cy="551442"/>
          </a:xfrm>
          <a:prstGeom prst="rect">
            <a:avLst/>
          </a:prstGeom>
        </p:spPr>
      </p:pic>
      <p:pic>
        <p:nvPicPr>
          <p:cNvPr id="15" name="Picture 2" descr="E:\本地磁盘F\全是宝贝啊\苹果、土豆等形象\8224437086c03fd917e58e58abba5f4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2749" y="1347614"/>
            <a:ext cx="642377" cy="89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本框 14"/>
          <p:cNvSpPr txBox="1"/>
          <p:nvPr/>
        </p:nvSpPr>
        <p:spPr>
          <a:xfrm>
            <a:off x="934784" y="1028548"/>
            <a:ext cx="1837016" cy="32153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1600" b="1" dirty="0">
                <a:latin typeface="Kaiti SC" panose="02010600040101010101" pitchFamily="2" charset="-122"/>
                <a:ea typeface="Kaiti SC" panose="02010600040101010101" pitchFamily="2" charset="-122"/>
              </a:rPr>
              <a:t>点击图标，听范读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385CD3A3-5D36-8E4B-ADC1-4FBCDE4D67C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6040">
            <a:off x="2339787" y="408592"/>
            <a:ext cx="1059582" cy="10595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圆角矩形 18"/>
          <p:cNvSpPr/>
          <p:nvPr/>
        </p:nvSpPr>
        <p:spPr>
          <a:xfrm>
            <a:off x="1945804" y="1944535"/>
            <a:ext cx="612236" cy="562899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latin typeface="汉语拼音" panose="020B0604020202020204" pitchFamily="34" charset="0"/>
              <a:cs typeface="汉语拼音" panose="020B0604020202020204" pitchFamily="34" charset="0"/>
            </a:endParaRPr>
          </a:p>
        </p:txBody>
      </p: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1928938" y="1854131"/>
            <a:ext cx="2208045" cy="68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昂</a:t>
            </a:r>
            <a:r>
              <a:rPr lang="zh-CN" altLang="en-US" sz="4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首挺胸</a:t>
            </a:r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4903980" y="3203652"/>
            <a:ext cx="2208045" cy="68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4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人声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鼎</a:t>
            </a:r>
            <a:r>
              <a:rPr lang="zh-CN" altLang="en-US" sz="4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沸</a:t>
            </a:r>
          </a:p>
        </p:txBody>
      </p:sp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2000946" y="3294291"/>
            <a:ext cx="2208045" cy="68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4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山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崩</a:t>
            </a:r>
            <a:r>
              <a:rPr lang="zh-CN" altLang="en-US" sz="4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地裂</a:t>
            </a:r>
          </a:p>
        </p:txBody>
      </p:sp>
      <p:sp>
        <p:nvSpPr>
          <p:cNvPr id="36" name="Text Box 5"/>
          <p:cNvSpPr txBox="1">
            <a:spLocks noChangeArrowheads="1"/>
          </p:cNvSpPr>
          <p:nvPr/>
        </p:nvSpPr>
        <p:spPr bwMode="auto">
          <a:xfrm>
            <a:off x="4820694" y="1766264"/>
            <a:ext cx="2208045" cy="68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4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浩浩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荡</a:t>
            </a:r>
            <a:r>
              <a:rPr lang="zh-CN" altLang="en-US" sz="4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荡</a:t>
            </a:r>
          </a:p>
        </p:txBody>
      </p:sp>
      <p:sp>
        <p:nvSpPr>
          <p:cNvPr id="37" name="矩形 36"/>
          <p:cNvSpPr/>
          <p:nvPr/>
        </p:nvSpPr>
        <p:spPr>
          <a:xfrm>
            <a:off x="1928938" y="1390122"/>
            <a:ext cx="1104022" cy="5001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2800" b="1" dirty="0" err="1">
                <a:latin typeface="汉语拼音" panose="020B0604020202020204" pitchFamily="34" charset="0"/>
                <a:ea typeface="黑体" panose="02010609060101010101" charset="-122"/>
                <a:cs typeface="汉语拼音" panose="020B0604020202020204" pitchFamily="34" charset="0"/>
              </a:rPr>
              <a:t>án</a:t>
            </a:r>
            <a:r>
              <a:rPr lang="en-US" sz="2800" b="1" dirty="0" err="1">
                <a:latin typeface="汉语拼音" panose="020B0604020202020204" pitchFamily="34" charset="0"/>
                <a:ea typeface="黑体" panose="02010609060101010101" charset="-122"/>
                <a:cs typeface="汉语拼音" panose="020B0604020202020204" pitchFamily="34" charset="0"/>
                <a:sym typeface="+mn-ea"/>
              </a:rPr>
              <a:t>ɡ</a:t>
            </a:r>
            <a:endParaRPr lang="zh-CN" altLang="en-US" sz="2800" b="1" dirty="0">
              <a:latin typeface="汉语拼音" panose="020B0604020202020204" pitchFamily="34" charset="0"/>
              <a:ea typeface="黑体" panose="02010609060101010101" charset="-122"/>
              <a:cs typeface="汉语拼音" panose="020B0604020202020204" pitchFamily="34" charset="0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5799963" y="2767751"/>
            <a:ext cx="1104022" cy="5001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2800" b="1" dirty="0" err="1">
                <a:latin typeface="汉语拼音" panose="020B0604020202020204" pitchFamily="34" charset="0"/>
                <a:ea typeface="黑体" panose="02010609060101010101" charset="-122"/>
                <a:cs typeface="汉语拼音" panose="020B0604020202020204" pitchFamily="34" charset="0"/>
              </a:rPr>
              <a:t>dǐn</a:t>
            </a:r>
            <a:r>
              <a:rPr lang="en-US" sz="2800" b="1" dirty="0" err="1">
                <a:latin typeface="汉语拼音" panose="020B0604020202020204" pitchFamily="34" charset="0"/>
                <a:ea typeface="黑体" panose="02010609060101010101" charset="-122"/>
                <a:cs typeface="汉语拼音" panose="020B0604020202020204" pitchFamily="34" charset="0"/>
                <a:sym typeface="+mn-ea"/>
              </a:rPr>
              <a:t>ɡ</a:t>
            </a:r>
            <a:endParaRPr lang="zh-CN" altLang="en-US" sz="2800" b="1" dirty="0">
              <a:latin typeface="汉语拼音" panose="020B0604020202020204" pitchFamily="34" charset="0"/>
              <a:ea typeface="黑体" panose="02010609060101010101" charset="-122"/>
              <a:cs typeface="汉语拼音" panose="020B0604020202020204" pitchFamily="34" charset="0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2432993" y="2842319"/>
            <a:ext cx="1302639" cy="5001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2800" b="1" dirty="0" err="1">
                <a:latin typeface="汉语拼音" panose="020B0604020202020204" pitchFamily="34" charset="0"/>
                <a:ea typeface="黑体" panose="02010609060101010101" charset="-122"/>
                <a:cs typeface="汉语拼音" panose="020B0604020202020204" pitchFamily="34" charset="0"/>
              </a:rPr>
              <a:t>bēn</a:t>
            </a:r>
            <a:r>
              <a:rPr lang="en-US" sz="2800" b="1" dirty="0" err="1">
                <a:latin typeface="汉语拼音" panose="020B0604020202020204" pitchFamily="34" charset="0"/>
                <a:ea typeface="黑体" panose="02010609060101010101" charset="-122"/>
                <a:cs typeface="汉语拼音" panose="020B0604020202020204" pitchFamily="34" charset="0"/>
                <a:sym typeface="+mn-ea"/>
              </a:rPr>
              <a:t>ɡ</a:t>
            </a:r>
            <a:endParaRPr lang="zh-CN" altLang="en-US" sz="2800" b="1" dirty="0">
              <a:latin typeface="汉语拼音" panose="020B0604020202020204" pitchFamily="34" charset="0"/>
              <a:ea typeface="黑体" panose="02010609060101010101" charset="-122"/>
              <a:cs typeface="汉语拼音" panose="020B0604020202020204" pitchFamily="34" charset="0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5655947" y="1302254"/>
            <a:ext cx="1104022" cy="5001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2800" b="1" dirty="0" err="1">
                <a:latin typeface="汉语拼音" panose="020B0604020202020204" pitchFamily="34" charset="0"/>
                <a:ea typeface="黑体" panose="02010609060101010101" charset="-122"/>
                <a:cs typeface="汉语拼音" panose="020B0604020202020204" pitchFamily="34" charset="0"/>
              </a:rPr>
              <a:t>dàn</a:t>
            </a:r>
            <a:r>
              <a:rPr lang="en-US" sz="2800" b="1" dirty="0" err="1">
                <a:latin typeface="汉语拼音" panose="020B0604020202020204" pitchFamily="34" charset="0"/>
                <a:ea typeface="黑体" panose="02010609060101010101" charset="-122"/>
                <a:cs typeface="汉语拼音" panose="020B0604020202020204" pitchFamily="34" charset="0"/>
                <a:sym typeface="+mn-ea"/>
              </a:rPr>
              <a:t>ɡ</a:t>
            </a:r>
            <a:endParaRPr lang="zh-CN" altLang="en-US" sz="2800" b="1" dirty="0">
              <a:latin typeface="汉语拼音" panose="020B0604020202020204" pitchFamily="34" charset="0"/>
              <a:ea typeface="黑体" panose="02010609060101010101" charset="-122"/>
              <a:cs typeface="汉语拼音" panose="020B0604020202020204" pitchFamily="34" charset="0"/>
            </a:endParaRPr>
          </a:p>
        </p:txBody>
      </p:sp>
      <p:sp>
        <p:nvSpPr>
          <p:cNvPr id="41" name="椭圆 40"/>
          <p:cNvSpPr/>
          <p:nvPr/>
        </p:nvSpPr>
        <p:spPr>
          <a:xfrm>
            <a:off x="1891137" y="1417440"/>
            <a:ext cx="875440" cy="487580"/>
          </a:xfrm>
          <a:prstGeom prst="ellipse">
            <a:avLst/>
          </a:prstGeom>
          <a:grp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latin typeface="汉语拼音" panose="020B0604020202020204" pitchFamily="34" charset="0"/>
              <a:cs typeface="汉语拼音" panose="020B0604020202020204" pitchFamily="34" charset="0"/>
            </a:endParaRPr>
          </a:p>
        </p:txBody>
      </p:sp>
      <p:sp>
        <p:nvSpPr>
          <p:cNvPr id="42" name="椭圆 41"/>
          <p:cNvSpPr/>
          <p:nvPr/>
        </p:nvSpPr>
        <p:spPr>
          <a:xfrm>
            <a:off x="2351005" y="2803733"/>
            <a:ext cx="1080119" cy="560105"/>
          </a:xfrm>
          <a:prstGeom prst="ellipse">
            <a:avLst/>
          </a:prstGeom>
          <a:grp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椭圆 44"/>
          <p:cNvSpPr/>
          <p:nvPr/>
        </p:nvSpPr>
        <p:spPr>
          <a:xfrm>
            <a:off x="5689951" y="1265186"/>
            <a:ext cx="940953" cy="614388"/>
          </a:xfrm>
          <a:prstGeom prst="ellipse">
            <a:avLst/>
          </a:prstGeom>
          <a:grp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45"/>
          <p:cNvSpPr/>
          <p:nvPr/>
        </p:nvSpPr>
        <p:spPr>
          <a:xfrm>
            <a:off x="5761771" y="2734376"/>
            <a:ext cx="975160" cy="574702"/>
          </a:xfrm>
          <a:prstGeom prst="ellipse">
            <a:avLst/>
          </a:prstGeom>
          <a:grp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latin typeface="汉语拼音" panose="020B0604020202020204" pitchFamily="34" charset="0"/>
              <a:cs typeface="汉语拼音" panose="020B0604020202020204" pitchFamily="34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3422513" y="915566"/>
            <a:ext cx="1835696" cy="789059"/>
            <a:chOff x="227214" y="2332311"/>
            <a:chExt cx="1778496" cy="744968"/>
          </a:xfrm>
        </p:grpSpPr>
        <p:sp>
          <p:nvSpPr>
            <p:cNvPr id="4" name="云形标注 3"/>
            <p:cNvSpPr/>
            <p:nvPr/>
          </p:nvSpPr>
          <p:spPr>
            <a:xfrm>
              <a:off x="227214" y="2332311"/>
              <a:ext cx="1778496" cy="744968"/>
            </a:xfrm>
            <a:prstGeom prst="cloudCallout">
              <a:avLst>
                <a:gd name="adj1" fmla="val -15945"/>
                <a:gd name="adj2" fmla="val 10895"/>
              </a:avLst>
            </a:prstGeom>
            <a:solidFill>
              <a:srgbClr val="C0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62747" y="2365894"/>
              <a:ext cx="1606049" cy="610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dirty="0">
                  <a:solidFill>
                    <a:schemeClr val="bg1">
                      <a:lumMod val="95000"/>
                    </a:schemeClr>
                  </a:solidFill>
                  <a:latin typeface="黑体" panose="02010609060101010101" charset="-122"/>
                  <a:ea typeface="黑体" panose="02010609060101010101" charset="-122"/>
                </a:rPr>
                <a:t>后鼻音</a:t>
              </a: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6660232" y="3786954"/>
            <a:ext cx="2256898" cy="945036"/>
            <a:chOff x="4458313" y="3308154"/>
            <a:chExt cx="4014499" cy="1272148"/>
          </a:xfrm>
          <a:solidFill>
            <a:srgbClr val="D9F1FF"/>
          </a:solidFill>
        </p:grpSpPr>
        <p:sp>
          <p:nvSpPr>
            <p:cNvPr id="21" name="云形标注 20"/>
            <p:cNvSpPr/>
            <p:nvPr/>
          </p:nvSpPr>
          <p:spPr>
            <a:xfrm>
              <a:off x="4458315" y="3308154"/>
              <a:ext cx="4014497" cy="1272148"/>
            </a:xfrm>
            <a:prstGeom prst="cloudCallout">
              <a:avLst>
                <a:gd name="adj1" fmla="val -51700"/>
                <a:gd name="adj2" fmla="val -40199"/>
              </a:avLst>
            </a:prstGeom>
            <a:solidFill>
              <a:srgbClr val="FFC000"/>
            </a:solidFill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36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  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458313" y="3516387"/>
              <a:ext cx="3923275" cy="870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什么意思？</a:t>
              </a:r>
            </a:p>
          </p:txBody>
        </p:sp>
      </p:grpSp>
      <p:pic>
        <p:nvPicPr>
          <p:cNvPr id="28" name="图片 27">
            <a:extLst>
              <a:ext uri="{FF2B5EF4-FFF2-40B4-BE49-F238E27FC236}">
                <a16:creationId xmlns:a16="http://schemas.microsoft.com/office/drawing/2014/main" id="{7C5E194C-9341-0F4E-ADDE-4400D3F03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284" y="499763"/>
            <a:ext cx="431626" cy="558077"/>
          </a:xfrm>
          <a:prstGeom prst="rect">
            <a:avLst/>
          </a:prstGeom>
        </p:spPr>
      </p:pic>
      <p:sp>
        <p:nvSpPr>
          <p:cNvPr id="33" name="文本框 15">
            <a:extLst>
              <a:ext uri="{FF2B5EF4-FFF2-40B4-BE49-F238E27FC236}">
                <a16:creationId xmlns:a16="http://schemas.microsoft.com/office/drawing/2014/main" id="{59E5E49B-C5CE-9047-A49B-3D00DDB31B47}"/>
              </a:ext>
            </a:extLst>
          </p:cNvPr>
          <p:cNvSpPr txBox="1"/>
          <p:nvPr/>
        </p:nvSpPr>
        <p:spPr>
          <a:xfrm>
            <a:off x="827584" y="411510"/>
            <a:ext cx="2252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>
                <a:latin typeface="宋体" panose="02010600030101010101" pitchFamily="2" charset="-122"/>
                <a:ea typeface="宋体" panose="02010600030101010101" pitchFamily="2" charset="-122"/>
              </a:rPr>
              <a:t>学认字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5294" y="1491630"/>
            <a:ext cx="1336386" cy="1340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37" grpId="0"/>
      <p:bldP spid="38" grpId="0"/>
      <p:bldP spid="39" grpId="0"/>
      <p:bldP spid="40" grpId="0"/>
      <p:bldP spid="41" grpId="0" bldLvl="0" animBg="1"/>
      <p:bldP spid="42" grpId="0" bldLvl="0" animBg="1"/>
      <p:bldP spid="45" grpId="0" bldLvl="0" animBg="1"/>
      <p:bldP spid="46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4"/>
          <p:cNvSpPr txBox="1"/>
          <p:nvPr/>
        </p:nvSpPr>
        <p:spPr>
          <a:xfrm>
            <a:off x="789643" y="483518"/>
            <a:ext cx="2826013" cy="746358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4400" b="1" spc="500" dirty="0">
                <a:latin typeface="黑体" panose="02010609060101010101" charset="-122"/>
                <a:ea typeface="黑体" panose="02010609060101010101" charset="-122"/>
              </a:rPr>
              <a:t>人声鼎沸</a:t>
            </a:r>
          </a:p>
        </p:txBody>
      </p:sp>
      <p:sp>
        <p:nvSpPr>
          <p:cNvPr id="16" name="云形标注 15"/>
          <p:cNvSpPr/>
          <p:nvPr/>
        </p:nvSpPr>
        <p:spPr>
          <a:xfrm>
            <a:off x="251520" y="1563638"/>
            <a:ext cx="3812986" cy="1303100"/>
          </a:xfrm>
          <a:prstGeom prst="cloudCallout">
            <a:avLst>
              <a:gd name="adj1" fmla="val 5853"/>
              <a:gd name="adj2" fmla="val -72921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36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古代烹煮食物的器皿。</a:t>
            </a:r>
          </a:p>
        </p:txBody>
      </p:sp>
      <p:sp>
        <p:nvSpPr>
          <p:cNvPr id="9" name="椭圆 8"/>
          <p:cNvSpPr/>
          <p:nvPr/>
        </p:nvSpPr>
        <p:spPr>
          <a:xfrm>
            <a:off x="2035534" y="549304"/>
            <a:ext cx="697037" cy="697037"/>
          </a:xfrm>
          <a:prstGeom prst="ellipse">
            <a:avLst/>
          </a:prstGeom>
          <a:grpFill/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latin typeface="汉语拼音" panose="020B0604020202020204" pitchFamily="34" charset="0"/>
              <a:cs typeface="汉语拼音" panose="020B06040202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29" b="96286" l="251" r="899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27" y="2566912"/>
            <a:ext cx="2533650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云形标注 17"/>
          <p:cNvSpPr/>
          <p:nvPr/>
        </p:nvSpPr>
        <p:spPr>
          <a:xfrm>
            <a:off x="3851920" y="492284"/>
            <a:ext cx="3182748" cy="1260140"/>
          </a:xfrm>
          <a:prstGeom prst="cloudCallout">
            <a:avLst>
              <a:gd name="adj1" fmla="val -64845"/>
              <a:gd name="adj2" fmla="val -20767"/>
            </a:avLst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36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锅里的水煮开了。</a:t>
            </a: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3684001" y="2208659"/>
            <a:ext cx="4992455" cy="1731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人群发出的声音像水在锅里沸腾一样，形容人声嘈杂喧闹。</a:t>
            </a:r>
          </a:p>
        </p:txBody>
      </p:sp>
      <p:sp>
        <p:nvSpPr>
          <p:cNvPr id="14" name="椭圆 13"/>
          <p:cNvSpPr/>
          <p:nvPr/>
        </p:nvSpPr>
        <p:spPr>
          <a:xfrm>
            <a:off x="2684735" y="530832"/>
            <a:ext cx="697037" cy="697037"/>
          </a:xfrm>
          <a:prstGeom prst="ellipse">
            <a:avLst/>
          </a:prstGeom>
          <a:grpFill/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latin typeface="汉语拼音" panose="020B0604020202020204" pitchFamily="34" charset="0"/>
              <a:cs typeface="汉语拼音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9" grpId="0" animBg="1"/>
      <p:bldP spid="18" grpId="0" animBg="1"/>
      <p:bldP spid="19" grpId="0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4"/>
          <p:cNvSpPr txBox="1"/>
          <p:nvPr/>
        </p:nvSpPr>
        <p:spPr>
          <a:xfrm>
            <a:off x="2627784" y="1255787"/>
            <a:ext cx="2826013" cy="2367508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54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崩</a:t>
            </a:r>
            <a:r>
              <a:rPr lang="zh-CN" altLang="en-US" sz="5400" b="1" dirty="0">
                <a:latin typeface="黑体" panose="02010609060101010101" charset="-122"/>
                <a:ea typeface="黑体" panose="02010609060101010101" charset="-122"/>
              </a:rPr>
              <a:t>  </a:t>
            </a:r>
            <a:endParaRPr lang="en-US" altLang="zh-CN" sz="5400" b="1" dirty="0">
              <a:latin typeface="黑体" panose="02010609060101010101" charset="-122"/>
              <a:ea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54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震</a:t>
            </a:r>
            <a:r>
              <a:rPr lang="zh-CN" altLang="en-US" sz="5400" b="1" dirty="0">
                <a:latin typeface="黑体" panose="02010609060101010101" charset="-122"/>
                <a:ea typeface="黑体" panose="02010609060101010101" charset="-122"/>
              </a:rPr>
              <a:t>  </a:t>
            </a:r>
          </a:p>
        </p:txBody>
      </p:sp>
      <p:sp>
        <p:nvSpPr>
          <p:cNvPr id="5" name="矩形 4"/>
          <p:cNvSpPr/>
          <p:nvPr/>
        </p:nvSpPr>
        <p:spPr>
          <a:xfrm>
            <a:off x="3923928" y="1516211"/>
            <a:ext cx="192552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54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rPr>
              <a:t>棚 蹦</a:t>
            </a:r>
            <a:endParaRPr lang="zh-CN" altLang="en-US" sz="2400" dirty="0"/>
          </a:p>
        </p:txBody>
      </p:sp>
      <p:sp>
        <p:nvSpPr>
          <p:cNvPr id="6" name="矩形 5"/>
          <p:cNvSpPr/>
          <p:nvPr/>
        </p:nvSpPr>
        <p:spPr>
          <a:xfrm>
            <a:off x="3930402" y="2728540"/>
            <a:ext cx="192552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54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rPr>
              <a:t>晨 振</a:t>
            </a:r>
            <a:endParaRPr lang="zh-CN" altLang="en-US" sz="2400" dirty="0"/>
          </a:p>
        </p:txBody>
      </p:sp>
      <p:sp>
        <p:nvSpPr>
          <p:cNvPr id="16" name="圆角矩形 15"/>
          <p:cNvSpPr/>
          <p:nvPr/>
        </p:nvSpPr>
        <p:spPr>
          <a:xfrm>
            <a:off x="6228184" y="1710525"/>
            <a:ext cx="2627784" cy="1686831"/>
          </a:xfrm>
          <a:prstGeom prst="roundRect">
            <a:avLst>
              <a:gd name="adj" fmla="val 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36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读音相近或相同，部首不同。</a:t>
            </a:r>
            <a:endParaRPr lang="zh-CN" altLang="en-US" sz="3600" dirty="0"/>
          </a:p>
        </p:txBody>
      </p:sp>
      <p:sp>
        <p:nvSpPr>
          <p:cNvPr id="24" name="文本框 15">
            <a:extLst>
              <a:ext uri="{FF2B5EF4-FFF2-40B4-BE49-F238E27FC236}">
                <a16:creationId xmlns:a16="http://schemas.microsoft.com/office/drawing/2014/main" id="{54165220-80D1-7C41-8225-080CB291038D}"/>
              </a:ext>
            </a:extLst>
          </p:cNvPr>
          <p:cNvSpPr txBox="1"/>
          <p:nvPr/>
        </p:nvSpPr>
        <p:spPr>
          <a:xfrm>
            <a:off x="3533826" y="267494"/>
            <a:ext cx="2076348" cy="654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>
                <a:solidFill>
                  <a:prstClr val="black"/>
                </a:solidFill>
                <a:latin typeface="宋体"/>
                <a:ea typeface="宋体"/>
              </a:rPr>
              <a:t>识字方法</a:t>
            </a: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3695FE74-0FEB-2F4D-BA79-FAEDAA4231CD}"/>
              </a:ext>
            </a:extLst>
          </p:cNvPr>
          <p:cNvGrpSpPr/>
          <p:nvPr/>
        </p:nvGrpSpPr>
        <p:grpSpPr>
          <a:xfrm>
            <a:off x="2686353" y="337398"/>
            <a:ext cx="3771295" cy="546100"/>
            <a:chOff x="2270085" y="409406"/>
            <a:chExt cx="3771295" cy="546100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8C69BC9D-2FDB-1A4B-8246-265124AAED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70085" y="409406"/>
              <a:ext cx="749300" cy="546100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9349F52F-9BB0-E744-A327-3126505494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5292080" y="409406"/>
              <a:ext cx="749300" cy="546100"/>
            </a:xfrm>
            <a:prstGeom prst="rect">
              <a:avLst/>
            </a:prstGeom>
          </p:spPr>
        </p:pic>
      </p:grpSp>
      <p:sp>
        <p:nvSpPr>
          <p:cNvPr id="19" name="文本框 15">
            <a:hlinkClick r:id="rId4" action="ppaction://hlinksldjump"/>
            <a:extLst>
              <a:ext uri="{FF2B5EF4-FFF2-40B4-BE49-F238E27FC236}">
                <a16:creationId xmlns:a16="http://schemas.microsoft.com/office/drawing/2014/main" id="{F0E50C1E-4175-204C-8469-43D29AA8AF8C}"/>
              </a:ext>
            </a:extLst>
          </p:cNvPr>
          <p:cNvSpPr txBox="1"/>
          <p:nvPr/>
        </p:nvSpPr>
        <p:spPr>
          <a:xfrm>
            <a:off x="407592" y="1725755"/>
            <a:ext cx="1728192" cy="623248"/>
          </a:xfrm>
          <a:prstGeom prst="rect">
            <a:avLst/>
          </a:prstGeom>
          <a:noFill/>
          <a:ln w="15875" cmpd="dbl">
            <a:solidFill>
              <a:srgbClr val="005C2A"/>
            </a:solidFill>
            <a:prstDash val="sysDot"/>
            <a:miter lim="800000"/>
            <a:headEnd/>
            <a:tailEnd/>
          </a:ln>
          <a:effectLst>
            <a:glow rad="25400">
              <a:srgbClr val="DEAE00">
                <a:lumMod val="40000"/>
                <a:lumOff val="60000"/>
              </a:srgbClr>
            </a:glow>
          </a:effectLst>
        </p:spPr>
        <p:txBody>
          <a:bodyPr wrap="square" lIns="68580" tIns="34290" rIns="68580" bIns="3429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defPPr>
              <a:defRPr lang="zh-CN"/>
            </a:defPPr>
            <a:lvl1pPr algn="ctr">
              <a:spcBef>
                <a:spcPct val="50000"/>
              </a:spcBef>
              <a:defRPr sz="4000" b="1">
                <a:latin typeface="+mn-ea"/>
              </a:defRPr>
            </a:lvl1pPr>
            <a:lvl2pPr marL="742950" indent="-28575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宋体" pitchFamily="2" charset="-122"/>
                <a:ea typeface="宋体" pitchFamily="2" charset="-122"/>
              </a:rPr>
              <a:t>形声字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OC_GUID" val="{2ba765c6-8db6-496f-83fb-7174ae1a28f7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9c4f4b25-7564-4f98-8e74-a313ced82989}"/>
  <p:tag name="TABLE_ENDDRAG_ORIGIN_RECT" val="564*153"/>
  <p:tag name="TABLE_ENDDRAG_RECT" val="48*83*564*153"/>
</p:tagLst>
</file>

<file path=ppt/theme/theme1.xml><?xml version="1.0" encoding="utf-8"?>
<a:theme xmlns:a="http://schemas.openxmlformats.org/drawingml/2006/main" name="1_Office 主题​​">
  <a:themeElements>
    <a:clrScheme name="自定义 159">
      <a:dk1>
        <a:sysClr val="windowText" lastClr="000000"/>
      </a:dk1>
      <a:lt1>
        <a:sysClr val="window" lastClr="CCE8CF"/>
      </a:lt1>
      <a:dk2>
        <a:srgbClr val="1F497D"/>
      </a:dk2>
      <a:lt2>
        <a:srgbClr val="EEECE1"/>
      </a:lt2>
      <a:accent1>
        <a:srgbClr val="02B3C5"/>
      </a:accent1>
      <a:accent2>
        <a:srgbClr val="F07474"/>
      </a:accent2>
      <a:accent3>
        <a:srgbClr val="FFBF53"/>
      </a:accent3>
      <a:accent4>
        <a:srgbClr val="673B77"/>
      </a:accent4>
      <a:accent5>
        <a:srgbClr val="00B9FA"/>
      </a:accent5>
      <a:accent6>
        <a:srgbClr val="BECE37"/>
      </a:accent6>
      <a:hlink>
        <a:srgbClr val="B381D9"/>
      </a:hlink>
      <a:folHlink>
        <a:srgbClr val="800080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00"/>
        </a:solidFill>
        <a:ln>
          <a:noFill/>
        </a:ln>
        <a:effectLst>
          <a:outerShdw blurRad="444500" dist="254000" dir="8100000" algn="tr" rotWithShape="0">
            <a:prstClr val="black">
              <a:alpha val="5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CCE8C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CCE8C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2036</Words>
  <PresentationFormat>全屏显示(16:9)</PresentationFormat>
  <Paragraphs>329</Paragraphs>
  <Slides>54</Slides>
  <Notes>16</Notes>
  <HiddenSlides>0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54</vt:i4>
      </vt:variant>
    </vt:vector>
  </HeadingPairs>
  <TitlesOfParts>
    <vt:vector size="65" baseType="lpstr">
      <vt:lpstr>Times New Roman</vt:lpstr>
      <vt:lpstr>Arial</vt:lpstr>
      <vt:lpstr>隶书</vt:lpstr>
      <vt:lpstr>Kaiti SC</vt:lpstr>
      <vt:lpstr>华文楷体</vt:lpstr>
      <vt:lpstr>宋体</vt:lpstr>
      <vt:lpstr>Calibri</vt:lpstr>
      <vt:lpstr>楷体</vt:lpstr>
      <vt:lpstr>黑体</vt:lpstr>
      <vt:lpstr>汉语拼音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dcterms:created xsi:type="dcterms:W3CDTF">2017-03-17T02:28:00Z</dcterms:created>
  <dcterms:modified xsi:type="dcterms:W3CDTF">2022-08-09T02:13:35Z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</Properties>
</file>