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1433" r:id="rId2"/>
    <p:sldId id="1552" r:id="rId3"/>
    <p:sldId id="1554" r:id="rId4"/>
    <p:sldId id="1560" r:id="rId5"/>
    <p:sldId id="1469" r:id="rId6"/>
    <p:sldId id="1450" r:id="rId7"/>
    <p:sldId id="1558" r:id="rId8"/>
    <p:sldId id="1559" r:id="rId9"/>
    <p:sldId id="1557" r:id="rId10"/>
    <p:sldId id="1570" r:id="rId11"/>
    <p:sldId id="1671" r:id="rId12"/>
    <p:sldId id="1503" r:id="rId13"/>
    <p:sldId id="1668" r:id="rId14"/>
    <p:sldId id="1669" r:id="rId15"/>
    <p:sldId id="1505" r:id="rId16"/>
    <p:sldId id="1506" r:id="rId17"/>
    <p:sldId id="1508" r:id="rId18"/>
    <p:sldId id="1509" r:id="rId19"/>
    <p:sldId id="1511" r:id="rId20"/>
    <p:sldId id="1512" r:id="rId21"/>
    <p:sldId id="1564" r:id="rId22"/>
    <p:sldId id="1673" r:id="rId23"/>
    <p:sldId id="1672" r:id="rId24"/>
    <p:sldId id="1526" r:id="rId25"/>
    <p:sldId id="1565" r:id="rId26"/>
    <p:sldId id="1527" r:id="rId27"/>
    <p:sldId id="1528" r:id="rId28"/>
    <p:sldId id="1530" r:id="rId29"/>
    <p:sldId id="1567" r:id="rId30"/>
    <p:sldId id="1533" r:id="rId31"/>
    <p:sldId id="1568" r:id="rId32"/>
    <p:sldId id="1536" r:id="rId33"/>
    <p:sldId id="1537" r:id="rId34"/>
    <p:sldId id="1566" r:id="rId35"/>
    <p:sldId id="1540" r:id="rId36"/>
    <p:sldId id="1569" r:id="rId37"/>
    <p:sldId id="1629" r:id="rId38"/>
    <p:sldId id="1630" r:id="rId39"/>
    <p:sldId id="1632" r:id="rId40"/>
    <p:sldId id="1633" r:id="rId41"/>
    <p:sldId id="1622" r:id="rId42"/>
  </p:sldIdLst>
  <p:sldSz cx="9144000" cy="5143500" type="screen16x9"/>
  <p:notesSz cx="6858000" cy="9144000"/>
  <p:embeddedFontLst>
    <p:embeddedFont>
      <p:font typeface="方正稚艺简体" panose="02010600030101010101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仿宋" panose="02010609060101010101" pitchFamily="49" charset="-122"/>
      <p:regular r:id="rId50"/>
    </p:embeddedFont>
    <p:embeddedFont>
      <p:font typeface="汉语拼音" panose="02010600030101010101" charset="0"/>
      <p:regular r:id="rId51"/>
    </p:embeddedFont>
    <p:embeddedFont>
      <p:font typeface="黑体" panose="02010609060101010101" pitchFamily="49" charset="-122"/>
      <p:regular r:id="rId52"/>
    </p:embeddedFont>
    <p:embeddedFont>
      <p:font typeface="楷体" panose="02010609060101010101" pitchFamily="49" charset="-122"/>
      <p:regular r:id="rId53"/>
    </p:embeddedFont>
  </p:embeddedFontLst>
  <p:custDataLst>
    <p:tags r:id="rId54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4">
          <p15:clr>
            <a:srgbClr val="A4A3A4"/>
          </p15:clr>
        </p15:guide>
        <p15:guide id="2" pos="28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66"/>
    <a:srgbClr val="90EC84"/>
    <a:srgbClr val="0066FF"/>
    <a:srgbClr val="FF0000"/>
    <a:srgbClr val="CCFF99"/>
    <a:srgbClr val="008000"/>
    <a:srgbClr val="DFFF75"/>
    <a:srgbClr val="00B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500" autoAdjust="0"/>
    <p:restoredTop sz="99556" autoAdjust="0"/>
  </p:normalViewPr>
  <p:slideViewPr>
    <p:cSldViewPr>
      <p:cViewPr varScale="1">
        <p:scale>
          <a:sx n="141" d="100"/>
          <a:sy n="141" d="100"/>
        </p:scale>
        <p:origin x="336" y="114"/>
      </p:cViewPr>
      <p:guideLst>
        <p:guide orient="horz" pos="1664"/>
        <p:guide pos="28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28" y="-102"/>
      </p:cViewPr>
      <p:guideLst>
        <p:guide orient="horz" pos="2957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643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8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2" y="1200151"/>
            <a:ext cx="8229481" cy="3394472"/>
          </a:xfrm>
          <a:prstGeom prst="rect">
            <a:avLst/>
          </a:prstGeom>
        </p:spPr>
        <p:txBody>
          <a:bodyPr/>
          <a:lstStyle>
            <a:lvl1pPr>
              <a:defRPr>
                <a:ea typeface="黑体" pitchFamily="49" charset="-122"/>
              </a:defRPr>
            </a:lvl1pPr>
            <a:lvl2pPr>
              <a:defRPr>
                <a:ea typeface="黑体" pitchFamily="49" charset="-122"/>
              </a:defRPr>
            </a:lvl2pPr>
            <a:lvl3pPr>
              <a:defRPr>
                <a:ea typeface="黑体" pitchFamily="49" charset="-122"/>
              </a:defRPr>
            </a:lvl3pPr>
            <a:lvl4pPr>
              <a:defRPr>
                <a:ea typeface="黑体" pitchFamily="49" charset="-122"/>
              </a:defRPr>
            </a:lvl4pPr>
            <a:lvl5pPr>
              <a:defRPr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94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5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3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7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76" r:id="rId9"/>
    <p:sldLayoutId id="2147483684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36164;&#26009;&#38142;&#25509;/&#35270;&#39057;/&#26391;&#35835;3&#29616;&#20195;&#35799;&#20108;&#39318;&#20043;&#31179;&#26202;&#30340;&#27743;&#19978;.mp4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45.png"/><Relationship Id="rId4" Type="http://schemas.openxmlformats.org/officeDocument/2006/relationships/hyperlink" Target="&#36164;&#26009;&#38142;&#25509;/&#35270;&#39057;/&#26391;&#35835;3&#29616;&#20195;&#35799;&#20108;&#39318;&#20043;&#33457;&#29275;&#27468;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61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&#38142;&#25509;1&#65306;&#21098;&#31179;&#32599;.pptx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7559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48"/>
          <p:cNvSpPr txBox="1"/>
          <p:nvPr/>
        </p:nvSpPr>
        <p:spPr>
          <a:xfrm>
            <a:off x="2207337" y="1820737"/>
            <a:ext cx="4729326" cy="9925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秋晚的江上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411760" y="1189582"/>
            <a:ext cx="1007629" cy="4922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季节</a:t>
            </a:r>
          </a:p>
        </p:txBody>
      </p:sp>
      <p:sp>
        <p:nvSpPr>
          <p:cNvPr id="4" name="椭圆 3"/>
          <p:cNvSpPr/>
          <p:nvPr/>
        </p:nvSpPr>
        <p:spPr>
          <a:xfrm>
            <a:off x="2483768" y="1825326"/>
            <a:ext cx="931181" cy="98799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788024" y="1913409"/>
            <a:ext cx="1800200" cy="87436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220072" y="1187523"/>
            <a:ext cx="1007629" cy="4922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地点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2621510" y="3085293"/>
            <a:ext cx="3865230" cy="4922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kern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秋天傍晚时江上的画面</a:t>
            </a:r>
          </a:p>
        </p:txBody>
      </p:sp>
      <p:sp>
        <p:nvSpPr>
          <p:cNvPr id="19" name="椭圆 18"/>
          <p:cNvSpPr/>
          <p:nvPr/>
        </p:nvSpPr>
        <p:spPr>
          <a:xfrm>
            <a:off x="3406323" y="1820737"/>
            <a:ext cx="869019" cy="99257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3444275" y="1185014"/>
            <a:ext cx="1007629" cy="4922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时间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22989"/>
            <a:ext cx="2268000" cy="692577"/>
          </a:xfrm>
          <a:prstGeom prst="rect">
            <a:avLst/>
          </a:prstGeom>
        </p:spPr>
      </p:pic>
      <p:sp>
        <p:nvSpPr>
          <p:cNvPr id="25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20917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8" y="227232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32925" y="592199"/>
            <a:ext cx="4815339" cy="3203687"/>
            <a:chOff x="683568" y="555526"/>
            <a:chExt cx="4815339" cy="320368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520268C-3FA5-5E42-85F2-D78B59E95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68" y="555526"/>
              <a:ext cx="4815339" cy="3203687"/>
            </a:xfrm>
            <a:prstGeom prst="rect">
              <a:avLst/>
            </a:prstGeom>
          </p:spPr>
        </p:pic>
        <p:pic>
          <p:nvPicPr>
            <p:cNvPr id="5" name="Picture 4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7"/>
            <a:stretch/>
          </p:blipFill>
          <p:spPr bwMode="auto">
            <a:xfrm>
              <a:off x="827584" y="950901"/>
              <a:ext cx="4536504" cy="24178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35851" y="3966328"/>
            <a:ext cx="3609485" cy="5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宋体" pitchFamily="2" charset="-122"/>
              </a:rPr>
              <a:t>点击图片，播放朗读视频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CFEE8A-103B-814C-A35E-F3291AF22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5793218" y="3072888"/>
            <a:ext cx="1059582" cy="1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6532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4368" y="3992880"/>
            <a:ext cx="1418590" cy="115062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79150" y="729238"/>
            <a:ext cx="2887221" cy="3930743"/>
            <a:chOff x="1305533" y="729909"/>
            <a:chExt cx="3849628" cy="524099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8"/>
            <a:stretch>
              <a:fillRect/>
            </a:stretch>
          </p:blipFill>
          <p:spPr>
            <a:xfrm>
              <a:off x="1375932" y="837351"/>
              <a:ext cx="3768983" cy="5050832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1305533" y="729909"/>
              <a:ext cx="3849628" cy="5240991"/>
              <a:chOff x="6459260" y="1628712"/>
              <a:chExt cx="5035551" cy="4410257"/>
            </a:xfrm>
          </p:grpSpPr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6520226" y="1720171"/>
                <a:ext cx="4863138" cy="4250241"/>
              </a:xfrm>
              <a:prstGeom prst="rect">
                <a:avLst/>
              </a:prstGeom>
              <a:noFill/>
              <a:ln w="9525" cmpd="sng">
                <a:solidFill>
                  <a:srgbClr val="97A38B"/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8" name="Freeform 12"/>
              <p:cNvSpPr/>
              <p:nvPr/>
            </p:nvSpPr>
            <p:spPr bwMode="auto">
              <a:xfrm>
                <a:off x="6459260" y="1628712"/>
                <a:ext cx="528638" cy="530225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A88D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Freeform 12"/>
              <p:cNvSpPr/>
              <p:nvPr/>
            </p:nvSpPr>
            <p:spPr bwMode="auto">
              <a:xfrm flipH="1" flipV="1">
                <a:off x="10966174" y="5542239"/>
                <a:ext cx="528637" cy="496730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A88D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18" name="Rectangle: Rounded Corners 5"/>
          <p:cNvSpPr/>
          <p:nvPr/>
        </p:nvSpPr>
        <p:spPr>
          <a:xfrm>
            <a:off x="1222096" y="1409409"/>
            <a:ext cx="2446893" cy="462926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548235"/>
            </a:solidFill>
            <a:prstDash val="solid"/>
            <a:miter lim="800000"/>
          </a:ln>
          <a:effectLst/>
        </p:spPr>
        <p:txBody>
          <a:bodyPr rot="0" spcFirstLastPara="0" vert="horz" wrap="none" lIns="68580" tIns="34290" rIns="68580" bIns="3429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endParaRPr lang="zh-CN" altLang="en-US" sz="1350" b="1" dirty="0">
              <a:solidFill>
                <a:srgbClr val="FFFFFF"/>
              </a:solidFill>
              <a:latin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9" name="任意多边形: 形状 18"/>
          <p:cNvSpPr/>
          <p:nvPr/>
        </p:nvSpPr>
        <p:spPr>
          <a:xfrm>
            <a:off x="3956162" y="728304"/>
            <a:ext cx="4336832" cy="3931678"/>
          </a:xfrm>
          <a:custGeom>
            <a:avLst/>
            <a:gdLst>
              <a:gd name="connsiteX0" fmla="*/ 9472167 w 10264289"/>
              <a:gd name="connsiteY0" fmla="*/ 277898 h 5424555"/>
              <a:gd name="connsiteX1" fmla="*/ 9472167 w 10264289"/>
              <a:gd name="connsiteY1" fmla="*/ 495234 h 5424555"/>
              <a:gd name="connsiteX2" fmla="*/ 9689503 w 10264289"/>
              <a:gd name="connsiteY2" fmla="*/ 495234 h 5424555"/>
              <a:gd name="connsiteX3" fmla="*/ 9689503 w 10264289"/>
              <a:gd name="connsiteY3" fmla="*/ 277898 h 5424555"/>
              <a:gd name="connsiteX4" fmla="*/ 9009603 w 10264289"/>
              <a:gd name="connsiteY4" fmla="*/ 277898 h 5424555"/>
              <a:gd name="connsiteX5" fmla="*/ 9009603 w 10264289"/>
              <a:gd name="connsiteY5" fmla="*/ 495234 h 5424555"/>
              <a:gd name="connsiteX6" fmla="*/ 9226939 w 10264289"/>
              <a:gd name="connsiteY6" fmla="*/ 495234 h 5424555"/>
              <a:gd name="connsiteX7" fmla="*/ 9226939 w 10264289"/>
              <a:gd name="connsiteY7" fmla="*/ 277898 h 5424555"/>
              <a:gd name="connsiteX8" fmla="*/ 8547039 w 10264289"/>
              <a:gd name="connsiteY8" fmla="*/ 277898 h 5424555"/>
              <a:gd name="connsiteX9" fmla="*/ 8547039 w 10264289"/>
              <a:gd name="connsiteY9" fmla="*/ 495234 h 5424555"/>
              <a:gd name="connsiteX10" fmla="*/ 8764375 w 10264289"/>
              <a:gd name="connsiteY10" fmla="*/ 495234 h 5424555"/>
              <a:gd name="connsiteX11" fmla="*/ 8764375 w 10264289"/>
              <a:gd name="connsiteY11" fmla="*/ 277898 h 5424555"/>
              <a:gd name="connsiteX12" fmla="*/ 8084475 w 10264289"/>
              <a:gd name="connsiteY12" fmla="*/ 277898 h 5424555"/>
              <a:gd name="connsiteX13" fmla="*/ 8084475 w 10264289"/>
              <a:gd name="connsiteY13" fmla="*/ 495234 h 5424555"/>
              <a:gd name="connsiteX14" fmla="*/ 8301811 w 10264289"/>
              <a:gd name="connsiteY14" fmla="*/ 495234 h 5424555"/>
              <a:gd name="connsiteX15" fmla="*/ 8301811 w 10264289"/>
              <a:gd name="connsiteY15" fmla="*/ 277898 h 5424555"/>
              <a:gd name="connsiteX16" fmla="*/ 7621911 w 10264289"/>
              <a:gd name="connsiteY16" fmla="*/ 277898 h 5424555"/>
              <a:gd name="connsiteX17" fmla="*/ 7621911 w 10264289"/>
              <a:gd name="connsiteY17" fmla="*/ 495234 h 5424555"/>
              <a:gd name="connsiteX18" fmla="*/ 7839247 w 10264289"/>
              <a:gd name="connsiteY18" fmla="*/ 495234 h 5424555"/>
              <a:gd name="connsiteX19" fmla="*/ 7839247 w 10264289"/>
              <a:gd name="connsiteY19" fmla="*/ 277898 h 5424555"/>
              <a:gd name="connsiteX20" fmla="*/ 7159347 w 10264289"/>
              <a:gd name="connsiteY20" fmla="*/ 277898 h 5424555"/>
              <a:gd name="connsiteX21" fmla="*/ 7159347 w 10264289"/>
              <a:gd name="connsiteY21" fmla="*/ 495234 h 5424555"/>
              <a:gd name="connsiteX22" fmla="*/ 7376683 w 10264289"/>
              <a:gd name="connsiteY22" fmla="*/ 495234 h 5424555"/>
              <a:gd name="connsiteX23" fmla="*/ 7376683 w 10264289"/>
              <a:gd name="connsiteY23" fmla="*/ 277898 h 5424555"/>
              <a:gd name="connsiteX24" fmla="*/ 6696783 w 10264289"/>
              <a:gd name="connsiteY24" fmla="*/ 277898 h 5424555"/>
              <a:gd name="connsiteX25" fmla="*/ 6696783 w 10264289"/>
              <a:gd name="connsiteY25" fmla="*/ 495234 h 5424555"/>
              <a:gd name="connsiteX26" fmla="*/ 6914119 w 10264289"/>
              <a:gd name="connsiteY26" fmla="*/ 495234 h 5424555"/>
              <a:gd name="connsiteX27" fmla="*/ 6914119 w 10264289"/>
              <a:gd name="connsiteY27" fmla="*/ 277898 h 5424555"/>
              <a:gd name="connsiteX28" fmla="*/ 6234219 w 10264289"/>
              <a:gd name="connsiteY28" fmla="*/ 277898 h 5424555"/>
              <a:gd name="connsiteX29" fmla="*/ 6234219 w 10264289"/>
              <a:gd name="connsiteY29" fmla="*/ 495234 h 5424555"/>
              <a:gd name="connsiteX30" fmla="*/ 6451555 w 10264289"/>
              <a:gd name="connsiteY30" fmla="*/ 495234 h 5424555"/>
              <a:gd name="connsiteX31" fmla="*/ 6451555 w 10264289"/>
              <a:gd name="connsiteY31" fmla="*/ 277898 h 5424555"/>
              <a:gd name="connsiteX32" fmla="*/ 5771655 w 10264289"/>
              <a:gd name="connsiteY32" fmla="*/ 277898 h 5424555"/>
              <a:gd name="connsiteX33" fmla="*/ 5771655 w 10264289"/>
              <a:gd name="connsiteY33" fmla="*/ 495234 h 5424555"/>
              <a:gd name="connsiteX34" fmla="*/ 5988991 w 10264289"/>
              <a:gd name="connsiteY34" fmla="*/ 495234 h 5424555"/>
              <a:gd name="connsiteX35" fmla="*/ 5988991 w 10264289"/>
              <a:gd name="connsiteY35" fmla="*/ 277898 h 5424555"/>
              <a:gd name="connsiteX36" fmla="*/ 5309091 w 10264289"/>
              <a:gd name="connsiteY36" fmla="*/ 277898 h 5424555"/>
              <a:gd name="connsiteX37" fmla="*/ 5309091 w 10264289"/>
              <a:gd name="connsiteY37" fmla="*/ 495234 h 5424555"/>
              <a:gd name="connsiteX38" fmla="*/ 5526427 w 10264289"/>
              <a:gd name="connsiteY38" fmla="*/ 495234 h 5424555"/>
              <a:gd name="connsiteX39" fmla="*/ 5526427 w 10264289"/>
              <a:gd name="connsiteY39" fmla="*/ 277898 h 5424555"/>
              <a:gd name="connsiteX40" fmla="*/ 4846527 w 10264289"/>
              <a:gd name="connsiteY40" fmla="*/ 277898 h 5424555"/>
              <a:gd name="connsiteX41" fmla="*/ 4846527 w 10264289"/>
              <a:gd name="connsiteY41" fmla="*/ 495234 h 5424555"/>
              <a:gd name="connsiteX42" fmla="*/ 5063863 w 10264289"/>
              <a:gd name="connsiteY42" fmla="*/ 495234 h 5424555"/>
              <a:gd name="connsiteX43" fmla="*/ 5063863 w 10264289"/>
              <a:gd name="connsiteY43" fmla="*/ 277898 h 5424555"/>
              <a:gd name="connsiteX44" fmla="*/ 4383963 w 10264289"/>
              <a:gd name="connsiteY44" fmla="*/ 277898 h 5424555"/>
              <a:gd name="connsiteX45" fmla="*/ 4383963 w 10264289"/>
              <a:gd name="connsiteY45" fmla="*/ 495234 h 5424555"/>
              <a:gd name="connsiteX46" fmla="*/ 4601299 w 10264289"/>
              <a:gd name="connsiteY46" fmla="*/ 495234 h 5424555"/>
              <a:gd name="connsiteX47" fmla="*/ 4601299 w 10264289"/>
              <a:gd name="connsiteY47" fmla="*/ 277898 h 5424555"/>
              <a:gd name="connsiteX48" fmla="*/ 3921399 w 10264289"/>
              <a:gd name="connsiteY48" fmla="*/ 277898 h 5424555"/>
              <a:gd name="connsiteX49" fmla="*/ 3921399 w 10264289"/>
              <a:gd name="connsiteY49" fmla="*/ 495234 h 5424555"/>
              <a:gd name="connsiteX50" fmla="*/ 4138735 w 10264289"/>
              <a:gd name="connsiteY50" fmla="*/ 495234 h 5424555"/>
              <a:gd name="connsiteX51" fmla="*/ 4138735 w 10264289"/>
              <a:gd name="connsiteY51" fmla="*/ 277898 h 5424555"/>
              <a:gd name="connsiteX52" fmla="*/ 3458835 w 10264289"/>
              <a:gd name="connsiteY52" fmla="*/ 277898 h 5424555"/>
              <a:gd name="connsiteX53" fmla="*/ 3458835 w 10264289"/>
              <a:gd name="connsiteY53" fmla="*/ 495234 h 5424555"/>
              <a:gd name="connsiteX54" fmla="*/ 3676171 w 10264289"/>
              <a:gd name="connsiteY54" fmla="*/ 495234 h 5424555"/>
              <a:gd name="connsiteX55" fmla="*/ 3676171 w 10264289"/>
              <a:gd name="connsiteY55" fmla="*/ 277898 h 5424555"/>
              <a:gd name="connsiteX56" fmla="*/ 2996275 w 10264289"/>
              <a:gd name="connsiteY56" fmla="*/ 277898 h 5424555"/>
              <a:gd name="connsiteX57" fmla="*/ 2996275 w 10264289"/>
              <a:gd name="connsiteY57" fmla="*/ 495234 h 5424555"/>
              <a:gd name="connsiteX58" fmla="*/ 3213611 w 10264289"/>
              <a:gd name="connsiteY58" fmla="*/ 495234 h 5424555"/>
              <a:gd name="connsiteX59" fmla="*/ 3213611 w 10264289"/>
              <a:gd name="connsiteY59" fmla="*/ 277898 h 5424555"/>
              <a:gd name="connsiteX60" fmla="*/ 2533708 w 10264289"/>
              <a:gd name="connsiteY60" fmla="*/ 277898 h 5424555"/>
              <a:gd name="connsiteX61" fmla="*/ 2533708 w 10264289"/>
              <a:gd name="connsiteY61" fmla="*/ 495234 h 5424555"/>
              <a:gd name="connsiteX62" fmla="*/ 2751045 w 10264289"/>
              <a:gd name="connsiteY62" fmla="*/ 495234 h 5424555"/>
              <a:gd name="connsiteX63" fmla="*/ 2751045 w 10264289"/>
              <a:gd name="connsiteY63" fmla="*/ 277898 h 5424555"/>
              <a:gd name="connsiteX64" fmla="*/ 2071146 w 10264289"/>
              <a:gd name="connsiteY64" fmla="*/ 277898 h 5424555"/>
              <a:gd name="connsiteX65" fmla="*/ 2071146 w 10264289"/>
              <a:gd name="connsiteY65" fmla="*/ 495234 h 5424555"/>
              <a:gd name="connsiteX66" fmla="*/ 2288483 w 10264289"/>
              <a:gd name="connsiteY66" fmla="*/ 495234 h 5424555"/>
              <a:gd name="connsiteX67" fmla="*/ 2288483 w 10264289"/>
              <a:gd name="connsiteY67" fmla="*/ 277898 h 5424555"/>
              <a:gd name="connsiteX68" fmla="*/ 1608580 w 10264289"/>
              <a:gd name="connsiteY68" fmla="*/ 277898 h 5424555"/>
              <a:gd name="connsiteX69" fmla="*/ 1608580 w 10264289"/>
              <a:gd name="connsiteY69" fmla="*/ 495234 h 5424555"/>
              <a:gd name="connsiteX70" fmla="*/ 1825916 w 10264289"/>
              <a:gd name="connsiteY70" fmla="*/ 495234 h 5424555"/>
              <a:gd name="connsiteX71" fmla="*/ 1825916 w 10264289"/>
              <a:gd name="connsiteY71" fmla="*/ 277898 h 5424555"/>
              <a:gd name="connsiteX72" fmla="*/ 1146018 w 10264289"/>
              <a:gd name="connsiteY72" fmla="*/ 277898 h 5424555"/>
              <a:gd name="connsiteX73" fmla="*/ 1146018 w 10264289"/>
              <a:gd name="connsiteY73" fmla="*/ 495234 h 5424555"/>
              <a:gd name="connsiteX74" fmla="*/ 1363354 w 10264289"/>
              <a:gd name="connsiteY74" fmla="*/ 495234 h 5424555"/>
              <a:gd name="connsiteX75" fmla="*/ 1363354 w 10264289"/>
              <a:gd name="connsiteY75" fmla="*/ 277898 h 5424555"/>
              <a:gd name="connsiteX76" fmla="*/ 220890 w 10264289"/>
              <a:gd name="connsiteY76" fmla="*/ 277898 h 5424555"/>
              <a:gd name="connsiteX77" fmla="*/ 220890 w 10264289"/>
              <a:gd name="connsiteY77" fmla="*/ 495234 h 5424555"/>
              <a:gd name="connsiteX78" fmla="*/ 438226 w 10264289"/>
              <a:gd name="connsiteY78" fmla="*/ 495234 h 5424555"/>
              <a:gd name="connsiteX79" fmla="*/ 438226 w 10264289"/>
              <a:gd name="connsiteY79" fmla="*/ 277898 h 5424555"/>
              <a:gd name="connsiteX80" fmla="*/ 563462 w 10264289"/>
              <a:gd name="connsiteY80" fmla="*/ 26 h 5424555"/>
              <a:gd name="connsiteX81" fmla="*/ 737062 w 10264289"/>
              <a:gd name="connsiteY81" fmla="*/ 32727 h 5424555"/>
              <a:gd name="connsiteX82" fmla="*/ 827720 w 10264289"/>
              <a:gd name="connsiteY82" fmla="*/ 99238 h 5424555"/>
              <a:gd name="connsiteX83" fmla="*/ 918382 w 10264289"/>
              <a:gd name="connsiteY83" fmla="*/ 143940 h 5424555"/>
              <a:gd name="connsiteX84" fmla="*/ 1014075 w 10264289"/>
              <a:gd name="connsiteY84" fmla="*/ 152426 h 5424555"/>
              <a:gd name="connsiteX85" fmla="*/ 1014075 w 10264289"/>
              <a:gd name="connsiteY85" fmla="*/ 153782 h 5424555"/>
              <a:gd name="connsiteX86" fmla="*/ 10264289 w 10264289"/>
              <a:gd name="connsiteY86" fmla="*/ 153782 h 5424555"/>
              <a:gd name="connsiteX87" fmla="*/ 10264289 w 10264289"/>
              <a:gd name="connsiteY87" fmla="*/ 258675 h 5424555"/>
              <a:gd name="connsiteX88" fmla="*/ 10218787 w 10264289"/>
              <a:gd name="connsiteY88" fmla="*/ 262363 h 5424555"/>
              <a:gd name="connsiteX89" fmla="*/ 10159908 w 10264289"/>
              <a:gd name="connsiteY89" fmla="*/ 301827 h 5424555"/>
              <a:gd name="connsiteX90" fmla="*/ 10152067 w 10264289"/>
              <a:gd name="connsiteY90" fmla="*/ 308341 h 5424555"/>
              <a:gd name="connsiteX91" fmla="*/ 10152067 w 10264289"/>
              <a:gd name="connsiteY91" fmla="*/ 277898 h 5424555"/>
              <a:gd name="connsiteX92" fmla="*/ 9934731 w 10264289"/>
              <a:gd name="connsiteY92" fmla="*/ 277898 h 5424555"/>
              <a:gd name="connsiteX93" fmla="*/ 9934731 w 10264289"/>
              <a:gd name="connsiteY93" fmla="*/ 495234 h 5424555"/>
              <a:gd name="connsiteX94" fmla="*/ 10152067 w 10264289"/>
              <a:gd name="connsiteY94" fmla="*/ 495234 h 5424555"/>
              <a:gd name="connsiteX95" fmla="*/ 10152067 w 10264289"/>
              <a:gd name="connsiteY95" fmla="*/ 452375 h 5424555"/>
              <a:gd name="connsiteX96" fmla="*/ 10264289 w 10264289"/>
              <a:gd name="connsiteY96" fmla="*/ 452375 h 5424555"/>
              <a:gd name="connsiteX97" fmla="*/ 10264289 w 10264289"/>
              <a:gd name="connsiteY97" fmla="*/ 619351 h 5424555"/>
              <a:gd name="connsiteX98" fmla="*/ 10264289 w 10264289"/>
              <a:gd name="connsiteY98" fmla="*/ 5424555 h 5424555"/>
              <a:gd name="connsiteX99" fmla="*/ 0 w 10264289"/>
              <a:gd name="connsiteY99" fmla="*/ 5424555 h 5424555"/>
              <a:gd name="connsiteX100" fmla="*/ 0 w 10264289"/>
              <a:gd name="connsiteY100" fmla="*/ 619351 h 5424555"/>
              <a:gd name="connsiteX101" fmla="*/ 0 w 10264289"/>
              <a:gd name="connsiteY101" fmla="*/ 153782 h 5424555"/>
              <a:gd name="connsiteX102" fmla="*/ 443353 w 10264289"/>
              <a:gd name="connsiteY102" fmla="*/ 153782 h 5424555"/>
              <a:gd name="connsiteX103" fmla="*/ 498415 w 10264289"/>
              <a:gd name="connsiteY103" fmla="*/ 217736 h 5424555"/>
              <a:gd name="connsiteX104" fmla="*/ 594681 w 10264289"/>
              <a:gd name="connsiteY104" fmla="*/ 243759 h 5424555"/>
              <a:gd name="connsiteX105" fmla="*/ 679394 w 10264289"/>
              <a:gd name="connsiteY105" fmla="*/ 315320 h 5424555"/>
              <a:gd name="connsiteX106" fmla="*/ 683452 w 10264289"/>
              <a:gd name="connsiteY106" fmla="*/ 314932 h 5424555"/>
              <a:gd name="connsiteX107" fmla="*/ 683452 w 10264289"/>
              <a:gd name="connsiteY107" fmla="*/ 495234 h 5424555"/>
              <a:gd name="connsiteX108" fmla="*/ 900788 w 10264289"/>
              <a:gd name="connsiteY108" fmla="*/ 495234 h 5424555"/>
              <a:gd name="connsiteX109" fmla="*/ 900788 w 10264289"/>
              <a:gd name="connsiteY109" fmla="*/ 277898 h 5424555"/>
              <a:gd name="connsiteX110" fmla="*/ 898670 w 10264289"/>
              <a:gd name="connsiteY110" fmla="*/ 277898 h 5424555"/>
              <a:gd name="connsiteX111" fmla="*/ 945222 w 10264289"/>
              <a:gd name="connsiteY111" fmla="*/ 223026 h 5424555"/>
              <a:gd name="connsiteX112" fmla="*/ 898435 w 10264289"/>
              <a:gd name="connsiteY112" fmla="*/ 204260 h 5424555"/>
              <a:gd name="connsiteX113" fmla="*/ 782795 w 10264289"/>
              <a:gd name="connsiteY113" fmla="*/ 165298 h 5424555"/>
              <a:gd name="connsiteX114" fmla="*/ 638627 w 10264289"/>
              <a:gd name="connsiteY114" fmla="*/ 100345 h 54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0264289" h="5424555">
                <a:moveTo>
                  <a:pt x="9472167" y="277898"/>
                </a:moveTo>
                <a:lnTo>
                  <a:pt x="9472167" y="495234"/>
                </a:lnTo>
                <a:lnTo>
                  <a:pt x="9689503" y="495234"/>
                </a:lnTo>
                <a:lnTo>
                  <a:pt x="9689503" y="277898"/>
                </a:lnTo>
                <a:close/>
                <a:moveTo>
                  <a:pt x="9009603" y="277898"/>
                </a:moveTo>
                <a:lnTo>
                  <a:pt x="9009603" y="495234"/>
                </a:lnTo>
                <a:lnTo>
                  <a:pt x="9226939" y="495234"/>
                </a:lnTo>
                <a:lnTo>
                  <a:pt x="9226939" y="277898"/>
                </a:lnTo>
                <a:close/>
                <a:moveTo>
                  <a:pt x="8547039" y="277898"/>
                </a:moveTo>
                <a:lnTo>
                  <a:pt x="8547039" y="495234"/>
                </a:lnTo>
                <a:lnTo>
                  <a:pt x="8764375" y="495234"/>
                </a:lnTo>
                <a:lnTo>
                  <a:pt x="8764375" y="277898"/>
                </a:lnTo>
                <a:close/>
                <a:moveTo>
                  <a:pt x="8084475" y="277898"/>
                </a:moveTo>
                <a:lnTo>
                  <a:pt x="8084475" y="495234"/>
                </a:lnTo>
                <a:lnTo>
                  <a:pt x="8301811" y="495234"/>
                </a:lnTo>
                <a:lnTo>
                  <a:pt x="8301811" y="277898"/>
                </a:lnTo>
                <a:close/>
                <a:moveTo>
                  <a:pt x="7621911" y="277898"/>
                </a:moveTo>
                <a:lnTo>
                  <a:pt x="7621911" y="495234"/>
                </a:lnTo>
                <a:lnTo>
                  <a:pt x="7839247" y="495234"/>
                </a:lnTo>
                <a:lnTo>
                  <a:pt x="7839247" y="277898"/>
                </a:lnTo>
                <a:close/>
                <a:moveTo>
                  <a:pt x="7159347" y="277898"/>
                </a:moveTo>
                <a:lnTo>
                  <a:pt x="7159347" y="495234"/>
                </a:lnTo>
                <a:lnTo>
                  <a:pt x="7376683" y="495234"/>
                </a:lnTo>
                <a:lnTo>
                  <a:pt x="7376683" y="277898"/>
                </a:lnTo>
                <a:close/>
                <a:moveTo>
                  <a:pt x="6696783" y="277898"/>
                </a:moveTo>
                <a:lnTo>
                  <a:pt x="6696783" y="495234"/>
                </a:lnTo>
                <a:lnTo>
                  <a:pt x="6914119" y="495234"/>
                </a:lnTo>
                <a:lnTo>
                  <a:pt x="6914119" y="277898"/>
                </a:lnTo>
                <a:close/>
                <a:moveTo>
                  <a:pt x="6234219" y="277898"/>
                </a:moveTo>
                <a:lnTo>
                  <a:pt x="6234219" y="495234"/>
                </a:lnTo>
                <a:lnTo>
                  <a:pt x="6451555" y="495234"/>
                </a:lnTo>
                <a:lnTo>
                  <a:pt x="6451555" y="277898"/>
                </a:lnTo>
                <a:close/>
                <a:moveTo>
                  <a:pt x="5771655" y="277898"/>
                </a:moveTo>
                <a:lnTo>
                  <a:pt x="5771655" y="495234"/>
                </a:lnTo>
                <a:lnTo>
                  <a:pt x="5988991" y="495234"/>
                </a:lnTo>
                <a:lnTo>
                  <a:pt x="5988991" y="277898"/>
                </a:lnTo>
                <a:close/>
                <a:moveTo>
                  <a:pt x="5309091" y="277898"/>
                </a:moveTo>
                <a:lnTo>
                  <a:pt x="5309091" y="495234"/>
                </a:lnTo>
                <a:lnTo>
                  <a:pt x="5526427" y="495234"/>
                </a:lnTo>
                <a:lnTo>
                  <a:pt x="5526427" y="277898"/>
                </a:lnTo>
                <a:close/>
                <a:moveTo>
                  <a:pt x="4846527" y="277898"/>
                </a:moveTo>
                <a:lnTo>
                  <a:pt x="4846527" y="495234"/>
                </a:lnTo>
                <a:lnTo>
                  <a:pt x="5063863" y="495234"/>
                </a:lnTo>
                <a:lnTo>
                  <a:pt x="5063863" y="277898"/>
                </a:lnTo>
                <a:close/>
                <a:moveTo>
                  <a:pt x="4383963" y="277898"/>
                </a:moveTo>
                <a:lnTo>
                  <a:pt x="4383963" y="495234"/>
                </a:lnTo>
                <a:lnTo>
                  <a:pt x="4601299" y="495234"/>
                </a:lnTo>
                <a:lnTo>
                  <a:pt x="4601299" y="277898"/>
                </a:lnTo>
                <a:close/>
                <a:moveTo>
                  <a:pt x="3921399" y="277898"/>
                </a:moveTo>
                <a:lnTo>
                  <a:pt x="3921399" y="495234"/>
                </a:lnTo>
                <a:lnTo>
                  <a:pt x="4138735" y="495234"/>
                </a:lnTo>
                <a:lnTo>
                  <a:pt x="4138735" y="277898"/>
                </a:lnTo>
                <a:close/>
                <a:moveTo>
                  <a:pt x="3458835" y="277898"/>
                </a:moveTo>
                <a:lnTo>
                  <a:pt x="3458835" y="495234"/>
                </a:lnTo>
                <a:lnTo>
                  <a:pt x="3676171" y="495234"/>
                </a:lnTo>
                <a:lnTo>
                  <a:pt x="3676171" y="277898"/>
                </a:lnTo>
                <a:close/>
                <a:moveTo>
                  <a:pt x="2996275" y="277898"/>
                </a:moveTo>
                <a:lnTo>
                  <a:pt x="2996275" y="495234"/>
                </a:lnTo>
                <a:lnTo>
                  <a:pt x="3213611" y="495234"/>
                </a:lnTo>
                <a:lnTo>
                  <a:pt x="3213611" y="277898"/>
                </a:lnTo>
                <a:close/>
                <a:moveTo>
                  <a:pt x="2533708" y="277898"/>
                </a:moveTo>
                <a:lnTo>
                  <a:pt x="2533708" y="495234"/>
                </a:lnTo>
                <a:lnTo>
                  <a:pt x="2751045" y="495234"/>
                </a:lnTo>
                <a:lnTo>
                  <a:pt x="2751045" y="277898"/>
                </a:lnTo>
                <a:close/>
                <a:moveTo>
                  <a:pt x="2071146" y="277898"/>
                </a:moveTo>
                <a:lnTo>
                  <a:pt x="2071146" y="495234"/>
                </a:lnTo>
                <a:lnTo>
                  <a:pt x="2288483" y="495234"/>
                </a:lnTo>
                <a:lnTo>
                  <a:pt x="2288483" y="277898"/>
                </a:lnTo>
                <a:close/>
                <a:moveTo>
                  <a:pt x="1608580" y="277898"/>
                </a:moveTo>
                <a:lnTo>
                  <a:pt x="1608580" y="495234"/>
                </a:lnTo>
                <a:lnTo>
                  <a:pt x="1825916" y="495234"/>
                </a:lnTo>
                <a:lnTo>
                  <a:pt x="1825916" y="277898"/>
                </a:lnTo>
                <a:close/>
                <a:moveTo>
                  <a:pt x="1146018" y="277898"/>
                </a:moveTo>
                <a:lnTo>
                  <a:pt x="1146018" y="495234"/>
                </a:lnTo>
                <a:lnTo>
                  <a:pt x="1363354" y="495234"/>
                </a:lnTo>
                <a:lnTo>
                  <a:pt x="1363354" y="277898"/>
                </a:lnTo>
                <a:close/>
                <a:moveTo>
                  <a:pt x="220890" y="277898"/>
                </a:moveTo>
                <a:lnTo>
                  <a:pt x="220890" y="495234"/>
                </a:lnTo>
                <a:lnTo>
                  <a:pt x="438226" y="495234"/>
                </a:lnTo>
                <a:lnTo>
                  <a:pt x="438226" y="277898"/>
                </a:lnTo>
                <a:close/>
                <a:moveTo>
                  <a:pt x="563462" y="26"/>
                </a:moveTo>
                <a:cubicBezTo>
                  <a:pt x="612366" y="-1097"/>
                  <a:pt x="692593" y="34110"/>
                  <a:pt x="737062" y="32727"/>
                </a:cubicBezTo>
                <a:cubicBezTo>
                  <a:pt x="805933" y="41770"/>
                  <a:pt x="758849" y="90195"/>
                  <a:pt x="827720" y="99238"/>
                </a:cubicBezTo>
                <a:cubicBezTo>
                  <a:pt x="834850" y="97645"/>
                  <a:pt x="911252" y="145533"/>
                  <a:pt x="918382" y="143940"/>
                </a:cubicBezTo>
                <a:lnTo>
                  <a:pt x="1014075" y="152426"/>
                </a:lnTo>
                <a:lnTo>
                  <a:pt x="1014075" y="153782"/>
                </a:lnTo>
                <a:lnTo>
                  <a:pt x="10264289" y="153782"/>
                </a:lnTo>
                <a:lnTo>
                  <a:pt x="10264289" y="258675"/>
                </a:lnTo>
                <a:lnTo>
                  <a:pt x="10218787" y="262363"/>
                </a:lnTo>
                <a:cubicBezTo>
                  <a:pt x="10194917" y="270646"/>
                  <a:pt x="10177412" y="286236"/>
                  <a:pt x="10159908" y="301827"/>
                </a:cubicBezTo>
                <a:lnTo>
                  <a:pt x="10152067" y="308341"/>
                </a:lnTo>
                <a:lnTo>
                  <a:pt x="10152067" y="277898"/>
                </a:lnTo>
                <a:lnTo>
                  <a:pt x="9934731" y="277898"/>
                </a:lnTo>
                <a:lnTo>
                  <a:pt x="9934731" y="495234"/>
                </a:lnTo>
                <a:lnTo>
                  <a:pt x="10152067" y="495234"/>
                </a:lnTo>
                <a:lnTo>
                  <a:pt x="10152067" y="452375"/>
                </a:lnTo>
                <a:lnTo>
                  <a:pt x="10264289" y="452375"/>
                </a:lnTo>
                <a:lnTo>
                  <a:pt x="10264289" y="619351"/>
                </a:lnTo>
                <a:lnTo>
                  <a:pt x="10264289" y="5424555"/>
                </a:lnTo>
                <a:lnTo>
                  <a:pt x="0" y="5424555"/>
                </a:lnTo>
                <a:lnTo>
                  <a:pt x="0" y="619351"/>
                </a:lnTo>
                <a:lnTo>
                  <a:pt x="0" y="153782"/>
                </a:lnTo>
                <a:lnTo>
                  <a:pt x="443353" y="153782"/>
                </a:lnTo>
                <a:lnTo>
                  <a:pt x="498415" y="217736"/>
                </a:lnTo>
                <a:cubicBezTo>
                  <a:pt x="524086" y="230748"/>
                  <a:pt x="569010" y="230747"/>
                  <a:pt x="594681" y="243759"/>
                </a:cubicBezTo>
                <a:cubicBezTo>
                  <a:pt x="613933" y="289298"/>
                  <a:pt x="660141" y="269781"/>
                  <a:pt x="679394" y="315320"/>
                </a:cubicBezTo>
                <a:lnTo>
                  <a:pt x="683452" y="314932"/>
                </a:lnTo>
                <a:lnTo>
                  <a:pt x="683452" y="495234"/>
                </a:lnTo>
                <a:lnTo>
                  <a:pt x="900788" y="495234"/>
                </a:lnTo>
                <a:lnTo>
                  <a:pt x="900788" y="277898"/>
                </a:lnTo>
                <a:lnTo>
                  <a:pt x="898670" y="277898"/>
                </a:lnTo>
                <a:lnTo>
                  <a:pt x="945222" y="223026"/>
                </a:lnTo>
                <a:lnTo>
                  <a:pt x="898435" y="204260"/>
                </a:lnTo>
                <a:cubicBezTo>
                  <a:pt x="855418" y="186181"/>
                  <a:pt x="812400" y="168101"/>
                  <a:pt x="782795" y="165298"/>
                </a:cubicBezTo>
                <a:lnTo>
                  <a:pt x="638627" y="1003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fontAlgn="base"/>
            <a:endParaRPr lang="zh-CN" altLang="en-US" sz="1350" noProof="1">
              <a:latin typeface="楷体" panose="02010609060101010101" pitchFamily="49" charset="-122"/>
              <a:ea typeface="楷体" panose="02010609060101010101" pitchFamily="49" charset="-122"/>
              <a:sym typeface="字魂59号-创粗黑" pitchFamily="2" charset="-122"/>
            </a:endParaRPr>
          </a:p>
        </p:txBody>
      </p:sp>
      <p:grpSp>
        <p:nvGrpSpPr>
          <p:cNvPr id="20" name="Group 12"/>
          <p:cNvGrpSpPr>
            <a:grpSpLocks noChangeAspect="1"/>
          </p:cNvGrpSpPr>
          <p:nvPr/>
        </p:nvGrpSpPr>
        <p:grpSpPr bwMode="auto">
          <a:xfrm>
            <a:off x="4143048" y="1297423"/>
            <a:ext cx="743530" cy="620015"/>
            <a:chOff x="3077" y="1525"/>
            <a:chExt cx="1523" cy="1270"/>
          </a:xfrm>
          <a:solidFill>
            <a:srgbClr val="548235"/>
          </a:solidFill>
        </p:grpSpPr>
        <p:sp>
          <p:nvSpPr>
            <p:cNvPr id="21" name="Freeform 13"/>
            <p:cNvSpPr/>
            <p:nvPr/>
          </p:nvSpPr>
          <p:spPr bwMode="auto">
            <a:xfrm>
              <a:off x="3136" y="1992"/>
              <a:ext cx="818" cy="738"/>
            </a:xfrm>
            <a:custGeom>
              <a:avLst/>
              <a:gdLst>
                <a:gd name="T0" fmla="*/ 293 w 305"/>
                <a:gd name="T1" fmla="*/ 213 h 275"/>
                <a:gd name="T2" fmla="*/ 223 w 305"/>
                <a:gd name="T3" fmla="*/ 214 h 275"/>
                <a:gd name="T4" fmla="*/ 146 w 305"/>
                <a:gd name="T5" fmla="*/ 215 h 275"/>
                <a:gd name="T6" fmla="*/ 111 w 305"/>
                <a:gd name="T7" fmla="*/ 148 h 275"/>
                <a:gd name="T8" fmla="*/ 95 w 305"/>
                <a:gd name="T9" fmla="*/ 117 h 275"/>
                <a:gd name="T10" fmla="*/ 55 w 305"/>
                <a:gd name="T11" fmla="*/ 30 h 275"/>
                <a:gd name="T12" fmla="*/ 48 w 305"/>
                <a:gd name="T13" fmla="*/ 17 h 275"/>
                <a:gd name="T14" fmla="*/ 40 w 305"/>
                <a:gd name="T15" fmla="*/ 12 h 275"/>
                <a:gd name="T16" fmla="*/ 36 w 305"/>
                <a:gd name="T17" fmla="*/ 10 h 275"/>
                <a:gd name="T18" fmla="*/ 33 w 305"/>
                <a:gd name="T19" fmla="*/ 8 h 275"/>
                <a:gd name="T20" fmla="*/ 32 w 305"/>
                <a:gd name="T21" fmla="*/ 7 h 275"/>
                <a:gd name="T22" fmla="*/ 32 w 305"/>
                <a:gd name="T23" fmla="*/ 7 h 275"/>
                <a:gd name="T24" fmla="*/ 23 w 305"/>
                <a:gd name="T25" fmla="*/ 0 h 275"/>
                <a:gd name="T26" fmla="*/ 11 w 305"/>
                <a:gd name="T27" fmla="*/ 0 h 275"/>
                <a:gd name="T28" fmla="*/ 2 w 305"/>
                <a:gd name="T29" fmla="*/ 13 h 275"/>
                <a:gd name="T30" fmla="*/ 4 w 305"/>
                <a:gd name="T31" fmla="*/ 21 h 275"/>
                <a:gd name="T32" fmla="*/ 14 w 305"/>
                <a:gd name="T33" fmla="*/ 31 h 275"/>
                <a:gd name="T34" fmla="*/ 12 w 305"/>
                <a:gd name="T35" fmla="*/ 43 h 275"/>
                <a:gd name="T36" fmla="*/ 43 w 305"/>
                <a:gd name="T37" fmla="*/ 95 h 275"/>
                <a:gd name="T38" fmla="*/ 42 w 305"/>
                <a:gd name="T39" fmla="*/ 101 h 275"/>
                <a:gd name="T40" fmla="*/ 110 w 305"/>
                <a:gd name="T41" fmla="*/ 238 h 275"/>
                <a:gd name="T42" fmla="*/ 110 w 305"/>
                <a:gd name="T43" fmla="*/ 246 h 275"/>
                <a:gd name="T44" fmla="*/ 121 w 305"/>
                <a:gd name="T45" fmla="*/ 265 h 275"/>
                <a:gd name="T46" fmla="*/ 130 w 305"/>
                <a:gd name="T47" fmla="*/ 275 h 275"/>
                <a:gd name="T48" fmla="*/ 133 w 305"/>
                <a:gd name="T49" fmla="*/ 275 h 275"/>
                <a:gd name="T50" fmla="*/ 142 w 305"/>
                <a:gd name="T51" fmla="*/ 268 h 275"/>
                <a:gd name="T52" fmla="*/ 192 w 305"/>
                <a:gd name="T53" fmla="*/ 253 h 275"/>
                <a:gd name="T54" fmla="*/ 199 w 305"/>
                <a:gd name="T55" fmla="*/ 247 h 275"/>
                <a:gd name="T56" fmla="*/ 212 w 305"/>
                <a:gd name="T57" fmla="*/ 243 h 275"/>
                <a:gd name="T58" fmla="*/ 215 w 305"/>
                <a:gd name="T59" fmla="*/ 241 h 275"/>
                <a:gd name="T60" fmla="*/ 246 w 305"/>
                <a:gd name="T61" fmla="*/ 235 h 275"/>
                <a:gd name="T62" fmla="*/ 283 w 305"/>
                <a:gd name="T63" fmla="*/ 232 h 275"/>
                <a:gd name="T64" fmla="*/ 285 w 305"/>
                <a:gd name="T65" fmla="*/ 231 h 275"/>
                <a:gd name="T66" fmla="*/ 288 w 305"/>
                <a:gd name="T67" fmla="*/ 231 h 275"/>
                <a:gd name="T68" fmla="*/ 293 w 305"/>
                <a:gd name="T69" fmla="*/ 2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5" h="275">
                  <a:moveTo>
                    <a:pt x="293" y="213"/>
                  </a:moveTo>
                  <a:cubicBezTo>
                    <a:pt x="269" y="210"/>
                    <a:pt x="246" y="210"/>
                    <a:pt x="223" y="214"/>
                  </a:cubicBezTo>
                  <a:cubicBezTo>
                    <a:pt x="198" y="212"/>
                    <a:pt x="172" y="211"/>
                    <a:pt x="146" y="215"/>
                  </a:cubicBezTo>
                  <a:cubicBezTo>
                    <a:pt x="135" y="192"/>
                    <a:pt x="123" y="170"/>
                    <a:pt x="111" y="148"/>
                  </a:cubicBezTo>
                  <a:cubicBezTo>
                    <a:pt x="106" y="138"/>
                    <a:pt x="102" y="126"/>
                    <a:pt x="95" y="117"/>
                  </a:cubicBezTo>
                  <a:cubicBezTo>
                    <a:pt x="83" y="85"/>
                    <a:pt x="69" y="52"/>
                    <a:pt x="55" y="30"/>
                  </a:cubicBezTo>
                  <a:cubicBezTo>
                    <a:pt x="52" y="26"/>
                    <a:pt x="50" y="21"/>
                    <a:pt x="48" y="17"/>
                  </a:cubicBezTo>
                  <a:cubicBezTo>
                    <a:pt x="46" y="13"/>
                    <a:pt x="43" y="12"/>
                    <a:pt x="40" y="12"/>
                  </a:cubicBezTo>
                  <a:cubicBezTo>
                    <a:pt x="39" y="11"/>
                    <a:pt x="37" y="11"/>
                    <a:pt x="36" y="10"/>
                  </a:cubicBezTo>
                  <a:cubicBezTo>
                    <a:pt x="35" y="9"/>
                    <a:pt x="34" y="8"/>
                    <a:pt x="33" y="8"/>
                  </a:cubicBezTo>
                  <a:cubicBezTo>
                    <a:pt x="33" y="8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1" y="3"/>
                    <a:pt x="27" y="0"/>
                    <a:pt x="2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7"/>
                    <a:pt x="2" y="13"/>
                  </a:cubicBezTo>
                  <a:cubicBezTo>
                    <a:pt x="1" y="16"/>
                    <a:pt x="2" y="19"/>
                    <a:pt x="4" y="21"/>
                  </a:cubicBezTo>
                  <a:cubicBezTo>
                    <a:pt x="8" y="25"/>
                    <a:pt x="11" y="28"/>
                    <a:pt x="14" y="31"/>
                  </a:cubicBezTo>
                  <a:cubicBezTo>
                    <a:pt x="11" y="34"/>
                    <a:pt x="9" y="38"/>
                    <a:pt x="12" y="43"/>
                  </a:cubicBezTo>
                  <a:cubicBezTo>
                    <a:pt x="22" y="60"/>
                    <a:pt x="33" y="78"/>
                    <a:pt x="43" y="95"/>
                  </a:cubicBezTo>
                  <a:cubicBezTo>
                    <a:pt x="42" y="97"/>
                    <a:pt x="42" y="98"/>
                    <a:pt x="42" y="101"/>
                  </a:cubicBezTo>
                  <a:cubicBezTo>
                    <a:pt x="57" y="150"/>
                    <a:pt x="84" y="193"/>
                    <a:pt x="110" y="238"/>
                  </a:cubicBezTo>
                  <a:cubicBezTo>
                    <a:pt x="108" y="240"/>
                    <a:pt x="108" y="243"/>
                    <a:pt x="110" y="246"/>
                  </a:cubicBezTo>
                  <a:cubicBezTo>
                    <a:pt x="114" y="252"/>
                    <a:pt x="117" y="258"/>
                    <a:pt x="121" y="265"/>
                  </a:cubicBezTo>
                  <a:cubicBezTo>
                    <a:pt x="121" y="270"/>
                    <a:pt x="125" y="275"/>
                    <a:pt x="130" y="275"/>
                  </a:cubicBezTo>
                  <a:cubicBezTo>
                    <a:pt x="133" y="275"/>
                    <a:pt x="133" y="275"/>
                    <a:pt x="133" y="275"/>
                  </a:cubicBezTo>
                  <a:cubicBezTo>
                    <a:pt x="136" y="275"/>
                    <a:pt x="140" y="272"/>
                    <a:pt x="142" y="268"/>
                  </a:cubicBezTo>
                  <a:cubicBezTo>
                    <a:pt x="156" y="258"/>
                    <a:pt x="176" y="256"/>
                    <a:pt x="192" y="253"/>
                  </a:cubicBezTo>
                  <a:cubicBezTo>
                    <a:pt x="196" y="252"/>
                    <a:pt x="198" y="250"/>
                    <a:pt x="199" y="247"/>
                  </a:cubicBezTo>
                  <a:cubicBezTo>
                    <a:pt x="203" y="246"/>
                    <a:pt x="207" y="245"/>
                    <a:pt x="212" y="243"/>
                  </a:cubicBezTo>
                  <a:cubicBezTo>
                    <a:pt x="213" y="243"/>
                    <a:pt x="214" y="242"/>
                    <a:pt x="215" y="241"/>
                  </a:cubicBezTo>
                  <a:cubicBezTo>
                    <a:pt x="225" y="239"/>
                    <a:pt x="236" y="237"/>
                    <a:pt x="246" y="235"/>
                  </a:cubicBezTo>
                  <a:cubicBezTo>
                    <a:pt x="259" y="234"/>
                    <a:pt x="271" y="232"/>
                    <a:pt x="283" y="232"/>
                  </a:cubicBezTo>
                  <a:cubicBezTo>
                    <a:pt x="284" y="232"/>
                    <a:pt x="284" y="231"/>
                    <a:pt x="285" y="231"/>
                  </a:cubicBezTo>
                  <a:cubicBezTo>
                    <a:pt x="286" y="231"/>
                    <a:pt x="287" y="231"/>
                    <a:pt x="288" y="231"/>
                  </a:cubicBezTo>
                  <a:cubicBezTo>
                    <a:pt x="300" y="233"/>
                    <a:pt x="305" y="214"/>
                    <a:pt x="293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22" name="Freeform 14"/>
            <p:cNvSpPr/>
            <p:nvPr/>
          </p:nvSpPr>
          <p:spPr bwMode="auto">
            <a:xfrm>
              <a:off x="4083" y="1590"/>
              <a:ext cx="498" cy="990"/>
            </a:xfrm>
            <a:custGeom>
              <a:avLst/>
              <a:gdLst>
                <a:gd name="T0" fmla="*/ 182 w 186"/>
                <a:gd name="T1" fmla="*/ 267 h 369"/>
                <a:gd name="T2" fmla="*/ 180 w 186"/>
                <a:gd name="T3" fmla="*/ 258 h 369"/>
                <a:gd name="T4" fmla="*/ 175 w 186"/>
                <a:gd name="T5" fmla="*/ 250 h 369"/>
                <a:gd name="T6" fmla="*/ 172 w 186"/>
                <a:gd name="T7" fmla="*/ 243 h 369"/>
                <a:gd name="T8" fmla="*/ 160 w 186"/>
                <a:gd name="T9" fmla="*/ 214 h 369"/>
                <a:gd name="T10" fmla="*/ 159 w 186"/>
                <a:gd name="T11" fmla="*/ 211 h 369"/>
                <a:gd name="T12" fmla="*/ 147 w 186"/>
                <a:gd name="T13" fmla="*/ 179 h 369"/>
                <a:gd name="T14" fmla="*/ 147 w 186"/>
                <a:gd name="T15" fmla="*/ 179 h 369"/>
                <a:gd name="T16" fmla="*/ 147 w 186"/>
                <a:gd name="T17" fmla="*/ 179 h 369"/>
                <a:gd name="T18" fmla="*/ 146 w 186"/>
                <a:gd name="T19" fmla="*/ 176 h 369"/>
                <a:gd name="T20" fmla="*/ 145 w 186"/>
                <a:gd name="T21" fmla="*/ 175 h 369"/>
                <a:gd name="T22" fmla="*/ 67 w 186"/>
                <a:gd name="T23" fmla="*/ 17 h 369"/>
                <a:gd name="T24" fmla="*/ 56 w 186"/>
                <a:gd name="T25" fmla="*/ 13 h 369"/>
                <a:gd name="T26" fmla="*/ 56 w 186"/>
                <a:gd name="T27" fmla="*/ 12 h 369"/>
                <a:gd name="T28" fmla="*/ 50 w 186"/>
                <a:gd name="T29" fmla="*/ 9 h 369"/>
                <a:gd name="T30" fmla="*/ 34 w 186"/>
                <a:gd name="T31" fmla="*/ 19 h 369"/>
                <a:gd name="T32" fmla="*/ 39 w 186"/>
                <a:gd name="T33" fmla="*/ 26 h 369"/>
                <a:gd name="T34" fmla="*/ 40 w 186"/>
                <a:gd name="T35" fmla="*/ 28 h 369"/>
                <a:gd name="T36" fmla="*/ 99 w 186"/>
                <a:gd name="T37" fmla="*/ 132 h 369"/>
                <a:gd name="T38" fmla="*/ 111 w 186"/>
                <a:gd name="T39" fmla="*/ 157 h 369"/>
                <a:gd name="T40" fmla="*/ 121 w 186"/>
                <a:gd name="T41" fmla="*/ 184 h 369"/>
                <a:gd name="T42" fmla="*/ 123 w 186"/>
                <a:gd name="T43" fmla="*/ 187 h 369"/>
                <a:gd name="T44" fmla="*/ 143 w 186"/>
                <a:gd name="T45" fmla="*/ 260 h 369"/>
                <a:gd name="T46" fmla="*/ 142 w 186"/>
                <a:gd name="T47" fmla="*/ 261 h 369"/>
                <a:gd name="T48" fmla="*/ 135 w 186"/>
                <a:gd name="T49" fmla="*/ 260 h 369"/>
                <a:gd name="T50" fmla="*/ 5 w 186"/>
                <a:gd name="T51" fmla="*/ 348 h 369"/>
                <a:gd name="T52" fmla="*/ 22 w 186"/>
                <a:gd name="T53" fmla="*/ 358 h 369"/>
                <a:gd name="T54" fmla="*/ 64 w 186"/>
                <a:gd name="T55" fmla="*/ 314 h 369"/>
                <a:gd name="T56" fmla="*/ 78 w 186"/>
                <a:gd name="T57" fmla="*/ 321 h 369"/>
                <a:gd name="T58" fmla="*/ 120 w 186"/>
                <a:gd name="T59" fmla="*/ 293 h 369"/>
                <a:gd name="T60" fmla="*/ 151 w 186"/>
                <a:gd name="T61" fmla="*/ 277 h 369"/>
                <a:gd name="T62" fmla="*/ 165 w 186"/>
                <a:gd name="T63" fmla="*/ 273 h 369"/>
                <a:gd name="T64" fmla="*/ 182 w 186"/>
                <a:gd name="T65" fmla="*/ 267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" h="369">
                  <a:moveTo>
                    <a:pt x="182" y="267"/>
                  </a:moveTo>
                  <a:cubicBezTo>
                    <a:pt x="182" y="264"/>
                    <a:pt x="181" y="261"/>
                    <a:pt x="180" y="258"/>
                  </a:cubicBezTo>
                  <a:cubicBezTo>
                    <a:pt x="180" y="254"/>
                    <a:pt x="178" y="251"/>
                    <a:pt x="175" y="250"/>
                  </a:cubicBezTo>
                  <a:cubicBezTo>
                    <a:pt x="174" y="247"/>
                    <a:pt x="173" y="245"/>
                    <a:pt x="172" y="243"/>
                  </a:cubicBezTo>
                  <a:cubicBezTo>
                    <a:pt x="168" y="234"/>
                    <a:pt x="164" y="224"/>
                    <a:pt x="160" y="214"/>
                  </a:cubicBezTo>
                  <a:cubicBezTo>
                    <a:pt x="160" y="213"/>
                    <a:pt x="159" y="212"/>
                    <a:pt x="159" y="211"/>
                  </a:cubicBezTo>
                  <a:cubicBezTo>
                    <a:pt x="155" y="200"/>
                    <a:pt x="151" y="190"/>
                    <a:pt x="147" y="179"/>
                  </a:cubicBezTo>
                  <a:cubicBezTo>
                    <a:pt x="147" y="179"/>
                    <a:pt x="147" y="179"/>
                    <a:pt x="147" y="179"/>
                  </a:cubicBezTo>
                  <a:cubicBezTo>
                    <a:pt x="147" y="179"/>
                    <a:pt x="147" y="179"/>
                    <a:pt x="147" y="179"/>
                  </a:cubicBezTo>
                  <a:cubicBezTo>
                    <a:pt x="146" y="178"/>
                    <a:pt x="146" y="177"/>
                    <a:pt x="146" y="176"/>
                  </a:cubicBezTo>
                  <a:cubicBezTo>
                    <a:pt x="146" y="176"/>
                    <a:pt x="145" y="176"/>
                    <a:pt x="145" y="175"/>
                  </a:cubicBezTo>
                  <a:cubicBezTo>
                    <a:pt x="134" y="115"/>
                    <a:pt x="102" y="67"/>
                    <a:pt x="67" y="17"/>
                  </a:cubicBezTo>
                  <a:cubicBezTo>
                    <a:pt x="64" y="13"/>
                    <a:pt x="60" y="12"/>
                    <a:pt x="56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4" y="10"/>
                    <a:pt x="52" y="9"/>
                    <a:pt x="50" y="9"/>
                  </a:cubicBezTo>
                  <a:cubicBezTo>
                    <a:pt x="43" y="0"/>
                    <a:pt x="27" y="9"/>
                    <a:pt x="34" y="19"/>
                  </a:cubicBezTo>
                  <a:cubicBezTo>
                    <a:pt x="35" y="21"/>
                    <a:pt x="37" y="24"/>
                    <a:pt x="39" y="26"/>
                  </a:cubicBezTo>
                  <a:cubicBezTo>
                    <a:pt x="39" y="27"/>
                    <a:pt x="39" y="27"/>
                    <a:pt x="40" y="28"/>
                  </a:cubicBezTo>
                  <a:cubicBezTo>
                    <a:pt x="63" y="60"/>
                    <a:pt x="80" y="97"/>
                    <a:pt x="99" y="132"/>
                  </a:cubicBezTo>
                  <a:cubicBezTo>
                    <a:pt x="102" y="140"/>
                    <a:pt x="107" y="149"/>
                    <a:pt x="111" y="157"/>
                  </a:cubicBezTo>
                  <a:cubicBezTo>
                    <a:pt x="114" y="166"/>
                    <a:pt x="117" y="175"/>
                    <a:pt x="121" y="184"/>
                  </a:cubicBezTo>
                  <a:cubicBezTo>
                    <a:pt x="122" y="185"/>
                    <a:pt x="122" y="186"/>
                    <a:pt x="123" y="187"/>
                  </a:cubicBezTo>
                  <a:cubicBezTo>
                    <a:pt x="129" y="212"/>
                    <a:pt x="135" y="236"/>
                    <a:pt x="143" y="260"/>
                  </a:cubicBezTo>
                  <a:cubicBezTo>
                    <a:pt x="143" y="260"/>
                    <a:pt x="142" y="260"/>
                    <a:pt x="142" y="261"/>
                  </a:cubicBezTo>
                  <a:cubicBezTo>
                    <a:pt x="140" y="259"/>
                    <a:pt x="138" y="259"/>
                    <a:pt x="135" y="260"/>
                  </a:cubicBezTo>
                  <a:cubicBezTo>
                    <a:pt x="90" y="279"/>
                    <a:pt x="27" y="300"/>
                    <a:pt x="5" y="348"/>
                  </a:cubicBezTo>
                  <a:cubicBezTo>
                    <a:pt x="0" y="359"/>
                    <a:pt x="17" y="369"/>
                    <a:pt x="22" y="358"/>
                  </a:cubicBezTo>
                  <a:cubicBezTo>
                    <a:pt x="30" y="339"/>
                    <a:pt x="45" y="325"/>
                    <a:pt x="64" y="314"/>
                  </a:cubicBezTo>
                  <a:cubicBezTo>
                    <a:pt x="65" y="320"/>
                    <a:pt x="72" y="325"/>
                    <a:pt x="78" y="321"/>
                  </a:cubicBezTo>
                  <a:cubicBezTo>
                    <a:pt x="92" y="311"/>
                    <a:pt x="106" y="302"/>
                    <a:pt x="120" y="293"/>
                  </a:cubicBezTo>
                  <a:cubicBezTo>
                    <a:pt x="131" y="288"/>
                    <a:pt x="141" y="283"/>
                    <a:pt x="151" y="277"/>
                  </a:cubicBezTo>
                  <a:cubicBezTo>
                    <a:pt x="156" y="280"/>
                    <a:pt x="162" y="279"/>
                    <a:pt x="165" y="273"/>
                  </a:cubicBezTo>
                  <a:cubicBezTo>
                    <a:pt x="171" y="282"/>
                    <a:pt x="186" y="278"/>
                    <a:pt x="182" y="2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0" name="Freeform 15"/>
            <p:cNvSpPr/>
            <p:nvPr/>
          </p:nvSpPr>
          <p:spPr bwMode="auto">
            <a:xfrm>
              <a:off x="3621" y="1807"/>
              <a:ext cx="408" cy="819"/>
            </a:xfrm>
            <a:custGeom>
              <a:avLst/>
              <a:gdLst>
                <a:gd name="T0" fmla="*/ 147 w 152"/>
                <a:gd name="T1" fmla="*/ 288 h 305"/>
                <a:gd name="T2" fmla="*/ 23 w 152"/>
                <a:gd name="T3" fmla="*/ 12 h 305"/>
                <a:gd name="T4" fmla="*/ 4 w 152"/>
                <a:gd name="T5" fmla="*/ 17 h 305"/>
                <a:gd name="T6" fmla="*/ 129 w 152"/>
                <a:gd name="T7" fmla="*/ 294 h 305"/>
                <a:gd name="T8" fmla="*/ 147 w 152"/>
                <a:gd name="T9" fmla="*/ 28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05">
                  <a:moveTo>
                    <a:pt x="147" y="288"/>
                  </a:moveTo>
                  <a:cubicBezTo>
                    <a:pt x="108" y="195"/>
                    <a:pt x="56" y="107"/>
                    <a:pt x="23" y="12"/>
                  </a:cubicBezTo>
                  <a:cubicBezTo>
                    <a:pt x="19" y="0"/>
                    <a:pt x="0" y="5"/>
                    <a:pt x="4" y="17"/>
                  </a:cubicBezTo>
                  <a:cubicBezTo>
                    <a:pt x="38" y="113"/>
                    <a:pt x="89" y="200"/>
                    <a:pt x="129" y="294"/>
                  </a:cubicBezTo>
                  <a:cubicBezTo>
                    <a:pt x="133" y="305"/>
                    <a:pt x="152" y="300"/>
                    <a:pt x="147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3077" y="1525"/>
              <a:ext cx="1523" cy="1270"/>
            </a:xfrm>
            <a:custGeom>
              <a:avLst/>
              <a:gdLst>
                <a:gd name="T0" fmla="*/ 504 w 568"/>
                <a:gd name="T1" fmla="*/ 124 h 473"/>
                <a:gd name="T2" fmla="*/ 392 w 568"/>
                <a:gd name="T3" fmla="*/ 2 h 473"/>
                <a:gd name="T4" fmla="*/ 207 w 568"/>
                <a:gd name="T5" fmla="*/ 107 h 473"/>
                <a:gd name="T6" fmla="*/ 202 w 568"/>
                <a:gd name="T7" fmla="*/ 116 h 473"/>
                <a:gd name="T8" fmla="*/ 47 w 568"/>
                <a:gd name="T9" fmla="*/ 142 h 473"/>
                <a:gd name="T10" fmla="*/ 18 w 568"/>
                <a:gd name="T11" fmla="*/ 172 h 473"/>
                <a:gd name="T12" fmla="*/ 2 w 568"/>
                <a:gd name="T13" fmla="*/ 188 h 473"/>
                <a:gd name="T14" fmla="*/ 64 w 568"/>
                <a:gd name="T15" fmla="*/ 339 h 473"/>
                <a:gd name="T16" fmla="*/ 91 w 568"/>
                <a:gd name="T17" fmla="*/ 393 h 473"/>
                <a:gd name="T18" fmla="*/ 149 w 568"/>
                <a:gd name="T19" fmla="*/ 469 h 473"/>
                <a:gd name="T20" fmla="*/ 217 w 568"/>
                <a:gd name="T21" fmla="*/ 453 h 473"/>
                <a:gd name="T22" fmla="*/ 415 w 568"/>
                <a:gd name="T23" fmla="*/ 386 h 473"/>
                <a:gd name="T24" fmla="*/ 458 w 568"/>
                <a:gd name="T25" fmla="*/ 370 h 473"/>
                <a:gd name="T26" fmla="*/ 552 w 568"/>
                <a:gd name="T27" fmla="*/ 344 h 473"/>
                <a:gd name="T28" fmla="*/ 564 w 568"/>
                <a:gd name="T29" fmla="*/ 300 h 473"/>
                <a:gd name="T30" fmla="*/ 568 w 568"/>
                <a:gd name="T31" fmla="*/ 295 h 473"/>
                <a:gd name="T32" fmla="*/ 308 w 568"/>
                <a:gd name="T33" fmla="*/ 397 h 473"/>
                <a:gd name="T34" fmla="*/ 298 w 568"/>
                <a:gd name="T35" fmla="*/ 398 h 473"/>
                <a:gd name="T36" fmla="*/ 145 w 568"/>
                <a:gd name="T37" fmla="*/ 434 h 473"/>
                <a:gd name="T38" fmla="*/ 105 w 568"/>
                <a:gd name="T39" fmla="*/ 355 h 473"/>
                <a:gd name="T40" fmla="*/ 25 w 568"/>
                <a:gd name="T41" fmla="*/ 178 h 473"/>
                <a:gd name="T42" fmla="*/ 55 w 568"/>
                <a:gd name="T43" fmla="*/ 168 h 473"/>
                <a:gd name="T44" fmla="*/ 104 w 568"/>
                <a:gd name="T45" fmla="*/ 272 h 473"/>
                <a:gd name="T46" fmla="*/ 161 w 568"/>
                <a:gd name="T47" fmla="*/ 375 h 473"/>
                <a:gd name="T48" fmla="*/ 197 w 568"/>
                <a:gd name="T49" fmla="*/ 392 h 473"/>
                <a:gd name="T50" fmla="*/ 290 w 568"/>
                <a:gd name="T51" fmla="*/ 388 h 473"/>
                <a:gd name="T52" fmla="*/ 308 w 568"/>
                <a:gd name="T53" fmla="*/ 397 h 473"/>
                <a:gd name="T54" fmla="*/ 211 w 568"/>
                <a:gd name="T55" fmla="*/ 384 h 473"/>
                <a:gd name="T56" fmla="*/ 169 w 568"/>
                <a:gd name="T57" fmla="*/ 371 h 473"/>
                <a:gd name="T58" fmla="*/ 111 w 568"/>
                <a:gd name="T59" fmla="*/ 268 h 473"/>
                <a:gd name="T60" fmla="*/ 203 w 568"/>
                <a:gd name="T61" fmla="*/ 124 h 473"/>
                <a:gd name="T62" fmla="*/ 276 w 568"/>
                <a:gd name="T63" fmla="*/ 287 h 473"/>
                <a:gd name="T64" fmla="*/ 324 w 568"/>
                <a:gd name="T65" fmla="*/ 392 h 473"/>
                <a:gd name="T66" fmla="*/ 343 w 568"/>
                <a:gd name="T67" fmla="*/ 397 h 473"/>
                <a:gd name="T68" fmla="*/ 315 w 568"/>
                <a:gd name="T69" fmla="*/ 357 h 473"/>
                <a:gd name="T70" fmla="*/ 237 w 568"/>
                <a:gd name="T71" fmla="*/ 176 h 473"/>
                <a:gd name="T72" fmla="*/ 212 w 568"/>
                <a:gd name="T73" fmla="*/ 118 h 473"/>
                <a:gd name="T74" fmla="*/ 220 w 568"/>
                <a:gd name="T75" fmla="*/ 105 h 473"/>
                <a:gd name="T76" fmla="*/ 362 w 568"/>
                <a:gd name="T77" fmla="*/ 17 h 473"/>
                <a:gd name="T78" fmla="*/ 430 w 568"/>
                <a:gd name="T79" fmla="*/ 95 h 473"/>
                <a:gd name="T80" fmla="*/ 511 w 568"/>
                <a:gd name="T81" fmla="*/ 276 h 473"/>
                <a:gd name="T82" fmla="*/ 343 w 568"/>
                <a:gd name="T83" fmla="*/ 397 h 473"/>
                <a:gd name="T84" fmla="*/ 473 w 568"/>
                <a:gd name="T85" fmla="*/ 329 h 473"/>
                <a:gd name="T86" fmla="*/ 451 w 568"/>
                <a:gd name="T87" fmla="*/ 340 h 473"/>
                <a:gd name="T88" fmla="*/ 436 w 568"/>
                <a:gd name="T89" fmla="*/ 348 h 473"/>
                <a:gd name="T90" fmla="*/ 482 w 568"/>
                <a:gd name="T91" fmla="*/ 324 h 473"/>
                <a:gd name="T92" fmla="*/ 545 w 568"/>
                <a:gd name="T93" fmla="*/ 293 h 473"/>
                <a:gd name="T94" fmla="*/ 539 w 568"/>
                <a:gd name="T95" fmla="*/ 297 h 473"/>
                <a:gd name="T96" fmla="*/ 367 w 568"/>
                <a:gd name="T97" fmla="*/ 385 h 473"/>
                <a:gd name="T98" fmla="*/ 516 w 568"/>
                <a:gd name="T99" fmla="*/ 281 h 473"/>
                <a:gd name="T100" fmla="*/ 517 w 568"/>
                <a:gd name="T101" fmla="*/ 276 h 473"/>
                <a:gd name="T102" fmla="*/ 518 w 568"/>
                <a:gd name="T103" fmla="*/ 270 h 473"/>
                <a:gd name="T104" fmla="*/ 511 w 568"/>
                <a:gd name="T105" fmla="*/ 239 h 473"/>
                <a:gd name="T106" fmla="*/ 434 w 568"/>
                <a:gd name="T107" fmla="*/ 85 h 473"/>
                <a:gd name="T108" fmla="*/ 506 w 568"/>
                <a:gd name="T109" fmla="*/ 147 h 473"/>
                <a:gd name="T110" fmla="*/ 547 w 568"/>
                <a:gd name="T111" fmla="*/ 29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68" h="473">
                  <a:moveTo>
                    <a:pt x="567" y="294"/>
                  </a:moveTo>
                  <a:cubicBezTo>
                    <a:pt x="541" y="240"/>
                    <a:pt x="528" y="180"/>
                    <a:pt x="504" y="124"/>
                  </a:cubicBezTo>
                  <a:cubicBezTo>
                    <a:pt x="487" y="86"/>
                    <a:pt x="455" y="15"/>
                    <a:pt x="402" y="24"/>
                  </a:cubicBezTo>
                  <a:cubicBezTo>
                    <a:pt x="399" y="17"/>
                    <a:pt x="396" y="10"/>
                    <a:pt x="392" y="2"/>
                  </a:cubicBezTo>
                  <a:cubicBezTo>
                    <a:pt x="392" y="1"/>
                    <a:pt x="390" y="0"/>
                    <a:pt x="388" y="1"/>
                  </a:cubicBezTo>
                  <a:cubicBezTo>
                    <a:pt x="321" y="18"/>
                    <a:pt x="255" y="56"/>
                    <a:pt x="207" y="107"/>
                  </a:cubicBezTo>
                  <a:cubicBezTo>
                    <a:pt x="206" y="108"/>
                    <a:pt x="206" y="110"/>
                    <a:pt x="207" y="112"/>
                  </a:cubicBezTo>
                  <a:cubicBezTo>
                    <a:pt x="205" y="111"/>
                    <a:pt x="202" y="113"/>
                    <a:pt x="202" y="116"/>
                  </a:cubicBezTo>
                  <a:cubicBezTo>
                    <a:pt x="150" y="107"/>
                    <a:pt x="102" y="129"/>
                    <a:pt x="50" y="137"/>
                  </a:cubicBezTo>
                  <a:cubicBezTo>
                    <a:pt x="48" y="137"/>
                    <a:pt x="46" y="140"/>
                    <a:pt x="47" y="142"/>
                  </a:cubicBezTo>
                  <a:cubicBezTo>
                    <a:pt x="49" y="148"/>
                    <a:pt x="52" y="154"/>
                    <a:pt x="54" y="160"/>
                  </a:cubicBezTo>
                  <a:cubicBezTo>
                    <a:pt x="42" y="162"/>
                    <a:pt x="30" y="168"/>
                    <a:pt x="18" y="172"/>
                  </a:cubicBezTo>
                  <a:cubicBezTo>
                    <a:pt x="16" y="173"/>
                    <a:pt x="15" y="175"/>
                    <a:pt x="16" y="177"/>
                  </a:cubicBezTo>
                  <a:cubicBezTo>
                    <a:pt x="12" y="181"/>
                    <a:pt x="7" y="185"/>
                    <a:pt x="2" y="188"/>
                  </a:cubicBezTo>
                  <a:cubicBezTo>
                    <a:pt x="0" y="189"/>
                    <a:pt x="0" y="191"/>
                    <a:pt x="1" y="193"/>
                  </a:cubicBezTo>
                  <a:cubicBezTo>
                    <a:pt x="23" y="241"/>
                    <a:pt x="41" y="291"/>
                    <a:pt x="64" y="339"/>
                  </a:cubicBezTo>
                  <a:cubicBezTo>
                    <a:pt x="69" y="348"/>
                    <a:pt x="74" y="359"/>
                    <a:pt x="80" y="369"/>
                  </a:cubicBezTo>
                  <a:cubicBezTo>
                    <a:pt x="83" y="377"/>
                    <a:pt x="87" y="385"/>
                    <a:pt x="91" y="393"/>
                  </a:cubicBezTo>
                  <a:cubicBezTo>
                    <a:pt x="104" y="420"/>
                    <a:pt x="119" y="452"/>
                    <a:pt x="144" y="471"/>
                  </a:cubicBezTo>
                  <a:cubicBezTo>
                    <a:pt x="146" y="473"/>
                    <a:pt x="149" y="471"/>
                    <a:pt x="149" y="469"/>
                  </a:cubicBezTo>
                  <a:cubicBezTo>
                    <a:pt x="163" y="465"/>
                    <a:pt x="176" y="461"/>
                    <a:pt x="188" y="457"/>
                  </a:cubicBezTo>
                  <a:cubicBezTo>
                    <a:pt x="198" y="456"/>
                    <a:pt x="208" y="454"/>
                    <a:pt x="217" y="453"/>
                  </a:cubicBezTo>
                  <a:cubicBezTo>
                    <a:pt x="251" y="446"/>
                    <a:pt x="284" y="434"/>
                    <a:pt x="317" y="423"/>
                  </a:cubicBezTo>
                  <a:cubicBezTo>
                    <a:pt x="349" y="411"/>
                    <a:pt x="382" y="398"/>
                    <a:pt x="415" y="386"/>
                  </a:cubicBezTo>
                  <a:cubicBezTo>
                    <a:pt x="416" y="386"/>
                    <a:pt x="417" y="386"/>
                    <a:pt x="417" y="386"/>
                  </a:cubicBezTo>
                  <a:cubicBezTo>
                    <a:pt x="431" y="381"/>
                    <a:pt x="445" y="376"/>
                    <a:pt x="458" y="370"/>
                  </a:cubicBezTo>
                  <a:cubicBezTo>
                    <a:pt x="488" y="361"/>
                    <a:pt x="519" y="352"/>
                    <a:pt x="550" y="347"/>
                  </a:cubicBezTo>
                  <a:cubicBezTo>
                    <a:pt x="551" y="346"/>
                    <a:pt x="552" y="345"/>
                    <a:pt x="552" y="344"/>
                  </a:cubicBezTo>
                  <a:cubicBezTo>
                    <a:pt x="555" y="330"/>
                    <a:pt x="554" y="316"/>
                    <a:pt x="550" y="302"/>
                  </a:cubicBezTo>
                  <a:cubicBezTo>
                    <a:pt x="555" y="301"/>
                    <a:pt x="559" y="301"/>
                    <a:pt x="564" y="300"/>
                  </a:cubicBezTo>
                  <a:cubicBezTo>
                    <a:pt x="564" y="300"/>
                    <a:pt x="564" y="300"/>
                    <a:pt x="564" y="300"/>
                  </a:cubicBezTo>
                  <a:cubicBezTo>
                    <a:pt x="566" y="300"/>
                    <a:pt x="568" y="298"/>
                    <a:pt x="568" y="295"/>
                  </a:cubicBezTo>
                  <a:cubicBezTo>
                    <a:pt x="568" y="295"/>
                    <a:pt x="568" y="294"/>
                    <a:pt x="567" y="294"/>
                  </a:cubicBezTo>
                  <a:close/>
                  <a:moveTo>
                    <a:pt x="308" y="397"/>
                  </a:moveTo>
                  <a:cubicBezTo>
                    <a:pt x="306" y="397"/>
                    <a:pt x="303" y="396"/>
                    <a:pt x="301" y="396"/>
                  </a:cubicBezTo>
                  <a:cubicBezTo>
                    <a:pt x="300" y="397"/>
                    <a:pt x="299" y="398"/>
                    <a:pt x="298" y="398"/>
                  </a:cubicBezTo>
                  <a:cubicBezTo>
                    <a:pt x="247" y="403"/>
                    <a:pt x="202" y="430"/>
                    <a:pt x="151" y="437"/>
                  </a:cubicBezTo>
                  <a:cubicBezTo>
                    <a:pt x="148" y="437"/>
                    <a:pt x="146" y="436"/>
                    <a:pt x="145" y="434"/>
                  </a:cubicBezTo>
                  <a:cubicBezTo>
                    <a:pt x="144" y="430"/>
                    <a:pt x="143" y="426"/>
                    <a:pt x="141" y="423"/>
                  </a:cubicBezTo>
                  <a:cubicBezTo>
                    <a:pt x="125" y="411"/>
                    <a:pt x="110" y="366"/>
                    <a:pt x="105" y="355"/>
                  </a:cubicBezTo>
                  <a:cubicBezTo>
                    <a:pt x="78" y="298"/>
                    <a:pt x="51" y="241"/>
                    <a:pt x="21" y="186"/>
                  </a:cubicBezTo>
                  <a:cubicBezTo>
                    <a:pt x="19" y="182"/>
                    <a:pt x="22" y="179"/>
                    <a:pt x="25" y="178"/>
                  </a:cubicBezTo>
                  <a:cubicBezTo>
                    <a:pt x="25" y="178"/>
                    <a:pt x="25" y="178"/>
                    <a:pt x="25" y="178"/>
                  </a:cubicBezTo>
                  <a:cubicBezTo>
                    <a:pt x="34" y="174"/>
                    <a:pt x="44" y="169"/>
                    <a:pt x="55" y="168"/>
                  </a:cubicBezTo>
                  <a:cubicBezTo>
                    <a:pt x="55" y="168"/>
                    <a:pt x="56" y="167"/>
                    <a:pt x="57" y="167"/>
                  </a:cubicBezTo>
                  <a:cubicBezTo>
                    <a:pt x="71" y="203"/>
                    <a:pt x="88" y="238"/>
                    <a:pt x="104" y="272"/>
                  </a:cubicBezTo>
                  <a:cubicBezTo>
                    <a:pt x="116" y="296"/>
                    <a:pt x="127" y="320"/>
                    <a:pt x="141" y="344"/>
                  </a:cubicBezTo>
                  <a:cubicBezTo>
                    <a:pt x="146" y="353"/>
                    <a:pt x="152" y="368"/>
                    <a:pt x="161" y="375"/>
                  </a:cubicBezTo>
                  <a:cubicBezTo>
                    <a:pt x="160" y="376"/>
                    <a:pt x="159" y="379"/>
                    <a:pt x="161" y="381"/>
                  </a:cubicBezTo>
                  <a:cubicBezTo>
                    <a:pt x="170" y="389"/>
                    <a:pt x="183" y="392"/>
                    <a:pt x="197" y="392"/>
                  </a:cubicBezTo>
                  <a:cubicBezTo>
                    <a:pt x="206" y="391"/>
                    <a:pt x="214" y="390"/>
                    <a:pt x="223" y="389"/>
                  </a:cubicBezTo>
                  <a:cubicBezTo>
                    <a:pt x="246" y="386"/>
                    <a:pt x="268" y="385"/>
                    <a:pt x="290" y="388"/>
                  </a:cubicBezTo>
                  <a:cubicBezTo>
                    <a:pt x="297" y="388"/>
                    <a:pt x="304" y="388"/>
                    <a:pt x="310" y="390"/>
                  </a:cubicBezTo>
                  <a:cubicBezTo>
                    <a:pt x="315" y="391"/>
                    <a:pt x="313" y="398"/>
                    <a:pt x="308" y="397"/>
                  </a:cubicBezTo>
                  <a:close/>
                  <a:moveTo>
                    <a:pt x="261" y="382"/>
                  </a:moveTo>
                  <a:cubicBezTo>
                    <a:pt x="245" y="382"/>
                    <a:pt x="228" y="383"/>
                    <a:pt x="211" y="384"/>
                  </a:cubicBezTo>
                  <a:cubicBezTo>
                    <a:pt x="198" y="384"/>
                    <a:pt x="181" y="385"/>
                    <a:pt x="169" y="377"/>
                  </a:cubicBezTo>
                  <a:cubicBezTo>
                    <a:pt x="171" y="376"/>
                    <a:pt x="172" y="372"/>
                    <a:pt x="169" y="371"/>
                  </a:cubicBezTo>
                  <a:cubicBezTo>
                    <a:pt x="159" y="365"/>
                    <a:pt x="151" y="347"/>
                    <a:pt x="146" y="337"/>
                  </a:cubicBezTo>
                  <a:cubicBezTo>
                    <a:pt x="133" y="315"/>
                    <a:pt x="122" y="292"/>
                    <a:pt x="111" y="268"/>
                  </a:cubicBezTo>
                  <a:cubicBezTo>
                    <a:pt x="91" y="228"/>
                    <a:pt x="72" y="186"/>
                    <a:pt x="56" y="144"/>
                  </a:cubicBezTo>
                  <a:cubicBezTo>
                    <a:pt x="106" y="135"/>
                    <a:pt x="152" y="114"/>
                    <a:pt x="203" y="124"/>
                  </a:cubicBezTo>
                  <a:cubicBezTo>
                    <a:pt x="216" y="143"/>
                    <a:pt x="224" y="165"/>
                    <a:pt x="233" y="186"/>
                  </a:cubicBezTo>
                  <a:cubicBezTo>
                    <a:pt x="247" y="220"/>
                    <a:pt x="261" y="254"/>
                    <a:pt x="276" y="287"/>
                  </a:cubicBezTo>
                  <a:cubicBezTo>
                    <a:pt x="289" y="318"/>
                    <a:pt x="302" y="348"/>
                    <a:pt x="317" y="377"/>
                  </a:cubicBezTo>
                  <a:cubicBezTo>
                    <a:pt x="318" y="380"/>
                    <a:pt x="321" y="386"/>
                    <a:pt x="324" y="392"/>
                  </a:cubicBezTo>
                  <a:cubicBezTo>
                    <a:pt x="305" y="383"/>
                    <a:pt x="283" y="382"/>
                    <a:pt x="261" y="382"/>
                  </a:cubicBezTo>
                  <a:close/>
                  <a:moveTo>
                    <a:pt x="343" y="397"/>
                  </a:moveTo>
                  <a:cubicBezTo>
                    <a:pt x="341" y="397"/>
                    <a:pt x="338" y="396"/>
                    <a:pt x="335" y="396"/>
                  </a:cubicBezTo>
                  <a:cubicBezTo>
                    <a:pt x="327" y="385"/>
                    <a:pt x="318" y="361"/>
                    <a:pt x="315" y="357"/>
                  </a:cubicBezTo>
                  <a:cubicBezTo>
                    <a:pt x="301" y="328"/>
                    <a:pt x="289" y="298"/>
                    <a:pt x="276" y="268"/>
                  </a:cubicBezTo>
                  <a:cubicBezTo>
                    <a:pt x="263" y="237"/>
                    <a:pt x="250" y="206"/>
                    <a:pt x="237" y="176"/>
                  </a:cubicBezTo>
                  <a:cubicBezTo>
                    <a:pt x="229" y="158"/>
                    <a:pt x="222" y="140"/>
                    <a:pt x="212" y="124"/>
                  </a:cubicBezTo>
                  <a:cubicBezTo>
                    <a:pt x="214" y="122"/>
                    <a:pt x="214" y="119"/>
                    <a:pt x="212" y="118"/>
                  </a:cubicBezTo>
                  <a:cubicBezTo>
                    <a:pt x="215" y="115"/>
                    <a:pt x="218" y="110"/>
                    <a:pt x="219" y="108"/>
                  </a:cubicBezTo>
                  <a:cubicBezTo>
                    <a:pt x="220" y="107"/>
                    <a:pt x="220" y="106"/>
                    <a:pt x="220" y="105"/>
                  </a:cubicBezTo>
                  <a:cubicBezTo>
                    <a:pt x="251" y="74"/>
                    <a:pt x="289" y="50"/>
                    <a:pt x="328" y="31"/>
                  </a:cubicBezTo>
                  <a:cubicBezTo>
                    <a:pt x="339" y="25"/>
                    <a:pt x="351" y="21"/>
                    <a:pt x="362" y="17"/>
                  </a:cubicBezTo>
                  <a:cubicBezTo>
                    <a:pt x="375" y="12"/>
                    <a:pt x="385" y="5"/>
                    <a:pt x="392" y="19"/>
                  </a:cubicBezTo>
                  <a:cubicBezTo>
                    <a:pt x="403" y="45"/>
                    <a:pt x="417" y="70"/>
                    <a:pt x="430" y="95"/>
                  </a:cubicBezTo>
                  <a:cubicBezTo>
                    <a:pt x="456" y="142"/>
                    <a:pt x="481" y="190"/>
                    <a:pt x="502" y="240"/>
                  </a:cubicBezTo>
                  <a:cubicBezTo>
                    <a:pt x="504" y="243"/>
                    <a:pt x="507" y="264"/>
                    <a:pt x="511" y="276"/>
                  </a:cubicBezTo>
                  <a:cubicBezTo>
                    <a:pt x="446" y="301"/>
                    <a:pt x="389" y="344"/>
                    <a:pt x="346" y="399"/>
                  </a:cubicBezTo>
                  <a:cubicBezTo>
                    <a:pt x="345" y="398"/>
                    <a:pt x="344" y="398"/>
                    <a:pt x="343" y="397"/>
                  </a:cubicBezTo>
                  <a:close/>
                  <a:moveTo>
                    <a:pt x="482" y="324"/>
                  </a:moveTo>
                  <a:cubicBezTo>
                    <a:pt x="479" y="326"/>
                    <a:pt x="476" y="328"/>
                    <a:pt x="473" y="329"/>
                  </a:cubicBezTo>
                  <a:cubicBezTo>
                    <a:pt x="468" y="331"/>
                    <a:pt x="464" y="333"/>
                    <a:pt x="460" y="335"/>
                  </a:cubicBezTo>
                  <a:cubicBezTo>
                    <a:pt x="457" y="337"/>
                    <a:pt x="454" y="338"/>
                    <a:pt x="451" y="340"/>
                  </a:cubicBezTo>
                  <a:cubicBezTo>
                    <a:pt x="451" y="340"/>
                    <a:pt x="451" y="340"/>
                    <a:pt x="451" y="340"/>
                  </a:cubicBezTo>
                  <a:cubicBezTo>
                    <a:pt x="446" y="342"/>
                    <a:pt x="441" y="345"/>
                    <a:pt x="436" y="348"/>
                  </a:cubicBezTo>
                  <a:cubicBezTo>
                    <a:pt x="453" y="338"/>
                    <a:pt x="471" y="328"/>
                    <a:pt x="489" y="321"/>
                  </a:cubicBezTo>
                  <a:cubicBezTo>
                    <a:pt x="487" y="322"/>
                    <a:pt x="485" y="323"/>
                    <a:pt x="482" y="324"/>
                  </a:cubicBezTo>
                  <a:close/>
                  <a:moveTo>
                    <a:pt x="547" y="295"/>
                  </a:moveTo>
                  <a:cubicBezTo>
                    <a:pt x="546" y="294"/>
                    <a:pt x="546" y="294"/>
                    <a:pt x="545" y="293"/>
                  </a:cubicBezTo>
                  <a:cubicBezTo>
                    <a:pt x="545" y="294"/>
                    <a:pt x="544" y="295"/>
                    <a:pt x="542" y="295"/>
                  </a:cubicBezTo>
                  <a:cubicBezTo>
                    <a:pt x="541" y="295"/>
                    <a:pt x="540" y="296"/>
                    <a:pt x="539" y="297"/>
                  </a:cubicBezTo>
                  <a:cubicBezTo>
                    <a:pt x="539" y="297"/>
                    <a:pt x="539" y="297"/>
                    <a:pt x="539" y="297"/>
                  </a:cubicBezTo>
                  <a:cubicBezTo>
                    <a:pt x="476" y="311"/>
                    <a:pt x="418" y="347"/>
                    <a:pt x="367" y="385"/>
                  </a:cubicBezTo>
                  <a:cubicBezTo>
                    <a:pt x="407" y="340"/>
                    <a:pt x="458" y="304"/>
                    <a:pt x="515" y="283"/>
                  </a:cubicBezTo>
                  <a:cubicBezTo>
                    <a:pt x="515" y="282"/>
                    <a:pt x="515" y="282"/>
                    <a:pt x="516" y="281"/>
                  </a:cubicBezTo>
                  <a:cubicBezTo>
                    <a:pt x="517" y="280"/>
                    <a:pt x="517" y="278"/>
                    <a:pt x="517" y="276"/>
                  </a:cubicBezTo>
                  <a:cubicBezTo>
                    <a:pt x="517" y="276"/>
                    <a:pt x="517" y="276"/>
                    <a:pt x="517" y="276"/>
                  </a:cubicBezTo>
                  <a:cubicBezTo>
                    <a:pt x="517" y="276"/>
                    <a:pt x="517" y="276"/>
                    <a:pt x="517" y="275"/>
                  </a:cubicBezTo>
                  <a:cubicBezTo>
                    <a:pt x="516" y="273"/>
                    <a:pt x="516" y="271"/>
                    <a:pt x="518" y="270"/>
                  </a:cubicBezTo>
                  <a:cubicBezTo>
                    <a:pt x="517" y="267"/>
                    <a:pt x="516" y="263"/>
                    <a:pt x="516" y="260"/>
                  </a:cubicBezTo>
                  <a:cubicBezTo>
                    <a:pt x="515" y="253"/>
                    <a:pt x="513" y="246"/>
                    <a:pt x="511" y="239"/>
                  </a:cubicBezTo>
                  <a:cubicBezTo>
                    <a:pt x="499" y="212"/>
                    <a:pt x="486" y="185"/>
                    <a:pt x="474" y="158"/>
                  </a:cubicBezTo>
                  <a:cubicBezTo>
                    <a:pt x="463" y="133"/>
                    <a:pt x="447" y="109"/>
                    <a:pt x="434" y="85"/>
                  </a:cubicBezTo>
                  <a:cubicBezTo>
                    <a:pt x="424" y="67"/>
                    <a:pt x="414" y="49"/>
                    <a:pt x="406" y="31"/>
                  </a:cubicBezTo>
                  <a:cubicBezTo>
                    <a:pt x="459" y="25"/>
                    <a:pt x="490" y="110"/>
                    <a:pt x="506" y="147"/>
                  </a:cubicBezTo>
                  <a:cubicBezTo>
                    <a:pt x="525" y="195"/>
                    <a:pt x="537" y="246"/>
                    <a:pt x="559" y="293"/>
                  </a:cubicBezTo>
                  <a:cubicBezTo>
                    <a:pt x="555" y="294"/>
                    <a:pt x="551" y="294"/>
                    <a:pt x="547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>
              <a:off x="3737" y="1649"/>
              <a:ext cx="405" cy="413"/>
            </a:xfrm>
            <a:custGeom>
              <a:avLst/>
              <a:gdLst>
                <a:gd name="T0" fmla="*/ 151 w 151"/>
                <a:gd name="T1" fmla="*/ 74 h 154"/>
                <a:gd name="T2" fmla="*/ 127 w 151"/>
                <a:gd name="T3" fmla="*/ 3 h 154"/>
                <a:gd name="T4" fmla="*/ 122 w 151"/>
                <a:gd name="T5" fmla="*/ 2 h 154"/>
                <a:gd name="T6" fmla="*/ 2 w 151"/>
                <a:gd name="T7" fmla="*/ 94 h 154"/>
                <a:gd name="T8" fmla="*/ 3 w 151"/>
                <a:gd name="T9" fmla="*/ 100 h 154"/>
                <a:gd name="T10" fmla="*/ 4 w 151"/>
                <a:gd name="T11" fmla="*/ 102 h 154"/>
                <a:gd name="T12" fmla="*/ 33 w 151"/>
                <a:gd name="T13" fmla="*/ 149 h 154"/>
                <a:gd name="T14" fmla="*/ 39 w 151"/>
                <a:gd name="T15" fmla="*/ 145 h 154"/>
                <a:gd name="T16" fmla="*/ 39 w 151"/>
                <a:gd name="T17" fmla="*/ 145 h 154"/>
                <a:gd name="T18" fmla="*/ 41 w 151"/>
                <a:gd name="T19" fmla="*/ 144 h 154"/>
                <a:gd name="T20" fmla="*/ 149 w 151"/>
                <a:gd name="T21" fmla="*/ 78 h 154"/>
                <a:gd name="T22" fmla="*/ 151 w 151"/>
                <a:gd name="T23" fmla="*/ 74 h 154"/>
                <a:gd name="T24" fmla="*/ 139 w 151"/>
                <a:gd name="T25" fmla="*/ 74 h 154"/>
                <a:gd name="T26" fmla="*/ 116 w 151"/>
                <a:gd name="T27" fmla="*/ 86 h 154"/>
                <a:gd name="T28" fmla="*/ 36 w 151"/>
                <a:gd name="T29" fmla="*/ 138 h 154"/>
                <a:gd name="T30" fmla="*/ 10 w 151"/>
                <a:gd name="T31" fmla="*/ 98 h 154"/>
                <a:gd name="T32" fmla="*/ 9 w 151"/>
                <a:gd name="T33" fmla="*/ 98 h 154"/>
                <a:gd name="T34" fmla="*/ 122 w 151"/>
                <a:gd name="T35" fmla="*/ 11 h 154"/>
                <a:gd name="T36" fmla="*/ 138 w 151"/>
                <a:gd name="T37" fmla="*/ 54 h 154"/>
                <a:gd name="T38" fmla="*/ 139 w 151"/>
                <a:gd name="T39" fmla="*/ 7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1" h="154">
                  <a:moveTo>
                    <a:pt x="151" y="74"/>
                  </a:moveTo>
                  <a:cubicBezTo>
                    <a:pt x="144" y="50"/>
                    <a:pt x="140" y="25"/>
                    <a:pt x="127" y="3"/>
                  </a:cubicBezTo>
                  <a:cubicBezTo>
                    <a:pt x="126" y="1"/>
                    <a:pt x="123" y="0"/>
                    <a:pt x="122" y="2"/>
                  </a:cubicBezTo>
                  <a:cubicBezTo>
                    <a:pt x="81" y="32"/>
                    <a:pt x="38" y="57"/>
                    <a:pt x="2" y="94"/>
                  </a:cubicBezTo>
                  <a:cubicBezTo>
                    <a:pt x="0" y="96"/>
                    <a:pt x="1" y="99"/>
                    <a:pt x="3" y="100"/>
                  </a:cubicBezTo>
                  <a:cubicBezTo>
                    <a:pt x="3" y="101"/>
                    <a:pt x="3" y="101"/>
                    <a:pt x="4" y="102"/>
                  </a:cubicBezTo>
                  <a:cubicBezTo>
                    <a:pt x="13" y="118"/>
                    <a:pt x="25" y="132"/>
                    <a:pt x="33" y="149"/>
                  </a:cubicBezTo>
                  <a:cubicBezTo>
                    <a:pt x="35" y="154"/>
                    <a:pt x="42" y="150"/>
                    <a:pt x="39" y="145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40" y="145"/>
                    <a:pt x="40" y="144"/>
                    <a:pt x="41" y="144"/>
                  </a:cubicBezTo>
                  <a:cubicBezTo>
                    <a:pt x="73" y="117"/>
                    <a:pt x="111" y="97"/>
                    <a:pt x="149" y="78"/>
                  </a:cubicBezTo>
                  <a:cubicBezTo>
                    <a:pt x="151" y="78"/>
                    <a:pt x="151" y="76"/>
                    <a:pt x="151" y="74"/>
                  </a:cubicBezTo>
                  <a:close/>
                  <a:moveTo>
                    <a:pt x="139" y="74"/>
                  </a:moveTo>
                  <a:cubicBezTo>
                    <a:pt x="132" y="78"/>
                    <a:pt x="124" y="82"/>
                    <a:pt x="116" y="86"/>
                  </a:cubicBezTo>
                  <a:cubicBezTo>
                    <a:pt x="88" y="101"/>
                    <a:pt x="60" y="118"/>
                    <a:pt x="36" y="138"/>
                  </a:cubicBezTo>
                  <a:cubicBezTo>
                    <a:pt x="28" y="124"/>
                    <a:pt x="19" y="112"/>
                    <a:pt x="10" y="98"/>
                  </a:cubicBezTo>
                  <a:cubicBezTo>
                    <a:pt x="10" y="98"/>
                    <a:pt x="10" y="98"/>
                    <a:pt x="9" y="98"/>
                  </a:cubicBezTo>
                  <a:cubicBezTo>
                    <a:pt x="43" y="64"/>
                    <a:pt x="84" y="39"/>
                    <a:pt x="122" y="11"/>
                  </a:cubicBezTo>
                  <a:cubicBezTo>
                    <a:pt x="130" y="24"/>
                    <a:pt x="134" y="39"/>
                    <a:pt x="138" y="54"/>
                  </a:cubicBezTo>
                  <a:cubicBezTo>
                    <a:pt x="139" y="58"/>
                    <a:pt x="145" y="72"/>
                    <a:pt x="139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3" name="Freeform 18"/>
            <p:cNvSpPr/>
            <p:nvPr/>
          </p:nvSpPr>
          <p:spPr bwMode="auto">
            <a:xfrm>
              <a:off x="3847" y="1914"/>
              <a:ext cx="319" cy="215"/>
            </a:xfrm>
            <a:custGeom>
              <a:avLst/>
              <a:gdLst>
                <a:gd name="T0" fmla="*/ 113 w 119"/>
                <a:gd name="T1" fmla="*/ 2 h 80"/>
                <a:gd name="T2" fmla="*/ 4 w 119"/>
                <a:gd name="T3" fmla="*/ 71 h 80"/>
                <a:gd name="T4" fmla="*/ 10 w 119"/>
                <a:gd name="T5" fmla="*/ 76 h 80"/>
                <a:gd name="T6" fmla="*/ 115 w 119"/>
                <a:gd name="T7" fmla="*/ 9 h 80"/>
                <a:gd name="T8" fmla="*/ 113 w 119"/>
                <a:gd name="T9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80">
                  <a:moveTo>
                    <a:pt x="113" y="2"/>
                  </a:moveTo>
                  <a:cubicBezTo>
                    <a:pt x="73" y="17"/>
                    <a:pt x="35" y="41"/>
                    <a:pt x="4" y="71"/>
                  </a:cubicBezTo>
                  <a:cubicBezTo>
                    <a:pt x="0" y="74"/>
                    <a:pt x="6" y="80"/>
                    <a:pt x="10" y="76"/>
                  </a:cubicBezTo>
                  <a:cubicBezTo>
                    <a:pt x="39" y="47"/>
                    <a:pt x="76" y="24"/>
                    <a:pt x="115" y="9"/>
                  </a:cubicBezTo>
                  <a:cubicBezTo>
                    <a:pt x="119" y="7"/>
                    <a:pt x="117" y="0"/>
                    <a:pt x="1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4" name="Freeform 19"/>
            <p:cNvSpPr/>
            <p:nvPr/>
          </p:nvSpPr>
          <p:spPr bwMode="auto">
            <a:xfrm>
              <a:off x="3868" y="1971"/>
              <a:ext cx="341" cy="204"/>
            </a:xfrm>
            <a:custGeom>
              <a:avLst/>
              <a:gdLst>
                <a:gd name="T0" fmla="*/ 120 w 127"/>
                <a:gd name="T1" fmla="*/ 2 h 76"/>
                <a:gd name="T2" fmla="*/ 5 w 127"/>
                <a:gd name="T3" fmla="*/ 67 h 76"/>
                <a:gd name="T4" fmla="*/ 9 w 127"/>
                <a:gd name="T5" fmla="*/ 73 h 76"/>
                <a:gd name="T6" fmla="*/ 122 w 127"/>
                <a:gd name="T7" fmla="*/ 9 h 76"/>
                <a:gd name="T8" fmla="*/ 120 w 127"/>
                <a:gd name="T9" fmla="*/ 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6">
                  <a:moveTo>
                    <a:pt x="120" y="2"/>
                  </a:moveTo>
                  <a:cubicBezTo>
                    <a:pt x="79" y="19"/>
                    <a:pt x="44" y="46"/>
                    <a:pt x="5" y="67"/>
                  </a:cubicBezTo>
                  <a:cubicBezTo>
                    <a:pt x="0" y="69"/>
                    <a:pt x="4" y="76"/>
                    <a:pt x="9" y="73"/>
                  </a:cubicBezTo>
                  <a:cubicBezTo>
                    <a:pt x="47" y="53"/>
                    <a:pt x="82" y="26"/>
                    <a:pt x="122" y="9"/>
                  </a:cubicBezTo>
                  <a:cubicBezTo>
                    <a:pt x="127" y="8"/>
                    <a:pt x="125" y="0"/>
                    <a:pt x="12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5" name="Freeform 20"/>
            <p:cNvSpPr/>
            <p:nvPr/>
          </p:nvSpPr>
          <p:spPr bwMode="auto">
            <a:xfrm>
              <a:off x="3895" y="2041"/>
              <a:ext cx="351" cy="206"/>
            </a:xfrm>
            <a:custGeom>
              <a:avLst/>
              <a:gdLst>
                <a:gd name="T0" fmla="*/ 124 w 131"/>
                <a:gd name="T1" fmla="*/ 1 h 77"/>
                <a:gd name="T2" fmla="*/ 4 w 131"/>
                <a:gd name="T3" fmla="*/ 68 h 77"/>
                <a:gd name="T4" fmla="*/ 9 w 131"/>
                <a:gd name="T5" fmla="*/ 74 h 77"/>
                <a:gd name="T6" fmla="*/ 126 w 131"/>
                <a:gd name="T7" fmla="*/ 9 h 77"/>
                <a:gd name="T8" fmla="*/ 124 w 131"/>
                <a:gd name="T9" fmla="*/ 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7">
                  <a:moveTo>
                    <a:pt x="124" y="1"/>
                  </a:moveTo>
                  <a:cubicBezTo>
                    <a:pt x="78" y="11"/>
                    <a:pt x="39" y="39"/>
                    <a:pt x="4" y="68"/>
                  </a:cubicBezTo>
                  <a:cubicBezTo>
                    <a:pt x="0" y="72"/>
                    <a:pt x="5" y="77"/>
                    <a:pt x="9" y="74"/>
                  </a:cubicBezTo>
                  <a:cubicBezTo>
                    <a:pt x="43" y="46"/>
                    <a:pt x="82" y="18"/>
                    <a:pt x="126" y="9"/>
                  </a:cubicBezTo>
                  <a:cubicBezTo>
                    <a:pt x="131" y="8"/>
                    <a:pt x="129" y="0"/>
                    <a:pt x="1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3932" y="2100"/>
              <a:ext cx="344" cy="212"/>
            </a:xfrm>
            <a:custGeom>
              <a:avLst/>
              <a:gdLst>
                <a:gd name="T0" fmla="*/ 124 w 128"/>
                <a:gd name="T1" fmla="*/ 5 h 79"/>
                <a:gd name="T2" fmla="*/ 72 w 128"/>
                <a:gd name="T3" fmla="*/ 23 h 79"/>
                <a:gd name="T4" fmla="*/ 4 w 128"/>
                <a:gd name="T5" fmla="*/ 69 h 79"/>
                <a:gd name="T6" fmla="*/ 8 w 128"/>
                <a:gd name="T7" fmla="*/ 76 h 79"/>
                <a:gd name="T8" fmla="*/ 60 w 128"/>
                <a:gd name="T9" fmla="*/ 39 h 79"/>
                <a:gd name="T10" fmla="*/ 122 w 128"/>
                <a:gd name="T11" fmla="*/ 12 h 79"/>
                <a:gd name="T12" fmla="*/ 124 w 128"/>
                <a:gd name="T13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79">
                  <a:moveTo>
                    <a:pt x="124" y="5"/>
                  </a:moveTo>
                  <a:cubicBezTo>
                    <a:pt x="107" y="0"/>
                    <a:pt x="85" y="15"/>
                    <a:pt x="72" y="23"/>
                  </a:cubicBezTo>
                  <a:cubicBezTo>
                    <a:pt x="48" y="37"/>
                    <a:pt x="26" y="53"/>
                    <a:pt x="4" y="69"/>
                  </a:cubicBezTo>
                  <a:cubicBezTo>
                    <a:pt x="0" y="72"/>
                    <a:pt x="4" y="79"/>
                    <a:pt x="8" y="76"/>
                  </a:cubicBezTo>
                  <a:cubicBezTo>
                    <a:pt x="25" y="63"/>
                    <a:pt x="42" y="51"/>
                    <a:pt x="60" y="39"/>
                  </a:cubicBezTo>
                  <a:cubicBezTo>
                    <a:pt x="74" y="30"/>
                    <a:pt x="103" y="7"/>
                    <a:pt x="122" y="12"/>
                  </a:cubicBezTo>
                  <a:cubicBezTo>
                    <a:pt x="126" y="13"/>
                    <a:pt x="128" y="6"/>
                    <a:pt x="1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7" name="Freeform 22"/>
            <p:cNvSpPr/>
            <p:nvPr/>
          </p:nvSpPr>
          <p:spPr bwMode="auto">
            <a:xfrm>
              <a:off x="3954" y="2143"/>
              <a:ext cx="359" cy="246"/>
            </a:xfrm>
            <a:custGeom>
              <a:avLst/>
              <a:gdLst>
                <a:gd name="T0" fmla="*/ 127 w 134"/>
                <a:gd name="T1" fmla="*/ 2 h 92"/>
                <a:gd name="T2" fmla="*/ 4 w 134"/>
                <a:gd name="T3" fmla="*/ 82 h 92"/>
                <a:gd name="T4" fmla="*/ 8 w 134"/>
                <a:gd name="T5" fmla="*/ 89 h 92"/>
                <a:gd name="T6" fmla="*/ 129 w 134"/>
                <a:gd name="T7" fmla="*/ 10 h 92"/>
                <a:gd name="T8" fmla="*/ 127 w 134"/>
                <a:gd name="T9" fmla="*/ 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92">
                  <a:moveTo>
                    <a:pt x="127" y="2"/>
                  </a:moveTo>
                  <a:cubicBezTo>
                    <a:pt x="80" y="19"/>
                    <a:pt x="45" y="55"/>
                    <a:pt x="4" y="82"/>
                  </a:cubicBezTo>
                  <a:cubicBezTo>
                    <a:pt x="0" y="85"/>
                    <a:pt x="4" y="92"/>
                    <a:pt x="8" y="89"/>
                  </a:cubicBezTo>
                  <a:cubicBezTo>
                    <a:pt x="48" y="62"/>
                    <a:pt x="83" y="26"/>
                    <a:pt x="129" y="10"/>
                  </a:cubicBezTo>
                  <a:cubicBezTo>
                    <a:pt x="134" y="8"/>
                    <a:pt x="132" y="0"/>
                    <a:pt x="12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8" name="Freeform 23"/>
            <p:cNvSpPr/>
            <p:nvPr/>
          </p:nvSpPr>
          <p:spPr bwMode="auto">
            <a:xfrm>
              <a:off x="3999" y="2231"/>
              <a:ext cx="311" cy="220"/>
            </a:xfrm>
            <a:custGeom>
              <a:avLst/>
              <a:gdLst>
                <a:gd name="T0" fmla="*/ 107 w 116"/>
                <a:gd name="T1" fmla="*/ 3 h 82"/>
                <a:gd name="T2" fmla="*/ 4 w 116"/>
                <a:gd name="T3" fmla="*/ 73 h 82"/>
                <a:gd name="T4" fmla="*/ 8 w 116"/>
                <a:gd name="T5" fmla="*/ 79 h 82"/>
                <a:gd name="T6" fmla="*/ 111 w 116"/>
                <a:gd name="T7" fmla="*/ 9 h 82"/>
                <a:gd name="T8" fmla="*/ 107 w 116"/>
                <a:gd name="T9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82">
                  <a:moveTo>
                    <a:pt x="107" y="3"/>
                  </a:moveTo>
                  <a:cubicBezTo>
                    <a:pt x="69" y="21"/>
                    <a:pt x="40" y="52"/>
                    <a:pt x="4" y="73"/>
                  </a:cubicBezTo>
                  <a:cubicBezTo>
                    <a:pt x="0" y="75"/>
                    <a:pt x="4" y="82"/>
                    <a:pt x="8" y="79"/>
                  </a:cubicBezTo>
                  <a:cubicBezTo>
                    <a:pt x="44" y="58"/>
                    <a:pt x="73" y="27"/>
                    <a:pt x="111" y="9"/>
                  </a:cubicBezTo>
                  <a:cubicBezTo>
                    <a:pt x="116" y="7"/>
                    <a:pt x="112" y="0"/>
                    <a:pt x="10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9" name="Freeform 24"/>
            <p:cNvSpPr>
              <a:spLocks noEditPoints="1"/>
            </p:cNvSpPr>
            <p:nvPr/>
          </p:nvSpPr>
          <p:spPr bwMode="auto">
            <a:xfrm>
              <a:off x="3278" y="1955"/>
              <a:ext cx="175" cy="158"/>
            </a:xfrm>
            <a:custGeom>
              <a:avLst/>
              <a:gdLst>
                <a:gd name="T0" fmla="*/ 63 w 65"/>
                <a:gd name="T1" fmla="*/ 47 h 59"/>
                <a:gd name="T2" fmla="*/ 52 w 65"/>
                <a:gd name="T3" fmla="*/ 21 h 59"/>
                <a:gd name="T4" fmla="*/ 44 w 65"/>
                <a:gd name="T5" fmla="*/ 3 h 59"/>
                <a:gd name="T6" fmla="*/ 43 w 65"/>
                <a:gd name="T7" fmla="*/ 2 h 59"/>
                <a:gd name="T8" fmla="*/ 40 w 65"/>
                <a:gd name="T9" fmla="*/ 0 h 59"/>
                <a:gd name="T10" fmla="*/ 4 w 65"/>
                <a:gd name="T11" fmla="*/ 6 h 59"/>
                <a:gd name="T12" fmla="*/ 2 w 65"/>
                <a:gd name="T13" fmla="*/ 12 h 59"/>
                <a:gd name="T14" fmla="*/ 4 w 65"/>
                <a:gd name="T15" fmla="*/ 17 h 59"/>
                <a:gd name="T16" fmla="*/ 14 w 65"/>
                <a:gd name="T17" fmla="*/ 35 h 59"/>
                <a:gd name="T18" fmla="*/ 23 w 65"/>
                <a:gd name="T19" fmla="*/ 56 h 59"/>
                <a:gd name="T20" fmla="*/ 27 w 65"/>
                <a:gd name="T21" fmla="*/ 58 h 59"/>
                <a:gd name="T22" fmla="*/ 57 w 65"/>
                <a:gd name="T23" fmla="*/ 52 h 59"/>
                <a:gd name="T24" fmla="*/ 63 w 65"/>
                <a:gd name="T25" fmla="*/ 47 h 59"/>
                <a:gd name="T26" fmla="*/ 17 w 65"/>
                <a:gd name="T27" fmla="*/ 23 h 59"/>
                <a:gd name="T28" fmla="*/ 10 w 65"/>
                <a:gd name="T29" fmla="*/ 13 h 59"/>
                <a:gd name="T30" fmla="*/ 38 w 65"/>
                <a:gd name="T31" fmla="*/ 8 h 59"/>
                <a:gd name="T32" fmla="*/ 40 w 65"/>
                <a:gd name="T33" fmla="*/ 9 h 59"/>
                <a:gd name="T34" fmla="*/ 40 w 65"/>
                <a:gd name="T35" fmla="*/ 11 h 59"/>
                <a:gd name="T36" fmla="*/ 42 w 65"/>
                <a:gd name="T37" fmla="*/ 16 h 59"/>
                <a:gd name="T38" fmla="*/ 47 w 65"/>
                <a:gd name="T39" fmla="*/ 30 h 59"/>
                <a:gd name="T40" fmla="*/ 53 w 65"/>
                <a:gd name="T41" fmla="*/ 45 h 59"/>
                <a:gd name="T42" fmla="*/ 28 w 65"/>
                <a:gd name="T43" fmla="*/ 50 h 59"/>
                <a:gd name="T44" fmla="*/ 17 w 65"/>
                <a:gd name="T45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59">
                  <a:moveTo>
                    <a:pt x="63" y="47"/>
                  </a:moveTo>
                  <a:cubicBezTo>
                    <a:pt x="58" y="39"/>
                    <a:pt x="55" y="29"/>
                    <a:pt x="52" y="21"/>
                  </a:cubicBezTo>
                  <a:cubicBezTo>
                    <a:pt x="51" y="16"/>
                    <a:pt x="49" y="5"/>
                    <a:pt x="44" y="3"/>
                  </a:cubicBezTo>
                  <a:cubicBezTo>
                    <a:pt x="44" y="2"/>
                    <a:pt x="44" y="2"/>
                    <a:pt x="43" y="2"/>
                  </a:cubicBezTo>
                  <a:cubicBezTo>
                    <a:pt x="43" y="1"/>
                    <a:pt x="42" y="0"/>
                    <a:pt x="40" y="0"/>
                  </a:cubicBezTo>
                  <a:cubicBezTo>
                    <a:pt x="28" y="0"/>
                    <a:pt x="16" y="4"/>
                    <a:pt x="4" y="6"/>
                  </a:cubicBezTo>
                  <a:cubicBezTo>
                    <a:pt x="1" y="7"/>
                    <a:pt x="0" y="10"/>
                    <a:pt x="2" y="12"/>
                  </a:cubicBezTo>
                  <a:cubicBezTo>
                    <a:pt x="0" y="14"/>
                    <a:pt x="1" y="17"/>
                    <a:pt x="4" y="17"/>
                  </a:cubicBezTo>
                  <a:cubicBezTo>
                    <a:pt x="8" y="18"/>
                    <a:pt x="12" y="31"/>
                    <a:pt x="14" y="35"/>
                  </a:cubicBezTo>
                  <a:cubicBezTo>
                    <a:pt x="17" y="42"/>
                    <a:pt x="20" y="49"/>
                    <a:pt x="23" y="56"/>
                  </a:cubicBezTo>
                  <a:cubicBezTo>
                    <a:pt x="24" y="58"/>
                    <a:pt x="26" y="59"/>
                    <a:pt x="27" y="58"/>
                  </a:cubicBezTo>
                  <a:cubicBezTo>
                    <a:pt x="36" y="55"/>
                    <a:pt x="48" y="56"/>
                    <a:pt x="57" y="52"/>
                  </a:cubicBezTo>
                  <a:cubicBezTo>
                    <a:pt x="60" y="54"/>
                    <a:pt x="65" y="51"/>
                    <a:pt x="63" y="47"/>
                  </a:cubicBezTo>
                  <a:close/>
                  <a:moveTo>
                    <a:pt x="17" y="23"/>
                  </a:moveTo>
                  <a:cubicBezTo>
                    <a:pt x="16" y="20"/>
                    <a:pt x="14" y="16"/>
                    <a:pt x="10" y="13"/>
                  </a:cubicBezTo>
                  <a:cubicBezTo>
                    <a:pt x="20" y="11"/>
                    <a:pt x="29" y="8"/>
                    <a:pt x="38" y="8"/>
                  </a:cubicBezTo>
                  <a:cubicBezTo>
                    <a:pt x="39" y="8"/>
                    <a:pt x="39" y="9"/>
                    <a:pt x="40" y="9"/>
                  </a:cubicBezTo>
                  <a:cubicBezTo>
                    <a:pt x="38" y="9"/>
                    <a:pt x="40" y="10"/>
                    <a:pt x="40" y="11"/>
                  </a:cubicBezTo>
                  <a:cubicBezTo>
                    <a:pt x="41" y="13"/>
                    <a:pt x="42" y="14"/>
                    <a:pt x="42" y="16"/>
                  </a:cubicBezTo>
                  <a:cubicBezTo>
                    <a:pt x="44" y="21"/>
                    <a:pt x="46" y="25"/>
                    <a:pt x="47" y="30"/>
                  </a:cubicBezTo>
                  <a:cubicBezTo>
                    <a:pt x="49" y="35"/>
                    <a:pt x="51" y="40"/>
                    <a:pt x="53" y="45"/>
                  </a:cubicBezTo>
                  <a:cubicBezTo>
                    <a:pt x="46" y="48"/>
                    <a:pt x="36" y="48"/>
                    <a:pt x="28" y="50"/>
                  </a:cubicBezTo>
                  <a:cubicBezTo>
                    <a:pt x="25" y="41"/>
                    <a:pt x="21" y="32"/>
                    <a:pt x="1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0" name="Freeform 25"/>
            <p:cNvSpPr/>
            <p:nvPr/>
          </p:nvSpPr>
          <p:spPr bwMode="auto">
            <a:xfrm>
              <a:off x="3431" y="1949"/>
              <a:ext cx="196" cy="49"/>
            </a:xfrm>
            <a:custGeom>
              <a:avLst/>
              <a:gdLst>
                <a:gd name="T0" fmla="*/ 68 w 73"/>
                <a:gd name="T1" fmla="*/ 10 h 18"/>
                <a:gd name="T2" fmla="*/ 5 w 73"/>
                <a:gd name="T3" fmla="*/ 6 h 18"/>
                <a:gd name="T4" fmla="*/ 7 w 73"/>
                <a:gd name="T5" fmla="*/ 14 h 18"/>
                <a:gd name="T6" fmla="*/ 68 w 73"/>
                <a:gd name="T7" fmla="*/ 18 h 18"/>
                <a:gd name="T8" fmla="*/ 68 w 73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8">
                  <a:moveTo>
                    <a:pt x="68" y="10"/>
                  </a:moveTo>
                  <a:cubicBezTo>
                    <a:pt x="48" y="8"/>
                    <a:pt x="25" y="0"/>
                    <a:pt x="5" y="6"/>
                  </a:cubicBezTo>
                  <a:cubicBezTo>
                    <a:pt x="0" y="8"/>
                    <a:pt x="2" y="15"/>
                    <a:pt x="7" y="14"/>
                  </a:cubicBezTo>
                  <a:cubicBezTo>
                    <a:pt x="27" y="7"/>
                    <a:pt x="49" y="15"/>
                    <a:pt x="68" y="18"/>
                  </a:cubicBezTo>
                  <a:cubicBezTo>
                    <a:pt x="73" y="18"/>
                    <a:pt x="73" y="10"/>
                    <a:pt x="6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1" name="Freeform 26"/>
            <p:cNvSpPr/>
            <p:nvPr/>
          </p:nvSpPr>
          <p:spPr bwMode="auto">
            <a:xfrm>
              <a:off x="3450" y="2014"/>
              <a:ext cx="217" cy="56"/>
            </a:xfrm>
            <a:custGeom>
              <a:avLst/>
              <a:gdLst>
                <a:gd name="T0" fmla="*/ 77 w 81"/>
                <a:gd name="T1" fmla="*/ 12 h 21"/>
                <a:gd name="T2" fmla="*/ 5 w 81"/>
                <a:gd name="T3" fmla="*/ 5 h 21"/>
                <a:gd name="T4" fmla="*/ 5 w 81"/>
                <a:gd name="T5" fmla="*/ 13 h 21"/>
                <a:gd name="T6" fmla="*/ 73 w 81"/>
                <a:gd name="T7" fmla="*/ 18 h 21"/>
                <a:gd name="T8" fmla="*/ 77 w 81"/>
                <a:gd name="T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21">
                  <a:moveTo>
                    <a:pt x="77" y="12"/>
                  </a:moveTo>
                  <a:cubicBezTo>
                    <a:pt x="55" y="0"/>
                    <a:pt x="29" y="5"/>
                    <a:pt x="5" y="5"/>
                  </a:cubicBezTo>
                  <a:cubicBezTo>
                    <a:pt x="0" y="5"/>
                    <a:pt x="0" y="13"/>
                    <a:pt x="5" y="13"/>
                  </a:cubicBezTo>
                  <a:cubicBezTo>
                    <a:pt x="27" y="13"/>
                    <a:pt x="52" y="7"/>
                    <a:pt x="73" y="18"/>
                  </a:cubicBezTo>
                  <a:cubicBezTo>
                    <a:pt x="78" y="21"/>
                    <a:pt x="81" y="14"/>
                    <a:pt x="7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2" name="Freeform 27"/>
            <p:cNvSpPr/>
            <p:nvPr/>
          </p:nvSpPr>
          <p:spPr bwMode="auto">
            <a:xfrm>
              <a:off x="3482" y="2070"/>
              <a:ext cx="196" cy="40"/>
            </a:xfrm>
            <a:custGeom>
              <a:avLst/>
              <a:gdLst>
                <a:gd name="T0" fmla="*/ 68 w 73"/>
                <a:gd name="T1" fmla="*/ 6 h 15"/>
                <a:gd name="T2" fmla="*/ 5 w 73"/>
                <a:gd name="T3" fmla="*/ 4 h 15"/>
                <a:gd name="T4" fmla="*/ 5 w 73"/>
                <a:gd name="T5" fmla="*/ 11 h 15"/>
                <a:gd name="T6" fmla="*/ 66 w 73"/>
                <a:gd name="T7" fmla="*/ 13 h 15"/>
                <a:gd name="T8" fmla="*/ 68 w 73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5">
                  <a:moveTo>
                    <a:pt x="68" y="6"/>
                  </a:moveTo>
                  <a:cubicBezTo>
                    <a:pt x="47" y="0"/>
                    <a:pt x="26" y="3"/>
                    <a:pt x="5" y="4"/>
                  </a:cubicBezTo>
                  <a:cubicBezTo>
                    <a:pt x="0" y="4"/>
                    <a:pt x="0" y="12"/>
                    <a:pt x="5" y="11"/>
                  </a:cubicBezTo>
                  <a:cubicBezTo>
                    <a:pt x="25" y="11"/>
                    <a:pt x="46" y="8"/>
                    <a:pt x="66" y="13"/>
                  </a:cubicBezTo>
                  <a:cubicBezTo>
                    <a:pt x="71" y="15"/>
                    <a:pt x="73" y="7"/>
                    <a:pt x="6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3" name="Freeform 28"/>
            <p:cNvSpPr/>
            <p:nvPr/>
          </p:nvSpPr>
          <p:spPr bwMode="auto">
            <a:xfrm>
              <a:off x="3369" y="2135"/>
              <a:ext cx="333" cy="59"/>
            </a:xfrm>
            <a:custGeom>
              <a:avLst/>
              <a:gdLst>
                <a:gd name="T0" fmla="*/ 120 w 124"/>
                <a:gd name="T1" fmla="*/ 13 h 22"/>
                <a:gd name="T2" fmla="*/ 5 w 124"/>
                <a:gd name="T3" fmla="*/ 9 h 22"/>
                <a:gd name="T4" fmla="*/ 7 w 124"/>
                <a:gd name="T5" fmla="*/ 17 h 22"/>
                <a:gd name="T6" fmla="*/ 118 w 124"/>
                <a:gd name="T7" fmla="*/ 20 h 22"/>
                <a:gd name="T8" fmla="*/ 120 w 124"/>
                <a:gd name="T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2">
                  <a:moveTo>
                    <a:pt x="120" y="13"/>
                  </a:moveTo>
                  <a:cubicBezTo>
                    <a:pt x="83" y="0"/>
                    <a:pt x="43" y="3"/>
                    <a:pt x="5" y="9"/>
                  </a:cubicBezTo>
                  <a:cubicBezTo>
                    <a:pt x="0" y="10"/>
                    <a:pt x="2" y="17"/>
                    <a:pt x="7" y="17"/>
                  </a:cubicBezTo>
                  <a:cubicBezTo>
                    <a:pt x="44" y="11"/>
                    <a:pt x="82" y="8"/>
                    <a:pt x="118" y="20"/>
                  </a:cubicBezTo>
                  <a:cubicBezTo>
                    <a:pt x="122" y="22"/>
                    <a:pt x="124" y="15"/>
                    <a:pt x="1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4" name="Freeform 29"/>
            <p:cNvSpPr/>
            <p:nvPr/>
          </p:nvSpPr>
          <p:spPr bwMode="auto">
            <a:xfrm>
              <a:off x="3415" y="2202"/>
              <a:ext cx="314" cy="53"/>
            </a:xfrm>
            <a:custGeom>
              <a:avLst/>
              <a:gdLst>
                <a:gd name="T0" fmla="*/ 112 w 117"/>
                <a:gd name="T1" fmla="*/ 11 h 20"/>
                <a:gd name="T2" fmla="*/ 5 w 117"/>
                <a:gd name="T3" fmla="*/ 9 h 20"/>
                <a:gd name="T4" fmla="*/ 7 w 117"/>
                <a:gd name="T5" fmla="*/ 17 h 20"/>
                <a:gd name="T6" fmla="*/ 110 w 117"/>
                <a:gd name="T7" fmla="*/ 19 h 20"/>
                <a:gd name="T8" fmla="*/ 112 w 117"/>
                <a:gd name="T9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0">
                  <a:moveTo>
                    <a:pt x="112" y="11"/>
                  </a:moveTo>
                  <a:cubicBezTo>
                    <a:pt x="78" y="0"/>
                    <a:pt x="41" y="3"/>
                    <a:pt x="5" y="9"/>
                  </a:cubicBezTo>
                  <a:cubicBezTo>
                    <a:pt x="0" y="10"/>
                    <a:pt x="2" y="18"/>
                    <a:pt x="7" y="17"/>
                  </a:cubicBezTo>
                  <a:cubicBezTo>
                    <a:pt x="41" y="11"/>
                    <a:pt x="77" y="7"/>
                    <a:pt x="110" y="19"/>
                  </a:cubicBezTo>
                  <a:cubicBezTo>
                    <a:pt x="115" y="20"/>
                    <a:pt x="117" y="13"/>
                    <a:pt x="1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5" name="Freeform 30"/>
            <p:cNvSpPr/>
            <p:nvPr/>
          </p:nvSpPr>
          <p:spPr bwMode="auto">
            <a:xfrm>
              <a:off x="3444" y="2279"/>
              <a:ext cx="311" cy="49"/>
            </a:xfrm>
            <a:custGeom>
              <a:avLst/>
              <a:gdLst>
                <a:gd name="T0" fmla="*/ 111 w 116"/>
                <a:gd name="T1" fmla="*/ 10 h 18"/>
                <a:gd name="T2" fmla="*/ 5 w 116"/>
                <a:gd name="T3" fmla="*/ 0 h 18"/>
                <a:gd name="T4" fmla="*/ 5 w 116"/>
                <a:gd name="T5" fmla="*/ 7 h 18"/>
                <a:gd name="T6" fmla="*/ 109 w 116"/>
                <a:gd name="T7" fmla="*/ 17 h 18"/>
                <a:gd name="T8" fmla="*/ 111 w 116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8">
                  <a:moveTo>
                    <a:pt x="111" y="10"/>
                  </a:moveTo>
                  <a:cubicBezTo>
                    <a:pt x="76" y="4"/>
                    <a:pt x="41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ubicBezTo>
                    <a:pt x="40" y="8"/>
                    <a:pt x="75" y="11"/>
                    <a:pt x="109" y="17"/>
                  </a:cubicBezTo>
                  <a:cubicBezTo>
                    <a:pt x="114" y="18"/>
                    <a:pt x="116" y="10"/>
                    <a:pt x="1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6" name="Freeform 31"/>
            <p:cNvSpPr>
              <a:spLocks noEditPoints="1"/>
            </p:cNvSpPr>
            <p:nvPr/>
          </p:nvSpPr>
          <p:spPr bwMode="auto">
            <a:xfrm>
              <a:off x="3487" y="2336"/>
              <a:ext cx="352" cy="153"/>
            </a:xfrm>
            <a:custGeom>
              <a:avLst/>
              <a:gdLst>
                <a:gd name="T0" fmla="*/ 129 w 131"/>
                <a:gd name="T1" fmla="*/ 49 h 57"/>
                <a:gd name="T2" fmla="*/ 127 w 131"/>
                <a:gd name="T3" fmla="*/ 45 h 57"/>
                <a:gd name="T4" fmla="*/ 125 w 131"/>
                <a:gd name="T5" fmla="*/ 41 h 57"/>
                <a:gd name="T6" fmla="*/ 109 w 131"/>
                <a:gd name="T7" fmla="*/ 11 h 57"/>
                <a:gd name="T8" fmla="*/ 72 w 131"/>
                <a:gd name="T9" fmla="*/ 4 h 57"/>
                <a:gd name="T10" fmla="*/ 69 w 131"/>
                <a:gd name="T11" fmla="*/ 7 h 57"/>
                <a:gd name="T12" fmla="*/ 68 w 131"/>
                <a:gd name="T13" fmla="*/ 6 h 57"/>
                <a:gd name="T14" fmla="*/ 62 w 131"/>
                <a:gd name="T15" fmla="*/ 5 h 57"/>
                <a:gd name="T16" fmla="*/ 62 w 131"/>
                <a:gd name="T17" fmla="*/ 5 h 57"/>
                <a:gd name="T18" fmla="*/ 62 w 131"/>
                <a:gd name="T19" fmla="*/ 6 h 57"/>
                <a:gd name="T20" fmla="*/ 61 w 131"/>
                <a:gd name="T21" fmla="*/ 6 h 57"/>
                <a:gd name="T22" fmla="*/ 5 w 131"/>
                <a:gd name="T23" fmla="*/ 4 h 57"/>
                <a:gd name="T24" fmla="*/ 5 w 131"/>
                <a:gd name="T25" fmla="*/ 12 h 57"/>
                <a:gd name="T26" fmla="*/ 61 w 131"/>
                <a:gd name="T27" fmla="*/ 14 h 57"/>
                <a:gd name="T28" fmla="*/ 64 w 131"/>
                <a:gd name="T29" fmla="*/ 13 h 57"/>
                <a:gd name="T30" fmla="*/ 87 w 131"/>
                <a:gd name="T31" fmla="*/ 48 h 57"/>
                <a:gd name="T32" fmla="*/ 120 w 131"/>
                <a:gd name="T33" fmla="*/ 49 h 57"/>
                <a:gd name="T34" fmla="*/ 122 w 131"/>
                <a:gd name="T35" fmla="*/ 53 h 57"/>
                <a:gd name="T36" fmla="*/ 129 w 131"/>
                <a:gd name="T37" fmla="*/ 49 h 57"/>
                <a:gd name="T38" fmla="*/ 91 w 131"/>
                <a:gd name="T39" fmla="*/ 41 h 57"/>
                <a:gd name="T40" fmla="*/ 72 w 131"/>
                <a:gd name="T41" fmla="*/ 12 h 57"/>
                <a:gd name="T42" fmla="*/ 74 w 131"/>
                <a:gd name="T43" fmla="*/ 12 h 57"/>
                <a:gd name="T44" fmla="*/ 107 w 131"/>
                <a:gd name="T45" fmla="*/ 21 h 57"/>
                <a:gd name="T46" fmla="*/ 117 w 131"/>
                <a:gd name="T47" fmla="*/ 42 h 57"/>
                <a:gd name="T48" fmla="*/ 91 w 131"/>
                <a:gd name="T49" fmla="*/ 4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1" h="57">
                  <a:moveTo>
                    <a:pt x="129" y="49"/>
                  </a:moveTo>
                  <a:cubicBezTo>
                    <a:pt x="128" y="48"/>
                    <a:pt x="127" y="46"/>
                    <a:pt x="127" y="45"/>
                  </a:cubicBezTo>
                  <a:cubicBezTo>
                    <a:pt x="127" y="43"/>
                    <a:pt x="127" y="42"/>
                    <a:pt x="125" y="41"/>
                  </a:cubicBezTo>
                  <a:cubicBezTo>
                    <a:pt x="120" y="31"/>
                    <a:pt x="116" y="19"/>
                    <a:pt x="109" y="11"/>
                  </a:cubicBezTo>
                  <a:cubicBezTo>
                    <a:pt x="99" y="0"/>
                    <a:pt x="84" y="2"/>
                    <a:pt x="72" y="4"/>
                  </a:cubicBezTo>
                  <a:cubicBezTo>
                    <a:pt x="70" y="4"/>
                    <a:pt x="69" y="5"/>
                    <a:pt x="69" y="7"/>
                  </a:cubicBezTo>
                  <a:cubicBezTo>
                    <a:pt x="69" y="6"/>
                    <a:pt x="69" y="6"/>
                    <a:pt x="68" y="6"/>
                  </a:cubicBezTo>
                  <a:cubicBezTo>
                    <a:pt x="67" y="4"/>
                    <a:pt x="64" y="3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5"/>
                    <a:pt x="62" y="6"/>
                    <a:pt x="62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42" y="6"/>
                    <a:pt x="23" y="4"/>
                    <a:pt x="5" y="4"/>
                  </a:cubicBezTo>
                  <a:cubicBezTo>
                    <a:pt x="0" y="4"/>
                    <a:pt x="0" y="12"/>
                    <a:pt x="5" y="12"/>
                  </a:cubicBezTo>
                  <a:cubicBezTo>
                    <a:pt x="23" y="12"/>
                    <a:pt x="42" y="14"/>
                    <a:pt x="61" y="14"/>
                  </a:cubicBezTo>
                  <a:cubicBezTo>
                    <a:pt x="62" y="14"/>
                    <a:pt x="63" y="13"/>
                    <a:pt x="64" y="13"/>
                  </a:cubicBezTo>
                  <a:cubicBezTo>
                    <a:pt x="71" y="25"/>
                    <a:pt x="76" y="38"/>
                    <a:pt x="87" y="48"/>
                  </a:cubicBezTo>
                  <a:cubicBezTo>
                    <a:pt x="96" y="57"/>
                    <a:pt x="109" y="51"/>
                    <a:pt x="120" y="49"/>
                  </a:cubicBezTo>
                  <a:cubicBezTo>
                    <a:pt x="121" y="50"/>
                    <a:pt x="121" y="51"/>
                    <a:pt x="122" y="53"/>
                  </a:cubicBezTo>
                  <a:cubicBezTo>
                    <a:pt x="124" y="57"/>
                    <a:pt x="131" y="53"/>
                    <a:pt x="129" y="49"/>
                  </a:cubicBezTo>
                  <a:close/>
                  <a:moveTo>
                    <a:pt x="91" y="41"/>
                  </a:moveTo>
                  <a:cubicBezTo>
                    <a:pt x="82" y="32"/>
                    <a:pt x="78" y="22"/>
                    <a:pt x="72" y="12"/>
                  </a:cubicBezTo>
                  <a:cubicBezTo>
                    <a:pt x="73" y="12"/>
                    <a:pt x="73" y="12"/>
                    <a:pt x="74" y="12"/>
                  </a:cubicBezTo>
                  <a:cubicBezTo>
                    <a:pt x="87" y="9"/>
                    <a:pt x="99" y="9"/>
                    <a:pt x="107" y="21"/>
                  </a:cubicBezTo>
                  <a:cubicBezTo>
                    <a:pt x="111" y="28"/>
                    <a:pt x="114" y="35"/>
                    <a:pt x="117" y="42"/>
                  </a:cubicBezTo>
                  <a:cubicBezTo>
                    <a:pt x="108" y="44"/>
                    <a:pt x="97" y="47"/>
                    <a:pt x="9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7" name="Freeform 32"/>
            <p:cNvSpPr/>
            <p:nvPr/>
          </p:nvSpPr>
          <p:spPr bwMode="auto">
            <a:xfrm>
              <a:off x="3514" y="2397"/>
              <a:ext cx="169" cy="41"/>
            </a:xfrm>
            <a:custGeom>
              <a:avLst/>
              <a:gdLst>
                <a:gd name="T0" fmla="*/ 58 w 63"/>
                <a:gd name="T1" fmla="*/ 6 h 15"/>
                <a:gd name="T2" fmla="*/ 5 w 63"/>
                <a:gd name="T3" fmla="*/ 4 h 15"/>
                <a:gd name="T4" fmla="*/ 7 w 63"/>
                <a:gd name="T5" fmla="*/ 12 h 15"/>
                <a:gd name="T6" fmla="*/ 56 w 63"/>
                <a:gd name="T7" fmla="*/ 14 h 15"/>
                <a:gd name="T8" fmla="*/ 58 w 63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5">
                  <a:moveTo>
                    <a:pt x="58" y="6"/>
                  </a:moveTo>
                  <a:cubicBezTo>
                    <a:pt x="41" y="0"/>
                    <a:pt x="23" y="0"/>
                    <a:pt x="5" y="4"/>
                  </a:cubicBezTo>
                  <a:cubicBezTo>
                    <a:pt x="0" y="6"/>
                    <a:pt x="2" y="13"/>
                    <a:pt x="7" y="12"/>
                  </a:cubicBezTo>
                  <a:cubicBezTo>
                    <a:pt x="23" y="8"/>
                    <a:pt x="40" y="8"/>
                    <a:pt x="56" y="14"/>
                  </a:cubicBezTo>
                  <a:cubicBezTo>
                    <a:pt x="61" y="15"/>
                    <a:pt x="63" y="8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8" name="Freeform 33"/>
            <p:cNvSpPr/>
            <p:nvPr/>
          </p:nvSpPr>
          <p:spPr bwMode="auto">
            <a:xfrm>
              <a:off x="3560" y="2462"/>
              <a:ext cx="120" cy="21"/>
            </a:xfrm>
            <a:custGeom>
              <a:avLst/>
              <a:gdLst>
                <a:gd name="T0" fmla="*/ 40 w 45"/>
                <a:gd name="T1" fmla="*/ 0 h 8"/>
                <a:gd name="T2" fmla="*/ 5 w 45"/>
                <a:gd name="T3" fmla="*/ 0 h 8"/>
                <a:gd name="T4" fmla="*/ 5 w 45"/>
                <a:gd name="T5" fmla="*/ 8 h 8"/>
                <a:gd name="T6" fmla="*/ 40 w 45"/>
                <a:gd name="T7" fmla="*/ 8 h 8"/>
                <a:gd name="T8" fmla="*/ 40 w 4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5" y="8"/>
                    <a:pt x="45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49" name="标题 1"/>
          <p:cNvSpPr txBox="1"/>
          <p:nvPr/>
        </p:nvSpPr>
        <p:spPr>
          <a:xfrm>
            <a:off x="4184655" y="2369358"/>
            <a:ext cx="3927396" cy="5689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zh-CN" sz="2400" b="1" kern="100" dirty="0">
                <a:latin typeface="仿宋" pitchFamily="49" charset="-122"/>
                <a:ea typeface="仿宋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2400" b="1" kern="100" dirty="0">
                <a:latin typeface="仿宋" pitchFamily="49" charset="-122"/>
                <a:ea typeface="仿宋" pitchFamily="49" charset="-122"/>
                <a:cs typeface="Times New Roman" panose="02020603050405020304" pitchFamily="18" charset="0"/>
              </a:rPr>
              <a:t>反复朗读</a:t>
            </a:r>
            <a:r>
              <a:rPr lang="zh-CN" altLang="en-US" sz="2400" b="1" kern="100" dirty="0">
                <a:latin typeface="仿宋" pitchFamily="49" charset="-122"/>
                <a:ea typeface="仿宋" pitchFamily="49" charset="-122"/>
                <a:cs typeface="Times New Roman" panose="02020603050405020304" pitchFamily="18" charset="0"/>
              </a:rPr>
              <a:t>下面两</a:t>
            </a:r>
            <a:r>
              <a:rPr lang="zh-CN" altLang="zh-CN" sz="2400" b="1" kern="100" dirty="0">
                <a:latin typeface="仿宋" pitchFamily="49" charset="-122"/>
                <a:ea typeface="仿宋" pitchFamily="49" charset="-122"/>
                <a:cs typeface="Times New Roman" panose="02020603050405020304" pitchFamily="18" charset="0"/>
              </a:rPr>
              <a:t>首诗，说说诗中描绘了哪些景物，这些景物构成了怎样的画面。</a:t>
            </a:r>
          </a:p>
        </p:txBody>
      </p:sp>
      <p:sp>
        <p:nvSpPr>
          <p:cNvPr id="51" name="箭头: 下 50"/>
          <p:cNvSpPr/>
          <p:nvPr/>
        </p:nvSpPr>
        <p:spPr>
          <a:xfrm rot="16200000">
            <a:off x="3797440" y="1461785"/>
            <a:ext cx="164477" cy="398252"/>
          </a:xfrm>
          <a:prstGeom prst="down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4308060" y="3871961"/>
            <a:ext cx="3776364" cy="400110"/>
          </a:xfrm>
          <a:prstGeom prst="rect">
            <a:avLst/>
          </a:prstGeom>
          <a:solidFill>
            <a:srgbClr val="C5E0B4"/>
          </a:solidFill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反复朗读  圈画景物  想象画面</a:t>
            </a:r>
          </a:p>
        </p:txBody>
      </p:sp>
      <p:sp>
        <p:nvSpPr>
          <p:cNvPr id="11" name="矩形 10"/>
          <p:cNvSpPr/>
          <p:nvPr/>
        </p:nvSpPr>
        <p:spPr>
          <a:xfrm>
            <a:off x="6851042" y="3702246"/>
            <a:ext cx="1244970" cy="731520"/>
          </a:xfrm>
          <a:prstGeom prst="rect">
            <a:avLst/>
          </a:prstGeom>
          <a:noFill/>
          <a:ln w="76200">
            <a:solidFill>
              <a:srgbClr val="5482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4666090" y="2366457"/>
            <a:ext cx="758862" cy="56169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3200"/>
          </a:p>
        </p:txBody>
      </p:sp>
      <p:sp>
        <p:nvSpPr>
          <p:cNvPr id="2" name="TextBox 1"/>
          <p:cNvSpPr txBox="1"/>
          <p:nvPr/>
        </p:nvSpPr>
        <p:spPr>
          <a:xfrm>
            <a:off x="1547664" y="48351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4368" y="3992880"/>
            <a:ext cx="1418590" cy="115062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827584" y="195486"/>
            <a:ext cx="3640455" cy="4824536"/>
            <a:chOff x="1305533" y="729909"/>
            <a:chExt cx="3849628" cy="524099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8"/>
            <a:stretch>
              <a:fillRect/>
            </a:stretch>
          </p:blipFill>
          <p:spPr>
            <a:xfrm>
              <a:off x="1375932" y="837351"/>
              <a:ext cx="3768983" cy="5050832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1305533" y="729909"/>
              <a:ext cx="3849628" cy="5240991"/>
              <a:chOff x="6459260" y="1628712"/>
              <a:chExt cx="5035551" cy="4410257"/>
            </a:xfrm>
          </p:grpSpPr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6520226" y="1720171"/>
                <a:ext cx="4863138" cy="4250241"/>
              </a:xfrm>
              <a:prstGeom prst="rect">
                <a:avLst/>
              </a:prstGeom>
              <a:noFill/>
              <a:ln w="9525" cmpd="sng">
                <a:solidFill>
                  <a:srgbClr val="97A38B"/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8" name="Freeform 12"/>
              <p:cNvSpPr/>
              <p:nvPr/>
            </p:nvSpPr>
            <p:spPr bwMode="auto">
              <a:xfrm>
                <a:off x="6459260" y="1628712"/>
                <a:ext cx="528638" cy="530225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A88D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Freeform 12"/>
              <p:cNvSpPr/>
              <p:nvPr/>
            </p:nvSpPr>
            <p:spPr bwMode="auto">
              <a:xfrm flipH="1" flipV="1">
                <a:off x="10966174" y="5542239"/>
                <a:ext cx="528637" cy="496730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A88D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6" name="标题 1"/>
          <p:cNvSpPr txBox="1"/>
          <p:nvPr/>
        </p:nvSpPr>
        <p:spPr>
          <a:xfrm>
            <a:off x="4669826" y="1666875"/>
            <a:ext cx="3898265" cy="18097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zh-CN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朗读</a:t>
            </a:r>
            <a:r>
              <a:rPr lang="en-US" altLang="zh-CN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秋晚的江上</a:t>
            </a:r>
            <a:r>
              <a:rPr lang="en-US" altLang="zh-CN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，说说</a:t>
            </a:r>
            <a:r>
              <a:rPr lang="zh-CN" altLang="zh-CN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诗中描绘了哪些景物</a:t>
            </a:r>
            <a:r>
              <a:rPr lang="zh-CN" altLang="en-US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，在文中圈画出来</a:t>
            </a:r>
            <a:r>
              <a:rPr lang="zh-CN" altLang="zh-CN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9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5993" y="1419622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949" y="48351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4368" y="3992880"/>
            <a:ext cx="1418590" cy="1150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29746" r="10676" b="11172"/>
          <a:stretch>
            <a:fillRect/>
          </a:stretch>
        </p:blipFill>
        <p:spPr>
          <a:xfrm>
            <a:off x="548276" y="411510"/>
            <a:ext cx="3735692" cy="4464496"/>
          </a:xfrm>
          <a:prstGeom prst="rect">
            <a:avLst/>
          </a:prstGeom>
          <a:ln w="57150">
            <a:solidFill>
              <a:srgbClr val="C5E0B4"/>
            </a:solidFill>
          </a:ln>
        </p:spPr>
      </p:pic>
      <p:sp>
        <p:nvSpPr>
          <p:cNvPr id="28" name="Oval 25"/>
          <p:cNvSpPr/>
          <p:nvPr/>
        </p:nvSpPr>
        <p:spPr>
          <a:xfrm>
            <a:off x="2327714" y="1085460"/>
            <a:ext cx="438568" cy="20804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4" name="Oval 25"/>
          <p:cNvSpPr/>
          <p:nvPr/>
        </p:nvSpPr>
        <p:spPr>
          <a:xfrm>
            <a:off x="2327714" y="3019640"/>
            <a:ext cx="438568" cy="23953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6" name="Oval 25"/>
          <p:cNvSpPr/>
          <p:nvPr/>
        </p:nvSpPr>
        <p:spPr>
          <a:xfrm>
            <a:off x="2653279" y="2715766"/>
            <a:ext cx="406553" cy="23953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8" name="Oval 25"/>
          <p:cNvSpPr/>
          <p:nvPr/>
        </p:nvSpPr>
        <p:spPr>
          <a:xfrm>
            <a:off x="2327714" y="1717991"/>
            <a:ext cx="406552" cy="23953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4" name="文本框 18"/>
          <p:cNvSpPr txBox="1"/>
          <p:nvPr/>
        </p:nvSpPr>
        <p:spPr>
          <a:xfrm>
            <a:off x="4666090" y="2366457"/>
            <a:ext cx="758862" cy="56169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3200"/>
          </a:p>
        </p:txBody>
      </p:sp>
      <p:sp>
        <p:nvSpPr>
          <p:cNvPr id="15" name="标题 1"/>
          <p:cNvSpPr txBox="1"/>
          <p:nvPr/>
        </p:nvSpPr>
        <p:spPr>
          <a:xfrm>
            <a:off x="4669826" y="1666875"/>
            <a:ext cx="3898265" cy="18097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zh-CN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这</a:t>
            </a:r>
            <a:r>
              <a:rPr lang="zh-CN" altLang="zh-CN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些景物</a:t>
            </a:r>
            <a:r>
              <a:rPr lang="zh-CN" altLang="en-US" sz="2400" b="1" kern="1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构成了怎样的画面呢？</a:t>
            </a:r>
            <a:endParaRPr lang="zh-CN" altLang="zh-CN" sz="2400" b="1" kern="100" dirty="0">
              <a:latin typeface="宋体" pitchFamily="2" charset="-122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5993" y="1700588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6" grpId="0" animBg="1"/>
      <p:bldP spid="38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22"/>
          <p:cNvSpPr>
            <a:spLocks noChangeArrowheads="1"/>
          </p:cNvSpPr>
          <p:nvPr/>
        </p:nvSpPr>
        <p:spPr bwMode="gray">
          <a:xfrm>
            <a:off x="683568" y="930149"/>
            <a:ext cx="3551054" cy="1871101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归巢的鸟儿，</a:t>
            </a:r>
          </a:p>
          <a:p>
            <a:pPr algn="l" defTabSz="685165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尽管是倦了，</a:t>
            </a:r>
          </a:p>
          <a:p>
            <a:pPr algn="l" defTabSz="685165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还驮着斜阳回去。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b="8228"/>
          <a:stretch>
            <a:fillRect/>
          </a:stretch>
        </p:blipFill>
        <p:spPr>
          <a:xfrm>
            <a:off x="5004048" y="810629"/>
            <a:ext cx="3458210" cy="2110140"/>
          </a:xfrm>
          <a:prstGeom prst="round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072986" y="1017050"/>
            <a:ext cx="863600" cy="432049"/>
          </a:xfrm>
          <a:prstGeom prst="ellipse">
            <a:avLst/>
          </a:prstGeom>
          <a:noFill/>
          <a:ln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051720" y="2243609"/>
            <a:ext cx="86360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71600" y="3867894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画面：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斜阳的余晖照在飞鸟的脊背和双翼上，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好像是鸟儿要把斜阳驮回巢去一样。</a:t>
            </a:r>
          </a:p>
        </p:txBody>
      </p:sp>
      <p:sp>
        <p:nvSpPr>
          <p:cNvPr id="6" name="线形标注 2 5"/>
          <p:cNvSpPr/>
          <p:nvPr/>
        </p:nvSpPr>
        <p:spPr>
          <a:xfrm>
            <a:off x="1691680" y="2931790"/>
            <a:ext cx="2139324" cy="854243"/>
          </a:xfrm>
          <a:prstGeom prst="borderCallout2">
            <a:avLst>
              <a:gd name="adj1" fmla="val -2435"/>
              <a:gd name="adj2" fmla="val 48432"/>
              <a:gd name="adj3" fmla="val -6895"/>
              <a:gd name="adj4" fmla="val 47447"/>
              <a:gd name="adj5" fmla="val -23504"/>
              <a:gd name="adj6" fmla="val 4200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zh-CN" altLang="en-US" sz="2800" b="1" kern="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黄昏前要落山的太阳。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558197" y="0"/>
            <a:ext cx="3471424" cy="945036"/>
            <a:chOff x="-2714810" y="2523696"/>
            <a:chExt cx="5613504" cy="1272148"/>
          </a:xfrm>
        </p:grpSpPr>
        <p:sp>
          <p:nvSpPr>
            <p:cNvPr id="10" name="云形标注 9"/>
            <p:cNvSpPr/>
            <p:nvPr/>
          </p:nvSpPr>
          <p:spPr>
            <a:xfrm>
              <a:off x="-2714810" y="2523696"/>
              <a:ext cx="4537299" cy="1272148"/>
            </a:xfrm>
            <a:prstGeom prst="cloudCallout">
              <a:avLst>
                <a:gd name="adj1" fmla="val -41490"/>
                <a:gd name="adj2" fmla="val 6270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2112122" y="2849037"/>
              <a:ext cx="5010816" cy="538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鸟儿是什么样的？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099861" y="2936968"/>
            <a:ext cx="2848403" cy="774716"/>
            <a:chOff x="-2714812" y="2523696"/>
            <a:chExt cx="5613506" cy="1272148"/>
          </a:xfrm>
        </p:grpSpPr>
        <p:sp>
          <p:nvSpPr>
            <p:cNvPr id="13" name="云形标注 12"/>
            <p:cNvSpPr/>
            <p:nvPr/>
          </p:nvSpPr>
          <p:spPr>
            <a:xfrm>
              <a:off x="-2714812" y="2523696"/>
              <a:ext cx="5603988" cy="1272148"/>
            </a:xfrm>
            <a:prstGeom prst="cloudCallout">
              <a:avLst>
                <a:gd name="adj1" fmla="val -79534"/>
                <a:gd name="adj2" fmla="val -7343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2112122" y="2613658"/>
              <a:ext cx="5010816" cy="952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你看过的夕阳是什么样子的？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596019326038&amp;di=3a2f12eb1d0ea1be9946579bda109b2b&amp;imgtype=0&amp;src=http%3A%2F%2Fb-ssl.duitang.com%2Fuploads%2Fitem%2F201112%2F05%2F20111205102928_3WTu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7680"/>
          <a:stretch>
            <a:fillRect/>
          </a:stretch>
        </p:blipFill>
        <p:spPr bwMode="auto">
          <a:xfrm>
            <a:off x="-9872" y="-30070"/>
            <a:ext cx="9197458" cy="51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云形标注 3"/>
          <p:cNvSpPr/>
          <p:nvPr/>
        </p:nvSpPr>
        <p:spPr>
          <a:xfrm>
            <a:off x="1204481" y="267494"/>
            <a:ext cx="3384376" cy="1432538"/>
          </a:xfrm>
          <a:prstGeom prst="cloudCallout">
            <a:avLst>
              <a:gd name="adj1" fmla="val 64143"/>
              <a:gd name="adj2" fmla="val 10397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要飞回家的，疲倦的鸟儿。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5004048" y="3219821"/>
            <a:ext cx="4139952" cy="1902743"/>
          </a:xfrm>
          <a:prstGeom prst="cloudCallout">
            <a:avLst>
              <a:gd name="adj1" fmla="val -55470"/>
              <a:gd name="adj2" fmla="val 665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傍晚，太阳沉沉落下，柔和的余晖洒满天空，红红的，美极了。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2476" y="644002"/>
            <a:ext cx="862602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    想象一下，在美丽的夕阳映照下，有些疲倦的鸟儿飞翔的样子，有感情地读一读第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小节！</a:t>
            </a:r>
          </a:p>
        </p:txBody>
      </p:sp>
      <p:sp>
        <p:nvSpPr>
          <p:cNvPr id="7" name="矩形 6"/>
          <p:cNvSpPr/>
          <p:nvPr/>
        </p:nvSpPr>
        <p:spPr>
          <a:xfrm>
            <a:off x="1979712" y="2023093"/>
            <a:ext cx="340360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165"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归巢的鸟儿，</a:t>
            </a:r>
          </a:p>
          <a:p>
            <a:pPr lvl="0" defTabSz="685165">
              <a:lnSpc>
                <a:spcPct val="13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尽管是倦了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</a:p>
          <a:p>
            <a:pPr lvl="0" defTabSz="685165"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还驮着斜阳回去。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65836" y="2341283"/>
            <a:ext cx="125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04889" y="2341282"/>
            <a:ext cx="125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rcRect b="8228"/>
          <a:stretch>
            <a:fillRect/>
          </a:stretch>
        </p:blipFill>
        <p:spPr>
          <a:xfrm>
            <a:off x="4932040" y="2037544"/>
            <a:ext cx="2763654" cy="1686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文本框 9"/>
          <p:cNvSpPr txBox="1"/>
          <p:nvPr/>
        </p:nvSpPr>
        <p:spPr>
          <a:xfrm>
            <a:off x="2690567" y="2340073"/>
            <a:ext cx="750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7" y="195486"/>
            <a:ext cx="1013927" cy="101392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1475" y="3795886"/>
            <a:ext cx="2805892" cy="945036"/>
            <a:chOff x="-2714810" y="2523696"/>
            <a:chExt cx="4537299" cy="1272148"/>
          </a:xfrm>
        </p:grpSpPr>
        <p:sp>
          <p:nvSpPr>
            <p:cNvPr id="16" name="云形标注 15"/>
            <p:cNvSpPr/>
            <p:nvPr/>
          </p:nvSpPr>
          <p:spPr>
            <a:xfrm>
              <a:off x="-2714810" y="2523696"/>
              <a:ext cx="4537299" cy="1272148"/>
            </a:xfrm>
            <a:prstGeom prst="cloudCallout">
              <a:avLst>
                <a:gd name="adj1" fmla="val 19998"/>
                <a:gd name="adj2" fmla="val -11803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63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2132603" y="2686884"/>
              <a:ext cx="3536021" cy="952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读得低沉轻柔些，表现出疲倦之感。</a:t>
              </a:r>
            </a:p>
          </p:txBody>
        </p:sp>
      </p:grpSp>
      <p:pic>
        <p:nvPicPr>
          <p:cNvPr id="2" name="秋晚的江上第1小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063" y="20230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0841" y="560174"/>
            <a:ext cx="3463135" cy="2306360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6318" y="555526"/>
            <a:ext cx="3913674" cy="2160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双翅一翻，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把斜阳掉在江上；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头白的芦苇，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也妆成一瞬的红颜了。</a:t>
            </a:r>
          </a:p>
        </p:txBody>
      </p:sp>
      <p:sp>
        <p:nvSpPr>
          <p:cNvPr id="6" name="椭圆 5"/>
          <p:cNvSpPr/>
          <p:nvPr/>
        </p:nvSpPr>
        <p:spPr>
          <a:xfrm>
            <a:off x="997596" y="1123444"/>
            <a:ext cx="822325" cy="439182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717676" y="1654940"/>
            <a:ext cx="841375" cy="454024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67544" y="3435846"/>
            <a:ext cx="8360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画面：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随着飞鸟双翅的一翻，夕阳好像是从鸟的翅膀上掉下来一样。夕阳的余晖点染了江面，也点染了芦苇。在一瞬间，白了头的芦苇也变成红颜了。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824433" y="2570738"/>
            <a:ext cx="720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7"/>
          <p:cNvSpPr txBox="1"/>
          <p:nvPr/>
        </p:nvSpPr>
        <p:spPr>
          <a:xfrm>
            <a:off x="5148064" y="616723"/>
            <a:ext cx="90281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头白</a:t>
            </a:r>
            <a:endParaRPr lang="en-US" altLang="en-US" sz="28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031013" y="2643758"/>
            <a:ext cx="2616904" cy="8501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特指女人美丽的容颜。</a:t>
            </a:r>
            <a:endParaRPr lang="zh-CN" altLang="en-US" sz="2400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98" name="Picture 2" descr="http://dingyue.nosdn.127.net/kwBa5AVJgjvMGBkW2VAbAMBEVoqjGSjgmerL=yJqD7KlL1481091852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83518"/>
            <a:ext cx="3600400" cy="2448272"/>
          </a:xfrm>
          <a:prstGeom prst="round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7"/>
          <p:cNvSpPr txBox="1"/>
          <p:nvPr/>
        </p:nvSpPr>
        <p:spPr>
          <a:xfrm>
            <a:off x="5076056" y="555526"/>
            <a:ext cx="90281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红颜</a:t>
            </a:r>
            <a:endParaRPr lang="en-US" altLang="en-US" sz="28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/>
      <p:bldP spid="14" grpId="0" bldLvl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477"/>
            <a:ext cx="3714900" cy="166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2"/>
          <p:cNvSpPr txBox="1"/>
          <p:nvPr/>
        </p:nvSpPr>
        <p:spPr>
          <a:xfrm>
            <a:off x="638746" y="555526"/>
            <a:ext cx="781494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夕阳落山，还有哪些事物会被染红呢？</a:t>
            </a:r>
            <a:endParaRPr lang="zh-CN" altLang="en-US" sz="3200" b="1" dirty="0">
              <a:solidFill>
                <a:schemeClr val="tx1"/>
              </a:solidFill>
              <a:latin typeface="宋体" pitchFamily="2" charset="-122"/>
              <a:ea typeface="宋体" pitchFamily="2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5346" y="2208987"/>
            <a:ext cx="3704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头白的芦苇，</a:t>
            </a:r>
          </a:p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也妆成一瞬的红颜了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4376052" y="1554079"/>
            <a:ext cx="3517676" cy="1057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憨厚的大地  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也披上了一身红纱衣。</a:t>
            </a:r>
          </a:p>
        </p:txBody>
      </p:sp>
      <p:sp>
        <p:nvSpPr>
          <p:cNvPr id="5" name="矩形 4"/>
          <p:cNvSpPr/>
          <p:nvPr/>
        </p:nvSpPr>
        <p:spPr>
          <a:xfrm>
            <a:off x="4438700" y="3048244"/>
            <a:ext cx="3517676" cy="1057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活泼的溪水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也羞红了清澈的容颜。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91630"/>
            <a:ext cx="9747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28" y="3010401"/>
            <a:ext cx="7016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428290" y="1774870"/>
            <a:ext cx="5528086" cy="10849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itchFamily="2" charset="-122"/>
              </a:rPr>
              <a:t>现代诗二首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157946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语文 四年级 上册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00570"/>
            <a:ext cx="830188" cy="823946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D72EACE4-6DBD-7247-92D1-5B31521A4382}"/>
              </a:ext>
            </a:extLst>
          </p:cNvPr>
          <p:cNvSpPr txBox="1"/>
          <p:nvPr/>
        </p:nvSpPr>
        <p:spPr>
          <a:xfrm>
            <a:off x="1864271" y="1986161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4400" b="1" dirty="0">
                <a:solidFill>
                  <a:srgbClr val="92D050"/>
                </a:solidFill>
                <a:latin typeface="楷体" pitchFamily="49" charset="-122"/>
                <a:ea typeface="楷体" pitchFamily="49" charset="-122"/>
              </a:rPr>
              <a:t>3</a:t>
            </a:r>
            <a:endParaRPr kumimoji="1" lang="zh-CN" altLang="en-US" sz="4800" b="1" dirty="0">
              <a:solidFill>
                <a:srgbClr val="92D05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133067" y="1707654"/>
            <a:ext cx="909613" cy="1076573"/>
          </a:xfrm>
          <a:prstGeom prst="rect">
            <a:avLst/>
          </a:prstGeom>
          <a:noFill/>
          <a:ln w="12700">
            <a:noFill/>
          </a:ln>
        </p:spPr>
        <p:txBody>
          <a:bodyPr anchor="t"/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prstClr val="black"/>
                </a:solidFill>
                <a:latin typeface="宋体" pitchFamily="2" charset="-122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3213483"/>
            <a:ext cx="7567417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双翅一翻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”语速稍快些，体现归鸟动作的利落；“</a:t>
            </a:r>
            <a:r>
              <a:rPr lang="zh-CN" altLang="en-US" sz="24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也妆成一瞬的红颜了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”声音可稍高些，语速稍快些，表现出诗人见到夕阳映红芦苇的惊奇、喜悦。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240491" y="1131590"/>
            <a:ext cx="422846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双翅一翻，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把斜阳掉在江上；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头白的芦苇，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也妆成一瞬的红颜了。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78277" y="131346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234383" y="2651200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pic>
        <p:nvPicPr>
          <p:cNvPr id="4098" name="Picture 2" descr="http://dingyue.nosdn.127.net/kwBa5AVJgjvMGBkW2VAbAMBEVoqjGSjgmerL=yJqD7KlL1481091852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7574"/>
            <a:ext cx="2292237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文本框 8"/>
          <p:cNvSpPr txBox="1"/>
          <p:nvPr/>
        </p:nvSpPr>
        <p:spPr>
          <a:xfrm>
            <a:off x="4211960" y="132291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sp>
        <p:nvSpPr>
          <p:cNvPr id="12" name="文本框 8"/>
          <p:cNvSpPr txBox="1"/>
          <p:nvPr/>
        </p:nvSpPr>
        <p:spPr>
          <a:xfrm>
            <a:off x="4967636" y="2651200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5696493" y="265119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6395351" y="2643014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sp>
        <p:nvSpPr>
          <p:cNvPr id="15" name="文本框 8"/>
          <p:cNvSpPr txBox="1"/>
          <p:nvPr/>
        </p:nvSpPr>
        <p:spPr>
          <a:xfrm>
            <a:off x="7102699" y="2643312"/>
            <a:ext cx="499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94684"/>
            <a:ext cx="941919" cy="941919"/>
          </a:xfrm>
          <a:prstGeom prst="rect">
            <a:avLst/>
          </a:prstGeom>
        </p:spPr>
      </p:pic>
      <p:sp>
        <p:nvSpPr>
          <p:cNvPr id="17" name="文本框 10"/>
          <p:cNvSpPr txBox="1"/>
          <p:nvPr/>
        </p:nvSpPr>
        <p:spPr>
          <a:xfrm>
            <a:off x="1069007" y="451828"/>
            <a:ext cx="1918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朗读指导</a:t>
            </a:r>
          </a:p>
        </p:txBody>
      </p:sp>
      <p:pic>
        <p:nvPicPr>
          <p:cNvPr id="2" name="秋晚的江上第2小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9889" y="24277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8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27584" y="2018969"/>
            <a:ext cx="3384376" cy="120032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抓关键词，</a:t>
            </a:r>
            <a:endParaRPr lang="en-US" altLang="zh-CN" sz="36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边读边想象画面</a:t>
            </a:r>
            <a:endParaRPr lang="en-US" altLang="en-US" sz="36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4"/>
          <p:cNvSpPr txBox="1"/>
          <p:nvPr/>
        </p:nvSpPr>
        <p:spPr>
          <a:xfrm>
            <a:off x="827584" y="637406"/>
            <a:ext cx="270801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总结学习方法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8049" y="48351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4747969" y="195486"/>
            <a:ext cx="3640455" cy="4824536"/>
            <a:chOff x="1305533" y="729909"/>
            <a:chExt cx="3849628" cy="524099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8"/>
            <a:stretch>
              <a:fillRect/>
            </a:stretch>
          </p:blipFill>
          <p:spPr>
            <a:xfrm>
              <a:off x="1375932" y="837351"/>
              <a:ext cx="3768983" cy="5050832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305533" y="729909"/>
              <a:ext cx="3849628" cy="5240991"/>
              <a:chOff x="6459260" y="1628712"/>
              <a:chExt cx="5035551" cy="4410257"/>
            </a:xfrm>
          </p:grpSpPr>
          <p:sp>
            <p:nvSpPr>
              <p:cNvPr id="13" name="矩形 12"/>
              <p:cNvSpPr>
                <a:spLocks noChangeArrowheads="1"/>
              </p:cNvSpPr>
              <p:nvPr/>
            </p:nvSpPr>
            <p:spPr bwMode="auto">
              <a:xfrm>
                <a:off x="6520226" y="1720171"/>
                <a:ext cx="4863138" cy="4250241"/>
              </a:xfrm>
              <a:prstGeom prst="rect">
                <a:avLst/>
              </a:prstGeom>
              <a:noFill/>
              <a:ln w="9525" cmpd="sng">
                <a:solidFill>
                  <a:srgbClr val="97A38B"/>
                </a:solidFill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4" name="Freeform 12"/>
              <p:cNvSpPr/>
              <p:nvPr/>
            </p:nvSpPr>
            <p:spPr bwMode="auto">
              <a:xfrm>
                <a:off x="6459260" y="1628712"/>
                <a:ext cx="528638" cy="530225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A88D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 flipH="1" flipV="1">
                <a:off x="10966174" y="5542239"/>
                <a:ext cx="528637" cy="496730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A88D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zh-CN" altLang="en-US" sz="900" kern="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pic>
        <p:nvPicPr>
          <p:cNvPr id="1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345387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5" b="10920"/>
          <a:stretch/>
        </p:blipFill>
        <p:spPr bwMode="auto">
          <a:xfrm>
            <a:off x="2411761" y="0"/>
            <a:ext cx="673224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16"/>
          <a:stretch/>
        </p:blipFill>
        <p:spPr bwMode="auto">
          <a:xfrm>
            <a:off x="2807" y="0"/>
            <a:ext cx="240895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8"/>
          <p:cNvSpPr txBox="1"/>
          <p:nvPr/>
        </p:nvSpPr>
        <p:spPr>
          <a:xfrm>
            <a:off x="35496" y="1579171"/>
            <a:ext cx="3888432" cy="9925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6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花牛歌</a:t>
            </a:r>
          </a:p>
        </p:txBody>
      </p:sp>
    </p:spTree>
    <p:extLst>
      <p:ext uri="{BB962C8B-B14F-4D97-AF65-F5344CB8AC3E}">
        <p14:creationId xmlns:p14="http://schemas.microsoft.com/office/powerpoint/2010/main" val="365223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20268C-3FA5-5E42-85F2-D78B59E9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783" y="267494"/>
            <a:ext cx="3591203" cy="2389259"/>
          </a:xfrm>
          <a:prstGeom prst="rect">
            <a:avLst/>
          </a:prstGeom>
        </p:spPr>
      </p:pic>
      <p:pic>
        <p:nvPicPr>
          <p:cNvPr id="6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4" r="3523"/>
          <a:stretch/>
        </p:blipFill>
        <p:spPr bwMode="auto">
          <a:xfrm>
            <a:off x="2613961" y="540391"/>
            <a:ext cx="3421017" cy="1815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77341" y="2643758"/>
            <a:ext cx="4010883" cy="45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宋体" pitchFamily="2" charset="-122"/>
              </a:rPr>
              <a:t>点击图片，播放朗读视频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CFEE8A-103B-814C-A35E-F3291AF223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5577194" y="1931999"/>
            <a:ext cx="1059582" cy="1059582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043608" y="3003798"/>
            <a:ext cx="6912768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  </a:t>
            </a: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读完了这首诗歌，我们觉得这是一只</a:t>
            </a:r>
            <a:r>
              <a:rPr lang="zh-CN" altLang="en-US" sz="3200" b="1" u="sng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       </a:t>
            </a:r>
            <a:r>
              <a:rPr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的花牛。</a:t>
            </a:r>
          </a:p>
        </p:txBody>
      </p:sp>
      <p:sp>
        <p:nvSpPr>
          <p:cNvPr id="10" name="文本框 6"/>
          <p:cNvSpPr txBox="1"/>
          <p:nvPr/>
        </p:nvSpPr>
        <p:spPr>
          <a:xfrm>
            <a:off x="1979712" y="3851453"/>
            <a:ext cx="2149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淘气可爱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2385983" y="3836529"/>
            <a:ext cx="1074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俏皮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6"/>
          <p:cNvSpPr txBox="1"/>
          <p:nvPr/>
        </p:nvSpPr>
        <p:spPr>
          <a:xfrm>
            <a:off x="2002066" y="382008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无拘无束</a:t>
            </a:r>
          </a:p>
        </p:txBody>
      </p:sp>
      <p:sp>
        <p:nvSpPr>
          <p:cNvPr id="13" name="文本框 6"/>
          <p:cNvSpPr txBox="1"/>
          <p:nvPr/>
        </p:nvSpPr>
        <p:spPr>
          <a:xfrm>
            <a:off x="2236136" y="3816380"/>
            <a:ext cx="1143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悠闲</a:t>
            </a:r>
          </a:p>
        </p:txBody>
      </p:sp>
    </p:spTree>
    <p:extLst>
      <p:ext uri="{BB962C8B-B14F-4D97-AF65-F5344CB8AC3E}">
        <p14:creationId xmlns:p14="http://schemas.microsoft.com/office/powerpoint/2010/main" val="22160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4" y="0"/>
            <a:ext cx="9151084" cy="5143500"/>
          </a:xfrm>
          <a:prstGeom prst="rect">
            <a:avLst/>
          </a:prstGeom>
        </p:spPr>
      </p:pic>
      <p:sp>
        <p:nvSpPr>
          <p:cNvPr id="22" name="文本框 6"/>
          <p:cNvSpPr txBox="1"/>
          <p:nvPr/>
        </p:nvSpPr>
        <p:spPr>
          <a:xfrm>
            <a:off x="1187624" y="1865549"/>
            <a:ext cx="6888834" cy="19303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    小组合作，组内成员轮流读诗，每人读一小节，根据我们学习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秋晚的江上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》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时运用的学习方法，填写下面的自学单。</a:t>
            </a:r>
            <a:endParaRPr lang="zh-CN" altLang="zh-CN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54165220-80D1-7C41-8225-080CB291038D}"/>
              </a:ext>
            </a:extLst>
          </p:cNvPr>
          <p:cNvSpPr txBox="1"/>
          <p:nvPr/>
        </p:nvSpPr>
        <p:spPr>
          <a:xfrm>
            <a:off x="3389810" y="857437"/>
            <a:ext cx="2076348" cy="65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小组合作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695FE74-0FEB-2F4D-BA79-FAEDAA4231CD}"/>
              </a:ext>
            </a:extLst>
          </p:cNvPr>
          <p:cNvGrpSpPr/>
          <p:nvPr/>
        </p:nvGrpSpPr>
        <p:grpSpPr>
          <a:xfrm>
            <a:off x="2542337" y="857437"/>
            <a:ext cx="3771295" cy="546100"/>
            <a:chOff x="2270085" y="409406"/>
            <a:chExt cx="3771295" cy="5461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C69BC9D-2FDB-1A4B-8246-265124AA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349F52F-9BB0-E744-A327-31265054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4" y="0"/>
            <a:ext cx="9151084" cy="5143500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276764"/>
              </p:ext>
            </p:extLst>
          </p:nvPr>
        </p:nvGraphicFramePr>
        <p:xfrm>
          <a:off x="534901" y="627534"/>
          <a:ext cx="6624786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黑体" pitchFamily="49" charset="-122"/>
                          <a:ea typeface="黑体" pitchFamily="49" charset="-122"/>
                        </a:rPr>
                        <a:t>小节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黑体" pitchFamily="49" charset="-122"/>
                          <a:ea typeface="黑体" pitchFamily="49" charset="-122"/>
                        </a:rPr>
                        <a:t>景物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黑体" pitchFamily="49" charset="-122"/>
                          <a:ea typeface="黑体" pitchFamily="49" charset="-122"/>
                        </a:rPr>
                        <a:t>想象到的画面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0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第</a:t>
                      </a:r>
                      <a:r>
                        <a:rPr lang="en-US" altLang="zh-CN" sz="2000" b="1" dirty="0">
                          <a:latin typeface="宋体" pitchFamily="2" charset="-122"/>
                          <a:ea typeface="宋体" pitchFamily="2" charset="-122"/>
                        </a:rPr>
                        <a:t>1</a:t>
                      </a:r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小节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第</a:t>
                      </a:r>
                      <a:r>
                        <a:rPr lang="en-US" altLang="zh-CN" sz="2000" b="1" dirty="0">
                          <a:latin typeface="宋体" pitchFamily="2" charset="-122"/>
                          <a:ea typeface="宋体" pitchFamily="2" charset="-122"/>
                        </a:rPr>
                        <a:t>2</a:t>
                      </a:r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小节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第</a:t>
                      </a:r>
                      <a:r>
                        <a:rPr lang="en-US" altLang="zh-CN" sz="2000" b="1" dirty="0">
                          <a:latin typeface="宋体" pitchFamily="2" charset="-122"/>
                          <a:ea typeface="宋体" pitchFamily="2" charset="-122"/>
                        </a:rPr>
                        <a:t>3</a:t>
                      </a:r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小节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第</a:t>
                      </a:r>
                      <a:r>
                        <a:rPr lang="en-US" altLang="zh-CN" sz="2000" b="1" dirty="0">
                          <a:latin typeface="宋体" pitchFamily="2" charset="-122"/>
                          <a:ea typeface="宋体" pitchFamily="2" charset="-122"/>
                        </a:rPr>
                        <a:t>4</a:t>
                      </a:r>
                      <a:r>
                        <a:rPr lang="zh-CN" altLang="en-US" sz="2000" b="1" dirty="0">
                          <a:latin typeface="宋体" pitchFamily="2" charset="-122"/>
                          <a:ea typeface="宋体" pitchFamily="2" charset="-122"/>
                        </a:rPr>
                        <a:t>小节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圆角矩形 7"/>
          <p:cNvSpPr/>
          <p:nvPr/>
        </p:nvSpPr>
        <p:spPr>
          <a:xfrm>
            <a:off x="3946325" y="1141776"/>
            <a:ext cx="2808362" cy="707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3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花牛坐在草地上，压扁了剪秋罗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3963632" y="1932233"/>
            <a:ext cx="2791055" cy="707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CN" altLang="en-US" sz="2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花牛在草地里睡觉，天上白云悠悠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943987" y="2732065"/>
            <a:ext cx="2791055" cy="707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CN" altLang="en-US" sz="23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花牛甩动小尾巴在草地里散步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923928" y="3444691"/>
            <a:ext cx="2799565" cy="119136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花牛在草地里做梦，夕阳偷偷落到了西山的青峰之上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747743" y="1143828"/>
            <a:ext cx="2196244" cy="707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3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花牛、草地、剪秋罗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1793818" y="1932233"/>
            <a:ext cx="2052228" cy="707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花牛、草地、白云、天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1724121" y="2732065"/>
            <a:ext cx="2000362" cy="707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3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花牛、草地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788035" y="3565229"/>
            <a:ext cx="2088231" cy="707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花牛、草地、</a:t>
            </a:r>
            <a:endParaRPr lang="en-US" altLang="zh-CN" sz="23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  <a:p>
            <a:r>
              <a:rPr lang="zh-CN" altLang="en-US" sz="2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太阳、青峰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7380312" y="667221"/>
            <a:ext cx="1296144" cy="828476"/>
          </a:xfrm>
          <a:prstGeom prst="borderCallout1">
            <a:avLst>
              <a:gd name="adj1" fmla="val 18750"/>
              <a:gd name="adj2" fmla="val -8333"/>
              <a:gd name="adj3" fmla="val 82995"/>
              <a:gd name="adj4" fmla="val -78846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00FF"/>
                </a:solidFill>
              </a:rPr>
              <a:t>花牛“坐”是动景</a:t>
            </a:r>
          </a:p>
        </p:txBody>
      </p:sp>
      <p:sp>
        <p:nvSpPr>
          <p:cNvPr id="18" name="线形标注 1 17"/>
          <p:cNvSpPr/>
          <p:nvPr/>
        </p:nvSpPr>
        <p:spPr>
          <a:xfrm>
            <a:off x="7380312" y="1675333"/>
            <a:ext cx="1296144" cy="828476"/>
          </a:xfrm>
          <a:prstGeom prst="borderCallout1">
            <a:avLst>
              <a:gd name="adj1" fmla="val 18750"/>
              <a:gd name="adj2" fmla="val -8333"/>
              <a:gd name="adj3" fmla="val 51758"/>
              <a:gd name="adj4" fmla="val -56218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花牛“眠”是静景</a:t>
            </a:r>
          </a:p>
        </p:txBody>
      </p:sp>
      <p:sp>
        <p:nvSpPr>
          <p:cNvPr id="19" name="线形标注 1 18"/>
          <p:cNvSpPr/>
          <p:nvPr/>
        </p:nvSpPr>
        <p:spPr>
          <a:xfrm>
            <a:off x="7380312" y="2611437"/>
            <a:ext cx="1296144" cy="828476"/>
          </a:xfrm>
          <a:prstGeom prst="borderCallout1">
            <a:avLst>
              <a:gd name="adj1" fmla="val 18750"/>
              <a:gd name="adj2" fmla="val -8333"/>
              <a:gd name="adj3" fmla="val 41345"/>
              <a:gd name="adj4" fmla="val -62873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00FF"/>
                </a:solidFill>
              </a:rPr>
              <a:t>花牛“走”是动景</a:t>
            </a:r>
          </a:p>
        </p:txBody>
      </p:sp>
      <p:sp>
        <p:nvSpPr>
          <p:cNvPr id="20" name="线形标注 1 19"/>
          <p:cNvSpPr/>
          <p:nvPr/>
        </p:nvSpPr>
        <p:spPr>
          <a:xfrm>
            <a:off x="7376450" y="3582765"/>
            <a:ext cx="1588038" cy="828476"/>
          </a:xfrm>
          <a:prstGeom prst="borderCallout1">
            <a:avLst>
              <a:gd name="adj1" fmla="val 18750"/>
              <a:gd name="adj2" fmla="val -8333"/>
              <a:gd name="adj3" fmla="val 20490"/>
              <a:gd name="adj4" fmla="val -39503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花牛“做梦”是静景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3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22"/>
          <p:cNvSpPr>
            <a:spLocks noChangeArrowheads="1"/>
          </p:cNvSpPr>
          <p:nvPr/>
        </p:nvSpPr>
        <p:spPr bwMode="gray">
          <a:xfrm>
            <a:off x="840814" y="1465080"/>
            <a:ext cx="4032448" cy="1240551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</a:p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压扁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了一穗剪秋罗。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27584" y="843558"/>
            <a:ext cx="428617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花牛在草地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里</a:t>
            </a:r>
            <a:r>
              <a:rPr lang="en-US" sz="28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做什么呢</a:t>
            </a:r>
            <a:r>
              <a:rPr 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？</a:t>
            </a:r>
            <a:endParaRPr lang="en-US" altLang="en-US" sz="2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083197" y="2025378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177083" y="2010746"/>
            <a:ext cx="5622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870866" y="2565378"/>
            <a:ext cx="9486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rcRect l="3171" t="11389" b="11563"/>
          <a:stretch>
            <a:fillRect/>
          </a:stretch>
        </p:blipFill>
        <p:spPr>
          <a:xfrm>
            <a:off x="5106388" y="627534"/>
            <a:ext cx="3531890" cy="2237100"/>
          </a:xfrm>
          <a:prstGeom prst="round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11560" y="3540953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画面：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花牛在草地里休息，压扁了一穗剪秋罗。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花牛、绿草地、剪秋罗色彩鲜明，画面感极强。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051360" y="2835691"/>
            <a:ext cx="1755628" cy="651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无拘无束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2"/>
          <p:cNvSpPr>
            <a:spLocks noChangeArrowheads="1"/>
          </p:cNvSpPr>
          <p:nvPr/>
        </p:nvSpPr>
        <p:spPr bwMode="gray">
          <a:xfrm>
            <a:off x="2800650" y="1419622"/>
            <a:ext cx="4032448" cy="1240551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花牛在草地里坐，</a:t>
            </a:r>
          </a:p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压扁了一穗剪秋罗。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3608" y="3219822"/>
            <a:ext cx="68407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仿宋" pitchFamily="49" charset="-122"/>
                <a:ea typeface="仿宋" pitchFamily="49" charset="-122"/>
              </a:rPr>
              <a:t>　  重读“</a:t>
            </a:r>
            <a:r>
              <a:rPr lang="zh-CN" altLang="en-US" sz="2400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坐</a:t>
            </a:r>
            <a:r>
              <a:rPr lang="zh-CN" altLang="en-US" sz="2400" b="1" dirty="0">
                <a:latin typeface="仿宋" pitchFamily="49" charset="-122"/>
                <a:ea typeface="仿宋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压扁</a:t>
            </a:r>
            <a:r>
              <a:rPr lang="zh-CN" altLang="en-US" sz="2400" b="1" dirty="0">
                <a:latin typeface="仿宋" pitchFamily="49" charset="-122"/>
                <a:ea typeface="仿宋" pitchFamily="49" charset="-122"/>
              </a:rPr>
              <a:t>”，体现出花牛的无拘无束；后半句可读得稍重些，慢些，表现花牛的沉重，</a:t>
            </a:r>
            <a:endParaRPr lang="en-US" altLang="zh-CN" sz="2400" b="1" dirty="0">
              <a:latin typeface="仿宋" pitchFamily="49" charset="-122"/>
              <a:ea typeface="仿宋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仿宋" pitchFamily="49" charset="-122"/>
                <a:ea typeface="仿宋" pitchFamily="49" charset="-122"/>
              </a:rPr>
              <a:t>以及作者对花牛压扁剪秋罗的些许惋惜。</a:t>
            </a:r>
          </a:p>
        </p:txBody>
      </p:sp>
      <p:sp>
        <p:nvSpPr>
          <p:cNvPr id="14" name="文本框 10"/>
          <p:cNvSpPr txBox="1"/>
          <p:nvPr/>
        </p:nvSpPr>
        <p:spPr>
          <a:xfrm>
            <a:off x="1187624" y="52648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321" y="123478"/>
            <a:ext cx="970486" cy="970486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5034770" y="1719093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2873895" y="2283718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··</a:t>
            </a:r>
          </a:p>
        </p:txBody>
      </p:sp>
      <p:pic>
        <p:nvPicPr>
          <p:cNvPr id="2" name="花牛歌第1小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6521" y="205057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2"/>
          <p:cNvSpPr>
            <a:spLocks noChangeArrowheads="1"/>
          </p:cNvSpPr>
          <p:nvPr/>
        </p:nvSpPr>
        <p:spPr bwMode="gray">
          <a:xfrm>
            <a:off x="473964" y="663538"/>
            <a:ext cx="3476776" cy="1233954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165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花牛在草地里眠，</a:t>
            </a:r>
          </a:p>
          <a:p>
            <a:pPr defTabSz="685165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白云霸占了半个天。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780940" y="1203598"/>
            <a:ext cx="6644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83568" y="1851670"/>
            <a:ext cx="6727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131840" y="1843044"/>
            <a:ext cx="4231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11560" y="2427734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画面：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花牛在草地里睡觉，身上的白花和白云融为一体。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458" name="Picture 2" descr="C:\Users\wzsdth\Desktop\t01dc387376e018c8a2_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-20538"/>
            <a:ext cx="2664297" cy="2497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3"/>
          <p:cNvSpPr txBox="1"/>
          <p:nvPr/>
        </p:nvSpPr>
        <p:spPr>
          <a:xfrm>
            <a:off x="827584" y="3723878"/>
            <a:ext cx="295232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白云“</a:t>
            </a:r>
            <a:r>
              <a:rPr lang="zh-CN" altLang="en-US" sz="24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霸占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”与白云“</a:t>
            </a:r>
            <a:r>
              <a:rPr lang="zh-CN" altLang="en-US" sz="24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飘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” 有什么不同？</a:t>
            </a:r>
            <a:endParaRPr lang="en-US" altLang="en-US" sz="2400" dirty="0"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349106" y="1347614"/>
            <a:ext cx="685362" cy="56624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427984" y="3272666"/>
            <a:ext cx="39604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飘：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被动，白云随风走。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27984" y="3939902"/>
            <a:ext cx="396044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霸占：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主动，白云主动布满半个天空。</a:t>
            </a:r>
            <a:endParaRPr lang="en-US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3950740" y="3507854"/>
            <a:ext cx="405236" cy="129614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2" grpId="0" animBg="1"/>
      <p:bldP spid="14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2"/>
          <p:cNvSpPr>
            <a:spLocks noChangeArrowheads="1"/>
          </p:cNvSpPr>
          <p:nvPr/>
        </p:nvSpPr>
        <p:spPr bwMode="gray">
          <a:xfrm>
            <a:off x="2555776" y="1417561"/>
            <a:ext cx="4248472" cy="1240551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165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花牛在草地里眠，</a:t>
            </a:r>
          </a:p>
          <a:p>
            <a:pPr defTabSz="685165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白云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霸占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了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半个天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020" y="3277039"/>
            <a:ext cx="7930544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　  读</a:t>
            </a:r>
            <a:r>
              <a:rPr lang="en-US" altLang="zh-CN" sz="2800" b="1" dirty="0">
                <a:latin typeface="仿宋" pitchFamily="49" charset="-122"/>
                <a:ea typeface="仿宋" pitchFamily="49" charset="-122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霸占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半个天</a:t>
            </a:r>
            <a:r>
              <a:rPr lang="en-US" altLang="zh-CN" sz="2800" b="1" dirty="0">
                <a:latin typeface="仿宋" pitchFamily="49" charset="-122"/>
                <a:ea typeface="仿宋" pitchFamily="49" charset="-122"/>
              </a:rPr>
              <a:t>”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时加快语速，表现出白云的调皮，以及蓝天白云下的美好。</a:t>
            </a:r>
          </a:p>
        </p:txBody>
      </p:sp>
      <p:sp>
        <p:nvSpPr>
          <p:cNvPr id="6" name="文本框 10"/>
          <p:cNvSpPr txBox="1"/>
          <p:nvPr/>
        </p:nvSpPr>
        <p:spPr>
          <a:xfrm>
            <a:off x="1187624" y="52648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321" y="123478"/>
            <a:ext cx="970486" cy="970486"/>
          </a:xfrm>
          <a:prstGeom prst="rect">
            <a:avLst/>
          </a:prstGeom>
        </p:spPr>
      </p:pic>
      <p:pic>
        <p:nvPicPr>
          <p:cNvPr id="14" name="花牛歌第2小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209067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99592" y="1419622"/>
            <a:ext cx="4680520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sz="3200" b="1" u="sng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刘大白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(1880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1932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现代诗人、文学史家。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浙江绍兴人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与鲁迅先生是同乡好友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275606"/>
            <a:ext cx="1891665" cy="25368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2"/>
          <p:cNvSpPr>
            <a:spLocks noChangeArrowheads="1"/>
          </p:cNvSpPr>
          <p:nvPr/>
        </p:nvSpPr>
        <p:spPr bwMode="gray">
          <a:xfrm>
            <a:off x="4896036" y="1851670"/>
            <a:ext cx="3384376" cy="1296144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花牛在草地里走，</a:t>
            </a:r>
          </a:p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小尾巴甩得滴溜溜。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720143" y="3345835"/>
            <a:ext cx="4100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画面：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花牛甩着尾巴走在草地里。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8200"/>
            <a:ext cx="4004204" cy="2787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/>
          <p:cNvCxnSpPr/>
          <p:nvPr/>
        </p:nvCxnSpPr>
        <p:spPr>
          <a:xfrm flipV="1">
            <a:off x="5114792" y="2427734"/>
            <a:ext cx="6007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202306" y="2427734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36296" y="1985992"/>
            <a:ext cx="360040" cy="4417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云形标注 1"/>
          <p:cNvSpPr/>
          <p:nvPr/>
        </p:nvSpPr>
        <p:spPr>
          <a:xfrm>
            <a:off x="5103808" y="339502"/>
            <a:ext cx="2664295" cy="1306195"/>
          </a:xfrm>
          <a:prstGeom prst="cloudCallout">
            <a:avLst>
              <a:gd name="adj1" fmla="val 31643"/>
              <a:gd name="adj2" fmla="val 7004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 想一想：花牛走路时是什么样子的？</a:t>
            </a:r>
            <a:endParaRPr lang="zh-CN" altLang="en-US" sz="2000" b="1" dirty="0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850378" y="2589001"/>
            <a:ext cx="1080120" cy="3886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云形标注 9"/>
          <p:cNvSpPr/>
          <p:nvPr/>
        </p:nvSpPr>
        <p:spPr>
          <a:xfrm>
            <a:off x="4806574" y="433595"/>
            <a:ext cx="3439536" cy="1387207"/>
          </a:xfrm>
          <a:prstGeom prst="cloudCallout">
            <a:avLst>
              <a:gd name="adj1" fmla="val 12514"/>
              <a:gd name="adj2" fmla="val 9857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“滴溜溜”是什么意思？可以用来形容哪些事物？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23040" y="4083918"/>
            <a:ext cx="200517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顽皮、悠闲</a:t>
            </a:r>
            <a:endParaRPr lang="en-US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2" grpId="0" bldLvl="0" animBg="1"/>
      <p:bldP spid="9" grpId="0" animBg="1"/>
      <p:bldP spid="10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2"/>
          <p:cNvSpPr>
            <a:spLocks noChangeArrowheads="1"/>
          </p:cNvSpPr>
          <p:nvPr/>
        </p:nvSpPr>
        <p:spPr bwMode="gray">
          <a:xfrm>
            <a:off x="2416592" y="1563638"/>
            <a:ext cx="4243640" cy="1240551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165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花牛在草地里走，</a:t>
            </a:r>
          </a:p>
          <a:p>
            <a:pPr defTabSz="685165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小尾巴甩得滴溜溜。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3362494"/>
            <a:ext cx="7930544" cy="54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读得轻快俏皮些，表现出花牛的顽皮、悠闲。</a:t>
            </a:r>
          </a:p>
        </p:txBody>
      </p:sp>
      <p:sp>
        <p:nvSpPr>
          <p:cNvPr id="7" name="文本框 10"/>
          <p:cNvSpPr txBox="1"/>
          <p:nvPr/>
        </p:nvSpPr>
        <p:spPr>
          <a:xfrm>
            <a:off x="1187624" y="52648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321" y="123478"/>
            <a:ext cx="970486" cy="970486"/>
          </a:xfrm>
          <a:prstGeom prst="rect">
            <a:avLst/>
          </a:prstGeom>
        </p:spPr>
      </p:pic>
      <p:pic>
        <p:nvPicPr>
          <p:cNvPr id="2" name="花牛歌第3小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22108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51670"/>
            <a:ext cx="2952328" cy="192687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2"/>
          <p:cNvSpPr>
            <a:spLocks noChangeArrowheads="1"/>
          </p:cNvSpPr>
          <p:nvPr/>
        </p:nvSpPr>
        <p:spPr bwMode="gray">
          <a:xfrm>
            <a:off x="733068" y="1447602"/>
            <a:ext cx="4349390" cy="1524934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花牛在草地里做梦，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太阳偷渡了西山的青峰。</a:t>
            </a:r>
          </a:p>
        </p:txBody>
      </p:sp>
      <p:sp>
        <p:nvSpPr>
          <p:cNvPr id="3" name="矩形 2"/>
          <p:cNvSpPr/>
          <p:nvPr/>
        </p:nvSpPr>
        <p:spPr>
          <a:xfrm>
            <a:off x="1187624" y="3992746"/>
            <a:ext cx="615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画面：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夕阳西下，花牛在草地上睡觉。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923278" y="2138061"/>
            <a:ext cx="6007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996809" y="2138061"/>
            <a:ext cx="7028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23278" y="2702463"/>
            <a:ext cx="6962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717638" y="2673888"/>
            <a:ext cx="17821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3048051" y="1629122"/>
            <a:ext cx="722840" cy="566246"/>
          </a:xfrm>
          <a:prstGeom prst="ellipse">
            <a:avLst/>
          </a:prstGeom>
          <a:noFill/>
          <a:ln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625143" y="2210069"/>
            <a:ext cx="720080" cy="566246"/>
          </a:xfrm>
          <a:prstGeom prst="ellipse">
            <a:avLst/>
          </a:prstGeom>
          <a:noFill/>
          <a:ln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768" y1="18065" x2="14768" y2="18065"/>
                        <a14:foregroundMark x1="30802" y1="9032" x2="30802" y2="9032"/>
                        <a14:foregroundMark x1="33333" y1="9677" x2="33333" y2="9677"/>
                        <a14:foregroundMark x1="14346" y1="14839" x2="14346" y2="1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81" y="2155791"/>
            <a:ext cx="2016224" cy="131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0" descr="data:image/jpeg;base64,/9j/4AAQSkZJRgABAQAAAQABAAD/2wBDAAgGBgcGBQgHBwcJCQgKDBQNDAsLDBkSEw8UHRofHh0aHBwgJC4nICIsIxwcKDcpLDAxNDQ0Hyc5PTgyPC4zNDL/2wBDAQkJCQwLDBgNDRgyIRwhMjIyMjIyMjIyMjIyMjIyMjIyMjIyMjIyMjIyMjIyMjIyMjIyMjIyMjIyMjIyMjIyMjL/wAARCADw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ooAKKKKACiiigAooooAKKKKACiiigAooooAKKKKACiiigAooooAKKKKACiiigAooooAKKKKACiiigAooooAKKKKACiiigAooooAKKKKACiiigAooooAKKKKACiiigAqte6jZabEst/eW9rEzhFeeVUBY9ACT1PpVfXNd03w5pM+qardJb2kIyzt1J7ADqSewFeM3XhrX/jRbXuv6gJdN0uO3caFYscGR8cSv7NgDPvxwMkA93orhfhT4tfxR4PjjvSw1fTW+yX0b8PvXgMR15A59w3pXdUAFFFFABRRRQAUUUUAFFFFABRRRQAUUUUAFFFFABRRRQAUUUUAFFFFABRRRQAUUUUAFFFFABRRRQAUUUUAFFFFABRRRQAUUUUAFFFFABRRXAfF7xNrfhLwnb6roksMcgvEjnMse8bGVv/ZgvTmgDv6K8o/4Tn4laIu3WvAI1NcDFxpM5YMPXaN5/lSD476bbrjUvCviO0l/ufZVP6sy+3agD1iivJ/+GgPDf/QD8R/+Akf/AMcpD8XPEGqAp4d+HesXDNwst0DEin3+Uj/x4UAes1xXjH4naF4SLWgkOo6wx2xadaHfIXPQNjO3t159Aa5k+HPip4xbGv65beHNPb79rpnzSkdwWBPXp98j2rr/AAj8OfDfgxN+m2W+8Iw97cHfM3rz0X6KBQByWj+Btd8catB4j+IZCQREPZaEn+riHUGQdz6g5J74Hy16wqqiKiKFVRgADAApaKAPHPGtpdfDXxynj/S4Gk0e+Ih1m2j7En/WAdOTg5/vd/mr1rTtRtNW06C/sJ0ntbhA8UqHIYGpLq1gvbSW1uoUmt5kKSRuMqynggivGpLbXvgpqEk9hDPq3geeQvLAvzS2BPUg+nueD3weSAe1UVk+HvE2j+KtNW/0a+juoTjcFOGjPoy9VP1rWoAKKKKACiiszWvEWjeHbb7RrGp2tlGQdvnSAF8dlHVj7AGgDTorzjw98Y9F8U+NIfD2k2N5JHKjst66hE+VS2dp5wcYycc9q9HoAKKKKACiiigAooooAKKKKACiiigAooooAKKKKACiiigAooooAKKKKACiiigAooooAKKKKACiiigAooooAK4b4xWi3nwp11DjKRJKD6FZFb+mPxrua474rusfwt8QljgfZcfiWAH6mgDW8G3h1DwRoV4xy02nwOx/2jGM/rmtuua+HkbRfDjw2rjB/s6BvzQEfzrpaACiijpQAUVwPiD4veGdGuzp9lJPrWpk7VtNNTzSW9Cw4/LJHpWSNY+LniP5tO0PS/Dtq/KyahIZJQPoM4PsUFAHqlFeXf8ACvPHeofPqvxNvY2IwUsbYRD8CrL/ACpf+FTax/0UvxX/AOBb/wDxVAHqFIyh1KsAVIwQRwRXl5+FniWD5rL4n+IEf/p5LTDP0LikbTfjDoXz2utaN4hiX/lldQ+TIfptCj8S1AFrWvg7pU+otq3hm/uvDeqkk+bYn902euUyOPYED2NUCvxm8PfdbRvE0HQA4hlA9T9wZ/Fqmg+L8mj3CWnjnw1f6DKSFF0qma3Y+zD+Q3V6Jper6drdil7pd7Bd2z9JIXDD6H0PseaAPNP+Fg/EhPlf4Zys44JW64J9uDTW8bfFW9by7D4eQ27/AN67uQVH5sn869aooA8lHhv4ueIk/wCJt4qsdCgcYMWnxbpF/EYP5PWho3wR8LWNz9t1Y3eu3zHLy38pZSfXaOv/AAItXpVFAHlGi28Ev7RGrpDDHHb6To0cEUcaBVjLlHwABgcO3516vXlvhUkftAeOVdlLG1tSAPTy4/8A61epUAFFFFABRRRQAUUUUAFFFFABRRRQAUUUUAFFFFABRRRQAUUUUAFFFFABRRRQAUUUUAFFFFABRRRQAUUUUAFeW/Gy7kvdF0vwhYndf67exxBBziNWBLH2DbPwB9K7Hxd410TwVphvNXuQrMD5NumDLMfRV/qeB3Ncr4A0LVNa1y48feKLbydQuk8rTrNhn7Hb9uvRjn2PJ6bsAA9Fs7WKxsre0hGIoI1iQeiqMD+VTUVgeMfF2neCvD02rai2QvyQwqcNNIeij+p7AE0AS+J/Fej+ENJfUdYuhFGPuRrgySn+6i9zz+HfFedxaX4y+KxFxrE9x4b8LOcx2EBxc3Sdi5PQH34/2T96pfA/hPUPFuqf8Jz45t1kuZQG0ywfmO1i6hth79CM/U89PWaAMTw74R0HwpaC30XTYbUYw0gGZH/3nPJ/OtuiigAooooAKKKKAIrm2gvLd7e6gjnhcYeOVAysPQg8GvNdW+FMuk3r6z8PtSfQ9R6vaFi1rcf7JU52/qPQDrXp9FAHAeD/AIkjVNSbw74msjoviWLg28vEc/OAYmJ5z6c57E9u/rl/G3gbS/G2lGC7QRXsQJtL1BiSB+oIPpnGR/I4NYHgTxnqMeqN4K8YJ5HiG1T9zOT8l/GOjqT1bAyfXB6EEAA9HooooA8pUjRv2lH38Jrej4TjgumP1xCfzr1avLPjPaXOnQaF41sIy9xoN4ryqP4oXIBB9sgD6Ma9K0+/ttU062v7OQSW1zEssTjurDIoAs0UUUAFFFFABRRRQAUUUUAFFFFABRRRQAUUUUAFFFFABRRRQAUUUUAFFFFABRRRQAUUUUAFFFFAGD4y8RSeE/Ct7rcenSX5tQrNAkmzgsASTg4Azk8GvP7fV/i141sYZ9Ms9J8PadcxiSK6klE0jIwyCMbux7qPrXrNzbQ3lrNa3MayQTI0ckbdGUjBB+oNedfCy4m0W81zwHeyM0ujT+ZZs/WS1k+Zfrgnn/eA7UAWPDHwm0zSNT/tvW7yfX9cJDfa73lUI6FVJPI7Ek47Yr0KiigCOeeK2t5J55FjhiUu7scBVAyST6Yrxjw3aS/F3x1L4r1SMnwzpMph0y1cHEzjneR+RPvtXkA1s/GjWLyTTdM8HaS+NS1+4EJwfuwgjdk9gSRn2DV6DoGiWnhzQbLSLFNtvaxCNfVj3Y+5OSfc0AaNFFFABRRRQAUUUUAFFFFABRRRQAVx3xD8FL4u0dJbN/s2uWDefp92vDJIOdufQkD6HB7V2NFAHH/Drxi3i7w8xvY/I1mwkNtqNuRgpKOM47A4P4gjtXYV5P4qUeAfinpXiyEmPStcYWGqAfdWTHySH34z/wABb1r1igCvf2Ntqmn3NheRCW2uY2ilQ9GVhgivKPAOq3Hw/wDE83w71+ZjbO5l0W8k4WVGJPl57HOcD+9kd1r1+uY8ceCdO8caIbG7/c3MZ32t2g+eB/Uex7jv9QCADp6K8o8M/EDUfDGpp4S+If8Ao14vy2erMf3N2g4BZux9/wA8Hr6sCGUMpBB5BHegBaKKKACiiigAooooAKKKKACiiigAooooAKKKKACiiigAooooAKKKKACiiigAooooAKKKKACvMvHH/FN/E3wj4pj+SG8kOkXp6BlfmPP0OT/wEV6bXnnxutPtHwu1C4Q4mspYbmJh1VhIq5/JjQB6HRVTS7wajpNlejGLiBJuP9pQf61boA8j0Jf+Ep/aC13VJBvtvD1qtnBn+GRsg/r51euV5V8DQLzSfEmttgyajrMzlgc7lADDn6u1eq0AFFFFABRRRQAUUUUAFFFFABRWfrGuaX4fsvtmrX8Flb7goeZwoLeg9T7CqmieL/D3iSWSHR9YtLyWMbnjif5gPXHXHvQBt0UUUAcn8S9BXxH8PNZsdm6VYDPDxz5ifMMfXGPxNS/DvXW8R+ANG1ORt00luEmbuZEJRj+JUn8a6YgMpVgCDwQe9eYfA4m28Na1pBORpusTwJzxt+XH67qAPUKKKKAMrxB4b0nxTpb6drNlHdW7cgNwyH+8rDlT7ivMxovjz4Xknw/I/ifw2h40+dv9JgX0Qgcj/dz/ALo617DXnPjbxzqDawng7wZGlz4inH76Y8x2Kd2c9M4PTtkcEkAgGr4O+JWheM53srU3FrqkSFprG6jKyIAQDz0PJ9c+oFdjXH+B/h/YeDoJLhpHv9auvmvNRnO6SRjyQCeQuefU9812FABRRRQAUUUUAFFFFABRRRQAUUUUAFFFFABRRRQAUUUUAFFFFABRRRQAUUUUAFFFFABXAfGq7jtPhRrAc/NN5USDPUmRf6An8K7+vHvG90vxB+JGj+CbAiaw0ycXurup+VSvGzPrglfq/scAHp/h22ks/DOk2soxJDZwxuPQhADWlRRQB5f8AQB8L4cDrdzZ/MV6hXl/wR/0TRPEOkMMS6frdxER6DCgfqGr1CgAooooA8s8QfHnwzoGu3WlGz1C7e1kMUssCps3A4IGWGcHivQ9D1qx8RaLa6tpsvm2l0m+NiMHrggjsQQQfcV82eLvgh4wPivUZdH0+O90+4uHmhlW5jQqrMSFYOwORnHvivf/AAD4cl8JeB9L0OeVZZ7ZGMjJ93czs5A9gWI/CgDpKKKKACiiigDxH9ovRdW1DSdHvrKKaeytHlFwkalthYLtcgduGGe2R61xPwE8P6rL8QY9U+zXEVlZwyedKyFVYsu0Jk9Tk5x/s19SUUAFFFFABXl/wm/5GH4g/wDYwT/+htXqFeX/AAR/0rQvEGr9tQ1q4mQ+q/Lz+ZNAHqFFFNkkSKNpJGCogLMzHAAHUmgDiviT4yuPDemW+m6PGbjxFqr+RYQqMlScAyHtgZ79/YGrXw/8DweC9FZJJPtWrXbedqF4xJaaQ8nk84BJx68nqa5T4cQP408Yat8RL5SYN7WWjxuP9XCvBcehOSPqXr1igAooooAKKKKACiiigAooooAKKKKACiiigAooooAKKKKACiiigAooooAKKKKACiiigAqC9vLbTrKe9vJkhtoEMksjnAVQMkmp6juLeC7t5Le5hjmglUpJFIoZXU9QQeCKAPI9V+JGteOLmXQvhvZyupOy41qdTHFCD3XIyD7kZ9F7123gTwLYeBtGa1t3a4vLhhJd3kg+eZ/6KMnA9z3Jrnrz4a33h25l1T4eao2lzsd8ul3DGS0uD6YPKH3/AC21peGfiPDqGpjQPEVjJoXiJR/x63B/dz9sxP0YH0/LOM0AdzRRRQB5b4dJ8OfHbxJpEnyQa5bR6hbZ/idchgPfJkP0WvUq8z+Lun3VlBpPjbTIy994fuBJKq8GS3bhwfb+QZjXoOl6na6zpVrqVjJ5lrdRLLE3qCM8+h9qALdFFFABRRRQAUUUUAFFFFADZJEijaSR1REBZmY4AA6kmlBDKGUgg8gjvXmHju+m8beIYfh5o8zLDlZ9buo+kMIORFn+8xxx9O2cel2ttDZ2kNrboEhhRY40H8KgYA/IUAS0UUUAc34+1seHvAetanu2yR2zLEf+mjfIn/jzCqnwu0VtB+G2iWUilZmg8+QHqGkJcg/Tdj8K5j4hsfGfjrQvAVvl7WJxqOrEdFiX7qH65/8AHlr1UAAAAYA6AUALXB/GPWZNG+Gep+QSLi922ceOp8w4Yf8AfG6u8ryz4xkXN/4H0t2Hl3WvQlge+CF/9n/WgDu/CuiR+HPCml6PGoH2S3RHx3fGWP4sSfxrYoooAKKKKACiiigAooooAKKKKACiiigAooooAKKKKACiiigAooooAKKKKACiiigAooooAKKKKACsLxT4R0fxjpZsdWtg+MmGdPllgb+8jdjwPY45BrdooA8v0PxPrHgfXbfwr41uPtNpcHZpetkECX0jlPZugyfxJzmvUKxvFXhjT/F/h+50fUo90UoyjgfNE4+66+4/UZHQmuT+FfiPULiLUvCevSb9a0GTyWkJ5nh/gf1PTr6FSeTQB6DPBFc28kE8ayQyqUdGGQykYII9MV5P4TvJPhn4xk8EapI39h6hIZtDupD8qEnmEk98n8+f469crA8YeEtO8aeH5tK1FcA/NDMo+eGQdHX/AA7jIoA36K8u8KeNdT8OaxH4M8dt5d8PlsNVY/ur1B0BY/xe569Dz19RoAK878W+CdfXXn8V+DdYlt9WYL59jcyFra5VQABj+E4H091616JRQB5fpXxls7W7GleNtNufDuqrwxkQtBIemVYZIB/Ef7Rr0XT9U0/VrcXGnX1tdwnpJbyq6/mDTNU0bTNbtDa6pYW15Af4J4w4HuM9D7ivP774CeBbyYyRWt5Zg9Ut7k7f/H91AHot9qNlpkBnv7y3tYRyZJ5Ai/mTXm+r/Ea+8VXb+H/hzEbu6b5bjV3Qi2tF7kEj5m9OMem6p7D4EeBLKRXksbm8K8gXFy2PxC7c16Bp+m2Ok2aWmnWkFpbJ92KCMIo/AUAY3gvwbY+DNGNnbO9xdTN5t5eS/wCsuJD1ZvzOB29yST0dFFABXO+NvF9l4K8Nz6pdfvJf9XbW4PzTyn7qj+ZPYA1P4p8V6V4P0WXVNWuBHGvCRrgvK3ZUHc/y6nArhvCvh3VvGviSLxx4vtjbww86PpL5xAvaRwf4uh5788YUUAa/wx8K3mkadd67rvz+Idak+03bMOYlPKxD0xnkfh/CK72iigAryz4vqsWt+Ab5wdkGuxBjnoCyn/2WvTbm7trK3a4u7iKCFBlpJXCqPqTxXiXxn8eeFdY8KpYaVrUV1qltexXMC26s65XIJ3gbejHvQB7nRVexuTeafbXRjaIzRLIUcYZcgHBB6EZqxQAUUUUAFFFFABRRRQAUUUUAFFFFABRRRQAUUUUAFFFFABRRRQAUUUUAFFFFABRRRQAUUUUAFFFFABXkviEf2F+0L4b1CEbE1ize0uMD75UHB/Py/wDvmvWq8k8TN/bP7QvhXToiWXTLWS6nI6ISGI/kn/fQoA9booooAxfFHhXSfGGjSaZq9uJIm5SReHib+8h7H+fQ5Fedw674q+FLLZeJIp9d8LqdsGqwLma2XoFkXuB7n6E/dHr1Iyq6MjqGVhggjIIoAztF1/SfEdgL3R9QgvLc9WibJU+jDqp9iAa0q861j4Q6XLqB1bwxfXXhrVef3ticRNns0eQMewIHsaojU/i14YO2+0fTvFFoo/11nJ5Mx+oIHP0U/WgD1OivL/8AhddlY/JrvhXxHpUg+8ZLTKD8SQf0o/4X94G/5+L7/wABT/jQB6hRXl//AAvrwfJ8tpDq15L2igtMsfzIpG+JXi3WBs8NfDzUm3fcuNTYW6D3wcA/g1AHqNcB4o+KmmaTd/2RoUL6/r7kqlnZ/MqN/tsOBjuBk8c461kt4G8deMFI8Y+KVsLB/v6boy7QwPVWc/yO4V3PhvwhoPhGzNtounRWwYfPJjdJJ/vOeT9OlAHIeG/h7qOpa1H4q8fXKX+rrzbWCYNvZjsAOjMPyzzljzXpdFMmmit4JJ5pFjijUu7ucKqgZJJ7CgBJporaCSeeVIoY1LvI7BVVRySSegry68+JOt+Lb+XSfhxpouVjbZPrN4pW3i/3Qep57jPHCkc1mk6l8a9bljSaex8CWUu0lPlfUZFIP4L39vqfl9d03TLLR9PhsNOtY7a0hXbHFGuAo/z3oA86tPg7Bqdwl/431u+8Q3vUxNIYrdD6Kq84+hA9q7rSfDOh6FGqaVpFlZ4GN0MKqx+rYyfxNatFABRRRQAUUUUAFFFFABRRRQAUUUUAFFFFABRRRQAUUUUAFFFFABRRRQAUUUUAFFFFABRRRQAUUUUAFFFFABXll/8AB241DxbqniD/AITLVbSe/c7hZjyWWLjEZYN8wACjp2HFep0UAeYf8Ka/6nnxX/4G/wD1qafhBfQ4aw+IfiiCTuXui4P1AIr1GigDyhtC+Lnhw+ZpviTT/EVun/LvfwiJ2/H/ABerej/F+2j1KPR/GWlXHhvU24DXHNvJ7h+w9+R/tV6ZWZrvh7SfEunNYaxYw3du3IWQcqfVT1U+4oA0UdJY1kjZXRgCrKcgg9wadXiyTax8E9Vht7qafUvA11Lsjlf5pLBieh9vpwecAHg+ywTxXVvHcW8qSwyqHSRDlWUjIIPcUASUVV1DUbLSbGW91C6htbaIZeWVwqj8TXmc/wAVdX8TXUtj8PPDs2pbDtbU7wGO3T3wcZ/Eg8dDQB6tUcs8MGPNljjz03sBmvMF+HHjHX/3nivx7eor/es9IHkxgem7jP4r+dTQ/AbwQgJuYL+8kPWSe7bcf++cUAejLe2rsFW5hLE4AEgyTU9ebN8CfALKQNNuFJHUXcmR+Zqq3wUg08FvDXizX9HkzlVWfzIx/wABG0njjk0Aep15V8UdRvPEWuaZ8OdHmaOXUcTalMn/ACytxzg/XBPbOFHRqY8fxf8ACmWjm03xXZL/AAsvlXG3j6c9e7fyqb4UaVqV9rXiPxpr+nz2WpajcmCGC4QhoYVxwMgZH3Vzj/lnQB6LpGlWeh6Ta6Zp8IhtLaMRxoOwHc+pPUnuTV2iigAooooAKKKKACiiigAooooAKKKKACiiigAooooAKKKKACiiigAooooAKKKKACiiigAooooAKKKKACiiigAooooAKKKKACiiigAooooAqapplnrWl3Om6hAs9pcoY5Y27g/yPcHsRXieh+OW+Eb6z4P8Qi6vFsSJdHZF+aeNzwmegHf2+cdgK93rJvvDOi6lrVnrF7p0M+oWQxbzOCTHznp04JyM9D0oA810jwLrvxCvYfEHxCkeOyB8yz0KMlEjB6F+4OO33vUj7tes2dnbafZxWlnbxW9tEu2OKJQqqPQAdKn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AutoShape 13" descr="data:image/jpeg;base64,/9j/4AAQSkZJRgABAQEASABIAAD/2wBDAAMCAgMCAgMDAwMEAwMEBQgFBQQEBQoHBwYIDAoMDAsKCwsNDhIQDQ4RDgsLEBYQERMUFRUVDA8XGBYUGBIUFRT/2wBDAQMEBAUEBQkFBQkUDQsNFBQUFBQUFBQUFBQUFBQUFBQUFBQUFBQUFBQUFBQUFBQUFBQUFBQUFBQUFBQUFBQUFBT/wAARCAErAfQDAREAAhEBAxEB/8QAHQABAQACAwEBAQAAAAAAAAAAAAECCAMGBwUECf/EAEEQAAEDBAEDAgQDBgMHAgcAAAEAAgMEBQYRBxIhMQhBEyJRYRQycRUjQlKBoQkzYhYXJFNykeFDsRglNGPB0fD/xAAWAQEBAQAAAAAAAAAAAAAAAAAAAQL/xAAYEQEBAQEBAAAAAAAAAAAAAAAAEQExQf/aAAwDAQACEQMRAD8A/qmgICAgICAgICAgICAgICAgICAgICAgICAgICAgICAgICAgICDBzOraDGON7PzO6x9wg5UBAQEBAQEBAQEBAQEBAQEBAQEBAQEBAQEBAQEBAQEEPYIPz0dYappJifEQ5zdSAA9iRvz4Otj7FB+lAQEBAQEBAQEBAQEBAQEBAQEBAQEBAQEBAQEE33QVAQEBAQEBAQEBAQEBAQEBAQEBAQEBAQEBAQEBAQEBAQEBBA0DwAEFQEBAQEBAQEBAQEBAQEBAQEBAQEBAQEBAQEBBNfNv3QVAQEBAQEBAQEBAQEBAQEBAQEBAQEBAQEBAQEBAQEBAQEBAQEBAQEBAQEBAQEBAQEBAQEBAQEBAQEBAQEBAQQnXsgIKgICAgICAgICAgICAgICAgICAgICAgICAgICAgICAgICAgICAgICCA7QVAQEBAQEBAQEBAQEEA7oKgICAgICAgIJpBUBAQEBAQEBAQEBAQEBAQEBAQEBAQEBAQEBAQEBAQEBAQEBAQEBAQEBAQEBAQEBAQEBAQEBAQEBAQEBAQEBAQEBAQEBAQEBAQEBAQEBAQEBAQEBAQEBAQEBAQEBAQEBAQEBAQEBAQEBAQEE7789kFQEBBN90FQEBAQEBAQEBAQEBAQEBAQEBAQEBAQEBAQEBAQEBAQEBAQEBAQEBAQEBAQEBAQEBAQEBAQEBAQEBAQEBAQEBAQEBAQEBAQQnQQQPBQUHYQVAQEBAQEBAQEBAQEBAQEBAQEBAQEBAQEBAQEBAQEBAQEBAQEBAQEEPZAB2gqAgICAgICAgICAgICAgICAgIJvSDp/KXKuNcN4ZX5RllzitlopG7dI/u6R38MbG+XPcewaO5Qan1nr4zvFrjQ5blnDV1xzhe4VEcUWSVUu6qnid2bPNA0FzWuOiAQOx7E7CDcnFcrtObY9b77YrhT3W0V8TZ6aspnh8crHDYIIQfYQEBAQEBAQEBAQEBAQEBAQEBAQEBAQEBAQEBAQEBAQEBAQEBAQEBAQEBBN6QVAQEBAQEBAQEE2gqAgm0FQEE2g/DeLtSWS31Nwr6mKjoqaN0s08zg1kbGjZcSfAAQaj4BZan1o8rQ8kZBTSjiLGagjEbPVs+S6VTez7hKw+WAgiMEe+/wBQ2ryXE7VmOP1ljvVtprnZ6yMw1FFUxB8UjD7FpQae2fH8p/w/L/KaeWpyb0+3CsdJLEQ6Wsxd0h/MAPzU4PnQ2PPnZIbn2W70d+ttNcbfVR1tDVRiWCoheHMkYfDmkeQg/egICAgICCEbCAOwQVAQEBAQEBAQTekFQEBAQEBAQEBAQEBAQEBAQEBAQEBAQEBAQEBAQYueGj6oDXdQQZICAgIIgqCAaQRzdoKEFQccsrIInSvc1jGjZc46AH12g07ya8T+u3N5sSsc1RTcI2GqLMgucYMf+0FTG/tSQPHmAEAveD37AINubRZaOxW2kt9vpoqOhpY2wwU8LQ1kbANBoA8AAIP3oPzVdFFW080M8bJoJWlj4pG7a5pGiCPcINd8JjHpm5VZhDonQccZZOZMbeDuO2V+i6WicT+Vkh2+MfXqaPZBsew7btBkgICAgICAgICAgICAgICCIKgICAgICAgICAgICAgICAgICAgICAgICAgICAg45YmyNLXDbSNEIFPCynhZEwaYwBoG96A8IORAQQ+EAeEFQEBAQRBjJI2NjnOcGtaNkk6ACDS7kTlu++sPPrjxJxXdJbfgtA74OXZtRgkFvvR0r+wLnAEF4Otb9vIbYcf4HY+NcPtOM47QR22zWyBtPT08Y8NA1sn3cfJJ7kklB2RAQEHTuV+OqHlHBbnjtaTD+JYHU9XH/mUs7T1RTMPs5jw1wP2Qda4E5Kr8yx+usmRNbTZtjE4tl6px2D5AP3dQ0f8ALlaA9p+5HsUHqqCoCAgICAgICAgICAgICAgICAgICAgICAgICAgICAgICAgICAgICAgICAgICAgnlBUBAQEE6htA8oA7BBxzVMcEbpJHhkbQS5zjoAfUoNAvV56hL1y7imW2nAqqpoOPbQ/9mXLIaUlkt7uUh+HFbqJw8tLnN63j2BA+4bQ+lHg2h9PXB+M4hTwRtrYKYTXGZoHVNVP+aVxIHfTj0j7NA9kHsKAgIJvvpBHAnwg8E5ztFRxdmNBzLZaaWZtBALfk9DTjZrLaXbEwaPMkDiXg/wAhePog9wtF2pL3b6WuoahlXR1UTZoZ4nBzJGOGw4H3BCD9qAgICAgICAgICAgICAgICAgICAgICAgICAgICAgICAgICCOOkEaSR3GkGSAgICAgICAgIMH9Qbpuur7oOKoqmUkfXNIyJg8ueQB/3KDhobvSXP4n4SrgqhG7oeYJGv6T50dHsUH7SdIMC53fXlBejq0T2P2KDLWkEeQ1p39EGpmbOvPrIzi6YZZLvVWLiDH6g0t/ulES2a/VQPzUcMg10xM187xvZOkHZbhxzYsg5Rwjjix22moMK4/iivtXRwN1GKo9bKKI/callOzvswnyg2NawA7QZoCAgmu+0FQcNVSQ1kEkM8bZYpGlj2PGw4EaII+ndBr7xVWu4D5Jk4puVQ44vdTJXYdVTeI273NbiT5MZJez6sOv4UGwzXdQQZICAgICAgICAgICAgICAgICAgICAgICAgICAgICAgICAgICAgICAgwAd33rXsgzQEBBBtB0rl3lnHeFMHuGWZPVmmtlIA0MjaXyTSOOmRxtHdznHQAQa5/7kMu9ZccOQcsVl2wrCSfi2fB7RVmnnew921FbKO5kI8RjQb+u0HWbvwXW+hDNIORuNY7xeuOqhgp8sxmSofVzRRe1bB1Elzme7e51vXY9g2o4f5zwjnbHRe8Jv1PeqNpDZWx7bLA7X5ZI3ac0/qEHfmuDhsIMkGIOj4QeKeqvlGrwTAI7FYHF2bZhUCwWGJn5m1Ew6XT/APTEzqkJ8fKEHbONsBtvCHFVsx61U754bTR/N8Nu5aqbW3vP8z3v2ST7lBeH8MrMYx2qrbu1pyO+1b7rdHg71M8ANjB92xxtZGPsz7oPQEBAQTaCoCCE68oPB/WfxpdeQeErjWY1JJT5hjUjL/ZKiA6kbUwbd0tP+pvU3XvvSDH0g+qG1epfjSkuR6KHKqSGMXe1+DFI4dpGA9zG/RIP6jyEHvQOwD9UFQEBAQEBAQEBAQEBAQEBBEFQEBAQEBAQEBAQEBAQEBBg54Z3JAH1KDNAQEBAQEEHZBUGBkAcG7Gz4CDNB+etrYbfTS1NRKyGnhYZJJJDprGgbJJ9gEGmPHEVR62ueByJc4HScP4TVPixaklBay614On1pHhzWEEN32/ug3TYzp//AEgPjDtoNXud/TRcrRlkPLvC8FJZOS6Al9bQbMVJkEB/PBO0dusj8r/rrZ9wHoPp69SmPc+WKrFHFNZMptT/AMPecbuQ+FWUEw8hzD3LCd6cOx/Xsg9iB7fdBxVFQynjdI9zWRtBLnuOg0fUlBqxwPL/APEdzrf+Z5yZ8SsXxcexBjh8kmnaqqxvsetw6Gu/lBQbU/D3rv8A0QSR5jHZpd4Ggg5B4QVAQQjfugqAgnlBjK0PjLXAEHsQfdB/LiLG7r6MPVdleU22iqKvFLbJ+LuNFECZJrJWyEmZgHZ34Wcu39GuH12g/p5aLvSXu2UlfQzsqaKqibNBNGQWvY4AtcD9CCCg/cgICAgICAgICAgICAgICCaQVAQEBAQEBAQEBAQEBBNd0FQQtBQVAQRBUBAQEBBCAfZBg9+gdFBor6jeYKj1Q81Wz04ceXZ/7JJNVmt7oHj9zSMdp9Mx/jZJDXa93AfVBulhWG2fj/FbXjthoYrdaLbA2npqaIaaxgH9z7k+5QfcQEGDmgoNYvVH6dqiprP97/G9Q3HOUsehNQZ4iI4bvTsBc+lqR2BDgOzj47f0DpOE/wCI5JyzjdG7jniPLM1yToaytpYGsp6Kkn6QXMdUuJGt7768IPrS8Lc5+pJ728sZHTcdYVONS4bic3xamoYf4Kir+nsQzYKDZ7j/AAOycZ4bacXx2hZbrNbIGwU1Ozw1o9yfck7JPuSUHYkEICAEFQTekFQEEKAEAjaDwrnzGKS15xhGe1EEctugmfjl8jkaCyWgri2IF/1aycwk/ZzkHU8arq/0gZHR4vdfi13D92q/hWW8ucXOsE8jvko597PwXHsyT+EnpPsUGz0b+onvsa7IORAQEBAQEBAQEBAQEBAQEBAQEBAQEBAQEBAQEBAQEBAQEGOj9UFCCoCAgIMHO0g0+9RPMmScw5jceGeJbsy0uo4jLmOaNJMVkpwCXQxuB7zODSNew9x31R1v/C84isNhxXNM/s1BPBb7/dJKS0T1rg6oloID0Nkef5pHhzz4G/ZNG84GhpQVAQTXdBxzQtmY5rwHMcNFrhsEINP+b8Euvpe5Gdzjx1bXT43UNbDm+LUbNNnp29m1kEY7CSME7Gu4/UoNo8EzmycjYpbMkx6uiuVnuMDZ6eohcCC0jwfoR4I8ghB2EeEFQTygIKgxPcIKgA7QVAQEH4L3ZKHIbbPb7jSxVtFOAJIJm9TXgHY2P1AP9EHzszwu1Z5i1zx69UrKu1XCB0E8Lh/CRrY+hHkH2ICDyXg3kqqxm/T8R5vUPZltnj3bK+o7NvlAD+7mjd/FI1umyNHcOG/BQe7/ABRrflB5byV6peKuIao0mWZvabVXA9LqMz/Enafuxm3D+oQdvwPknGeT7BDe8VvVHfbXL+Wpo5Q9oP0Ou4P2PdB2Xe0FQEBAQEBAQEBAQEBAQEEQVAQEBAQEBAQEBAQcM07YGufI7pYPJPsg5GnfugyQEBAQEE3rZQQ7HfaDxf1L8nXPFsYpMXxFoqc/yyU2uzwjuYNj97VvHtHC09RPjfSPdB5ByVwxHwV6YhxVx0x02aZvVMtkt0kJNRWTy/NV1Urvo2Jsp+gGgEG0fG2CWvjHBbHitlp201stNJHSwxt+jRok/cnZP3KDsyAgICAg4Z6eOWF7JGNex46XNcNgg+QQg1WyHjfIPSfltwzbjO2T3nju5TmqyPCKNvU+mkP5qyhb7Htt8Q7HvoINisDz2x8lYtb8jxm5w3ay1zOuCpgO2keCD7hwOwQe4IKDsnlA1pBUE90AjaABpBPB7IL7oKgICCEAgg+EHnHNfDFq5gxyKmnmktV8oJPxdnvtIempt1U38srD7jeupp7OHYoNQ7T6oua+ZrzeeEcXtlDR51aKv8Bd+RbZK2e3U1OPNQxgBDZnAa+Hs6cT4I7Bshw/6O+MeIraPw+OU18v0w667IL1GKusrJT3c9z5N9Oz7N0Ag82zr0g5RxxyPJyF6erzb8OuVUxwu2L10TjarkdfK4MadRu89wB38Ed9h6l6fvUI/lOa64zk1mmxLkawBgvFhqO407s2ogf/ABwuIOiP0KD2oHYQVAQEBAQEBAQEBAQEBBCNoAGggqAgICAgICAgxO/6IMkGLm7CAB3QZICAgIMXAnwdILrYQflulwp7Vbqmtq5WwUtPG6aWV501jGgkuJ+gAQeB+nW0z8m5JeebL1A9k17Z+BxulqW96G0scel4B7tdO4fEd766B7IO72e0szPmCryeRzn27HYH2i3Md+U1TjuqlaPsBHED/pkCD05o0EGSAgICCA7QVBxyN6+yDwXJOM7xwpkFwzTjK3mtoK6T49+w2KQMiqv56mjBPTHUa7lvYSe+j3Qeq8ech2PkvGaa+2KqNRRzbY5j2FksEgOnxSMPdj2nsWnuEHaAdjYQVBAdoKghQB4QD4QTW/KDJAQR3YFBrB6huW75nWd0/BfGNUG5RXwfHyS8xO7WG2u0HPB/5zw7TR5GwUHr/DPC+LcF4ZR4zidtjoqOIB01QWgz1cv8Usz/AC95PckoPQCgaCDW71Ox/wC6rNMM5sgpnPprE91pyIwNJe611BG3uA/MIpel/wBgXINgrNe6C/2qluVtq4q+31UbZYKmneHxyMI2HBw7EEIP3g7CCoCAgICAgICAgIIDtBUBAQEBAQEBAQEBAQEBAQEBAQEBBD4KDXX1JXS4cmZXjnCtkmMAvrf2lktXGe9NZ43aewH2dO/UY+3Ug2Bt1DBb6GClpomQU0DBHFFGNNY0DQAH0AQWkt9PQRiOnibDGCSGsGhsnZP9SSUH6UBBNoKgIIBpBUE132gxMYOz37oPGeQuK73Yckmz3jV0MGRvIddLHUSGOivjANafr/LnA/LKB9nbHgPr8d+oTGM6rzZZ3VOL5ZGP3+O3+P8ADVjSPJY0nUrd+HMLgUHqO/ugdgg4KytioKWWonlZDDE0vfI8gNaANkkoPCOLPXJxHzDntXh+P5Hq+RSGKCKthMDa3QJcYHO7PA0f/wAbCD31p20FBkgICCEoNVfWJ6vH8RQzYdhghrs7qKR1XPUSfNTWakGwaicj+MnTWM/icR9gQ/b6FPT3UcQ8cVWQ5E6arz3L5hc7xWVZ6pw07MUTifdrTs/6nH20g2ca3pCDJAQfjuVspbpQVFHWQsqaWoYYpYZGhzXtI0QR7gpwfy8rMV5l/wAPHmAUWFSQ5TxnklX0W2gu05ZTh5cS2lMh7QTbJDXbDX9vfst3Nwbl8LetLDOU7j/s5eYqrj/PIT8OoxnJAKef4g/N8FztCVvY6I769gsD2bL8ytWCYvcshvVbDQ2m3wOqKiolcA1rGjf/AH+g90Gu/Hvr1st/vtroc1wvIOMaK+fNYrxkMbWUVwb/AAj4vb4byNENd9fKDaCCoZURskje2WJ46mvYdhwPgg+4QcyAgICAgICAgICAgICAgICAgICAgIIfBQYRku7kdJ+hQciAgICAg+JmWX2rAsVu2RXuqZRWm2Uz6uqnkPZkbRsn/wAIPHPSpYq3Ibbe+V7/AE0lPfs5mFZTwTfmo7Y0apIPt8vzn/VIUHvrR0jSCoCAgmu6CoCAgICAgmkHR+UuG8U5htAoMntLK0RO66arjcYqmlePD4pWkOY4fYoNf6HmDLvSXkUWMcs1VXkvHFRK2KzchGLclKCdCC4Bu9EEgCX+LyfsG0bsitjbCb1+PgNoFP8AivxokBi+F09XX1eOnXff0Qfzk9V/KHIXqaxWzuxqWoxXiS8ZFRWG3va0sr8kkmk6XyAbBZA1oeR/NruCPAbH+on0cWbOeFaK1YRbqKx5tjEMMuN3aKNscsM0PTpheNbDw3R3sb0UHYPSt6l4+Z7LPj2R0cmOcm461tNfbDVfLIJGjpM8fb5o3kbBG9b19CQ2Aa8P8HaDJBCdINfvUt6iq3Aay2YDgVCMi5VyJpZbbc3/AC6KPw6rqD/DGwEnR11EaQeMUPpdo7XyBhnH89ZPkt7r6wZrnmTVg3LXCB3TTUx86idOdtZvWoSfKL43ljZ0HWtBEciAgICDrueYLZOR8ZrcfyC3xXK01jCyWCVu/wBHA+Q4HuCO4IBQebZR6U8J5I4/tON57RDLqu2U4p4b7UN+DXjp7NeJWHqDwNd99yNkKUar8e+nCsyT1LXLjuPknJs04ew1lPcLnZ71OZohcerqgo+v+NrWgSOH2AI77SjeTkHi7GOU8SqcZymyUt3sk7Oh1LOzs3t2LCO7CPYjRCo0+6OWPQvm7aekgvfJXp+c0yeBUXGwgkjoaR88kbNDtrWj7Edw244r5nwzmfH23nDcgpL7RH8/wH/vIj/K9h05p+xCDuwcCgyQEBAQEBAQEBAQEBAQEBAQEE2doKgIIBpBUBAQEGDn9I2g1b55rJPUBzfj3CtC742L2wR37NSzw6Frg6loyfH7x7epzT/C0INoaeljpY2RxNayNjQ1rGjQaB2AH2QcyAgICAgIJsIKgICAgIIRsIPk5LjVrymxV1ovNDBc7ZWxOgqKSpYHxyscNFpB872g/n3xtw/e8/5cyHhmw5NVXf03YvdDNcYXHpkbUjbxamTb3LA1/SXD2A0Sg2AyLHouWPVBh1ht1PFFh3F0BulV+Hb0xC5ys+HTU4A7bjiL3kD8vU36oNmehB4fz16ZLdyxc7flViulRhfJFoH/AMtye3abIGjZ+DM3xLEdnbT9Tr3QfG4W9RN5ZmLeL+XKGmxzkmOMvpKinJFvvsQ/9Wlc4/m1+aM9wd67INiWv2NoPF/Ul6h4OFrJb7faaE5DnuQzfgbBYYD1PnnI7SSDe2xNOi530Qfm9OPp7fxhT3HKcrq25FyhkRFRfL28dQDj3FPBv8kLN6DR51v6IPR8ZwOnsGS5FfpJ3Vl0vUzHSTyNAMUEbemKFv8Apbt5+5e4+6LXbERB3CCoJtBUEOkGr/rY9ads9LOOw0FDSG855d492m2OjcYSOvpMkjh7Dvpo7k9lcyjuHpA4uuXG/ENPPkYDsxyOokv19l1ouqp9OLfsGt6Wge2lN6PcNdtIMJIWyNIcAQe2ig115Y9HNiv1+kzXjyum4z5Hi3JFeLLqKCrf7MqoAOmVhIG+2/1Qfq9MfqJuHI1fkGB5zSQ2XlHE5BBdKOPbYqyM9mVUAPcxu1s/TY+oQbBNd1bQZICAgICAgICAgICAgICAgIJpBUBAQEBAQQnSDzfn7mCg4R41uWR1LDV1o1TW23xn95W1knywwsHuXO1/TZ9kHXPS3w5ceLsHqbhk8zbhnuT1Ju+RV2t9VS/uImn+SJpDB+n3Qe2ICAgICAgIIQCgqAgICAgxc4AeUGr/AKheYsmzTNoOE+KJQcor495DkEfzsx2if2Lz7fGc0nob58FB7JxBw9YeEOO7diOMQup6KkYS6eT5paiZ355pD/E9x7naD6nHuB0fH1gbbaRz6iSSWSpq6yYD4lVPI7qfK/7kn+gAHgIO0+AghHVvsg8x5+4JsfO2Gfsq5B1HdqN/4qz3mnPTUW2rH5Jo3Dv2OtjwR2KDVi3+unPcLq5uHblgVflvOdBMaCB1L0w2+4RgfJWue4gta4d3ADzvuPYPZfTR6b7tiV7uHJXKNfBkvLd5BFRWM7wWyn/hpaYdg1oHkgdz/cNkQAgmtHwgOOh4J/RBR4HsgFA1tA2AEHQuYeXrRxDi7rnXNlr7hO78PbbPRjrqrjUkfJDEzySTrZ8AbJ7BBpzDw9ceY/VPjNNmn4a8X+3FuUZUI29cFphAcLdaoXH/AO4TI8/x9BJ9k4P6ARN6djSDkQEGJaD+qDXr1I+mSTkm623PsJubsT5VsDD+zrxEPkqmaP8Aw1Q3w+N3cbPcbKDsfp+9QdFy5aZrddaR+M57aT+HvWN13yTwSt7GSMH88TvLXt2CEHsQcCPKDJAQEBAQEBAQEBAQEBAQEBAQEBAQRBUHFNMyGJ73kNY0ElzjoAe6DVPjygm9VPPEvJFcTNxjh8j6HFqOUbjr7g12prh0nyGnbGH7EhBtg0aaAgqAgICAgICAgICAgIOOeZlPE6SRwaxo25xOgB7lBqVlfNeY+p3J7hg3ClQ6zYtSSupb7yQ+PbInDs+ChadfEk7/AJ/A/ug9o4F9PWM+nzGp7ZYjVV9dWyfiLlerlL8atuE2u8ksh7n7DwEHqKAgICDFzepBqb63vR6eb6CLO8QrK6z8q47TD9k1dDUmL4zWvL/hH6E9Tul2x3Oj2Vvg6lxJ6oOT8Lw2lvWZWh/JGERv/D1eQWSn+Fd7RM3tLFXUW9lzDsF0fkDffYUG23HPJ+M8sYvS5Did2gvNoqRtk8B8H3a5p7tcPcEAoO1A7QCgjR77QZIIeyDoXLXLtr4qsUNRUQzXO8Vsn4a12Wk0amvnPiNgPt7lx7NGyUHQ+POOa/FnXblPle4Utwy4U0k5bEN0dhpGtLjBT9XuG765PLiPppBPSfhFdQWXJs+vcDoL9nt0fe3xS/5lPSEdNLC4+dti6SR7FxQe9IKgICCOGwg8t5h9PeL8vRMq6tk1myelb/wGTWl/wK+jcDtvTIO7m78sdtp+iDpnDvM+TWPL4OL+WqaOjzINcbTfacaoshhZ3MjP5Jg3RfGf1HZBsI13V7IMkBAQEBAQEBAQEBAQEBBEFQEBAQYjezsoKTpBrL6kMuvXKmRx8HYJM5lxukYlyi9Q922a2k/M3q9p5QC1rfIGyg2Aw3E7ZguL2vH7NTNo7XbadlNTwsHZrGjQ/r28oPtoCAgICAgIJtBUBAQQ735QCdA68oNW/Uhml65izJnAeB1hpKyupxUZZfYTv9kW8kD4Q8/vphtoHsNlBsDx/gVl42wy0YxYKRtFaLZTspqeFo79LRrZPuT5J9yUHZEBBD4QRrurf2QZICCFoJUHXLfglltGT3LIKGiFJcrlG2OtfCS1lSW/le9g+UvAGurW9dt6VGuvLnp/yfivLarlXgiOClv0jviX/D3/AC0N+jB7lrfEc42SHDWz599h6rwN6jMX56skk9pmdbr5RO+BdMer9R11BOPzMkjPfQO9O8HSD1glADtoCDp/KPJts4pxWovdzEtRpzYaWhpWddRWVDjqOGJvlz3H29u5PYIOo8U8b1st6n5CzWJk2b3OLohpyeuOy0h0W0kP393vHdzj9AAg/PlLX81ZgMXpPmwyyVbZb7UAbjr52EOZRNPhzQ7Rl9uwYfLgg9jjYA0DWtewQciAgICAghaHeUHlPqL4bPMWAupLdVfsvK7TOy52C7AkOo66I9Ubu38J10uHu1xQT05cyu5fwyZ1zphaswskxteQWlx+alrGDT9D+R35mn3BQesICAgICAgICAgICAgICDAgk+6DNAQEBBCdDaDwTnf1AT2a9RcccdNhv/K101HFRA9UVphIBdWVZ8NY1p6g0nbjoBB27gjhKi4WxaakbWS3q/3Oc197vlV/n3CrcPmkd9APDW+GgAIPTQgqAghG0FQEBAQTSA5waNlBBID9UF2pRVR5T6kOYoOE+MLneo+me/1X/AWK36LnVtxlBbTxNA87eQT9ACUHzvS5wvLw/gHxb04Vuc3+T9qZHcnHqfPVv7lvV/IzfS0eAB28oPZ0BAQEBAQEBAQQjYQeHcv+kLCOWMhjyiP8biGbQ/5eT43UGkre3s8t7SD/AKgUHUYOP/Urxrttk5Cx7kq3x66KbKaA0dWQP4TPCSCT9S1B9i0eqqoxKpgt3MeGXDjKrlkbFHdi/wDHWaZxOhqrjGo9/SUNQew5ryHj+CYRcMsvNzhpbDQU5qpazq6mlmtjp1+YnsAB5JGkHkHDGLXvl3JoOXM4p5aNmnHEsdn7fsqleOk1EjfBnlbo7PdjT0jyUHul8t1Tc7VUUtLWPoJpW9AqYwC6MHyW/fW9H2KDHG8coMUs1Na7bTtpaKmb0xxt7+Tskk9ySSSSe5JJKD6iAgICAgICCOG2kINSvUfYMk9PXI7eeMFtj7vbZYmUeaY9TfnrKYHTKuMf82PffXcj+qD1nhX1Ucac8xuhxHJIqm6RN6prTVxvpqyL9YpACR927H3QetteHeNoMkBAQEBAQEBAQEBAQT3QVAQQoA7hAcOoaQfPp8dtlJcam4Q0FNFcKoNE9WyFrZZg0aAe4DbtDsNoPoAdIQVAQEBBAdoKgICCHwg8V9VPqJh9PPHQuNNQm+ZZdJ2W+w2OLu+tq3kBo0O/S3fUdfTXug1GtfM/rU4PtdfmfIOC2zL8VLHVNTb6eaNlRQM7ElvwiSABvsQ7wdoNpfTV61OOfU7Qsjx24uocgZH11NiuGmVMWuxLdEh7fu0+CNgeEg9xul1prNbqmvrqiKko6eN0s08zg1kbGjZcSfACDWXhp03qm5Li5fudKWYHZHSU2F0NSwh08m+mW4vafBOumP3A2fJQbSsYG+5/qgzQEBAQEE7oKgICCeSgqDFzA7/wg+dfrFbMhtFXbrvR09wttRGY56WqjD4pGHyHNPYhBoz6fPThT53yplErMiuV84Ex68fGxzHqqQvopq5n5y3qJMkETiQ0b6S72+XuG+sLGsYA0BoHYAeyDkQEBAQEBBNIKgICDCSNsrdOGx9EHknMHpkwjmGKOor7e60ZDTHrocisxFNX0kg/K5krRs6Ps7YP0QeUf71uUPSpUCn5Shm5E45BDYc3s9Lqtt7d6H46AH5h+Xckf32PZBsziOY2fOrBR3uwXOmu9qq2CSGrpJA9jwfuP/ZB9sHaCoCAgICAgICAgICAgmwgEbQRrdIL1D6oG9oKgICAgICAgICD8F6vNDj9qrbncamOjoKOF09RUTO6WRRtG3OJ9gANoNOvTtDV+rTnmu52vNLJDheOmW1YPRVDO0gO2zV2iB3cOw8639kG5k1OyohfFLGJI3tLXMcNhwPkEfRB/NL1cejq2cM59a8/wGr/ANj6C63Bsba+nJb+wrk//Kl3vvTTO0x7D2aSC3sSFbR+ux8u8iesDNqTgjkyC38cw2cslyiNtaWVWRsZrUdO3Q1HIQHEscex7FB/RuzWqhsNqpLdb6WKhoaWNsMFNAwNZGxo01rQPAACg/d5QVAQTaCoCAgICCBBUBBHODfKDXvnPIrrytkzeHsMrJaZ9U1kmU3ykfo2qhJ2YWu9p5gC0DyGku+iD2vEMTtWDY5brBZKGO3Wi3QNpqWli/LHG0aA+p/U9yg+0gICAgICAgICAgICCaCDhq6WOrgfDLG2WKRpa+N42HA+QR9EGpmYcTZJ6Tcirc94btMl3wyqcZsj49hedOJO3VdDvfRIB5jHykeAg9+4e5lxbnLD6bJcTuArqCQ9EjC0tkp5QB1RSNPdrhvuEHe0FQEBAQEBAQEBBCPugIIQeraDJAQcMkPX06e5vSd/L7/ZBytGggqCIKgIJvugDuEFQEHG+UMbvtoeSTrSDSfmzKbn60OT38M4LXFnHNpmilzbJKOQ9EwB3+AheOznHXzaJA/oUG4uKYra8Jx622Ky0UNutNugZTUtLAwNZFG0aa0AfYIProOj8z8X2zmTjHIsOu7d0d1pXwCTw6KTyyQH2LXAEfog1ywbgzEvVzwdY4eSLXJFnmJy1GO1N8t8n4eugqaV5hL2yN7kODWv0djbt6Qddx24eoHgF9fS4vdKb1E4Xaat1FUUtTUfBvlvc0AmMvcf3hAI7HZOwg7LRf4nnFtrq47Zm1syfAb2B+/orxaZf3OvLi5oO2/cBBtPiWZWfOsdob7YLjT3a0V0Ylp6ulf1skafcFB9oHaBpBUBAQEBAQEEJ0Cg8x5s5FuOMW622HGIYqvNchlNJa4Je7IQB+8qpB/y4mkOP1JaPJQfU4h4pt3E+Jx22lkkr7jUyOrLpdqnvUXGredyTyu8kk+B7AADsEHe0BAQEBBD2CCoCAgICAgICAg45Iuvfjv9kHmOI+nDDOPuRq/M8XparH6+5dZuFDQVT46Gse7/ANSSn30dYPcOAB7n6lB6kgICAgICAgICAgnugHsgDugqCHyEFQEBAQEBBCNhAA0gqDF7ulhJ8AbQac5tlfKHq2yS5YXglLX8e8YUc76K9Zfcad0NXc+klr4qKNw30nx8Q/28INlOJOI8X4Vwa3YriVsjttpo26DWj55Xn80kjvLnn3JQd0QEEd+UoPK+McdqMR5O5NpBRyxWq611NfKab4Z+G6WWARTtDvGw6AOI/wBe/dBzWzi6vx/nK6Zja66GCx3y3Mhu1tc09clXEQIZ2Edh+7Lmu35036IO+3mw26+0VRSXChp66mqInQyxVEQe17D5aQfIP0Uo0PzX0hc0ena/VF+9OGVNkxd1V+PmwS6TER9eyXMiJHSWnfjbT47nS1g7tYPXXmeJVsVs5a4OyzFKg6abrbI2VNAXa2SZHOa1o/Rx+iD2XDvVvxpmkrYYL862TuG+i608lMPHs9w6D/Ryg9ipqiOqgjmikbLFI0Oa9h2HA+CCg5UBAQEBBNoOuZ5nNr47xisvd3nMdLAAGxsHVJNI46ZFG3y57naaGjySg6Pwvgd4NzufIGasAzK+RtjbRg9TLTRNJMdIz/V36pHD8zj9GhB62AANBBUBAQEBAQEBAQEBAQEEJQcE1T8EtaGue93hrfJQYfjo+gO+bqJLejXzb9+yDmhmbO0Oadjx9CD9EHKgICAgICAgICAgICAghGygqAgICAgICAgICCOGwQgxYzp+iDNAQEEPcIJ0oKB2QVBCEGDoWyNLXgOaRotI2Cg+SzDbHHVGpZZ7e2oO9ytpmBx3576QfXZG2Noa0BrR2AHgIM0BAQEBB8rJrnPZbHX19Nb6i7VNNTvmjoaXXxahzQSI29RA2SABs67oPGOPeLMp5Aymhz/ldzIq+leZbLh9NJ8SjtAI7SSuHaep0Tt+ulvho90HvTW6JQZICAgICCHygqAgICCHsgdSB1d0AnSDgqZjEwFrep7iGtH3KD8bppIK6MzM6gWOAdECfce3lBjETDWSVEjXNjk/L8pJH6/TekGVHWM65ZSyRkcj+zi3t9P7oPphyBtBUEQVAQEBAQEEJO0FQEBAQEBAQTvtBUBAQEBAQEBAQEBBBv3QVAQEBAQEBBO/1QVAQEGLmB3lADANaQZICAgICAgICAgICDjqHFkEjh5DSQg+VJO2L4QfLOXvjDzqVrR/chByQV4iET+uSSKXYaHAFwIOtdvKD9Jr2ju6KVrR5Lmdgg+eJpaqrYGl46ZHOa92vhu1vQHug5JJZJ6gklrBG0hzmHx9dH69v6IM6dkVRTCopQYnnuOo63r+ZBxwVHx7e6nET2zhpY5pHg/Un+6DCS5yxuDtuZEW9n9I6QCdN7/U9/7IKa6aOJsjnyM6nEDrDS0j6nQ7fZB+YXyZrQXF4d1/DcHNB18vVsdI2UH6qS6PdUxsd8bTiRqWPXb2IIGv6FB9pAQEBAQEBAQEBAQEBAQEBAQEBAQEBAQEBAQEBAQEBAQEBAQEBAQEBAQEBAQEBAQEE6tIKgIOKq/+ml/6T/7IPnPdN0U4bF1x/CHcRh3f+pCDgqQ976QS9McspMbwRsBvcg68A9h/3QSgg+FXMIppox8w6nOOvfyNaQcVvLxaqUs7vDptfr82kFrIG9cLzA+emEemCMF2nfUoPywQTRNlL4JXfHi6OoMP19//AO90H1oI/hMoi1pbIR0ubrW26PlB8ucl8TGdEzY+rZcYz0bJHdpB2PoNIM3UcYaHOjliDwS97nykHR0Ngn3H1QfllEkkTxLE98XxIyHNgLXE/MDog7doAd0Gdnj6ayFro6hnSGafLG8AnpPV57dzpB25AQEBAQEEJ0gqCAaKADtBUBAQEBAQEBAQEBAQEBAQEBAQEBAQEBAQEBAQEBAQEBAQEBAQEBBxPY50jT1OaB5A90HKgIMXgOaQe4KD5zYqYu6TEWjZH5zoa/qg5Wx0jWPAawtP5t90GApqF29Nb27n5igziZSRO6o2xtIHlqDF8NMWOkaCQO5DHkAn9AUGLIqMsa8D4Z15a4gj/sgzh+BFK4gkkN/zHuLu39UHHHDRTOf1RMGj/F7j66Qcho6JjQ4xx9J8b8IIKehc7syI+/gFBlGyjZICxkbX+xDdIP3ICAgICAghG0AdkFQTWkFQQd0FQEBAQQjaABpBUBAQEBAQEBBNjevdBUBAQEBAQEBAQEBAQEBAQEBAQEBAQEBAQYyO6I3O0Tob7IPnCmfUtLwOkEnXV58IOOoo3w/vNBwHbpA2CfdBxw0xe5gLXNLtE68e3/n+yDnZbZWSucC3RII7/wDhByCimjDwzo6Xex2g4H2qWRh2Wg/QeD47oMxbZR1HYB76G/r/AEQDbpQS4dHUd7AJ1r/t90GZo5+hg/duDPAO/wC6DAW6UjpPQBryEFdbZC0gFoPn+p8oPpoCAgICAgIJvaCoCCHugeAgqAgICAgICAgICAgICCa+6BrugqCE6QVAQEBAQEBAQEBAQEBAQEBBCdIDSS0b7FBUBAQEBBNaQNIGkFQEBAQEBAQEBAQEBAQEEPhBjGdg/qgzQEE90FQEBAQEBAQEBAQEBAQEBAQEE1tAQVAQEBAQEBAQEBAQEBAQEEI2gqAgICAgICAgICAgICAgICAgICAgIP/Z"/>
          <p:cNvSpPr>
            <a:spLocks noChangeAspect="1" noChangeArrowheads="1"/>
          </p:cNvSpPr>
          <p:nvPr/>
        </p:nvSpPr>
        <p:spPr bwMode="auto">
          <a:xfrm>
            <a:off x="204331" y="303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8"/>
          <a:stretch>
            <a:fillRect/>
          </a:stretch>
        </p:blipFill>
        <p:spPr bwMode="auto">
          <a:xfrm>
            <a:off x="6545857" y="267494"/>
            <a:ext cx="2706664" cy="132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8409"/>
            <a:ext cx="915621" cy="54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2179630" y="267494"/>
            <a:ext cx="340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    梦里可以见到很多东西，使我们对花牛的梦产生了无限的想象。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1560" y="2951826"/>
            <a:ext cx="4470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    “偷渡”运用拟人手法，写出了太阳慢慢落山的样子。</a:t>
            </a:r>
            <a:endParaRPr lang="zh-CN" altLang="en-US" sz="24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68" y1="18065" x2="14768" y2="18065"/>
                        <a14:foregroundMark x1="30802" y1="9032" x2="30802" y2="9032"/>
                        <a14:foregroundMark x1="33333" y1="9677" x2="33333" y2="9677"/>
                        <a14:foregroundMark x1="14346" y1="14839" x2="14346" y2="1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80" y="3335682"/>
            <a:ext cx="1804463" cy="118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64453" y="3655386"/>
            <a:ext cx="5567787" cy="54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　  </a:t>
            </a:r>
            <a:r>
              <a:rPr lang="zh-CN" altLang="en-US" sz="2800" b="1" dirty="0">
                <a:latin typeface="仿宋" pitchFamily="49" charset="-122"/>
                <a:ea typeface="仿宋" pitchFamily="49" charset="-122"/>
              </a:rPr>
              <a:t>读出花牛睡觉做梦时的悠闲。</a:t>
            </a:r>
            <a:endParaRPr lang="zh-CN" altLang="en-US" sz="2400" b="1" dirty="0">
              <a:latin typeface="仿宋" pitchFamily="49" charset="-122"/>
              <a:ea typeface="仿宋" pitchFamily="49" charset="-122"/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1187624" y="52648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321" y="123478"/>
            <a:ext cx="970486" cy="970486"/>
          </a:xfrm>
          <a:prstGeom prst="rect">
            <a:avLst/>
          </a:prstGeom>
        </p:spPr>
      </p:pic>
      <p:sp>
        <p:nvSpPr>
          <p:cNvPr id="19" name="AutoShape 22"/>
          <p:cNvSpPr>
            <a:spLocks noChangeArrowheads="1"/>
          </p:cNvSpPr>
          <p:nvPr/>
        </p:nvSpPr>
        <p:spPr bwMode="gray">
          <a:xfrm>
            <a:off x="1978950" y="1478864"/>
            <a:ext cx="4753289" cy="1524934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花牛在草地里做梦，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太阳偷渡了西山的青峰。</a:t>
            </a:r>
          </a:p>
        </p:txBody>
      </p:sp>
      <p:pic>
        <p:nvPicPr>
          <p:cNvPr id="5" name="花牛歌第4小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2640" y="22413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55726"/>
            <a:ext cx="410445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1131590"/>
            <a:ext cx="799288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  <a:sym typeface="+mn-ea"/>
              </a:rPr>
              <a:t>    花牛在草地里还能做什么？用上拟人的修辞写一写吧！</a:t>
            </a:r>
          </a:p>
        </p:txBody>
      </p:sp>
      <p:sp>
        <p:nvSpPr>
          <p:cNvPr id="4" name="矩形 3"/>
          <p:cNvSpPr/>
          <p:nvPr/>
        </p:nvSpPr>
        <p:spPr>
          <a:xfrm>
            <a:off x="1132204" y="2570818"/>
            <a:ext cx="374441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  <a:sym typeface="+mn-ea"/>
              </a:rPr>
              <a:t>花牛在草地里</a:t>
            </a:r>
            <a:r>
              <a:rPr lang="zh-CN" altLang="en-US" sz="2800" b="1" u="sng" dirty="0">
                <a:latin typeface="楷体" pitchFamily="49" charset="-122"/>
                <a:ea typeface="楷体" pitchFamily="49" charset="-122"/>
                <a:sym typeface="+mn-ea"/>
              </a:rPr>
              <a:t> 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sym typeface="+mn-ea"/>
              </a:rPr>
              <a:t>，</a:t>
            </a:r>
            <a:endParaRPr lang="en-US" altLang="zh-CN" sz="2800" b="1" dirty="0">
              <a:latin typeface="楷体" pitchFamily="49" charset="-122"/>
              <a:ea typeface="楷体" pitchFamily="49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2800" b="1" u="sng" dirty="0">
                <a:latin typeface="楷体" pitchFamily="49" charset="-122"/>
                <a:ea typeface="楷体" pitchFamily="49" charset="-122"/>
                <a:sym typeface="+mn-ea"/>
              </a:rPr>
              <a:t>            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sym typeface="+mn-ea"/>
              </a:rPr>
              <a:t>。</a:t>
            </a:r>
            <a:endParaRPr lang="en-US" altLang="zh-CN" sz="2800" b="1" u="sng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39140" y="2566465"/>
            <a:ext cx="103342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歌唱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       </a:t>
            </a:r>
          </a:p>
        </p:txBody>
      </p:sp>
      <p:sp>
        <p:nvSpPr>
          <p:cNvPr id="8" name="矩形 7"/>
          <p:cNvSpPr/>
          <p:nvPr/>
        </p:nvSpPr>
        <p:spPr>
          <a:xfrm>
            <a:off x="1250144" y="3224292"/>
            <a:ext cx="26903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歌声随彩霞飘荡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60" y="2139702"/>
            <a:ext cx="2926347" cy="2099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107504" y="411510"/>
            <a:ext cx="2592288" cy="623248"/>
            <a:chOff x="755576" y="411510"/>
            <a:chExt cx="2592288" cy="623248"/>
          </a:xfrm>
        </p:grpSpPr>
        <p:sp>
          <p:nvSpPr>
            <p:cNvPr id="10" name="文本框 9"/>
            <p:cNvSpPr txBox="1"/>
            <p:nvPr/>
          </p:nvSpPr>
          <p:spPr>
            <a:xfrm>
              <a:off x="1331640" y="411510"/>
              <a:ext cx="2016224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 dirty="0">
                  <a:latin typeface="宋体" pitchFamily="2" charset="-122"/>
                  <a:ea typeface="宋体" pitchFamily="2" charset="-122"/>
                </a:rPr>
                <a:t>小练笔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5" b="10920"/>
          <a:stretch/>
        </p:blipFill>
        <p:spPr bwMode="auto">
          <a:xfrm>
            <a:off x="3121949" y="0"/>
            <a:ext cx="60334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16"/>
          <a:stretch/>
        </p:blipFill>
        <p:spPr bwMode="auto">
          <a:xfrm>
            <a:off x="2807" y="0"/>
            <a:ext cx="311914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629680"/>
            <a:ext cx="4176464" cy="388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800" b="1" dirty="0">
                <a:latin typeface="宋体" pitchFamily="2" charset="-122"/>
                <a:ea typeface="宋体" pitchFamily="2" charset="-122"/>
                <a:sym typeface="+mn-ea"/>
              </a:rPr>
              <a:t>    </a:t>
            </a:r>
            <a:r>
              <a:rPr sz="2800" b="1" dirty="0">
                <a:latin typeface="宋体" pitchFamily="2" charset="-122"/>
                <a:ea typeface="宋体" pitchFamily="2" charset="-122"/>
                <a:sym typeface="+mn-ea"/>
              </a:rPr>
              <a:t>读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sym typeface="+mn-ea"/>
              </a:rPr>
              <a:t>完</a:t>
            </a:r>
            <a:r>
              <a:rPr sz="2800" b="1" dirty="0" err="1">
                <a:latin typeface="宋体" pitchFamily="2" charset="-122"/>
                <a:ea typeface="宋体" pitchFamily="2" charset="-122"/>
                <a:sym typeface="+mn-ea"/>
              </a:rPr>
              <a:t>这首诗，我们眼前出现了一头</a:t>
            </a:r>
            <a:r>
              <a:rPr sz="2800" b="1" dirty="0" err="1">
                <a:solidFill>
                  <a:srgbClr val="FF0000"/>
                </a:solidFill>
                <a:latin typeface="宋体" pitchFamily="2" charset="-122"/>
                <a:ea typeface="宋体" pitchFamily="2" charset="-122"/>
                <a:sym typeface="+mn-ea"/>
              </a:rPr>
              <a:t>憨态可掬的花牛</a:t>
            </a:r>
            <a:r>
              <a:rPr sz="2800" b="1" dirty="0" err="1">
                <a:latin typeface="宋体" pitchFamily="2" charset="-122"/>
                <a:ea typeface="宋体" pitchFamily="2" charset="-122"/>
                <a:sym typeface="+mn-ea"/>
              </a:rPr>
              <a:t>。它或坐或走或卧，都悠闲散漫，自由自在。随着它的行动</a:t>
            </a:r>
            <a:r>
              <a:rPr sz="2800" b="1" dirty="0">
                <a:latin typeface="宋体" pitchFamily="2" charset="-122"/>
                <a:ea typeface="宋体" pitchFamily="2" charset="-122"/>
                <a:sym typeface="+mn-ea"/>
              </a:rPr>
              <a:t>，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sym typeface="+mn-ea"/>
              </a:rPr>
              <a:t>我们看到了：</a:t>
            </a:r>
            <a:r>
              <a:rPr sz="2800" b="1" dirty="0" err="1">
                <a:solidFill>
                  <a:srgbClr val="0000FF"/>
                </a:solidFill>
                <a:latin typeface="宋体" pitchFamily="2" charset="-122"/>
                <a:ea typeface="宋体" pitchFamily="2" charset="-122"/>
                <a:sym typeface="+mn-ea"/>
              </a:rPr>
              <a:t>草地</a:t>
            </a:r>
            <a:r>
              <a:rPr sz="2800" b="1" dirty="0" err="1">
                <a:latin typeface="宋体" pitchFamily="2" charset="-122"/>
                <a:ea typeface="宋体" pitchFamily="2" charset="-122"/>
                <a:sym typeface="+mn-ea"/>
              </a:rPr>
              <a:t>、</a:t>
            </a:r>
            <a:r>
              <a:rPr sz="2800" b="1" dirty="0" err="1">
                <a:solidFill>
                  <a:srgbClr val="0000FF"/>
                </a:solidFill>
                <a:latin typeface="宋体" pitchFamily="2" charset="-122"/>
                <a:ea typeface="宋体" pitchFamily="2" charset="-122"/>
                <a:sym typeface="+mn-ea"/>
              </a:rPr>
              <a:t>野花</a:t>
            </a:r>
            <a:r>
              <a:rPr sz="2800" b="1" dirty="0" err="1">
                <a:latin typeface="宋体" pitchFamily="2" charset="-122"/>
                <a:ea typeface="宋体" pitchFamily="2" charset="-122"/>
                <a:sym typeface="+mn-ea"/>
              </a:rPr>
              <a:t>、</a:t>
            </a:r>
            <a:r>
              <a:rPr sz="2800" b="1" dirty="0" err="1">
                <a:solidFill>
                  <a:srgbClr val="0000FF"/>
                </a:solidFill>
                <a:latin typeface="宋体" pitchFamily="2" charset="-122"/>
                <a:ea typeface="宋体" pitchFamily="2" charset="-122"/>
                <a:sym typeface="+mn-ea"/>
              </a:rPr>
              <a:t>天空</a:t>
            </a:r>
            <a:r>
              <a:rPr sz="2800" b="1" dirty="0" err="1">
                <a:latin typeface="宋体" pitchFamily="2" charset="-122"/>
                <a:ea typeface="宋体" pitchFamily="2" charset="-122"/>
                <a:sym typeface="+mn-ea"/>
              </a:rPr>
              <a:t>、</a:t>
            </a:r>
            <a:r>
              <a:rPr sz="2800" b="1" dirty="0" err="1">
                <a:solidFill>
                  <a:srgbClr val="0000FF"/>
                </a:solidFill>
                <a:latin typeface="宋体" pitchFamily="2" charset="-122"/>
                <a:ea typeface="宋体" pitchFamily="2" charset="-122"/>
                <a:sym typeface="+mn-ea"/>
              </a:rPr>
              <a:t>白云</a:t>
            </a:r>
            <a:r>
              <a:rPr sz="2800" b="1" dirty="0" err="1">
                <a:latin typeface="宋体" pitchFamily="2" charset="-122"/>
                <a:ea typeface="宋体" pitchFamily="2" charset="-122"/>
                <a:sym typeface="+mn-ea"/>
              </a:rPr>
              <a:t>、</a:t>
            </a:r>
            <a:r>
              <a:rPr sz="2800" b="1" dirty="0" err="1">
                <a:solidFill>
                  <a:srgbClr val="0000FF"/>
                </a:solidFill>
                <a:latin typeface="宋体" pitchFamily="2" charset="-122"/>
                <a:ea typeface="宋体" pitchFamily="2" charset="-122"/>
                <a:sym typeface="+mn-ea"/>
              </a:rPr>
              <a:t>悄悄移动的太阳</a:t>
            </a:r>
            <a:r>
              <a:rPr sz="2800" b="1" dirty="0" err="1">
                <a:latin typeface="宋体" pitchFamily="2" charset="-122"/>
                <a:ea typeface="宋体" pitchFamily="2" charset="-122"/>
                <a:sym typeface="+mn-ea"/>
              </a:rPr>
              <a:t>、</a:t>
            </a:r>
            <a:r>
              <a:rPr sz="2800" b="1" dirty="0" err="1">
                <a:solidFill>
                  <a:srgbClr val="0000FF"/>
                </a:solidFill>
                <a:latin typeface="宋体" pitchFamily="2" charset="-122"/>
                <a:ea typeface="宋体" pitchFamily="2" charset="-122"/>
                <a:sym typeface="+mn-ea"/>
              </a:rPr>
              <a:t>青翠的山峰</a:t>
            </a:r>
            <a:r>
              <a:rPr sz="2800" b="1" dirty="0">
                <a:latin typeface="宋体" pitchFamily="2" charset="-122"/>
                <a:ea typeface="宋体" pitchFamily="2" charset="-122"/>
                <a:sym typeface="+mn-ea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239775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520" y="555526"/>
            <a:ext cx="8352928" cy="50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8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sym typeface="+mn-ea"/>
              </a:rPr>
              <a:t>朗读这两首诗歌，边读边想象诗中描绘的美景吧！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3599"/>
            <a:ext cx="3960440" cy="345638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9"/>
            <a:ext cx="4326307" cy="338437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761" y="230020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04" y="378185"/>
            <a:ext cx="2268000" cy="692577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812972" y="339502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课文小结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8426"/>
            <a:ext cx="460522" cy="572844"/>
          </a:xfrm>
          <a:prstGeom prst="rect">
            <a:avLst/>
          </a:prstGeom>
        </p:spPr>
      </p:pic>
      <p:sp>
        <p:nvSpPr>
          <p:cNvPr id="9" name="矩形 11"/>
          <p:cNvSpPr/>
          <p:nvPr/>
        </p:nvSpPr>
        <p:spPr>
          <a:xfrm>
            <a:off x="660174" y="1491630"/>
            <a:ext cx="7837932" cy="21698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3000" b="1" dirty="0">
                <a:latin typeface="宋体" pitchFamily="2" charset="-122"/>
                <a:ea typeface="宋体" pitchFamily="2" charset="-122"/>
              </a:rPr>
              <a:t>    </a:t>
            </a:r>
            <a:r>
              <a:rPr lang="en-US" altLang="zh-CN" sz="3000" b="1" dirty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000" b="1" dirty="0">
                <a:latin typeface="宋体" pitchFamily="2" charset="-122"/>
                <a:ea typeface="宋体" pitchFamily="2" charset="-122"/>
              </a:rPr>
              <a:t>秋晚的江上</a:t>
            </a:r>
            <a:r>
              <a:rPr lang="en-US" altLang="zh-CN" sz="3000" b="1" dirty="0">
                <a:latin typeface="宋体" pitchFamily="2" charset="-122"/>
                <a:ea typeface="宋体" pitchFamily="2" charset="-122"/>
              </a:rPr>
              <a:t>》</a:t>
            </a:r>
            <a:r>
              <a:rPr lang="zh-CN" altLang="en-US" sz="3000" b="1" dirty="0">
                <a:latin typeface="宋体" pitchFamily="2" charset="-122"/>
                <a:ea typeface="宋体" pitchFamily="2" charset="-122"/>
              </a:rPr>
              <a:t>描写了</a:t>
            </a:r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秋江傍晚，余晖尽染</a:t>
            </a:r>
            <a:r>
              <a:rPr lang="zh-CN" altLang="en-US" sz="3000" b="1" dirty="0">
                <a:latin typeface="宋体" pitchFamily="2" charset="-122"/>
                <a:ea typeface="宋体" pitchFamily="2" charset="-122"/>
              </a:rPr>
              <a:t>的绚丽美景，而</a:t>
            </a:r>
            <a:r>
              <a:rPr lang="en-US" altLang="zh-CN" sz="3000" b="1" dirty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000" b="1" dirty="0">
                <a:latin typeface="宋体" pitchFamily="2" charset="-122"/>
                <a:ea typeface="宋体" pitchFamily="2" charset="-122"/>
              </a:rPr>
              <a:t>花牛歌</a:t>
            </a:r>
            <a:r>
              <a:rPr lang="en-US" altLang="zh-CN" sz="3000" b="1" dirty="0">
                <a:latin typeface="宋体" pitchFamily="2" charset="-122"/>
                <a:ea typeface="宋体" pitchFamily="2" charset="-122"/>
              </a:rPr>
              <a:t>》</a:t>
            </a:r>
            <a:r>
              <a:rPr lang="zh-CN" altLang="en-US" sz="3000" b="1" dirty="0">
                <a:latin typeface="宋体" pitchFamily="2" charset="-122"/>
                <a:ea typeface="宋体" pitchFamily="2" charset="-122"/>
              </a:rPr>
              <a:t>描绘了一幅</a:t>
            </a:r>
            <a:r>
              <a:rPr lang="zh-CN" altLang="en-US" sz="3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花牛在草地上闲暇惬意</a:t>
            </a:r>
            <a:r>
              <a:rPr lang="zh-CN" altLang="en-US" sz="3000" b="1" dirty="0">
                <a:latin typeface="宋体" pitchFamily="2" charset="-122"/>
                <a:ea typeface="宋体" pitchFamily="2" charset="-122"/>
              </a:rPr>
              <a:t>的生活图景。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03648" y="2067694"/>
            <a:ext cx="597666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鸟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巢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c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á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o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睡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眠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mi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á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n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芦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苇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w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ě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i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学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霸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b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à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罗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列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l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ó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压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扁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bi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ǎ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n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占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领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z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à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n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   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斜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阳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xi</a:t>
            </a:r>
            <a:r>
              <a:rPr lang="zh-CN" altLang="zh-CN" sz="2400" b="1" dirty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é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2" name="矩形 1"/>
          <p:cNvSpPr/>
          <p:nvPr/>
        </p:nvSpPr>
        <p:spPr>
          <a:xfrm>
            <a:off x="6588224" y="113159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87624" y="1131590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一、标红的字</a:t>
            </a:r>
            <a:r>
              <a:rPr lang="zh-CN" altLang="zh-CN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读音正确的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一组</a:t>
            </a:r>
            <a:r>
              <a:rPr lang="zh-CN" altLang="zh-CN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是（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zh-CN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sz="2800" b="1" dirty="0"/>
              <a:t>。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77779B6-88A4-B44C-95DC-D476ED0E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294997"/>
            <a:ext cx="2268000" cy="692577"/>
          </a:xfrm>
          <a:prstGeom prst="rect">
            <a:avLst/>
          </a:prstGeom>
        </p:spPr>
      </p:pic>
      <p:sp>
        <p:nvSpPr>
          <p:cNvPr id="11" name="文本框 14">
            <a:extLst>
              <a:ext uri="{FF2B5EF4-FFF2-40B4-BE49-F238E27FC236}">
                <a16:creationId xmlns:a16="http://schemas.microsoft.com/office/drawing/2014/main" id="{A1C94D41-07F7-0242-ACCC-6D928AE8147C}"/>
              </a:ext>
            </a:extLst>
          </p:cNvPr>
          <p:cNvSpPr txBox="1"/>
          <p:nvPr/>
        </p:nvSpPr>
        <p:spPr>
          <a:xfrm>
            <a:off x="738869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E2CD37B-5586-F743-9620-591602E4A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208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83568" y="631825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二、“头白的芦苇，也妆成一瞬的红颜了。”</a:t>
            </a:r>
            <a:r>
              <a:rPr lang="zh-CN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这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句</a:t>
            </a:r>
            <a:r>
              <a:rPr lang="zh-CN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诗描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写了</a:t>
            </a:r>
            <a:r>
              <a:rPr lang="zh-CN" sz="2800" dirty="0">
                <a:latin typeface="黑体" panose="02010609060101010101" charset="-122"/>
                <a:ea typeface="黑体" panose="02010609060101010101" charset="-122"/>
                <a:sym typeface="+mn-ea"/>
              </a:rPr>
              <a:t>一幅怎样的画面？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584" y="2571750"/>
            <a:ext cx="4693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这句诗写的是白色的芦苇花被夕阳染成红色的画面。</a:t>
            </a:r>
          </a:p>
        </p:txBody>
      </p:sp>
      <p:pic>
        <p:nvPicPr>
          <p:cNvPr id="6" name="Picture 2" descr="http://dingyue.nosdn.127.net/kwBa5AVJgjvMGBkW2VAbAMBEVoqjGSjgmerL=yJqD7KlL1481091852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14162"/>
            <a:ext cx="2808312" cy="18692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99592" y="1313349"/>
            <a:ext cx="4608512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2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徐志摩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（1897—1931年），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现代诗人、散文家。代表作品有</a:t>
            </a:r>
            <a:endParaRPr 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sz="32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再别康桥</a:t>
            </a:r>
            <a:r>
              <a:rPr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》《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我不知道风</a:t>
            </a:r>
            <a:r>
              <a:rPr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等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6634" y="1275606"/>
            <a:ext cx="2101750" cy="25922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576" y="627534"/>
            <a:ext cx="792088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 三、“花牛在草地里做梦，太阳偷渡了西山的青峰。”</a:t>
            </a:r>
            <a:r>
              <a:rPr lang="zh-CN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这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句</a:t>
            </a:r>
            <a:r>
              <a:rPr lang="zh-CN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诗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中的“偷渡”本来是什么意思</a:t>
            </a:r>
            <a:r>
              <a:rPr lang="en-US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?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在诗中又是什么意思？运用了什么修辞手法？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5459" y="2294784"/>
            <a:ext cx="4469244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“偷渡”本指偷偷通过封锁的水域或区域，在诗中运用了拟人的修辞手法，指太阳落山了。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768" y1="18065" x2="14768" y2="18065"/>
                        <a14:foregroundMark x1="30802" y1="9032" x2="30802" y2="9032"/>
                        <a14:foregroundMark x1="33333" y1="9677" x2="33333" y2="9677"/>
                        <a14:foregroundMark x1="14346" y1="14839" x2="14346" y2="1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94" y="2715766"/>
            <a:ext cx="2016224" cy="131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43608" y="1635646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</a:rPr>
              <a:t>　　课下搜集一两首你喜欢的现代诗读一读，并与同学分享。</a:t>
            </a:r>
            <a:endParaRPr lang="en-US" altLang="zh-CN" sz="2800" b="1" dirty="0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6" y="396338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827584" y="3643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5" y="396338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4"/>
          <p:cNvSpPr txBox="1"/>
          <p:nvPr/>
        </p:nvSpPr>
        <p:spPr>
          <a:xfrm>
            <a:off x="412964" y="843558"/>
            <a:ext cx="8551524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边读课文边圈画本课生词，不认识的字想办法解决。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5" y="222415"/>
            <a:ext cx="2269879" cy="693151"/>
          </a:xfrm>
          <a:prstGeom prst="rect">
            <a:avLst/>
          </a:prstGeom>
        </p:spPr>
      </p:pic>
      <p:sp>
        <p:nvSpPr>
          <p:cNvPr id="8" name="文本框 14"/>
          <p:cNvSpPr txBox="1"/>
          <p:nvPr/>
        </p:nvSpPr>
        <p:spPr>
          <a:xfrm>
            <a:off x="687381" y="202918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4" y="230885"/>
            <a:ext cx="443315" cy="55144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24" y="1332787"/>
            <a:ext cx="3019749" cy="374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4572000" y="1322607"/>
            <a:ext cx="2951714" cy="374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099845" y="2246987"/>
            <a:ext cx="1416171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归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巢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932040" y="2210886"/>
            <a:ext cx="136815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苇</a:t>
            </a:r>
          </a:p>
        </p:txBody>
      </p:sp>
      <p:sp>
        <p:nvSpPr>
          <p:cNvPr id="37" name="矩形 36"/>
          <p:cNvSpPr/>
          <p:nvPr/>
        </p:nvSpPr>
        <p:spPr>
          <a:xfrm>
            <a:off x="2531893" y="1783581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cháo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380459" y="1747480"/>
            <a:ext cx="923569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wěi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0736" y="1811561"/>
            <a:ext cx="947448" cy="473337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9697" y="1236596"/>
            <a:ext cx="1778496" cy="901412"/>
            <a:chOff x="251520" y="2266079"/>
            <a:chExt cx="1778496" cy="901412"/>
          </a:xfrm>
        </p:grpSpPr>
        <p:sp>
          <p:nvSpPr>
            <p:cNvPr id="4" name="云形标注 3"/>
            <p:cNvSpPr/>
            <p:nvPr/>
          </p:nvSpPr>
          <p:spPr>
            <a:xfrm>
              <a:off x="251520" y="2266079"/>
              <a:ext cx="1778496" cy="901412"/>
            </a:xfrm>
            <a:prstGeom prst="cloudCallout">
              <a:avLst>
                <a:gd name="adj1" fmla="val 53456"/>
                <a:gd name="adj2" fmla="val 26098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9661" y="2377885"/>
              <a:ext cx="141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latin typeface="黑体" panose="02010609060101010101" charset="-122"/>
                  <a:ea typeface="黑体" panose="02010609060101010101" charset="-122"/>
                </a:rPr>
                <a:t>翘舌音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99792" y="1140548"/>
            <a:ext cx="1105272" cy="6145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鸟巢</a:t>
            </a:r>
            <a:endParaRPr lang="en-US" altLang="zh-CN" sz="2800" b="1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50" y="570989"/>
            <a:ext cx="2024085" cy="128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95536" y="3722137"/>
            <a:ext cx="1768867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剪秋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罗</a:t>
            </a:r>
          </a:p>
        </p:txBody>
      </p:sp>
      <p:sp>
        <p:nvSpPr>
          <p:cNvPr id="25" name="矩形 24"/>
          <p:cNvSpPr/>
          <p:nvPr/>
        </p:nvSpPr>
        <p:spPr>
          <a:xfrm>
            <a:off x="1502496" y="3340831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luó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627784" y="3722137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眠</a:t>
            </a:r>
          </a:p>
        </p:txBody>
      </p:sp>
      <p:sp>
        <p:nvSpPr>
          <p:cNvPr id="33" name="矩形 32"/>
          <p:cNvSpPr/>
          <p:nvPr/>
        </p:nvSpPr>
        <p:spPr>
          <a:xfrm>
            <a:off x="3504396" y="3351464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mián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5580112" y="3757414"/>
            <a:ext cx="1512168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霸占</a:t>
            </a:r>
          </a:p>
        </p:txBody>
      </p:sp>
      <p:sp>
        <p:nvSpPr>
          <p:cNvPr id="40" name="矩形 39"/>
          <p:cNvSpPr/>
          <p:nvPr/>
        </p:nvSpPr>
        <p:spPr>
          <a:xfrm>
            <a:off x="5635069" y="3325366"/>
            <a:ext cx="73364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bà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228184" y="3325366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>
                <a:latin typeface="汉语拼音" panose="020B0604020202020204" pitchFamily="34" charset="0"/>
                <a:ea typeface="黑体" panose="02010609060101010101" charset="-122"/>
                <a:cs typeface="汉语拼音" panose="020B0604020202020204" pitchFamily="34" charset="0"/>
              </a:rPr>
              <a:t>zhàn</a:t>
            </a:r>
            <a:endParaRPr lang="zh-CN" altLang="en-US" sz="2800" b="1" dirty="0">
              <a:latin typeface="汉语拼音" panose="020B0604020202020204" pitchFamily="34" charset="0"/>
              <a:ea typeface="黑体" panose="02010609060101010101" charset="-122"/>
              <a:cs typeface="汉语拼音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84" y="427755"/>
            <a:ext cx="431626" cy="558077"/>
          </a:xfrm>
          <a:prstGeom prst="rect">
            <a:avLst/>
          </a:prstGeom>
        </p:spPr>
      </p:pic>
      <p:sp>
        <p:nvSpPr>
          <p:cNvPr id="28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827584" y="339502"/>
            <a:ext cx="22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学认字</a:t>
            </a:r>
          </a:p>
        </p:txBody>
      </p:sp>
      <p:sp>
        <p:nvSpPr>
          <p:cNvPr id="30" name="云形标注 29"/>
          <p:cNvSpPr/>
          <p:nvPr/>
        </p:nvSpPr>
        <p:spPr>
          <a:xfrm>
            <a:off x="5854300" y="224058"/>
            <a:ext cx="2475959" cy="1223786"/>
          </a:xfrm>
          <a:prstGeom prst="cloudCallout">
            <a:avLst>
              <a:gd name="adj1" fmla="val -40130"/>
              <a:gd name="adj2" fmla="val 7932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变换偏旁来识记</a:t>
            </a:r>
          </a:p>
        </p:txBody>
      </p:sp>
      <p:sp>
        <p:nvSpPr>
          <p:cNvPr id="31" name="矩形 30"/>
          <p:cNvSpPr/>
          <p:nvPr/>
        </p:nvSpPr>
        <p:spPr>
          <a:xfrm>
            <a:off x="6577380" y="1997548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围</a:t>
            </a:r>
          </a:p>
        </p:txBody>
      </p:sp>
      <p:sp>
        <p:nvSpPr>
          <p:cNvPr id="35" name="矩形 34"/>
          <p:cNvSpPr/>
          <p:nvPr/>
        </p:nvSpPr>
        <p:spPr>
          <a:xfrm>
            <a:off x="7236296" y="2010009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伟</a:t>
            </a:r>
          </a:p>
        </p:txBody>
      </p:sp>
      <p:sp>
        <p:nvSpPr>
          <p:cNvPr id="43" name="矩形 42"/>
          <p:cNvSpPr/>
          <p:nvPr/>
        </p:nvSpPr>
        <p:spPr>
          <a:xfrm>
            <a:off x="7884368" y="2033649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违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4" grpId="0"/>
      <p:bldP spid="30" grpId="0" animBg="1"/>
      <p:bldP spid="31" grpId="0"/>
      <p:bldP spid="35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68961" y="1330771"/>
            <a:ext cx="5227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芦苇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多年水生或湿生的高大禾草，多生长于池沼、河岸、溪边浅水地区，常形成苇塘。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31590"/>
            <a:ext cx="2917221" cy="163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矩形 8"/>
          <p:cNvSpPr/>
          <p:nvPr/>
        </p:nvSpPr>
        <p:spPr>
          <a:xfrm>
            <a:off x="640968" y="3265519"/>
            <a:ext cx="52271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霸占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指仗势占为己有。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ss2.bdstatic.com/70cFvnSh_Q1YnxGkpoWK1HF6hhy/it/u=214406322,2797989572&amp;fm=26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56507"/>
            <a:ext cx="2923803" cy="12474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形标注 11"/>
          <p:cNvSpPr/>
          <p:nvPr/>
        </p:nvSpPr>
        <p:spPr>
          <a:xfrm>
            <a:off x="5476941" y="2859782"/>
            <a:ext cx="1805476" cy="696726"/>
          </a:xfrm>
          <a:prstGeom prst="wedgeEllipseCallout">
            <a:avLst>
              <a:gd name="adj1" fmla="val 32978"/>
              <a:gd name="adj2" fmla="val 7212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800" dirty="0">
                <a:latin typeface="方正稚艺简体" panose="03000509000000000000" pitchFamily="65" charset="-122"/>
                <a:ea typeface="方正稚艺简体" panose="03000509000000000000" pitchFamily="65" charset="-122"/>
              </a:rPr>
              <a:t>这个线团是我的啦！</a:t>
            </a:r>
          </a:p>
        </p:txBody>
      </p:sp>
      <p:sp>
        <p:nvSpPr>
          <p:cNvPr id="17" name="文本框 15">
            <a:extLst>
              <a:ext uri="{FF2B5EF4-FFF2-40B4-BE49-F238E27FC236}">
                <a16:creationId xmlns:a16="http://schemas.microsoft.com/office/drawing/2014/main" id="{C7EB58DB-C3C4-5141-A93F-59E2D703A6F0}"/>
              </a:ext>
            </a:extLst>
          </p:cNvPr>
          <p:cNvSpPr txBox="1"/>
          <p:nvPr/>
        </p:nvSpPr>
        <p:spPr>
          <a:xfrm>
            <a:off x="888576" y="411510"/>
            <a:ext cx="22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词语解释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44C0038-74A9-2F43-B850-CDF3FA28D2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5" y="522000"/>
            <a:ext cx="433956" cy="53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61364" y="797114"/>
            <a:ext cx="52838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剪秋罗：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石竹科，属多年生草本植物。株高约60cm。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偷渡：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 秘密地渡过某一水域。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2. 偷越关隘或国境。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本课指太阳悄悄地落山了，说明时间过得很快。</a:t>
            </a:r>
          </a:p>
        </p:txBody>
      </p:sp>
      <p:pic>
        <p:nvPicPr>
          <p:cNvPr id="3" name="图片 2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627534"/>
            <a:ext cx="2592288" cy="1759461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rcRect l="21035"/>
          <a:stretch>
            <a:fillRect/>
          </a:stretch>
        </p:blipFill>
        <p:spPr>
          <a:xfrm>
            <a:off x="6156176" y="2960407"/>
            <a:ext cx="2626222" cy="1843591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" y="-11868"/>
            <a:ext cx="9144000" cy="531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51520" y="1059582"/>
            <a:ext cx="2190343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宋体" pitchFamily="2" charset="-122"/>
                <a:ea typeface="宋体" pitchFamily="2" charset="-122"/>
              </a:rPr>
              <a:t>芦苇一棵棵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128067" y="3003798"/>
            <a:ext cx="1797262" cy="2338729"/>
            <a:chOff x="-538795" y="2947242"/>
            <a:chExt cx="1797262" cy="233872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760" l="706" r="98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95" y="3526128"/>
              <a:ext cx="1159586" cy="175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-316003" y="2947242"/>
              <a:ext cx="1574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剪秋罗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581822" y="3003797"/>
            <a:ext cx="1490165" cy="2335908"/>
            <a:chOff x="-538795" y="2950063"/>
            <a:chExt cx="1490165" cy="2335908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760" l="706" r="98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95" y="3526128"/>
              <a:ext cx="1159586" cy="175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59832" y="2950063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芦苇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05958" y="3011646"/>
            <a:ext cx="1509092" cy="2328059"/>
            <a:chOff x="-538795" y="2957912"/>
            <a:chExt cx="1509092" cy="2328059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760" l="706" r="98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95" y="3526128"/>
              <a:ext cx="1159586" cy="175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-140905" y="2957912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睡眠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030094" y="3003019"/>
            <a:ext cx="1588248" cy="2336686"/>
            <a:chOff x="-538795" y="2949285"/>
            <a:chExt cx="1588248" cy="2336686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760" l="706" r="98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95" y="3526128"/>
              <a:ext cx="1159586" cy="175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-61749" y="2949285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霸占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364088" y="3011646"/>
            <a:ext cx="1509092" cy="2328059"/>
            <a:chOff x="-538795" y="2957912"/>
            <a:chExt cx="1509092" cy="2328059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760" l="706" r="988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95" y="3526128"/>
              <a:ext cx="1159586" cy="175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>
              <a:off x="-140905" y="2957912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归巢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4DED76C1-C6D6-3F44-A94D-BD28F90E462F}"/>
              </a:ext>
            </a:extLst>
          </p:cNvPr>
          <p:cNvGrpSpPr/>
          <p:nvPr/>
        </p:nvGrpSpPr>
        <p:grpSpPr>
          <a:xfrm>
            <a:off x="2686353" y="225450"/>
            <a:ext cx="3771295" cy="546100"/>
            <a:chOff x="2270085" y="409406"/>
            <a:chExt cx="3771295" cy="546100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4E056D45-1D47-9644-BEE1-CD1FDD5D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8248D969-0FFF-B94E-86D5-89CB3C820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  <p:sp>
        <p:nvSpPr>
          <p:cNvPr id="65" name="文本框 15">
            <a:extLst>
              <a:ext uri="{FF2B5EF4-FFF2-40B4-BE49-F238E27FC236}">
                <a16:creationId xmlns:a16="http://schemas.microsoft.com/office/drawing/2014/main" id="{57A80C2C-9C14-F945-8D0D-E98053C862BD}"/>
              </a:ext>
            </a:extLst>
          </p:cNvPr>
          <p:cNvSpPr txBox="1"/>
          <p:nvPr/>
        </p:nvSpPr>
        <p:spPr>
          <a:xfrm>
            <a:off x="3563888" y="12347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识字游戏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ba765c6-8db6-496f-83fb-7174ae1a28f7}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1583</Words>
  <PresentationFormat>全屏显示(16:9)</PresentationFormat>
  <Paragraphs>214</Paragraphs>
  <Slides>41</Slides>
  <Notes>12</Notes>
  <HiddenSlides>0</HiddenSlides>
  <MMClips>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Times New Roman</vt:lpstr>
      <vt:lpstr>Arial</vt:lpstr>
      <vt:lpstr>仿宋</vt:lpstr>
      <vt:lpstr>Kaiti SC</vt:lpstr>
      <vt:lpstr>宋体</vt:lpstr>
      <vt:lpstr>Calibri</vt:lpstr>
      <vt:lpstr>方正稚艺简体</vt:lpstr>
      <vt:lpstr>楷体</vt:lpstr>
      <vt:lpstr>黑体</vt:lpstr>
      <vt:lpstr>汉语拼音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