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433" r:id="rId2"/>
    <p:sldId id="1502" r:id="rId3"/>
    <p:sldId id="1501" r:id="rId4"/>
    <p:sldId id="1548" r:id="rId5"/>
    <p:sldId id="1469" r:id="rId6"/>
    <p:sldId id="1525" r:id="rId7"/>
    <p:sldId id="1504" r:id="rId8"/>
    <p:sldId id="1470" r:id="rId9"/>
    <p:sldId id="1407" r:id="rId10"/>
    <p:sldId id="1506" r:id="rId11"/>
    <p:sldId id="1524" r:id="rId12"/>
    <p:sldId id="1508" r:id="rId13"/>
    <p:sldId id="1509" r:id="rId14"/>
    <p:sldId id="1537" r:id="rId15"/>
    <p:sldId id="1536" r:id="rId16"/>
    <p:sldId id="1511" r:id="rId17"/>
    <p:sldId id="1512" r:id="rId18"/>
    <p:sldId id="1538" r:id="rId19"/>
    <p:sldId id="1528" r:id="rId20"/>
    <p:sldId id="1540" r:id="rId21"/>
    <p:sldId id="1531" r:id="rId22"/>
    <p:sldId id="1539" r:id="rId23"/>
    <p:sldId id="1541" r:id="rId24"/>
    <p:sldId id="1546" r:id="rId25"/>
    <p:sldId id="1513" r:id="rId26"/>
    <p:sldId id="1515" r:id="rId27"/>
    <p:sldId id="1544" r:id="rId28"/>
    <p:sldId id="1545" r:id="rId29"/>
    <p:sldId id="1521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汉语拼音" panose="02010600030101010101" charset="0"/>
      <p:regular r:id="rId37"/>
    </p:embeddedFont>
    <p:embeddedFont>
      <p:font typeface="黑体" panose="02010609060101010101" pitchFamily="49" charset="-122"/>
      <p:regular r:id="rId38"/>
    </p:embeddedFont>
    <p:embeddedFont>
      <p:font typeface="楷体" panose="02010609060101010101" pitchFamily="49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0">
          <p15:clr>
            <a:srgbClr val="A4A3A4"/>
          </p15:clr>
        </p15:guide>
        <p15:guide id="2" pos="43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>
          <p15:clr>
            <a:srgbClr val="A4A3A4"/>
          </p15:clr>
        </p15:guide>
        <p15:guide id="2" pos="22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66"/>
    <a:srgbClr val="FFFFFF"/>
    <a:srgbClr val="0066FF"/>
    <a:srgbClr val="CCFF99"/>
    <a:srgbClr val="90EC84"/>
    <a:srgbClr val="008000"/>
    <a:srgbClr val="DFFF75"/>
    <a:srgbClr val="FF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505" autoAdjust="0"/>
    <p:restoredTop sz="94737" autoAdjust="0"/>
  </p:normalViewPr>
  <p:slideViewPr>
    <p:cSldViewPr>
      <p:cViewPr varScale="1">
        <p:scale>
          <a:sx n="141" d="100"/>
          <a:sy n="141" d="100"/>
        </p:scale>
        <p:origin x="336" y="114"/>
      </p:cViewPr>
      <p:guideLst>
        <p:guide orient="horz" pos="2210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80"/>
        <p:guide pos="22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912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04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&#36164;&#26009;&#38142;&#25509;/&#35270;&#39057;/&#26391;&#35835;4&#32321;&#26143;.mp4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hyperlink" Target="&#19971;&#24425;&#19968;&#24180;&#32423;&#19978;&#35838;&#25991;&#26391;&#35835;&#35782;&#23383;3&#21475;&#32819;&#30446;&#9312;.mp4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2745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1520" y="915566"/>
            <a:ext cx="783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请同学们自由朗读第</a:t>
            </a:r>
            <a:r>
              <a:rPr lang="en-US" altLang="zh-CN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自然段，抓住描写星空的语句，想象繁星满天的画面吧！</a:t>
            </a:r>
            <a:endParaRPr lang="en-US" altLang="zh-CN" sz="2800" b="1" dirty="0">
              <a:solidFill>
                <a:prstClr val="black"/>
              </a:solidFill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222989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232"/>
            <a:ext cx="450000" cy="559756"/>
          </a:xfrm>
          <a:prstGeom prst="rect">
            <a:avLst/>
          </a:prstGeom>
        </p:spPr>
      </p:pic>
      <p:pic>
        <p:nvPicPr>
          <p:cNvPr id="15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748108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654384" y="2512399"/>
            <a:ext cx="780604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0090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我爱月夜，但我也爱星天。从前在家乡七八月的夜晚，在庭院里纳凉的时候，我最爱看天上密密麻麻的星星。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723522" y="4083918"/>
            <a:ext cx="1472214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"/>
            <a:ext cx="9289032" cy="5236046"/>
          </a:xfrm>
          <a:prstGeom prst="rect">
            <a:avLst/>
          </a:prstGeom>
        </p:spPr>
      </p:pic>
      <p:sp>
        <p:nvSpPr>
          <p:cNvPr id="7" name="文本框 64"/>
          <p:cNvSpPr txBox="1"/>
          <p:nvPr/>
        </p:nvSpPr>
        <p:spPr>
          <a:xfrm>
            <a:off x="1547664" y="641906"/>
            <a:ext cx="2088232" cy="56169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2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密密麻麻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644007" y="641906"/>
            <a:ext cx="345638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</a:rPr>
              <a:t>星星又多又密。</a:t>
            </a:r>
          </a:p>
        </p:txBody>
      </p:sp>
      <p:sp>
        <p:nvSpPr>
          <p:cNvPr id="15" name="上箭头 14"/>
          <p:cNvSpPr/>
          <p:nvPr/>
        </p:nvSpPr>
        <p:spPr>
          <a:xfrm rot="5400000">
            <a:off x="3993671" y="734310"/>
            <a:ext cx="255953" cy="504057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5576" y="2047193"/>
            <a:ext cx="7776864" cy="117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b="1" dirty="0">
                <a:solidFill>
                  <a:schemeClr val="tx1"/>
                </a:solidFill>
                <a:effectLst>
                  <a:glow rad="139700">
                    <a:schemeClr val="bg1">
                      <a:lumMod val="85000"/>
                    </a:schemeClr>
                  </a:glow>
                </a:effectLst>
                <a:latin typeface="宋体" panose="02010600030101010101" pitchFamily="2" charset="-122"/>
              </a:rPr>
              <a:t>我仿佛看到了（    ）的夜晚，星星闪闪烁烁，像（           ）撒满了夜空。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27984" y="2061565"/>
            <a:ext cx="121575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晴朗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36961" y="2623257"/>
            <a:ext cx="2563231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无数颗珍珠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 animBg="1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15616" y="1275606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自由朗读第</a:t>
            </a:r>
            <a:r>
              <a:rPr lang="en-US" altLang="zh-CN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自然段，边读边想象画面，说一说：作者描写了繁星的什么特点？</a:t>
            </a:r>
            <a:endParaRPr lang="en-US" altLang="zh-CN" sz="3200" b="1" dirty="0">
              <a:solidFill>
                <a:prstClr val="black"/>
              </a:solidFill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5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1059582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886" y="-92546"/>
            <a:ext cx="9180512" cy="52655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矩形 6"/>
          <p:cNvSpPr/>
          <p:nvPr/>
        </p:nvSpPr>
        <p:spPr>
          <a:xfrm>
            <a:off x="593568" y="481261"/>
            <a:ext cx="782788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三年前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在南京我住的地方有一道后门，每晚我打开后门，便看见一个静寂的夜。下面是一片菜园，上面是星群密布的蓝天。星光在我们的肉眼里虽然微小，然而它使我们觉得光明无处不在。</a:t>
            </a:r>
            <a:endParaRPr lang="en-US" altLang="zh-CN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875087" y="2268246"/>
            <a:ext cx="1944216" cy="0"/>
          </a:xfrm>
          <a:prstGeom prst="line">
            <a:avLst/>
          </a:prstGeom>
          <a:ln w="25400">
            <a:solidFill>
              <a:srgbClr val="FFFF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031454" y="1779662"/>
            <a:ext cx="1152128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876256" y="1779662"/>
            <a:ext cx="504056" cy="0"/>
          </a:xfrm>
          <a:prstGeom prst="line">
            <a:avLst/>
          </a:prstGeom>
          <a:ln w="25400">
            <a:solidFill>
              <a:srgbClr val="FFFF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273284" y="3003798"/>
            <a:ext cx="2124579" cy="1656184"/>
            <a:chOff x="4099118" y="339502"/>
            <a:chExt cx="2450951" cy="1656184"/>
          </a:xfrm>
        </p:grpSpPr>
        <p:sp>
          <p:nvSpPr>
            <p:cNvPr id="21" name="云形标注 20"/>
            <p:cNvSpPr/>
            <p:nvPr/>
          </p:nvSpPr>
          <p:spPr>
            <a:xfrm>
              <a:off x="4099118" y="339502"/>
              <a:ext cx="2450951" cy="1656184"/>
            </a:xfrm>
            <a:prstGeom prst="cloudCallout">
              <a:avLst>
                <a:gd name="adj1" fmla="val 560"/>
                <a:gd name="adj2" fmla="val -9690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01981" y="507325"/>
              <a:ext cx="16657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   星星是一群一群分布的。</a:t>
              </a:r>
              <a:endPara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886" y="-92546"/>
            <a:ext cx="9180512" cy="52655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矩形 2"/>
          <p:cNvSpPr/>
          <p:nvPr/>
        </p:nvSpPr>
        <p:spPr>
          <a:xfrm>
            <a:off x="539552" y="1923678"/>
            <a:ext cx="82809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虽然星星的光亮很“微小”，但因为星星很多，一群一群的，分布很广，所以“光明无处不在”，柔和清亮的光在夜空中一闪一闪的，宁静又温馨。</a:t>
            </a:r>
          </a:p>
        </p:txBody>
      </p:sp>
      <p:sp>
        <p:nvSpPr>
          <p:cNvPr id="4" name="矩形 3"/>
          <p:cNvSpPr/>
          <p:nvPr/>
        </p:nvSpPr>
        <p:spPr>
          <a:xfrm>
            <a:off x="539552" y="771550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为什么说星星“微小”，而“光明无处不在”？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886" y="-92546"/>
            <a:ext cx="9180512" cy="52655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1560" y="1491630"/>
            <a:ext cx="7776864" cy="111569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b="1" dirty="0">
                <a:solidFill>
                  <a:schemeClr val="tx1"/>
                </a:solidFill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宋体" panose="02010600030101010101" pitchFamily="2" charset="-122"/>
              </a:rPr>
              <a:t>我仿佛看到了（        ）的星空，星星用它（        ）的光照亮了夜空。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364360" y="1491630"/>
            <a:ext cx="229587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星群密布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56841" y="2045627"/>
            <a:ext cx="2563231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柔和清亮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71600" y="1203598"/>
            <a:ext cx="73945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自由朗读最后一自然段，边读边想象画面，说说：哪些词句引起了你的注意？这些词语使你想到了怎样的画面？</a:t>
            </a:r>
            <a:endParaRPr lang="en-US" altLang="zh-CN" sz="3200" b="1" dirty="0">
              <a:solidFill>
                <a:prstClr val="black"/>
              </a:solidFill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5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5382" y="1059582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6248" y="1043381"/>
            <a:ext cx="8416124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>
              <a:lnSpc>
                <a:spcPct val="11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如今在海上，每晚和繁星相对，我把它们认得很熟了。我躺在舱面上，仰望天空。深蓝色的天空里，悬着无数半明半昧的星。船在动，星也在动，它们是这样低，真是摇摇欲坠呢！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06466" y="2439906"/>
            <a:ext cx="3558559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740352" y="2478208"/>
            <a:ext cx="864096" cy="0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868781" y="339502"/>
            <a:ext cx="4392488" cy="684803"/>
          </a:xfrm>
          <a:prstGeom prst="rect">
            <a:avLst/>
          </a:prstGeom>
          <a:noFill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    星星是半明半昧的，忽闪忽闪的，让人感觉它在不停地动。</a:t>
            </a:r>
          </a:p>
        </p:txBody>
      </p:sp>
      <p:sp>
        <p:nvSpPr>
          <p:cNvPr id="21" name="矩形 20"/>
          <p:cNvSpPr/>
          <p:nvPr/>
        </p:nvSpPr>
        <p:spPr>
          <a:xfrm>
            <a:off x="179512" y="3031616"/>
            <a:ext cx="1861971" cy="1323439"/>
          </a:xfrm>
          <a:prstGeom prst="rect">
            <a:avLst/>
          </a:prstGeom>
          <a:noFill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海面很宽广，水天一色，所以星星显得很低。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20113"/>
            <a:ext cx="3623989" cy="2238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66248" y="2931790"/>
            <a:ext cx="1325432" cy="0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2483768" y="3031615"/>
            <a:ext cx="2082646" cy="1323439"/>
          </a:xfrm>
          <a:prstGeom prst="rect">
            <a:avLst/>
          </a:prstGeom>
          <a:noFill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星星那么低，又不停地动，给人一种摇摇欲坠的感觉。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5842266" y="2452330"/>
            <a:ext cx="1409715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663788" y="2901844"/>
            <a:ext cx="1325432" cy="0"/>
          </a:xfrm>
          <a:prstGeom prst="line">
            <a:avLst/>
          </a:prstGeom>
          <a:ln w="25400">
            <a:solidFill>
              <a:srgbClr val="00B05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2083" y="1603775"/>
            <a:ext cx="828092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b="1" dirty="0">
                <a:solidFill>
                  <a:schemeClr val="tx1"/>
                </a:solidFill>
                <a:effectLst>
                  <a:glow rad="139700">
                    <a:schemeClr val="bg1">
                      <a:lumMod val="85000"/>
                    </a:schemeClr>
                  </a:glow>
                </a:effectLst>
                <a:latin typeface="宋体" panose="02010600030101010101" pitchFamily="2" charset="-122"/>
              </a:rPr>
              <a:t>我仿佛看到了（        ）的星星撒满夜空，好像（                  ）。它们那么（  ），又在不停地动，（        ）。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144491" y="1563638"/>
            <a:ext cx="229587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半明半昧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915816" y="2107831"/>
            <a:ext cx="47525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孩子调皮地眨着眼睛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96219" y="2588660"/>
            <a:ext cx="72008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低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156176" y="2563440"/>
            <a:ext cx="18002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摇摇欲坠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509262"/>
            <a:ext cx="3960440" cy="236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1266516"/>
            <a:ext cx="8064896" cy="10172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渐渐地我的眼睛模糊了，我好像看见无数萤火虫在我的周围飞舞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5292080" y="1715386"/>
            <a:ext cx="3054503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11560" y="2211710"/>
            <a:ext cx="2880320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5" y="2524711"/>
            <a:ext cx="3960440" cy="2335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组合 10"/>
          <p:cNvGrpSpPr/>
          <p:nvPr/>
        </p:nvGrpSpPr>
        <p:grpSpPr>
          <a:xfrm>
            <a:off x="1238556" y="411510"/>
            <a:ext cx="1389228" cy="648072"/>
            <a:chOff x="2772909" y="2886143"/>
            <a:chExt cx="1389228" cy="64807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389228" cy="6480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9"/>
            <p:cNvSpPr txBox="1"/>
            <p:nvPr/>
          </p:nvSpPr>
          <p:spPr>
            <a:xfrm>
              <a:off x="3018405" y="2997264"/>
              <a:ext cx="978639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比喻</a:t>
              </a:r>
            </a:p>
          </p:txBody>
        </p:sp>
      </p:grpSp>
      <p:sp>
        <p:nvSpPr>
          <p:cNvPr id="8" name="流程图: 可选过程 7"/>
          <p:cNvSpPr/>
          <p:nvPr/>
        </p:nvSpPr>
        <p:spPr>
          <a:xfrm>
            <a:off x="3851920" y="1959670"/>
            <a:ext cx="1728191" cy="64809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星光闪烁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67744" y="1598904"/>
            <a:ext cx="4608512" cy="133288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55776" y="1598904"/>
            <a:ext cx="3888432" cy="1116862"/>
            <a:chOff x="2877716" y="2859782"/>
            <a:chExt cx="3888432" cy="1116862"/>
          </a:xfrm>
        </p:grpSpPr>
        <p:grpSp>
          <p:nvGrpSpPr>
            <p:cNvPr id="7" name="组合 6"/>
            <p:cNvGrpSpPr/>
            <p:nvPr/>
          </p:nvGrpSpPr>
          <p:grpSpPr>
            <a:xfrm>
              <a:off x="2877716" y="2896524"/>
              <a:ext cx="3888432" cy="1080120"/>
              <a:chOff x="1581572" y="934278"/>
              <a:chExt cx="3888432" cy="1080120"/>
            </a:xfrm>
          </p:grpSpPr>
          <p:sp>
            <p:nvSpPr>
              <p:cNvPr id="8" name="标题 1"/>
              <p:cNvSpPr txBox="1"/>
              <p:nvPr/>
            </p:nvSpPr>
            <p:spPr>
              <a:xfrm>
                <a:off x="2733700" y="934278"/>
                <a:ext cx="2736304" cy="107657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anchor="t"/>
              <a:lstStyle/>
              <a:p>
                <a:pPr algn="dist">
                  <a:buFont typeface="Arial" panose="020B0604020202020204" pitchFamily="34" charset="0"/>
                  <a:buNone/>
                </a:pPr>
                <a:r>
                  <a:rPr lang="zh-CN" altLang="en-US" sz="7200" b="1" dirty="0">
                    <a:latin typeface="宋体" pitchFamily="2" charset="-122"/>
                    <a:ea typeface="宋体" pitchFamily="2" charset="-122"/>
                  </a:rPr>
                  <a:t>繁 星</a:t>
                </a: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1581572" y="1176043"/>
                <a:ext cx="830188" cy="838355"/>
                <a:chOff x="3059832" y="2278810"/>
                <a:chExt cx="830188" cy="838355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59832" y="2293219"/>
                  <a:ext cx="830188" cy="823946"/>
                </a:xfrm>
                <a:prstGeom prst="rect">
                  <a:avLst/>
                </a:prstGeom>
              </p:spPr>
            </p:pic>
            <p:sp>
              <p:nvSpPr>
                <p:cNvPr id="13" name="文本框 6">
                  <a:extLst>
                    <a:ext uri="{FF2B5EF4-FFF2-40B4-BE49-F238E27FC236}">
                      <a16:creationId xmlns:a16="http://schemas.microsoft.com/office/drawing/2014/main" id="{D72EACE4-6DBD-7247-92D1-5B31521A4382}"/>
                    </a:ext>
                  </a:extLst>
                </p:cNvPr>
                <p:cNvSpPr txBox="1"/>
                <p:nvPr/>
              </p:nvSpPr>
              <p:spPr>
                <a:xfrm>
                  <a:off x="3232423" y="2278810"/>
                  <a:ext cx="468398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4400" b="1" dirty="0">
                      <a:solidFill>
                        <a:srgbClr val="92D050"/>
                      </a:solidFill>
                      <a:latin typeface="楷体" pitchFamily="49" charset="-122"/>
                      <a:ea typeface="楷体" pitchFamily="49" charset="-122"/>
                    </a:rPr>
                    <a:t>4</a:t>
                  </a:r>
                  <a:endParaRPr kumimoji="1" lang="zh-CN" altLang="en-US" sz="4800" b="1" dirty="0">
                    <a:solidFill>
                      <a:srgbClr val="92D050"/>
                    </a:solidFill>
                    <a:latin typeface="楷体" pitchFamily="49" charset="-122"/>
                    <a:ea typeface="楷体" pitchFamily="49" charset="-122"/>
                  </a:endParaRPr>
                </a:p>
              </p:txBody>
            </p:sp>
          </p:grpSp>
        </p:grpSp>
        <p:sp>
          <p:nvSpPr>
            <p:cNvPr id="15" name="标题 1"/>
            <p:cNvSpPr txBox="1"/>
            <p:nvPr/>
          </p:nvSpPr>
          <p:spPr>
            <a:xfrm>
              <a:off x="3319103" y="2859782"/>
              <a:ext cx="909613" cy="1076573"/>
            </a:xfrm>
            <a:prstGeom prst="rect">
              <a:avLst/>
            </a:prstGeom>
            <a:noFill/>
            <a:ln w="12700">
              <a:noFill/>
            </a:ln>
          </p:spPr>
          <p:txBody>
            <a:bodyPr anchor="t"/>
            <a:lstStyle/>
            <a:p>
              <a:pPr algn="dist">
                <a:buFont typeface="Arial" panose="020B0604020202020204" pitchFamily="34" charset="0"/>
                <a:buNone/>
              </a:pPr>
              <a:r>
                <a:rPr lang="zh-CN" altLang="en-US" sz="4000" b="1" dirty="0">
                  <a:latin typeface="宋体" pitchFamily="2" charset="-122"/>
                  <a:ea typeface="宋体" pitchFamily="2" charset="-122"/>
                </a:rPr>
                <a:t>*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2352" y="52631"/>
            <a:ext cx="2741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语文  四年级  上册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92546"/>
            <a:ext cx="9180512" cy="523661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9552" y="1563638"/>
            <a:ext cx="828092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kumimoji="1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effectLst>
                  <a:glow rad="139700">
                    <a:schemeClr val="bg1">
                      <a:lumMod val="85000"/>
                    </a:schemeClr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我感到星星离我更近了，还调皮地在我身边（        ）。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63688" y="2427734"/>
            <a:ext cx="187220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飞舞嬉戏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318" y="1097557"/>
            <a:ext cx="7799074" cy="4853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海上的夜是柔和的，是静寂的，是梦幻的。</a:t>
            </a:r>
          </a:p>
        </p:txBody>
      </p:sp>
      <p:sp>
        <p:nvSpPr>
          <p:cNvPr id="8" name="流程图: 可选过程 7"/>
          <p:cNvSpPr/>
          <p:nvPr/>
        </p:nvSpPr>
        <p:spPr>
          <a:xfrm>
            <a:off x="5074806" y="2571750"/>
            <a:ext cx="2948782" cy="165618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683895"/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海上之夜令“我”产生了种种美感。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27901" y="154447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触觉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21798" y="154447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听觉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78565" y="154447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489220" y="1141903"/>
            <a:ext cx="377473" cy="42946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279895" y="1139315"/>
            <a:ext cx="377473" cy="42946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080095" y="1139315"/>
            <a:ext cx="377473" cy="42946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2939244" y="1568775"/>
            <a:ext cx="635733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740053" y="1568857"/>
            <a:ext cx="635733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511678" y="1568857"/>
            <a:ext cx="635733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03" y="2139702"/>
            <a:ext cx="3226110" cy="273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1132253" y="319080"/>
            <a:ext cx="1389228" cy="648072"/>
            <a:chOff x="2772909" y="2886143"/>
            <a:chExt cx="1389228" cy="64807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389228" cy="6480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9"/>
            <p:cNvSpPr txBox="1"/>
            <p:nvPr/>
          </p:nvSpPr>
          <p:spPr>
            <a:xfrm>
              <a:off x="3018405" y="2997264"/>
              <a:ext cx="978639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排比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  <p:bldP spid="10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610" y="762460"/>
            <a:ext cx="7858760" cy="10172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在星的怀抱中我微笑着，我沉睡着。我觉得自己是一个小孩子，现在睡在母亲的怀里了。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流程图: 可选过程 7"/>
          <p:cNvSpPr/>
          <p:nvPr/>
        </p:nvSpPr>
        <p:spPr>
          <a:xfrm>
            <a:off x="3851920" y="2609201"/>
            <a:ext cx="4727064" cy="165618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从“星的怀抱”到“母亲的怀里”，表达了“我”对星空的依恋和热爱。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2" y="2499742"/>
            <a:ext cx="2456621" cy="1890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2" name="直接连接符 11"/>
          <p:cNvCxnSpPr/>
          <p:nvPr/>
        </p:nvCxnSpPr>
        <p:spPr>
          <a:xfrm>
            <a:off x="1703774" y="1225950"/>
            <a:ext cx="1584176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364088" y="1687221"/>
            <a:ext cx="1872208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7544" y="1491630"/>
            <a:ext cx="8280920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kumimoji="1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effectLst>
                  <a:glow rad="139700">
                    <a:schemeClr val="bg1">
                      <a:lumMod val="85000"/>
                    </a:schemeClr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我看到星空（        ），星星仿佛在我的身边萦绕，带来光明和温暖，我仿佛睡在妈妈的怀抱中一样，（        ）。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79912" y="1503568"/>
            <a:ext cx="187220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辽阔无垠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04048" y="2678167"/>
            <a:ext cx="187220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FF00"/>
                </a:solidFill>
                <a:latin typeface="宋体" panose="02010600030101010101" pitchFamily="2" charset="-122"/>
              </a:rPr>
              <a:t>温馨甜美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/>
          <a:stretch/>
        </p:blipFill>
        <p:spPr bwMode="auto">
          <a:xfrm>
            <a:off x="539552" y="1204299"/>
            <a:ext cx="8136904" cy="287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899592" y="1779662"/>
            <a:ext cx="72728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作者细致入微地捕捉到繁星的样子，离当下越近，描写就越细致。读这样的文章，我们要充分发挥想象，想象文章描写的画面，去理解文意，去体会感情。</a:t>
            </a:r>
            <a:endParaRPr lang="zh-CN" altLang="en-US" sz="3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17280" y="629275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写法总结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6"/>
          <p:cNvSpPr txBox="1"/>
          <p:nvPr/>
        </p:nvSpPr>
        <p:spPr>
          <a:xfrm>
            <a:off x="2127319" y="4032815"/>
            <a:ext cx="662114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我仿佛看见无数萤火虫在我的周围飞舞。</a:t>
            </a:r>
          </a:p>
        </p:txBody>
      </p:sp>
      <p:sp>
        <p:nvSpPr>
          <p:cNvPr id="7" name="矩形 6"/>
          <p:cNvSpPr/>
          <p:nvPr/>
        </p:nvSpPr>
        <p:spPr>
          <a:xfrm>
            <a:off x="3455775" y="267494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  <a:cs typeface="黑体" panose="02010609060101010101" charset="-122"/>
              </a:rPr>
              <a:t>分类整理</a:t>
            </a:r>
            <a:endParaRPr lang="zh-CN" altLang="en-US" sz="36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4842" y="1488434"/>
            <a:ext cx="9060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数量</a:t>
            </a:r>
            <a:endParaRPr lang="zh-CN" altLang="en-US" sz="11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9592" y="2427734"/>
            <a:ext cx="9060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光亮</a:t>
            </a:r>
            <a:endParaRPr lang="zh-CN" altLang="en-US" sz="11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9592" y="3363838"/>
            <a:ext cx="9060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姿态</a:t>
            </a:r>
            <a:endParaRPr lang="zh-CN" altLang="en-US" sz="11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24699" y="1488434"/>
            <a:ext cx="4692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密密麻麻  星群密布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23728" y="2429475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半明半昧</a:t>
            </a:r>
            <a:endParaRPr lang="zh-CN" altLang="en-US" sz="1100" dirty="0"/>
          </a:p>
        </p:txBody>
      </p:sp>
      <p:sp>
        <p:nvSpPr>
          <p:cNvPr id="10" name="矩形 9"/>
          <p:cNvSpPr/>
          <p:nvPr/>
        </p:nvSpPr>
        <p:spPr>
          <a:xfrm>
            <a:off x="2151710" y="3371638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摇摇欲坠</a:t>
            </a:r>
            <a:endParaRPr lang="zh-CN" altLang="en-US" sz="1100" dirty="0"/>
          </a:p>
        </p:txBody>
      </p:sp>
      <p:sp>
        <p:nvSpPr>
          <p:cNvPr id="11" name="矩形 10"/>
          <p:cNvSpPr/>
          <p:nvPr/>
        </p:nvSpPr>
        <p:spPr>
          <a:xfrm>
            <a:off x="410550" y="752386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  <a:cs typeface="黑体" panose="02010609060101010101" charset="-122"/>
              </a:rPr>
              <a:t>描写繁星的词句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81" y="1290679"/>
            <a:ext cx="1716916" cy="91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44" y="1292936"/>
            <a:ext cx="1716916" cy="91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36" y="2231720"/>
            <a:ext cx="1716916" cy="91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02" y="3161330"/>
            <a:ext cx="1716916" cy="91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119" y="1432917"/>
            <a:ext cx="8143932" cy="28700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  课文以（    ）为线索，讲述了“我”在（    ）、（      ）、（    ）不同时期不同地点观看繁星的情景与感受，抒发了“我”由此产生（        ）、（             ）的感受，给人以丰富的联想和美的享受。</a:t>
            </a:r>
          </a:p>
        </p:txBody>
      </p:sp>
      <p:sp>
        <p:nvSpPr>
          <p:cNvPr id="6" name="矩形 5"/>
          <p:cNvSpPr/>
          <p:nvPr/>
        </p:nvSpPr>
        <p:spPr>
          <a:xfrm>
            <a:off x="2950475" y="1437177"/>
            <a:ext cx="9573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时间</a:t>
            </a:r>
            <a:endParaRPr lang="zh-CN" altLang="en-US" sz="3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6375" y="2010781"/>
            <a:ext cx="9573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从前</a:t>
            </a:r>
            <a:endParaRPr lang="zh-CN" altLang="en-US" sz="3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1402" y="3075806"/>
            <a:ext cx="1729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热爱自然</a:t>
            </a:r>
            <a:endParaRPr lang="zh-CN" altLang="en-US" sz="3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65536" y="3097872"/>
            <a:ext cx="25026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向往美好生活</a:t>
            </a:r>
            <a:endParaRPr lang="zh-CN" altLang="en-US" sz="30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6" y="547025"/>
            <a:ext cx="2268000" cy="692577"/>
          </a:xfrm>
          <a:prstGeom prst="rect">
            <a:avLst/>
          </a:prstGeom>
        </p:spPr>
      </p:pic>
      <p:sp>
        <p:nvSpPr>
          <p:cNvPr id="14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27584" y="508342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0" y="537266"/>
            <a:ext cx="460522" cy="57284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610532" y="1999027"/>
            <a:ext cx="13436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三年前</a:t>
            </a:r>
            <a:endParaRPr lang="zh-CN" altLang="en-US" sz="3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88024" y="1991175"/>
            <a:ext cx="9573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如今</a:t>
            </a:r>
            <a:endParaRPr lang="zh-CN" altLang="en-US" sz="30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0404" y="1087720"/>
            <a:ext cx="7710377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20000"/>
              </a:lnSpc>
            </a:pPr>
            <a:r>
              <a:rPr lang="zh-CN" altLang="en-US" sz="2500" b="1" dirty="0">
                <a:latin typeface="黑体" panose="02010609060101010101" charset="-122"/>
                <a:ea typeface="黑体" panose="02010609060101010101" charset="-122"/>
              </a:rPr>
              <a:t>一、仿写词语。</a:t>
            </a:r>
            <a:endParaRPr lang="en-US" altLang="zh-CN" sz="25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220000"/>
              </a:lnSpc>
            </a:pPr>
            <a:r>
              <a:rPr lang="en-US" altLang="zh-CN" sz="2500" b="1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摇摇欲坠：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22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半明半昧：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15816" y="2283718"/>
            <a:ext cx="172819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滔滔不绝 </a:t>
            </a:r>
          </a:p>
        </p:txBody>
      </p:sp>
      <p:sp>
        <p:nvSpPr>
          <p:cNvPr id="3" name="矩形 2"/>
          <p:cNvSpPr/>
          <p:nvPr/>
        </p:nvSpPr>
        <p:spPr>
          <a:xfrm>
            <a:off x="6625399" y="226455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欣欣向荣</a:t>
            </a:r>
            <a:endParaRPr lang="zh-CN" altLang="en-US" sz="16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8024" y="2283718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亭亭玉立</a:t>
            </a:r>
            <a:endParaRPr lang="zh-CN" altLang="en-US" sz="16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15816" y="3200658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自由自在 </a:t>
            </a:r>
            <a:endParaRPr lang="zh-CN" altLang="en-US" sz="16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07511" y="3200658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一心一意 </a:t>
            </a:r>
            <a:endParaRPr lang="zh-CN" altLang="en-US" sz="16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44831" y="3215469"/>
            <a:ext cx="1627369" cy="508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十全十美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14678"/>
            <a:ext cx="2268000" cy="692577"/>
          </a:xfrm>
          <a:prstGeom prst="rect">
            <a:avLst/>
          </a:prstGeom>
        </p:spPr>
      </p:pic>
      <p:sp>
        <p:nvSpPr>
          <p:cNvPr id="13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864933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" y="304678"/>
            <a:ext cx="450000" cy="559757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2915816" y="2787774"/>
            <a:ext cx="158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809620" y="2796878"/>
            <a:ext cx="158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668592" y="2779625"/>
            <a:ext cx="158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915816" y="3723878"/>
            <a:ext cx="158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766427" y="3705192"/>
            <a:ext cx="158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646995" y="3723878"/>
            <a:ext cx="158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0769" y="771550"/>
            <a:ext cx="811568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500" b="1" dirty="0">
                <a:latin typeface="黑体" panose="02010609060101010101" charset="-122"/>
                <a:ea typeface="黑体" panose="02010609060101010101" charset="-122"/>
              </a:rPr>
              <a:t>二、以下说法有误的一项是（    ）。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A.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本文讲述了“从前”“三年前”“如今”三个不同时段看星星的感受。 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B.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文中写了在家乡庭院、南京住所的庭院和海上这三个不同的地方看星星。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C.“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船在动，星也在动，它们是这样低，真是摇摇欲坠呢！”这句话富有想象力。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D.“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我仿佛听见它们在小声说话。”这句话运用了比喻的手法。</a:t>
            </a:r>
          </a:p>
        </p:txBody>
      </p:sp>
      <p:sp>
        <p:nvSpPr>
          <p:cNvPr id="6" name="矩形 5"/>
          <p:cNvSpPr/>
          <p:nvPr/>
        </p:nvSpPr>
        <p:spPr>
          <a:xfrm>
            <a:off x="5004048" y="608950"/>
            <a:ext cx="504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D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3568" y="1995686"/>
            <a:ext cx="816765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仰望星空时，你有什么感受呢？课下和同学交流。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6" y="583029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827584" y="551017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5" y="583029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星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536" y="-9525"/>
            <a:ext cx="9283055" cy="5196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9552" y="4423600"/>
            <a:ext cx="712879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同学们，每当凝望星空时，你有什么感受？</a:t>
            </a:r>
            <a:endParaRPr lang="zh-CN" altLang="en-US" sz="5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链接1：儿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41042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89704" y="915566"/>
            <a:ext cx="7704138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3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巴金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3000" b="1" dirty="0">
                <a:latin typeface="楷体" pitchFamily="49" charset="-122"/>
                <a:ea typeface="楷体" pitchFamily="49" charset="-122"/>
              </a:rPr>
              <a:t>1904—2005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），原名</a:t>
            </a:r>
            <a:r>
              <a:rPr lang="zh-CN" altLang="en-US" sz="30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李尧棠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，四川成都人，现代文学家。</a:t>
            </a:r>
            <a:r>
              <a:rPr lang="en-US" altLang="zh-CN" sz="3000" b="1" dirty="0">
                <a:latin typeface="楷体" pitchFamily="49" charset="-122"/>
                <a:ea typeface="楷体" pitchFamily="49" charset="-122"/>
              </a:rPr>
              <a:t>2003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年被国务院授予“人民作家”荣誉称号，是</a:t>
            </a:r>
            <a:r>
              <a:rPr lang="en-US" altLang="zh-CN" sz="3000" b="1" dirty="0">
                <a:latin typeface="楷体" pitchFamily="49" charset="-122"/>
                <a:ea typeface="楷体" pitchFamily="49" charset="-122"/>
              </a:rPr>
              <a:t>20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世纪中国杰出的文学大师、中国当代文坛的巨匠。</a:t>
            </a:r>
            <a:endParaRPr lang="en-US" altLang="zh-CN" sz="3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zh-CN" sz="3000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主要作品：</a:t>
            </a:r>
            <a:r>
              <a:rPr lang="en-US" altLang="zh-CN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家</a:t>
            </a:r>
            <a:r>
              <a:rPr lang="en-US" altLang="zh-CN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》《</a:t>
            </a:r>
            <a:r>
              <a:rPr lang="zh-CN" altLang="en-US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春</a:t>
            </a:r>
            <a:r>
              <a:rPr lang="en-US" altLang="zh-CN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》《</a:t>
            </a:r>
            <a:r>
              <a:rPr lang="zh-CN" altLang="en-US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秋</a:t>
            </a:r>
            <a:r>
              <a:rPr lang="en-US" altLang="zh-CN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》《</a:t>
            </a:r>
            <a:r>
              <a:rPr lang="zh-CN" altLang="en-US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雾</a:t>
            </a:r>
            <a:r>
              <a:rPr lang="en-US" altLang="zh-CN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》《</a:t>
            </a:r>
            <a:r>
              <a:rPr lang="zh-CN" altLang="en-US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雨</a:t>
            </a:r>
            <a:r>
              <a:rPr lang="en-US" altLang="zh-CN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》《</a:t>
            </a:r>
            <a:r>
              <a:rPr lang="zh-CN" altLang="en-US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电</a:t>
            </a:r>
            <a:r>
              <a:rPr lang="en-US" altLang="zh-CN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等。</a:t>
            </a:r>
          </a:p>
        </p:txBody>
      </p:sp>
    </p:spTree>
    <p:extLst>
      <p:ext uri="{BB962C8B-B14F-4D97-AF65-F5344CB8AC3E}">
        <p14:creationId xmlns:p14="http://schemas.microsoft.com/office/powerpoint/2010/main" val="21879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4"/>
          <p:cNvSpPr txBox="1"/>
          <p:nvPr/>
        </p:nvSpPr>
        <p:spPr>
          <a:xfrm>
            <a:off x="539552" y="1787644"/>
            <a:ext cx="3312368" cy="200824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    认真朗读课文，读准容易读错的字音，注意停顿。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37" y="383823"/>
            <a:ext cx="2269879" cy="693151"/>
          </a:xfrm>
          <a:prstGeom prst="rect">
            <a:avLst/>
          </a:prstGeom>
        </p:spPr>
      </p:pic>
      <p:sp>
        <p:nvSpPr>
          <p:cNvPr id="10" name="文本框 14">
            <a:hlinkClick r:id="rId3" action="ppaction://hlinkfile"/>
          </p:cNvPr>
          <p:cNvSpPr txBox="1"/>
          <p:nvPr/>
        </p:nvSpPr>
        <p:spPr>
          <a:xfrm>
            <a:off x="864933" y="3643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2293"/>
            <a:ext cx="443315" cy="551442"/>
          </a:xfrm>
          <a:prstGeom prst="rect">
            <a:avLst/>
          </a:prstGeom>
        </p:spPr>
      </p:pic>
      <p:sp>
        <p:nvSpPr>
          <p:cNvPr id="8" name="文本框 14">
            <a:hlinkClick r:id="rId5" action="ppaction://hlinkfile"/>
          </p:cNvPr>
          <p:cNvSpPr txBox="1"/>
          <p:nvPr/>
        </p:nvSpPr>
        <p:spPr>
          <a:xfrm>
            <a:off x="1104570" y="1135253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480850" y="480600"/>
            <a:ext cx="1059582" cy="1059582"/>
          </a:xfrm>
          <a:prstGeom prst="rect">
            <a:avLst/>
          </a:prstGeom>
        </p:spPr>
      </p:pic>
      <p:pic>
        <p:nvPicPr>
          <p:cNvPr id="14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201" y="1571620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644"/>
            <a:ext cx="4402842" cy="50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859922" y="1907410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半明半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昧</a:t>
            </a:r>
          </a:p>
        </p:txBody>
      </p:sp>
      <p:sp>
        <p:nvSpPr>
          <p:cNvPr id="37" name="矩形 36"/>
          <p:cNvSpPr/>
          <p:nvPr/>
        </p:nvSpPr>
        <p:spPr>
          <a:xfrm>
            <a:off x="2329228" y="1419622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mèi</a:t>
            </a:r>
            <a:endParaRPr lang="zh-CN" altLang="en-US" sz="2800" b="1" dirty="0">
              <a:solidFill>
                <a:srgbClr val="FF0000"/>
              </a:solidFill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484000" y="2031009"/>
            <a:ext cx="185182" cy="473337"/>
          </a:xfrm>
          <a:prstGeom prst="ellipse">
            <a:avLst/>
          </a:prstGeom>
          <a:grp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2649185" y="2040529"/>
            <a:ext cx="261179" cy="473337"/>
          </a:xfrm>
          <a:prstGeom prst="ellipse">
            <a:avLst/>
          </a:prstGeom>
          <a:grp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2369566" y="2000662"/>
            <a:ext cx="648072" cy="561666"/>
          </a:xfrm>
          <a:prstGeom prst="ellipse">
            <a:avLst/>
          </a:prstGeom>
          <a:grpFill/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8" name="云形标注 17"/>
          <p:cNvSpPr/>
          <p:nvPr/>
        </p:nvSpPr>
        <p:spPr>
          <a:xfrm>
            <a:off x="920582" y="2966779"/>
            <a:ext cx="1728603" cy="977190"/>
          </a:xfrm>
          <a:prstGeom prst="cloudCallout">
            <a:avLst>
              <a:gd name="adj1" fmla="val 33898"/>
              <a:gd name="adj2" fmla="val -950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指朝日。</a:t>
            </a:r>
          </a:p>
        </p:txBody>
      </p:sp>
      <p:sp>
        <p:nvSpPr>
          <p:cNvPr id="20" name="云形标注 19"/>
          <p:cNvSpPr/>
          <p:nvPr/>
        </p:nvSpPr>
        <p:spPr>
          <a:xfrm>
            <a:off x="3036688" y="2825304"/>
            <a:ext cx="2826996" cy="1260140"/>
          </a:xfrm>
          <a:prstGeom prst="cloudCallout">
            <a:avLst>
              <a:gd name="adj1" fmla="val -50418"/>
              <a:gd name="adj2" fmla="val -6930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指树木上部的柔枝嫩叶。</a:t>
            </a:r>
          </a:p>
        </p:txBody>
      </p:sp>
      <p:sp>
        <p:nvSpPr>
          <p:cNvPr id="21" name="云形标注 20"/>
          <p:cNvSpPr/>
          <p:nvPr/>
        </p:nvSpPr>
        <p:spPr>
          <a:xfrm>
            <a:off x="3400111" y="439150"/>
            <a:ext cx="3096344" cy="1260140"/>
          </a:xfrm>
          <a:prstGeom prst="cloudCallout">
            <a:avLst>
              <a:gd name="adj1" fmla="val -61136"/>
              <a:gd name="adj2" fmla="val 723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表示“日上树梢”</a:t>
            </a:r>
            <a:r>
              <a:rPr lang="en-US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天未大明。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84" y="499763"/>
            <a:ext cx="431626" cy="558077"/>
          </a:xfrm>
          <a:prstGeom prst="rect">
            <a:avLst/>
          </a:prstGeom>
        </p:spPr>
      </p:pic>
      <p:sp>
        <p:nvSpPr>
          <p:cNvPr id="25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827584" y="41151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学认字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715743" y="196177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摇摇欲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坠</a:t>
            </a:r>
          </a:p>
        </p:txBody>
      </p:sp>
      <p:sp>
        <p:nvSpPr>
          <p:cNvPr id="16" name="矩形 15"/>
          <p:cNvSpPr/>
          <p:nvPr/>
        </p:nvSpPr>
        <p:spPr>
          <a:xfrm>
            <a:off x="6142265" y="1458351"/>
            <a:ext cx="1104022" cy="4991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zhuì</a:t>
            </a:r>
            <a:endParaRPr lang="en-US" altLang="en-US" sz="2800" b="1" dirty="0" err="1">
              <a:solidFill>
                <a:srgbClr val="FF0000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020272" y="968916"/>
            <a:ext cx="2004135" cy="901412"/>
            <a:chOff x="5033722" y="852280"/>
            <a:chExt cx="1778496" cy="901412"/>
          </a:xfrm>
        </p:grpSpPr>
        <p:sp>
          <p:nvSpPr>
            <p:cNvPr id="26" name="云形标注 25"/>
            <p:cNvSpPr/>
            <p:nvPr/>
          </p:nvSpPr>
          <p:spPr>
            <a:xfrm>
              <a:off x="5033722" y="852280"/>
              <a:ext cx="1778496" cy="901412"/>
            </a:xfrm>
            <a:prstGeom prst="cloudCallout">
              <a:avLst>
                <a:gd name="adj1" fmla="val -48132"/>
                <a:gd name="adj2" fmla="val 325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15465" y="992832"/>
              <a:ext cx="141500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atin typeface="黑体" panose="02010609060101010101" charset="-122"/>
                  <a:ea typeface="黑体" panose="02010609060101010101" charset="-122"/>
                </a:rPr>
                <a:t>翘舌音</a:t>
              </a:r>
            </a:p>
          </p:txBody>
        </p:sp>
      </p:grpSp>
      <p:sp>
        <p:nvSpPr>
          <p:cNvPr id="28" name="椭圆 27"/>
          <p:cNvSpPr/>
          <p:nvPr/>
        </p:nvSpPr>
        <p:spPr>
          <a:xfrm>
            <a:off x="6266236" y="2024166"/>
            <a:ext cx="632050" cy="579071"/>
          </a:xfrm>
          <a:prstGeom prst="ellipse">
            <a:avLst/>
          </a:prstGeom>
          <a:grp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 rot="5400000">
            <a:off x="6202507" y="2916129"/>
            <a:ext cx="759508" cy="34162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53086" y="3507854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落下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9" grpId="0" animBg="1"/>
      <p:bldP spid="19" grpId="1" animBg="1"/>
      <p:bldP spid="43" grpId="0" animBg="1"/>
      <p:bldP spid="43" grpId="1" animBg="1"/>
      <p:bldP spid="47" grpId="0" animBg="1"/>
      <p:bldP spid="18" grpId="0" animBg="1"/>
      <p:bldP spid="18" grpId="1" animBg="1"/>
      <p:bldP spid="20" grpId="0" animBg="1"/>
      <p:bldP spid="20" grpId="1" animBg="1"/>
      <p:bldP spid="21" grpId="0" animBg="1"/>
      <p:bldP spid="16" grpId="0"/>
      <p:bldP spid="28" grpId="0" animBg="1"/>
      <p:bldP spid="29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248063" y="1239830"/>
            <a:ext cx="1383766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怀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抱</a:t>
            </a:r>
          </a:p>
        </p:txBody>
      </p:sp>
      <p:sp>
        <p:nvSpPr>
          <p:cNvPr id="3" name="矩形 2"/>
          <p:cNvSpPr/>
          <p:nvPr/>
        </p:nvSpPr>
        <p:spPr>
          <a:xfrm>
            <a:off x="1087805" y="720774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huái</a:t>
            </a:r>
            <a:endParaRPr lang="zh-CN" altLang="en-US" sz="2800" b="1" dirty="0">
              <a:solidFill>
                <a:srgbClr val="FF0000"/>
              </a:solidFill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333173" y="3433061"/>
            <a:ext cx="1271941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杯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子</a:t>
            </a:r>
          </a:p>
        </p:txBody>
      </p:sp>
      <p:sp>
        <p:nvSpPr>
          <p:cNvPr id="9" name="矩形 8"/>
          <p:cNvSpPr/>
          <p:nvPr/>
        </p:nvSpPr>
        <p:spPr>
          <a:xfrm>
            <a:off x="1271682" y="2932924"/>
            <a:ext cx="70803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bēi</a:t>
            </a:r>
            <a:endParaRPr lang="zh-CN" altLang="en-US" sz="2800" b="1" dirty="0">
              <a:solidFill>
                <a:srgbClr val="FF0000"/>
              </a:solidFill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07" y="768393"/>
            <a:ext cx="1625922" cy="15752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291" y="2919691"/>
            <a:ext cx="1882725" cy="1380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716016" y="1419622"/>
            <a:ext cx="4392488" cy="1818109"/>
            <a:chOff x="4283968" y="1479196"/>
            <a:chExt cx="4608512" cy="1818109"/>
          </a:xfrm>
        </p:grpSpPr>
        <p:sp>
          <p:nvSpPr>
            <p:cNvPr id="5" name="云形标注 4"/>
            <p:cNvSpPr/>
            <p:nvPr/>
          </p:nvSpPr>
          <p:spPr>
            <a:xfrm>
              <a:off x="4283968" y="1479196"/>
              <a:ext cx="4608512" cy="1818109"/>
            </a:xfrm>
            <a:prstGeom prst="cloudCallout">
              <a:avLst>
                <a:gd name="adj1" fmla="val -64348"/>
                <a:gd name="adj2" fmla="val 1861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16016" y="1631561"/>
              <a:ext cx="38871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这两个字读音和部首都不同，所以代表的含义也不同。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4"/>
          <p:cNvSpPr txBox="1"/>
          <p:nvPr/>
        </p:nvSpPr>
        <p:spPr>
          <a:xfrm>
            <a:off x="1029370" y="1419622"/>
            <a:ext cx="7503069" cy="216982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  <a:cs typeface="黑体" panose="02010609060101010101" charset="-122"/>
                <a:sym typeface="+mn-ea"/>
              </a:rPr>
              <a:t>默读课文，思考：</a:t>
            </a:r>
            <a:endParaRPr lang="en-US" altLang="zh-CN" sz="3200" b="1" dirty="0">
              <a:latin typeface="宋体" pitchFamily="2" charset="-122"/>
              <a:ea typeface="宋体" pitchFamily="2" charset="-122"/>
              <a:cs typeface="黑体" panose="02010609060101010101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b="1" dirty="0">
                <a:latin typeface="宋体" pitchFamily="2" charset="-122"/>
                <a:ea typeface="宋体" pitchFamily="2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  <a:cs typeface="黑体" panose="02010609060101010101" charset="-122"/>
                <a:sym typeface="+mn-ea"/>
              </a:rPr>
              <a:t>课文写了作者在哪些地方看繁星的情景？按照什么顺序来写的？完成表格。</a:t>
            </a:r>
            <a:endParaRPr lang="zh-CN" altLang="en-US" sz="3200" b="1" dirty="0">
              <a:solidFill>
                <a:srgbClr val="C00000"/>
              </a:solidFill>
              <a:latin typeface="宋体" pitchFamily="2" charset="-122"/>
              <a:ea typeface="宋体" pitchFamily="2" charset="-122"/>
              <a:cs typeface="黑体" panose="02010609060101010101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7" y="409113"/>
            <a:ext cx="2268000" cy="692577"/>
          </a:xfrm>
          <a:prstGeom prst="rect">
            <a:avLst/>
          </a:prstGeom>
        </p:spPr>
      </p:pic>
      <p:sp>
        <p:nvSpPr>
          <p:cNvPr id="8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885355" y="377101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整体感知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9113"/>
            <a:ext cx="450000" cy="559756"/>
          </a:xfrm>
          <a:prstGeom prst="rect">
            <a:avLst/>
          </a:prstGeom>
        </p:spPr>
      </p:pic>
      <p:pic>
        <p:nvPicPr>
          <p:cNvPr id="9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371" y="1275606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14302"/>
              </p:ext>
            </p:extLst>
          </p:nvPr>
        </p:nvGraphicFramePr>
        <p:xfrm>
          <a:off x="756740" y="832046"/>
          <a:ext cx="7631428" cy="1947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宋体" pitchFamily="2" charset="-122"/>
                          <a:ea typeface="宋体" pitchFamily="2" charset="-122"/>
                        </a:rPr>
                        <a:t>段落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宋体" pitchFamily="2" charset="-122"/>
                          <a:ea typeface="宋体" pitchFamily="2" charset="-122"/>
                        </a:rPr>
                        <a:t>地点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宋体" pitchFamily="2" charset="-122"/>
                          <a:ea typeface="宋体" pitchFamily="2" charset="-122"/>
                        </a:rPr>
                        <a:t>时间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宋体" pitchFamily="2" charset="-122"/>
                          <a:ea typeface="宋体" pitchFamily="2" charset="-122"/>
                        </a:rPr>
                        <a:t>第</a:t>
                      </a:r>
                      <a:r>
                        <a:rPr lang="en-US" altLang="zh-CN" sz="2400" b="1" dirty="0">
                          <a:latin typeface="宋体" pitchFamily="2" charset="-122"/>
                          <a:ea typeface="宋体" pitchFamily="2" charset="-122"/>
                        </a:rPr>
                        <a:t>1</a:t>
                      </a:r>
                      <a:r>
                        <a:rPr lang="zh-CN" altLang="en-US" sz="2400" b="1" dirty="0">
                          <a:latin typeface="宋体" pitchFamily="2" charset="-122"/>
                          <a:ea typeface="宋体" pitchFamily="2" charset="-122"/>
                        </a:rPr>
                        <a:t>自然段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2400" b="1" dirty="0">
                        <a:solidFill>
                          <a:srgbClr val="FF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宋体" pitchFamily="2" charset="-122"/>
                          <a:ea typeface="宋体" pitchFamily="2" charset="-122"/>
                        </a:rPr>
                        <a:t>第</a:t>
                      </a:r>
                      <a:r>
                        <a:rPr lang="en-US" altLang="zh-CN" sz="2400" b="1" dirty="0">
                          <a:latin typeface="宋体" pitchFamily="2" charset="-122"/>
                          <a:ea typeface="宋体" pitchFamily="2" charset="-122"/>
                        </a:rPr>
                        <a:t>2</a:t>
                      </a:r>
                      <a:r>
                        <a:rPr lang="zh-CN" altLang="en-US" sz="2400" b="1" dirty="0">
                          <a:latin typeface="宋体" pitchFamily="2" charset="-122"/>
                          <a:ea typeface="宋体" pitchFamily="2" charset="-122"/>
                        </a:rPr>
                        <a:t>自然段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宋体" pitchFamily="2" charset="-122"/>
                          <a:ea typeface="宋体" pitchFamily="2" charset="-122"/>
                        </a:rPr>
                        <a:t>第</a:t>
                      </a:r>
                      <a:r>
                        <a:rPr lang="en-US" altLang="zh-CN" sz="2400" b="1" dirty="0">
                          <a:latin typeface="宋体" pitchFamily="2" charset="-122"/>
                          <a:ea typeface="宋体" pitchFamily="2" charset="-122"/>
                        </a:rPr>
                        <a:t>3</a:t>
                      </a:r>
                      <a:r>
                        <a:rPr lang="zh-CN" altLang="en-US" sz="2400" b="1" dirty="0">
                          <a:latin typeface="宋体" pitchFamily="2" charset="-122"/>
                          <a:ea typeface="宋体" pitchFamily="2" charset="-122"/>
                        </a:rPr>
                        <a:t>自然段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文本框 64"/>
          <p:cNvSpPr txBox="1"/>
          <p:nvPr/>
        </p:nvSpPr>
        <p:spPr>
          <a:xfrm>
            <a:off x="683568" y="3230353"/>
            <a:ext cx="7651638" cy="9302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课文以（    ）为线索，讲述了在三个不同时段、三个不同地方，观赏繁星的情景与感受。</a:t>
            </a:r>
            <a:endParaRPr lang="zh-CN" altLang="en-US" sz="2800" b="1" dirty="0">
              <a:solidFill>
                <a:srgbClr val="C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27784" y="321982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时间</a:t>
            </a:r>
          </a:p>
        </p:txBody>
      </p:sp>
      <p:sp>
        <p:nvSpPr>
          <p:cNvPr id="5" name="矩形 4"/>
          <p:cNvSpPr/>
          <p:nvPr/>
        </p:nvSpPr>
        <p:spPr>
          <a:xfrm>
            <a:off x="2875529" y="1411014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家乡的庭院</a:t>
            </a:r>
          </a:p>
        </p:txBody>
      </p:sp>
      <p:sp>
        <p:nvSpPr>
          <p:cNvPr id="6" name="矩形 5"/>
          <p:cNvSpPr/>
          <p:nvPr/>
        </p:nvSpPr>
        <p:spPr>
          <a:xfrm>
            <a:off x="2875528" y="2341414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海上</a:t>
            </a:r>
          </a:p>
        </p:txBody>
      </p:sp>
      <p:sp>
        <p:nvSpPr>
          <p:cNvPr id="8" name="矩形 7"/>
          <p:cNvSpPr/>
          <p:nvPr/>
        </p:nvSpPr>
        <p:spPr>
          <a:xfrm>
            <a:off x="2678604" y="1879749"/>
            <a:ext cx="2679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南京住所的菜园</a:t>
            </a:r>
            <a:endParaRPr lang="zh-CN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6739" y="139000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从前</a:t>
            </a:r>
          </a:p>
        </p:txBody>
      </p:sp>
      <p:sp>
        <p:nvSpPr>
          <p:cNvPr id="10" name="矩形 9"/>
          <p:cNvSpPr/>
          <p:nvPr/>
        </p:nvSpPr>
        <p:spPr>
          <a:xfrm>
            <a:off x="6400148" y="1860471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三年前</a:t>
            </a:r>
          </a:p>
        </p:txBody>
      </p:sp>
      <p:sp>
        <p:nvSpPr>
          <p:cNvPr id="11" name="矩形 10"/>
          <p:cNvSpPr/>
          <p:nvPr/>
        </p:nvSpPr>
        <p:spPr>
          <a:xfrm>
            <a:off x="6593557" y="2316422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ba765c6-8db6-496f-83fb-7174ae1a28f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59dcd38-d286-445b-b7d1-5de010eff92e}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</Words>
  <PresentationFormat>全屏显示(16:9)</PresentationFormat>
  <Paragraphs>131</Paragraphs>
  <Slides>29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Times New Roman</vt:lpstr>
      <vt:lpstr>Arial</vt:lpstr>
      <vt:lpstr>Kaiti SC</vt:lpstr>
      <vt:lpstr>宋体</vt:lpstr>
      <vt:lpstr>Calibri</vt:lpstr>
      <vt:lpstr>楷体</vt:lpstr>
      <vt:lpstr>黑体</vt:lpstr>
      <vt:lpstr>汉语拼音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