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 saveSubsetFonts="1">
  <p:sldMasterIdLst>
    <p:sldMasterId id="2147483648" r:id="rId1"/>
  </p:sldMasterIdLst>
  <p:notesMasterIdLst>
    <p:notesMasterId r:id="rId31"/>
  </p:notesMasterIdLst>
  <p:handoutMasterIdLst>
    <p:handoutMasterId r:id="rId32"/>
  </p:handoutMasterIdLst>
  <p:sldIdLst>
    <p:sldId id="1433" r:id="rId2"/>
    <p:sldId id="1502" r:id="rId3"/>
    <p:sldId id="1501" r:id="rId4"/>
    <p:sldId id="1548" r:id="rId5"/>
    <p:sldId id="1469" r:id="rId6"/>
    <p:sldId id="1525" r:id="rId7"/>
    <p:sldId id="1504" r:id="rId8"/>
    <p:sldId id="1470" r:id="rId9"/>
    <p:sldId id="1407" r:id="rId10"/>
    <p:sldId id="1506" r:id="rId11"/>
    <p:sldId id="1524" r:id="rId12"/>
    <p:sldId id="1508" r:id="rId13"/>
    <p:sldId id="1509" r:id="rId14"/>
    <p:sldId id="1537" r:id="rId15"/>
    <p:sldId id="1536" r:id="rId16"/>
    <p:sldId id="1511" r:id="rId17"/>
    <p:sldId id="1512" r:id="rId18"/>
    <p:sldId id="1538" r:id="rId19"/>
    <p:sldId id="1528" r:id="rId20"/>
    <p:sldId id="1540" r:id="rId21"/>
    <p:sldId id="1531" r:id="rId22"/>
    <p:sldId id="1539" r:id="rId23"/>
    <p:sldId id="1541" r:id="rId24"/>
    <p:sldId id="1546" r:id="rId25"/>
    <p:sldId id="1513" r:id="rId26"/>
    <p:sldId id="1515" r:id="rId27"/>
    <p:sldId id="1544" r:id="rId28"/>
    <p:sldId id="1545" r:id="rId29"/>
    <p:sldId id="1521" r:id="rId30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33"/>
      <p:bold r:id="rId34"/>
      <p:italic r:id="rId35"/>
      <p:boldItalic r:id="rId36"/>
    </p:embeddedFont>
    <p:embeddedFont>
      <p:font typeface="汉语拼音" panose="02010600030101010101" charset="0"/>
      <p:regular r:id="rId37"/>
    </p:embeddedFont>
    <p:embeddedFont>
      <p:font typeface="黑体" panose="02010609060101010101" pitchFamily="49" charset="-122"/>
      <p:regular r:id="rId38"/>
    </p:embeddedFont>
    <p:embeddedFont>
      <p:font typeface="楷体" panose="02010609060101010101" pitchFamily="49" charset="-122"/>
      <p:regular r:id="rId39"/>
    </p:embeddedFont>
  </p:embeddedFontLst>
  <p:custDataLst>
    <p:tags r:id="rId40"/>
  </p:custDataLst>
  <p:defaultTextStyle>
    <a:defPPr>
      <a:defRPr lang="zh-CN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10">
          <p15:clr>
            <a:srgbClr val="A4A3A4"/>
          </p15:clr>
        </p15:guide>
        <p15:guide id="2" pos="437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80">
          <p15:clr>
            <a:srgbClr val="A4A3A4"/>
          </p15:clr>
        </p15:guide>
        <p15:guide id="2" pos="222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CC66"/>
    <a:srgbClr val="FFFFFF"/>
    <a:srgbClr val="0066FF"/>
    <a:srgbClr val="CCFF99"/>
    <a:srgbClr val="90EC84"/>
    <a:srgbClr val="008000"/>
    <a:srgbClr val="DFFF75"/>
    <a:srgbClr val="FF0000"/>
    <a:srgbClr val="00B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14505" autoAdjust="0"/>
    <p:restoredTop sz="94737" autoAdjust="0"/>
  </p:normalViewPr>
  <p:slideViewPr>
    <p:cSldViewPr>
      <p:cViewPr varScale="1">
        <p:scale>
          <a:sx n="141" d="100"/>
          <a:sy n="141" d="100"/>
        </p:scale>
        <p:origin x="336" y="114"/>
      </p:cViewPr>
      <p:guideLst>
        <p:guide orient="horz" pos="2210"/>
        <p:guide pos="437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4578"/>
    </p:cViewPr>
  </p:sorterViewPr>
  <p:notesViewPr>
    <p:cSldViewPr>
      <p:cViewPr varScale="1">
        <p:scale>
          <a:sx n="65" d="100"/>
          <a:sy n="65" d="100"/>
        </p:scale>
        <p:origin x="-2502" y="-114"/>
      </p:cViewPr>
      <p:guideLst>
        <p:guide orient="horz" pos="3080"/>
        <p:guide pos="222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2.fntdata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1.fntdata"/><Relationship Id="rId38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37" Type="http://schemas.openxmlformats.org/officeDocument/2006/relationships/font" Target="fonts/font5.fntdata"/><Relationship Id="rId40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3.fntdata"/><Relationship Id="rId43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0C8EF0-063C-4EC8-822D-D4BEE606CB45}" type="datetimeFigureOut">
              <a:rPr lang="zh-CN" altLang="en-US" smtClean="0"/>
              <a:t>2022-8-9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7F7337-2D4C-4836-9F96-E27918AAD3E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89124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D2E35E-6DB1-4671-AA13-E9173BD066DF}" type="datetimeFigureOut">
              <a:rPr lang="zh-CN" altLang="en-US" smtClean="0"/>
              <a:t>2022-8-9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1CD010-A9A3-4117-BFBF-9C1583B3E14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630493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C5514D-1C19-4227-9FDB-AE9C2557C608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>
                <a:solidFill>
                  <a:prstClr val="black"/>
                </a:solidFill>
              </a:rPr>
              <a:t>9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>
                <a:solidFill>
                  <a:prstClr val="black"/>
                </a:solidFill>
              </a:rPr>
              <a:t>11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>
                <a:solidFill>
                  <a:prstClr val="black"/>
                </a:solidFill>
              </a:rPr>
              <a:t>15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>
                <a:solidFill>
                  <a:prstClr val="black"/>
                </a:solidFill>
              </a:rPr>
              <a:t>18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>
                <a:solidFill>
                  <a:prstClr val="black"/>
                </a:solidFill>
              </a:rPr>
              <a:t>20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>
                <a:solidFill>
                  <a:prstClr val="black"/>
                </a:solidFill>
              </a:rPr>
              <a:t>23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Tm="0">
    <p:fad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530" indent="-21463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6.png"/><Relationship Id="rId4" Type="http://schemas.openxmlformats.org/officeDocument/2006/relationships/image" Target="../media/image5.GI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hyperlink" Target="&#36164;&#26009;&#38142;&#25509;/&#35270;&#39057;/&#26391;&#35835;4&#32321;&#26143;.mp4" TargetMode="External"/><Relationship Id="rId7" Type="http://schemas.openxmlformats.org/officeDocument/2006/relationships/image" Target="../media/image10.jpe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gif"/><Relationship Id="rId5" Type="http://schemas.openxmlformats.org/officeDocument/2006/relationships/hyperlink" Target="&#19971;&#24425;&#19968;&#24180;&#32423;&#19978;&#35838;&#25991;&#26391;&#35835;&#35782;&#23383;3&#21475;&#32819;&#30446;&#9312;.mp4" TargetMode="Externa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图片包含 图形用户界面&#10;&#10;描述已自动生成">
            <a:extLst>
              <a:ext uri="{FF2B5EF4-FFF2-40B4-BE49-F238E27FC236}">
                <a16:creationId xmlns:a16="http://schemas.microsoft.com/office/drawing/2014/main" id="{443FE382-A6B7-B168-570A-D023CCF0D6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" y="0"/>
            <a:ext cx="9141292" cy="5143500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9FB9C933-7E04-AE45-6044-D3393CDBBB64}"/>
              </a:ext>
            </a:extLst>
          </p:cNvPr>
          <p:cNvSpPr txBox="1"/>
          <p:nvPr/>
        </p:nvSpPr>
        <p:spPr>
          <a:xfrm>
            <a:off x="1691680" y="1786920"/>
            <a:ext cx="6261651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500" b="1" dirty="0">
                <a:solidFill>
                  <a:srgbClr val="211813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部编版</a:t>
            </a:r>
            <a:r>
              <a:rPr lang="en-US" altLang="zh-CN" sz="4500" b="1" dirty="0">
                <a:solidFill>
                  <a:srgbClr val="211813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.</a:t>
            </a:r>
            <a:r>
              <a:rPr lang="zh-CN" altLang="en-US" sz="4500" b="1">
                <a:solidFill>
                  <a:srgbClr val="211813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四年级</a:t>
            </a:r>
            <a:r>
              <a:rPr lang="zh-CN" altLang="en-US" sz="4500" b="1" dirty="0">
                <a:solidFill>
                  <a:srgbClr val="211813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语文上册</a:t>
            </a:r>
          </a:p>
        </p:txBody>
      </p:sp>
    </p:spTree>
    <p:extLst>
      <p:ext uri="{BB962C8B-B14F-4D97-AF65-F5344CB8AC3E}">
        <p14:creationId xmlns:p14="http://schemas.microsoft.com/office/powerpoint/2010/main" val="274544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701520" y="915566"/>
            <a:ext cx="783092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zh-CN" altLang="en-US" sz="2800" b="1" dirty="0">
                <a:solidFill>
                  <a:prstClr val="black"/>
                </a:solidFill>
                <a:latin typeface="宋体" pitchFamily="2" charset="-122"/>
                <a:ea typeface="宋体" pitchFamily="2" charset="-122"/>
              </a:rPr>
              <a:t>    请同学们自由朗读第</a:t>
            </a:r>
            <a:r>
              <a:rPr lang="en-US" altLang="zh-CN" sz="2800" b="1" dirty="0">
                <a:solidFill>
                  <a:prstClr val="black"/>
                </a:solidFill>
                <a:latin typeface="宋体" pitchFamily="2" charset="-122"/>
                <a:ea typeface="宋体" pitchFamily="2" charset="-122"/>
              </a:rPr>
              <a:t>1</a:t>
            </a:r>
            <a:r>
              <a:rPr lang="zh-CN" altLang="en-US" sz="2800" b="1" dirty="0">
                <a:solidFill>
                  <a:prstClr val="black"/>
                </a:solidFill>
                <a:latin typeface="宋体" pitchFamily="2" charset="-122"/>
                <a:ea typeface="宋体" pitchFamily="2" charset="-122"/>
              </a:rPr>
              <a:t>自然段，抓住描写星空的语句，想象繁星满天的画面吧！</a:t>
            </a:r>
            <a:endParaRPr lang="en-US" altLang="zh-CN" sz="2800" b="1" dirty="0">
              <a:solidFill>
                <a:prstClr val="black"/>
              </a:solidFill>
              <a:latin typeface="宋体" pitchFamily="2" charset="-122"/>
              <a:ea typeface="宋体" pitchFamily="2" charset="-122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737087F0-05A3-5A44-856F-C41399ED81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504" y="222989"/>
            <a:ext cx="2268000" cy="692577"/>
          </a:xfrm>
          <a:prstGeom prst="rect">
            <a:avLst/>
          </a:prstGeom>
        </p:spPr>
      </p:pic>
      <p:sp>
        <p:nvSpPr>
          <p:cNvPr id="9" name="文本框 14">
            <a:extLst>
              <a:ext uri="{FF2B5EF4-FFF2-40B4-BE49-F238E27FC236}">
                <a16:creationId xmlns:a16="http://schemas.microsoft.com/office/drawing/2014/main" id="{BBA2FD5C-C51E-D445-8A16-7059B950F227}"/>
              </a:ext>
            </a:extLst>
          </p:cNvPr>
          <p:cNvSpPr txBox="1"/>
          <p:nvPr/>
        </p:nvSpPr>
        <p:spPr>
          <a:xfrm>
            <a:off x="738869" y="195486"/>
            <a:ext cx="2122891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互动课堂</a:t>
            </a: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FFAE2F21-1109-864F-AE35-E487F1430E1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27232"/>
            <a:ext cx="450000" cy="559756"/>
          </a:xfrm>
          <a:prstGeom prst="rect">
            <a:avLst/>
          </a:prstGeom>
        </p:spPr>
      </p:pic>
      <p:pic>
        <p:nvPicPr>
          <p:cNvPr id="15" name="Picture 2" descr="E:\本地磁盘F\全是宝贝啊\苹果、土豆等形象\8224437086c03fd917e58e58abba5f4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99592" y="748108"/>
            <a:ext cx="642377" cy="891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矩形 15"/>
          <p:cNvSpPr/>
          <p:nvPr/>
        </p:nvSpPr>
        <p:spPr>
          <a:xfrm>
            <a:off x="654384" y="2512399"/>
            <a:ext cx="7806048" cy="16435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720090">
              <a:lnSpc>
                <a:spcPct val="120000"/>
              </a:lnSpc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我爱月夜，但我也爱星天。从前在家乡七八月的夜晚，在庭院里纳凉的时候，我最爱看天上密密麻麻的星星。</a:t>
            </a:r>
          </a:p>
        </p:txBody>
      </p:sp>
      <p:cxnSp>
        <p:nvCxnSpPr>
          <p:cNvPr id="17" name="直接连接符 16"/>
          <p:cNvCxnSpPr/>
          <p:nvPr/>
        </p:nvCxnSpPr>
        <p:spPr>
          <a:xfrm>
            <a:off x="723522" y="4083918"/>
            <a:ext cx="1472214" cy="0"/>
          </a:xfrm>
          <a:prstGeom prst="line">
            <a:avLst/>
          </a:prstGeom>
          <a:ln w="25400">
            <a:solidFill>
              <a:srgbClr val="FF0000"/>
            </a:solidFill>
          </a:ln>
          <a:effec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-72008"/>
            <a:ext cx="9289032" cy="5236046"/>
          </a:xfrm>
          <a:prstGeom prst="rect">
            <a:avLst/>
          </a:prstGeom>
        </p:spPr>
      </p:pic>
      <p:sp>
        <p:nvSpPr>
          <p:cNvPr id="7" name="文本框 64"/>
          <p:cNvSpPr txBox="1"/>
          <p:nvPr/>
        </p:nvSpPr>
        <p:spPr>
          <a:xfrm>
            <a:off x="1547664" y="641906"/>
            <a:ext cx="2088232" cy="561692"/>
          </a:xfrm>
          <a:prstGeom prst="rect">
            <a:avLst/>
          </a:prstGeom>
          <a:solidFill>
            <a:schemeClr val="bg1">
              <a:alpha val="50000"/>
            </a:schemeClr>
          </a:solidFill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zh-CN" altLang="en-US" sz="3200" b="1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密密麻麻</a:t>
            </a:r>
          </a:p>
        </p:txBody>
      </p:sp>
      <p:sp>
        <p:nvSpPr>
          <p:cNvPr id="19" name="Text Box 5"/>
          <p:cNvSpPr txBox="1">
            <a:spLocks noChangeArrowheads="1"/>
          </p:cNvSpPr>
          <p:nvPr/>
        </p:nvSpPr>
        <p:spPr bwMode="auto">
          <a:xfrm>
            <a:off x="4644007" y="641906"/>
            <a:ext cx="3456384" cy="5616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None/>
            </a:pPr>
            <a:r>
              <a:rPr lang="zh-CN" altLang="en-US" b="1" dirty="0">
                <a:solidFill>
                  <a:srgbClr val="FF0000"/>
                </a:solidFill>
                <a:latin typeface="宋体" panose="02010600030101010101" pitchFamily="2" charset="-122"/>
              </a:rPr>
              <a:t>星星又多又密。</a:t>
            </a:r>
          </a:p>
        </p:txBody>
      </p:sp>
      <p:sp>
        <p:nvSpPr>
          <p:cNvPr id="15" name="上箭头 14"/>
          <p:cNvSpPr/>
          <p:nvPr/>
        </p:nvSpPr>
        <p:spPr>
          <a:xfrm rot="5400000">
            <a:off x="3993671" y="734310"/>
            <a:ext cx="255953" cy="504057"/>
          </a:xfrm>
          <a:prstGeom prst="up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755576" y="2047193"/>
            <a:ext cx="7776864" cy="11726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  <a:buNone/>
            </a:pPr>
            <a:r>
              <a:rPr lang="zh-CN" altLang="en-US" b="1" dirty="0">
                <a:solidFill>
                  <a:srgbClr val="FF0000"/>
                </a:solidFill>
                <a:latin typeface="宋体" panose="02010600030101010101" pitchFamily="2" charset="-122"/>
              </a:rPr>
              <a:t>    </a:t>
            </a:r>
            <a:r>
              <a:rPr lang="zh-CN" altLang="en-US" b="1" dirty="0">
                <a:solidFill>
                  <a:schemeClr val="tx1"/>
                </a:solidFill>
                <a:effectLst>
                  <a:glow rad="139700">
                    <a:schemeClr val="bg1">
                      <a:lumMod val="85000"/>
                    </a:schemeClr>
                  </a:glow>
                </a:effectLst>
                <a:latin typeface="宋体" panose="02010600030101010101" pitchFamily="2" charset="-122"/>
              </a:rPr>
              <a:t>我仿佛看到了（    ）的夜晚，星星闪闪烁烁，像（           ）撒满了夜空。</a:t>
            </a: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4427984" y="2061565"/>
            <a:ext cx="1215752" cy="5616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None/>
            </a:pPr>
            <a:r>
              <a:rPr lang="zh-CN" altLang="en-US" b="1" dirty="0">
                <a:solidFill>
                  <a:srgbClr val="FFFF00"/>
                </a:solidFill>
                <a:latin typeface="宋体" panose="02010600030101010101" pitchFamily="2" charset="-122"/>
              </a:rPr>
              <a:t>晴朗</a:t>
            </a: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3736961" y="2623257"/>
            <a:ext cx="2563231" cy="5616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None/>
            </a:pPr>
            <a:r>
              <a:rPr lang="zh-CN" altLang="en-US" b="1" dirty="0">
                <a:solidFill>
                  <a:srgbClr val="FFFF00"/>
                </a:solidFill>
                <a:latin typeface="宋体" panose="02010600030101010101" pitchFamily="2" charset="-122"/>
              </a:rPr>
              <a:t>无数颗珍珠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5" grpId="0" animBg="1"/>
      <p:bldP spid="6" grpId="0"/>
      <p:bldP spid="8" grpId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1115616" y="1275606"/>
            <a:ext cx="705678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 dirty="0">
                <a:solidFill>
                  <a:prstClr val="black"/>
                </a:solidFill>
                <a:latin typeface="宋体" pitchFamily="2" charset="-122"/>
                <a:ea typeface="宋体" pitchFamily="2" charset="-122"/>
              </a:rPr>
              <a:t>    自由朗读第</a:t>
            </a:r>
            <a:r>
              <a:rPr lang="en-US" altLang="zh-CN" sz="3200" b="1" dirty="0">
                <a:solidFill>
                  <a:prstClr val="black"/>
                </a:solidFill>
                <a:latin typeface="宋体" pitchFamily="2" charset="-122"/>
                <a:ea typeface="宋体" pitchFamily="2" charset="-122"/>
              </a:rPr>
              <a:t>2</a:t>
            </a:r>
            <a:r>
              <a:rPr lang="zh-CN" altLang="en-US" sz="3200" b="1" dirty="0">
                <a:solidFill>
                  <a:prstClr val="black"/>
                </a:solidFill>
                <a:latin typeface="宋体" pitchFamily="2" charset="-122"/>
                <a:ea typeface="宋体" pitchFamily="2" charset="-122"/>
              </a:rPr>
              <a:t>自然段，边读边想象画面，说一说：作者描写了繁星的什么特点？</a:t>
            </a:r>
            <a:endParaRPr lang="en-US" altLang="zh-CN" sz="3200" b="1" dirty="0">
              <a:solidFill>
                <a:prstClr val="black"/>
              </a:solidFill>
              <a:latin typeface="宋体" pitchFamily="2" charset="-122"/>
              <a:ea typeface="宋体" pitchFamily="2" charset="-122"/>
            </a:endParaRPr>
          </a:p>
        </p:txBody>
      </p:sp>
      <p:pic>
        <p:nvPicPr>
          <p:cNvPr id="5" name="Picture 2" descr="E:\本地磁盘F\全是宝贝啊\苹果、土豆等形象\8224437086c03fd917e58e58abba5f4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403648" y="1059582"/>
            <a:ext cx="642377" cy="891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27886" y="-92546"/>
            <a:ext cx="9180512" cy="5265563"/>
          </a:xfrm>
          <a:prstGeom prst="rect">
            <a:avLst/>
          </a:prstGeom>
          <a:ln>
            <a:noFill/>
          </a:ln>
          <a:effectLst/>
        </p:spPr>
      </p:pic>
      <p:sp>
        <p:nvSpPr>
          <p:cNvPr id="7" name="矩形 6"/>
          <p:cNvSpPr/>
          <p:nvPr/>
        </p:nvSpPr>
        <p:spPr>
          <a:xfrm>
            <a:off x="593568" y="481261"/>
            <a:ext cx="7827887" cy="18651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20090">
              <a:lnSpc>
                <a:spcPct val="120000"/>
              </a:lnSpc>
            </a:pPr>
            <a:r>
              <a:rPr lang="zh-CN" altLang="en-US" sz="24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三年前</a:t>
            </a:r>
            <a:r>
              <a:rPr lang="zh-CN" altLang="en-US" sz="24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，</a:t>
            </a:r>
            <a:r>
              <a:rPr lang="zh-CN" altLang="en-US" sz="24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在南京我住的地方有一道后门，每晚我打开后门，便看见一个静寂的夜。下面是一片菜园，上面是星群密布的蓝天。星光在我们的肉眼里虽然微小，然而它使我们觉得光明无处不在。</a:t>
            </a:r>
            <a:endParaRPr lang="en-US" altLang="zh-CN" sz="2400" b="1" dirty="0">
              <a:solidFill>
                <a:schemeClr val="bg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cxnSp>
        <p:nvCxnSpPr>
          <p:cNvPr id="15" name="直接连接符 14"/>
          <p:cNvCxnSpPr/>
          <p:nvPr/>
        </p:nvCxnSpPr>
        <p:spPr>
          <a:xfrm>
            <a:off x="2875087" y="2268246"/>
            <a:ext cx="1944216" cy="0"/>
          </a:xfrm>
          <a:prstGeom prst="line">
            <a:avLst/>
          </a:prstGeom>
          <a:ln w="25400">
            <a:solidFill>
              <a:srgbClr val="FFFF00"/>
            </a:solidFill>
          </a:ln>
          <a:effec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直接连接符 15"/>
          <p:cNvCxnSpPr/>
          <p:nvPr/>
        </p:nvCxnSpPr>
        <p:spPr>
          <a:xfrm>
            <a:off x="1031454" y="1779662"/>
            <a:ext cx="1152128" cy="0"/>
          </a:xfrm>
          <a:prstGeom prst="line">
            <a:avLst/>
          </a:prstGeom>
          <a:ln w="25400">
            <a:solidFill>
              <a:srgbClr val="FF0000"/>
            </a:solidFill>
          </a:ln>
          <a:effec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直接连接符 19"/>
          <p:cNvCxnSpPr/>
          <p:nvPr/>
        </p:nvCxnSpPr>
        <p:spPr>
          <a:xfrm>
            <a:off x="6876256" y="1779662"/>
            <a:ext cx="504056" cy="0"/>
          </a:xfrm>
          <a:prstGeom prst="line">
            <a:avLst/>
          </a:prstGeom>
          <a:ln w="25400">
            <a:solidFill>
              <a:srgbClr val="FFFF00"/>
            </a:solidFill>
          </a:ln>
          <a:effec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4" name="组合 3"/>
          <p:cNvGrpSpPr/>
          <p:nvPr/>
        </p:nvGrpSpPr>
        <p:grpSpPr>
          <a:xfrm>
            <a:off x="273284" y="3003798"/>
            <a:ext cx="2124579" cy="1656184"/>
            <a:chOff x="4099118" y="339502"/>
            <a:chExt cx="2450951" cy="1656184"/>
          </a:xfrm>
        </p:grpSpPr>
        <p:sp>
          <p:nvSpPr>
            <p:cNvPr id="21" name="云形标注 20"/>
            <p:cNvSpPr/>
            <p:nvPr/>
          </p:nvSpPr>
          <p:spPr>
            <a:xfrm>
              <a:off x="4099118" y="339502"/>
              <a:ext cx="2450951" cy="1656184"/>
            </a:xfrm>
            <a:prstGeom prst="cloudCallout">
              <a:avLst>
                <a:gd name="adj1" fmla="val 560"/>
                <a:gd name="adj2" fmla="val -96905"/>
              </a:avLst>
            </a:prstGeom>
            <a:solidFill>
              <a:schemeClr val="accent3">
                <a:lumMod val="20000"/>
                <a:lumOff val="80000"/>
              </a:schemeClr>
            </a:solidFill>
            <a:ln w="6350">
              <a:solidFill>
                <a:schemeClr val="accent3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zh-CN" altLang="en-US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4401981" y="507325"/>
              <a:ext cx="166570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 dirty="0">
                  <a:latin typeface="宋体" panose="02010600030101010101" pitchFamily="2" charset="-122"/>
                  <a:ea typeface="宋体" panose="02010600030101010101" pitchFamily="2" charset="-122"/>
                </a:rPr>
                <a:t>    星星是一群一群分布的。</a:t>
              </a:r>
              <a:endPara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27886" y="-92546"/>
            <a:ext cx="9180512" cy="5265563"/>
          </a:xfrm>
          <a:prstGeom prst="rect">
            <a:avLst/>
          </a:prstGeom>
          <a:ln>
            <a:noFill/>
          </a:ln>
          <a:effectLst/>
        </p:spPr>
      </p:pic>
      <p:sp>
        <p:nvSpPr>
          <p:cNvPr id="3" name="矩形 2"/>
          <p:cNvSpPr/>
          <p:nvPr/>
        </p:nvSpPr>
        <p:spPr>
          <a:xfrm>
            <a:off x="539552" y="1923678"/>
            <a:ext cx="828092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zh-CN" altLang="en-US" sz="2800" b="1" dirty="0">
                <a:solidFill>
                  <a:srgbClr val="FFFF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虽然星星的光亮很“微小”，但因为星星很多，一群一群的，分布很广，所以“光明无处不在”，柔和清亮的光在夜空中一闪一闪的，宁静又温馨。</a:t>
            </a:r>
          </a:p>
        </p:txBody>
      </p:sp>
      <p:sp>
        <p:nvSpPr>
          <p:cNvPr id="4" name="矩形 3"/>
          <p:cNvSpPr/>
          <p:nvPr/>
        </p:nvSpPr>
        <p:spPr>
          <a:xfrm>
            <a:off x="539552" y="771550"/>
            <a:ext cx="820891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zh-CN" alt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latin typeface="黑体" panose="02010609060101010101" charset="-122"/>
                <a:ea typeface="黑体" panose="02010609060101010101" charset="-122"/>
              </a:rPr>
              <a:t> </a:t>
            </a:r>
            <a:r>
              <a:rPr lang="zh-CN" altLang="en-US" sz="2800" b="1" dirty="0">
                <a:solidFill>
                  <a:schemeClr val="bg1"/>
                </a:solidFill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latin typeface="黑体" panose="02010609060101010101" charset="-122"/>
                <a:ea typeface="黑体" panose="02010609060101010101" charset="-122"/>
              </a:rPr>
              <a:t>为什么说星星“微小”，而“光明无处不在”？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27886" y="-92546"/>
            <a:ext cx="9180512" cy="5265563"/>
          </a:xfrm>
          <a:prstGeom prst="rect">
            <a:avLst/>
          </a:prstGeom>
          <a:ln>
            <a:noFill/>
          </a:ln>
          <a:effectLst/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611560" y="1491630"/>
            <a:ext cx="7776864" cy="1115690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None/>
            </a:pPr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b="1" dirty="0">
                <a:solidFill>
                  <a:schemeClr val="tx1"/>
                </a:solidFill>
                <a:effectLst>
                  <a:glow rad="139700">
                    <a:schemeClr val="bg1">
                      <a:lumMod val="95000"/>
                    </a:schemeClr>
                  </a:glow>
                </a:effectLst>
                <a:latin typeface="宋体" panose="02010600030101010101" pitchFamily="2" charset="-122"/>
              </a:rPr>
              <a:t>我仿佛看到了（        ）的星空，星星用它（        ）的光照亮了夜空。</a:t>
            </a: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4364360" y="1491630"/>
            <a:ext cx="2295872" cy="5616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None/>
            </a:pPr>
            <a:r>
              <a:rPr lang="zh-CN" altLang="en-US" b="1" dirty="0">
                <a:solidFill>
                  <a:srgbClr val="FFFF00"/>
                </a:solidFill>
                <a:latin typeface="宋体" panose="02010600030101010101" pitchFamily="2" charset="-122"/>
              </a:rPr>
              <a:t>星群密布</a:t>
            </a: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2656841" y="2045627"/>
            <a:ext cx="2563231" cy="5616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None/>
            </a:pPr>
            <a:r>
              <a:rPr lang="zh-CN" altLang="en-US" b="1" dirty="0">
                <a:solidFill>
                  <a:srgbClr val="FFFF00"/>
                </a:solidFill>
                <a:latin typeface="宋体" panose="02010600030101010101" pitchFamily="2" charset="-122"/>
              </a:rPr>
              <a:t>柔和清亮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971600" y="1203598"/>
            <a:ext cx="739458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 dirty="0">
                <a:solidFill>
                  <a:prstClr val="black"/>
                </a:solidFill>
                <a:latin typeface="宋体" pitchFamily="2" charset="-122"/>
                <a:ea typeface="宋体" pitchFamily="2" charset="-122"/>
              </a:rPr>
              <a:t>    自由朗读最后一自然段，边读边想象画面，说说：哪些词句引起了你的注意？这些词语使你想到了怎样的画面？</a:t>
            </a:r>
            <a:endParaRPr lang="en-US" altLang="zh-CN" sz="3200" b="1" dirty="0">
              <a:solidFill>
                <a:prstClr val="black"/>
              </a:solidFill>
              <a:latin typeface="宋体" pitchFamily="2" charset="-122"/>
              <a:ea typeface="宋体" pitchFamily="2" charset="-122"/>
            </a:endParaRPr>
          </a:p>
        </p:txBody>
      </p:sp>
      <p:pic>
        <p:nvPicPr>
          <p:cNvPr id="5" name="Picture 2" descr="E:\本地磁盘F\全是宝贝啊\苹果、土豆等形象\8224437086c03fd917e58e58abba5f4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165382" y="1059582"/>
            <a:ext cx="642377" cy="891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66248" y="1043381"/>
            <a:ext cx="8416124" cy="19882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20090">
              <a:lnSpc>
                <a:spcPct val="110000"/>
              </a:lnSpc>
            </a:pP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如今在海上，每晚和繁星相对，我把它们认得很熟了。我躺在舱面上，仰望天空。深蓝色的天空里，悬着无数半明半昧的星。船在动，星也在动，它们是这样低，真是摇摇欲坠呢！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cxnSp>
        <p:nvCxnSpPr>
          <p:cNvPr id="3" name="直接连接符 2"/>
          <p:cNvCxnSpPr/>
          <p:nvPr/>
        </p:nvCxnSpPr>
        <p:spPr>
          <a:xfrm>
            <a:off x="506466" y="2439906"/>
            <a:ext cx="3558559" cy="0"/>
          </a:xfrm>
          <a:prstGeom prst="line">
            <a:avLst/>
          </a:prstGeom>
          <a:ln w="25400">
            <a:solidFill>
              <a:srgbClr val="FF0000"/>
            </a:solidFill>
          </a:ln>
          <a:effec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直接连接符 18"/>
          <p:cNvCxnSpPr/>
          <p:nvPr/>
        </p:nvCxnSpPr>
        <p:spPr>
          <a:xfrm>
            <a:off x="7740352" y="2478208"/>
            <a:ext cx="864096" cy="0"/>
          </a:xfrm>
          <a:prstGeom prst="line">
            <a:avLst/>
          </a:prstGeom>
          <a:ln w="25400">
            <a:solidFill>
              <a:srgbClr val="0000FF"/>
            </a:solidFill>
          </a:ln>
          <a:effec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0" name="Text Box 5"/>
          <p:cNvSpPr txBox="1">
            <a:spLocks noChangeArrowheads="1"/>
          </p:cNvSpPr>
          <p:nvPr/>
        </p:nvSpPr>
        <p:spPr bwMode="auto">
          <a:xfrm>
            <a:off x="1868781" y="339502"/>
            <a:ext cx="4392488" cy="684803"/>
          </a:xfrm>
          <a:prstGeom prst="rect">
            <a:avLst/>
          </a:prstGeom>
          <a:noFill/>
          <a:effec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68580" tIns="34290" rIns="68580" bIns="3429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buNone/>
            </a:pPr>
            <a:r>
              <a:rPr lang="zh-CN" altLang="en-US" sz="2000" b="1" dirty="0">
                <a:solidFill>
                  <a:srgbClr val="FF0000"/>
                </a:solidFill>
                <a:latin typeface="宋体" panose="02010600030101010101" pitchFamily="2" charset="-122"/>
              </a:rPr>
              <a:t>    星星是半明半昧的，忽闪忽闪的，让人感觉它在不停地动。</a:t>
            </a:r>
          </a:p>
        </p:txBody>
      </p:sp>
      <p:sp>
        <p:nvSpPr>
          <p:cNvPr id="21" name="矩形 20"/>
          <p:cNvSpPr/>
          <p:nvPr/>
        </p:nvSpPr>
        <p:spPr>
          <a:xfrm>
            <a:off x="179512" y="3031616"/>
            <a:ext cx="1861971" cy="1323439"/>
          </a:xfrm>
          <a:prstGeom prst="rect">
            <a:avLst/>
          </a:prstGeom>
          <a:noFill/>
          <a:effec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sz="2000" b="1" dirty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海面很宽广，水天一色，所以星星显得很低。</a:t>
            </a:r>
          </a:p>
        </p:txBody>
      </p:sp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2620113"/>
            <a:ext cx="3623989" cy="223878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" name="直接连接符 10"/>
          <p:cNvCxnSpPr/>
          <p:nvPr/>
        </p:nvCxnSpPr>
        <p:spPr>
          <a:xfrm>
            <a:off x="366248" y="2931790"/>
            <a:ext cx="1325432" cy="0"/>
          </a:xfrm>
          <a:prstGeom prst="line">
            <a:avLst/>
          </a:prstGeom>
          <a:ln w="25400">
            <a:solidFill>
              <a:srgbClr val="0000FF"/>
            </a:solidFill>
          </a:ln>
          <a:effec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2" name="矩形 21"/>
          <p:cNvSpPr/>
          <p:nvPr/>
        </p:nvSpPr>
        <p:spPr>
          <a:xfrm>
            <a:off x="2483768" y="3031615"/>
            <a:ext cx="2082646" cy="1323439"/>
          </a:xfrm>
          <a:prstGeom prst="rect">
            <a:avLst/>
          </a:prstGeom>
          <a:noFill/>
          <a:effec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sz="2000" b="1" dirty="0">
                <a:solidFill>
                  <a:srgbClr val="00B05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星星那么低，又不停地动，给人一种摇摇欲坠的感觉。</a:t>
            </a:r>
          </a:p>
        </p:txBody>
      </p:sp>
      <p:cxnSp>
        <p:nvCxnSpPr>
          <p:cNvPr id="12" name="直接连接符 11"/>
          <p:cNvCxnSpPr/>
          <p:nvPr/>
        </p:nvCxnSpPr>
        <p:spPr>
          <a:xfrm>
            <a:off x="5842266" y="2452330"/>
            <a:ext cx="1409715" cy="0"/>
          </a:xfrm>
          <a:prstGeom prst="line">
            <a:avLst/>
          </a:prstGeom>
          <a:ln w="25400">
            <a:solidFill>
              <a:srgbClr val="FF0000"/>
            </a:solidFill>
          </a:ln>
          <a:effec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/>
        </p:nvCxnSpPr>
        <p:spPr>
          <a:xfrm>
            <a:off x="2663788" y="2901844"/>
            <a:ext cx="1325432" cy="0"/>
          </a:xfrm>
          <a:prstGeom prst="line">
            <a:avLst/>
          </a:prstGeom>
          <a:ln w="25400">
            <a:solidFill>
              <a:srgbClr val="00B050"/>
            </a:solidFill>
          </a:ln>
          <a:effec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472083" y="1603775"/>
            <a:ext cx="8280920" cy="15465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None/>
            </a:pPr>
            <a:r>
              <a:rPr lang="zh-CN" altLang="en-US" b="1" dirty="0">
                <a:solidFill>
                  <a:srgbClr val="FF0000"/>
                </a:solidFill>
                <a:latin typeface="宋体" panose="02010600030101010101" pitchFamily="2" charset="-122"/>
              </a:rPr>
              <a:t>    </a:t>
            </a:r>
            <a:r>
              <a:rPr lang="zh-CN" altLang="en-US" b="1" dirty="0">
                <a:solidFill>
                  <a:schemeClr val="tx1"/>
                </a:solidFill>
                <a:effectLst>
                  <a:glow rad="139700">
                    <a:schemeClr val="bg1">
                      <a:lumMod val="85000"/>
                    </a:schemeClr>
                  </a:glow>
                </a:effectLst>
                <a:latin typeface="宋体" panose="02010600030101010101" pitchFamily="2" charset="-122"/>
              </a:rPr>
              <a:t>我仿佛看到了（        ）的星星撒满夜空，好像（                  ）。它们那么（  ），又在不停地动，（        ）。</a:t>
            </a: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4144491" y="1563638"/>
            <a:ext cx="2295872" cy="5616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None/>
            </a:pPr>
            <a:r>
              <a:rPr lang="zh-CN" altLang="en-US" b="1" dirty="0">
                <a:solidFill>
                  <a:srgbClr val="FFFF00"/>
                </a:solidFill>
                <a:latin typeface="宋体" panose="02010600030101010101" pitchFamily="2" charset="-122"/>
              </a:rPr>
              <a:t>半明半昧</a:t>
            </a: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2915816" y="2107831"/>
            <a:ext cx="4752528" cy="5616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None/>
            </a:pPr>
            <a:r>
              <a:rPr lang="zh-CN" altLang="en-US" b="1" dirty="0">
                <a:solidFill>
                  <a:srgbClr val="FFFF00"/>
                </a:solidFill>
                <a:latin typeface="宋体" panose="02010600030101010101" pitchFamily="2" charset="-122"/>
              </a:rPr>
              <a:t>孩子调皮地眨着眼睛</a:t>
            </a:r>
          </a:p>
        </p:txBody>
      </p: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1696219" y="2588660"/>
            <a:ext cx="720080" cy="5616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None/>
            </a:pPr>
            <a:r>
              <a:rPr lang="zh-CN" altLang="en-US" b="1" dirty="0">
                <a:solidFill>
                  <a:srgbClr val="FFFF00"/>
                </a:solidFill>
                <a:latin typeface="宋体" panose="02010600030101010101" pitchFamily="2" charset="-122"/>
              </a:rPr>
              <a:t>低</a:t>
            </a:r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6156176" y="2563440"/>
            <a:ext cx="1800200" cy="5616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None/>
            </a:pPr>
            <a:r>
              <a:rPr lang="zh-CN" altLang="en-US" b="1" dirty="0">
                <a:solidFill>
                  <a:srgbClr val="FFFF00"/>
                </a:solidFill>
                <a:latin typeface="宋体" panose="02010600030101010101" pitchFamily="2" charset="-122"/>
              </a:rPr>
              <a:t>摇摇欲坠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7784" y="2509262"/>
            <a:ext cx="3960440" cy="23662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TextBox 3"/>
          <p:cNvSpPr txBox="1"/>
          <p:nvPr/>
        </p:nvSpPr>
        <p:spPr>
          <a:xfrm>
            <a:off x="467544" y="1266516"/>
            <a:ext cx="8064896" cy="101720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渐渐地我的眼睛模糊了，我好像看见无数萤火虫在我的周围飞舞</a:t>
            </a: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</a:p>
        </p:txBody>
      </p:sp>
      <p:cxnSp>
        <p:nvCxnSpPr>
          <p:cNvPr id="6" name="直接连接符 5"/>
          <p:cNvCxnSpPr/>
          <p:nvPr/>
        </p:nvCxnSpPr>
        <p:spPr>
          <a:xfrm>
            <a:off x="5292080" y="1715386"/>
            <a:ext cx="3054503" cy="0"/>
          </a:xfrm>
          <a:prstGeom prst="line">
            <a:avLst/>
          </a:prstGeom>
          <a:ln w="25400">
            <a:solidFill>
              <a:srgbClr val="FF0000"/>
            </a:solidFill>
          </a:ln>
          <a:effec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/>
        </p:nvCxnSpPr>
        <p:spPr>
          <a:xfrm>
            <a:off x="611560" y="2211710"/>
            <a:ext cx="2880320" cy="0"/>
          </a:xfrm>
          <a:prstGeom prst="line">
            <a:avLst/>
          </a:prstGeom>
          <a:ln w="25400">
            <a:solidFill>
              <a:srgbClr val="FF0000"/>
            </a:solidFill>
          </a:ln>
          <a:effec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7785" y="2524711"/>
            <a:ext cx="3960440" cy="23353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pSp>
        <p:nvGrpSpPr>
          <p:cNvPr id="11" name="组合 10"/>
          <p:cNvGrpSpPr/>
          <p:nvPr/>
        </p:nvGrpSpPr>
        <p:grpSpPr>
          <a:xfrm>
            <a:off x="1238556" y="411510"/>
            <a:ext cx="1389228" cy="648072"/>
            <a:chOff x="2772909" y="2886143"/>
            <a:chExt cx="1389228" cy="648072"/>
          </a:xfrm>
        </p:grpSpPr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72909" y="2886143"/>
              <a:ext cx="1389228" cy="648072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3" name="文本框 9"/>
            <p:cNvSpPr txBox="1"/>
            <p:nvPr/>
          </p:nvSpPr>
          <p:spPr>
            <a:xfrm>
              <a:off x="3018405" y="2997264"/>
              <a:ext cx="978639" cy="500137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pPr algn="ctr"/>
              <a:r>
                <a:rPr lang="zh-CN" altLang="en-US" sz="2800" b="1" dirty="0">
                  <a:solidFill>
                    <a:schemeClr val="bg1"/>
                  </a:solidFill>
                  <a:latin typeface="黑体" panose="02010609060101010101" charset="-122"/>
                  <a:ea typeface="黑体" panose="02010609060101010101" charset="-122"/>
                </a:rPr>
                <a:t>比喻</a:t>
              </a:r>
            </a:p>
          </p:txBody>
        </p:sp>
      </p:grpSp>
      <p:sp>
        <p:nvSpPr>
          <p:cNvPr id="8" name="流程图: 可选过程 7"/>
          <p:cNvSpPr/>
          <p:nvPr/>
        </p:nvSpPr>
        <p:spPr>
          <a:xfrm>
            <a:off x="3851920" y="1959670"/>
            <a:ext cx="1728191" cy="648096"/>
          </a:xfrm>
          <a:prstGeom prst="flowChartAlternateProcess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zh-CN" altLang="en-US" sz="28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星光闪烁</a:t>
            </a:r>
            <a:endParaRPr lang="zh-CN" altLang="en-US" sz="28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267744" y="1598904"/>
            <a:ext cx="4608512" cy="1332886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2555776" y="1598904"/>
            <a:ext cx="3888432" cy="1116862"/>
            <a:chOff x="2877716" y="2859782"/>
            <a:chExt cx="3888432" cy="1116862"/>
          </a:xfrm>
        </p:grpSpPr>
        <p:grpSp>
          <p:nvGrpSpPr>
            <p:cNvPr id="7" name="组合 6"/>
            <p:cNvGrpSpPr/>
            <p:nvPr/>
          </p:nvGrpSpPr>
          <p:grpSpPr>
            <a:xfrm>
              <a:off x="2877716" y="2896524"/>
              <a:ext cx="3888432" cy="1080120"/>
              <a:chOff x="1581572" y="934278"/>
              <a:chExt cx="3888432" cy="1080120"/>
            </a:xfrm>
          </p:grpSpPr>
          <p:sp>
            <p:nvSpPr>
              <p:cNvPr id="8" name="标题 1"/>
              <p:cNvSpPr txBox="1"/>
              <p:nvPr/>
            </p:nvSpPr>
            <p:spPr>
              <a:xfrm>
                <a:off x="2733700" y="934278"/>
                <a:ext cx="2736304" cy="1076573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anchor="t"/>
              <a:lstStyle/>
              <a:p>
                <a:pPr algn="dist">
                  <a:buFont typeface="Arial" panose="020B0604020202020204" pitchFamily="34" charset="0"/>
                  <a:buNone/>
                </a:pPr>
                <a:r>
                  <a:rPr lang="zh-CN" altLang="en-US" sz="7200" b="1" dirty="0">
                    <a:latin typeface="宋体" pitchFamily="2" charset="-122"/>
                    <a:ea typeface="宋体" pitchFamily="2" charset="-122"/>
                  </a:rPr>
                  <a:t>繁 星</a:t>
                </a:r>
              </a:p>
            </p:txBody>
          </p:sp>
          <p:grpSp>
            <p:nvGrpSpPr>
              <p:cNvPr id="10" name="组合 9"/>
              <p:cNvGrpSpPr/>
              <p:nvPr/>
            </p:nvGrpSpPr>
            <p:grpSpPr>
              <a:xfrm>
                <a:off x="1581572" y="1176043"/>
                <a:ext cx="830188" cy="838355"/>
                <a:chOff x="3059832" y="2278810"/>
                <a:chExt cx="830188" cy="838355"/>
              </a:xfrm>
            </p:grpSpPr>
            <p:pic>
              <p:nvPicPr>
                <p:cNvPr id="11" name="图片 10"/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059832" y="2293219"/>
                  <a:ext cx="830188" cy="823946"/>
                </a:xfrm>
                <a:prstGeom prst="rect">
                  <a:avLst/>
                </a:prstGeom>
              </p:spPr>
            </p:pic>
            <p:sp>
              <p:nvSpPr>
                <p:cNvPr id="13" name="文本框 6">
                  <a:extLst>
                    <a:ext uri="{FF2B5EF4-FFF2-40B4-BE49-F238E27FC236}">
                      <a16:creationId xmlns:a16="http://schemas.microsoft.com/office/drawing/2014/main" id="{D72EACE4-6DBD-7247-92D1-5B31521A4382}"/>
                    </a:ext>
                  </a:extLst>
                </p:cNvPr>
                <p:cNvSpPr txBox="1"/>
                <p:nvPr/>
              </p:nvSpPr>
              <p:spPr>
                <a:xfrm>
                  <a:off x="3232423" y="2278810"/>
                  <a:ext cx="468398" cy="76944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>
                  <a:defPPr>
                    <a:defRPr lang="zh-CN"/>
                  </a:defPPr>
                  <a:lvl1pPr marL="0" algn="l" defTabSz="685800" rtl="0" eaLnBrk="1" latinLnBrk="0" hangingPunct="1">
                    <a:defRPr sz="1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342900" algn="l" defTabSz="685800" rtl="0" eaLnBrk="1" latinLnBrk="0" hangingPunct="1">
                    <a:defRPr sz="1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685800" algn="l" defTabSz="685800" rtl="0" eaLnBrk="1" latinLnBrk="0" hangingPunct="1">
                    <a:defRPr sz="1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028700" algn="l" defTabSz="685800" rtl="0" eaLnBrk="1" latinLnBrk="0" hangingPunct="1">
                    <a:defRPr sz="1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371600" algn="l" defTabSz="685800" rtl="0" eaLnBrk="1" latinLnBrk="0" hangingPunct="1">
                    <a:defRPr sz="1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714500" algn="l" defTabSz="685800" rtl="0" eaLnBrk="1" latinLnBrk="0" hangingPunct="1">
                    <a:defRPr sz="1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057400" algn="l" defTabSz="685800" rtl="0" eaLnBrk="1" latinLnBrk="0" hangingPunct="1">
                    <a:defRPr sz="1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2400300" algn="l" defTabSz="685800" rtl="0" eaLnBrk="1" latinLnBrk="0" hangingPunct="1">
                    <a:defRPr sz="1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2743200" algn="l" defTabSz="685800" rtl="0" eaLnBrk="1" latinLnBrk="0" hangingPunct="1">
                    <a:defRPr sz="1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kumimoji="1" lang="en-US" altLang="zh-CN" sz="4400" b="1" dirty="0">
                      <a:solidFill>
                        <a:srgbClr val="92D050"/>
                      </a:solidFill>
                      <a:latin typeface="楷体" pitchFamily="49" charset="-122"/>
                      <a:ea typeface="楷体" pitchFamily="49" charset="-122"/>
                    </a:rPr>
                    <a:t>4</a:t>
                  </a:r>
                  <a:endParaRPr kumimoji="1" lang="zh-CN" altLang="en-US" sz="4800" b="1" dirty="0">
                    <a:solidFill>
                      <a:srgbClr val="92D050"/>
                    </a:solidFill>
                    <a:latin typeface="楷体" pitchFamily="49" charset="-122"/>
                    <a:ea typeface="楷体" pitchFamily="49" charset="-122"/>
                  </a:endParaRPr>
                </a:p>
              </p:txBody>
            </p:sp>
          </p:grpSp>
        </p:grpSp>
        <p:sp>
          <p:nvSpPr>
            <p:cNvPr id="15" name="标题 1"/>
            <p:cNvSpPr txBox="1"/>
            <p:nvPr/>
          </p:nvSpPr>
          <p:spPr>
            <a:xfrm>
              <a:off x="3319103" y="2859782"/>
              <a:ext cx="909613" cy="1076573"/>
            </a:xfrm>
            <a:prstGeom prst="rect">
              <a:avLst/>
            </a:prstGeom>
            <a:noFill/>
            <a:ln w="12700">
              <a:noFill/>
            </a:ln>
          </p:spPr>
          <p:txBody>
            <a:bodyPr anchor="t"/>
            <a:lstStyle/>
            <a:p>
              <a:pPr algn="dist">
                <a:buFont typeface="Arial" panose="020B0604020202020204" pitchFamily="34" charset="0"/>
                <a:buNone/>
              </a:pPr>
              <a:r>
                <a:rPr lang="zh-CN" altLang="en-US" sz="4000" b="1" dirty="0">
                  <a:latin typeface="宋体" pitchFamily="2" charset="-122"/>
                  <a:ea typeface="宋体" pitchFamily="2" charset="-122"/>
                </a:rPr>
                <a:t>*</a:t>
              </a: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102352" y="52631"/>
            <a:ext cx="274145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200" b="1" dirty="0">
                <a:solidFill>
                  <a:schemeClr val="bg1"/>
                </a:solidFill>
                <a:latin typeface="黑体" pitchFamily="49" charset="-122"/>
                <a:ea typeface="黑体" pitchFamily="49" charset="-122"/>
              </a:rPr>
              <a:t>语文  四年级  上册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525" y="-92546"/>
            <a:ext cx="9180512" cy="5236611"/>
          </a:xfrm>
          <a:prstGeom prst="rect">
            <a:avLst/>
          </a:prstGeom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539552" y="1563638"/>
            <a:ext cx="8280920" cy="14311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defPPr>
              <a:defRPr lang="zh-CN"/>
            </a:defPPr>
            <a:lvl1pPr>
              <a:spcBef>
                <a:spcPct val="50000"/>
              </a:spcBef>
              <a:buFont typeface="Arial" panose="020B0604020202020204" pitchFamily="34" charset="0"/>
              <a:buNone/>
              <a:defRPr kumimoji="1" sz="32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dirty="0">
                <a:latin typeface="宋体" panose="02010600030101010101" pitchFamily="2" charset="-122"/>
                <a:ea typeface="宋体" panose="02010600030101010101" pitchFamily="2" charset="-122"/>
              </a:rPr>
              <a:t>    </a:t>
            </a:r>
            <a:r>
              <a:rPr lang="zh-CN" altLang="en-US" dirty="0">
                <a:solidFill>
                  <a:schemeClr val="tx1"/>
                </a:solidFill>
                <a:effectLst>
                  <a:glow rad="139700">
                    <a:schemeClr val="bg1">
                      <a:lumMod val="85000"/>
                    </a:schemeClr>
                  </a:glo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我感到星星离我更近了，还调皮地在我身边（        ）。</a:t>
            </a: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1763688" y="2427734"/>
            <a:ext cx="1872208" cy="5616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None/>
            </a:pPr>
            <a:r>
              <a:rPr lang="zh-CN" altLang="en-US" b="1" dirty="0">
                <a:solidFill>
                  <a:srgbClr val="FFFF00"/>
                </a:solidFill>
                <a:latin typeface="宋体" panose="02010600030101010101" pitchFamily="2" charset="-122"/>
              </a:rPr>
              <a:t>飞舞嬉戏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1318" y="1097557"/>
            <a:ext cx="7799074" cy="48532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海上的夜是柔和的，是静寂的，是梦幻的。</a:t>
            </a:r>
          </a:p>
        </p:txBody>
      </p:sp>
      <p:sp>
        <p:nvSpPr>
          <p:cNvPr id="8" name="流程图: 可选过程 7"/>
          <p:cNvSpPr/>
          <p:nvPr/>
        </p:nvSpPr>
        <p:spPr>
          <a:xfrm>
            <a:off x="5074806" y="2571750"/>
            <a:ext cx="2948782" cy="1656184"/>
          </a:xfrm>
          <a:prstGeom prst="flowChartAlternateProcess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indent="683895"/>
            <a:r>
              <a:rPr lang="zh-CN" altLang="en-US" sz="28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海上之夜令“我”产生了种种美感。</a:t>
            </a:r>
            <a:endParaRPr lang="zh-CN" altLang="en-US" sz="28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2727901" y="1544474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触觉</a:t>
            </a:r>
            <a:endParaRPr lang="zh-CN" altLang="en-US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4621798" y="1544474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听觉</a:t>
            </a:r>
            <a:endParaRPr lang="zh-CN" altLang="en-US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6378565" y="1544474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视觉</a:t>
            </a:r>
            <a:endParaRPr lang="zh-CN" altLang="en-US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0" name="椭圆 9"/>
          <p:cNvSpPr/>
          <p:nvPr/>
        </p:nvSpPr>
        <p:spPr>
          <a:xfrm>
            <a:off x="2489220" y="1141903"/>
            <a:ext cx="377473" cy="429460"/>
          </a:xfrm>
          <a:prstGeom prst="ellipse">
            <a:avLst/>
          </a:prstGeom>
          <a:noFill/>
          <a:ln>
            <a:solidFill>
              <a:srgbClr val="FF0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椭圆 11"/>
          <p:cNvSpPr/>
          <p:nvPr/>
        </p:nvSpPr>
        <p:spPr>
          <a:xfrm>
            <a:off x="4279895" y="1139315"/>
            <a:ext cx="377473" cy="429460"/>
          </a:xfrm>
          <a:prstGeom prst="ellipse">
            <a:avLst/>
          </a:prstGeom>
          <a:noFill/>
          <a:ln>
            <a:solidFill>
              <a:srgbClr val="FF0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椭圆 12"/>
          <p:cNvSpPr/>
          <p:nvPr/>
        </p:nvSpPr>
        <p:spPr>
          <a:xfrm>
            <a:off x="6080095" y="1139315"/>
            <a:ext cx="377473" cy="429460"/>
          </a:xfrm>
          <a:prstGeom prst="ellipse">
            <a:avLst/>
          </a:prstGeom>
          <a:noFill/>
          <a:ln>
            <a:solidFill>
              <a:srgbClr val="FF0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4" name="直接连接符 13"/>
          <p:cNvCxnSpPr/>
          <p:nvPr/>
        </p:nvCxnSpPr>
        <p:spPr>
          <a:xfrm>
            <a:off x="2939244" y="1568775"/>
            <a:ext cx="635733" cy="0"/>
          </a:xfrm>
          <a:prstGeom prst="line">
            <a:avLst/>
          </a:prstGeom>
          <a:ln w="25400">
            <a:solidFill>
              <a:srgbClr val="FF0000"/>
            </a:solidFill>
          </a:ln>
          <a:effec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/>
        </p:nvCxnSpPr>
        <p:spPr>
          <a:xfrm>
            <a:off x="4740053" y="1568857"/>
            <a:ext cx="635733" cy="0"/>
          </a:xfrm>
          <a:prstGeom prst="line">
            <a:avLst/>
          </a:prstGeom>
          <a:ln w="25400">
            <a:solidFill>
              <a:srgbClr val="FF0000"/>
            </a:solidFill>
          </a:ln>
          <a:effec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直接连接符 18"/>
          <p:cNvCxnSpPr/>
          <p:nvPr/>
        </p:nvCxnSpPr>
        <p:spPr>
          <a:xfrm>
            <a:off x="6511678" y="1568857"/>
            <a:ext cx="635733" cy="0"/>
          </a:xfrm>
          <a:prstGeom prst="line">
            <a:avLst/>
          </a:prstGeom>
          <a:ln w="25400">
            <a:solidFill>
              <a:srgbClr val="FF0000"/>
            </a:solidFill>
          </a:ln>
          <a:effec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003" y="2139702"/>
            <a:ext cx="3226110" cy="27391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" name="组合 14"/>
          <p:cNvGrpSpPr/>
          <p:nvPr/>
        </p:nvGrpSpPr>
        <p:grpSpPr>
          <a:xfrm>
            <a:off x="1132253" y="319080"/>
            <a:ext cx="1389228" cy="648072"/>
            <a:chOff x="2772909" y="2886143"/>
            <a:chExt cx="1389228" cy="648072"/>
          </a:xfrm>
        </p:grpSpPr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72909" y="2886143"/>
              <a:ext cx="1389228" cy="648072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7" name="文本框 9"/>
            <p:cNvSpPr txBox="1"/>
            <p:nvPr/>
          </p:nvSpPr>
          <p:spPr>
            <a:xfrm>
              <a:off x="3018405" y="2997264"/>
              <a:ext cx="978639" cy="500137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pPr algn="ctr"/>
              <a:r>
                <a:rPr lang="zh-CN" altLang="en-US" sz="2800" b="1" dirty="0">
                  <a:solidFill>
                    <a:schemeClr val="bg1"/>
                  </a:solidFill>
                  <a:latin typeface="黑体" panose="02010609060101010101" charset="-122"/>
                  <a:ea typeface="黑体" panose="02010609060101010101" charset="-122"/>
                </a:rPr>
                <a:t>排比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6" grpId="0"/>
      <p:bldP spid="7" grpId="0"/>
      <p:bldP spid="9" grpId="0"/>
      <p:bldP spid="10" grpId="0" animBg="1"/>
      <p:bldP spid="12" grpId="0" animBg="1"/>
      <p:bldP spid="1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30610" y="762460"/>
            <a:ext cx="7858760" cy="101720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zh-CN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在星的怀抱中我微笑着，我沉睡着。我觉得自己是一个小孩子，现在睡在母亲的怀里了。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8" name="流程图: 可选过程 7"/>
          <p:cNvSpPr/>
          <p:nvPr/>
        </p:nvSpPr>
        <p:spPr>
          <a:xfrm>
            <a:off x="3851920" y="2609201"/>
            <a:ext cx="4727064" cy="1656184"/>
          </a:xfrm>
          <a:prstGeom prst="flowChartAlternateProcess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zh-CN" altLang="en-US" sz="28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从“星的怀抱”到“母亲的怀里”，表达了“我”对星空的依恋和热爱。</a:t>
            </a: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972" y="2499742"/>
            <a:ext cx="2456621" cy="18909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cxnSp>
        <p:nvCxnSpPr>
          <p:cNvPr id="12" name="直接连接符 11"/>
          <p:cNvCxnSpPr/>
          <p:nvPr/>
        </p:nvCxnSpPr>
        <p:spPr>
          <a:xfrm>
            <a:off x="1703774" y="1225950"/>
            <a:ext cx="1584176" cy="0"/>
          </a:xfrm>
          <a:prstGeom prst="line">
            <a:avLst/>
          </a:prstGeom>
          <a:ln w="25400">
            <a:solidFill>
              <a:srgbClr val="FF0000"/>
            </a:solidFill>
          </a:ln>
          <a:effec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/>
        </p:nvCxnSpPr>
        <p:spPr>
          <a:xfrm>
            <a:off x="5364088" y="1687221"/>
            <a:ext cx="1872208" cy="0"/>
          </a:xfrm>
          <a:prstGeom prst="line">
            <a:avLst/>
          </a:prstGeom>
          <a:ln w="25400">
            <a:solidFill>
              <a:srgbClr val="FF0000"/>
            </a:solidFill>
          </a:ln>
          <a:effec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467544" y="1491630"/>
            <a:ext cx="8280920" cy="1763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defPPr>
              <a:defRPr lang="zh-CN"/>
            </a:defPPr>
            <a:lvl1pPr>
              <a:spcBef>
                <a:spcPct val="50000"/>
              </a:spcBef>
              <a:buFont typeface="Arial" panose="020B0604020202020204" pitchFamily="34" charset="0"/>
              <a:buNone/>
              <a:defRPr kumimoji="1" sz="32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</a:pPr>
            <a:r>
              <a:rPr lang="zh-CN" altLang="en-US" dirty="0">
                <a:latin typeface="宋体" panose="02010600030101010101" pitchFamily="2" charset="-122"/>
                <a:ea typeface="宋体" panose="02010600030101010101" pitchFamily="2" charset="-122"/>
              </a:rPr>
              <a:t>    </a:t>
            </a:r>
            <a:r>
              <a:rPr lang="zh-CN" altLang="en-US" dirty="0">
                <a:solidFill>
                  <a:schemeClr val="tx1"/>
                </a:solidFill>
                <a:effectLst>
                  <a:glow rad="139700">
                    <a:schemeClr val="bg1">
                      <a:lumMod val="85000"/>
                    </a:schemeClr>
                  </a:glo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我看到星空（        ），星星仿佛在我的身边萦绕，带来光明和温暖，我仿佛睡在妈妈的怀抱中一样，（        ）。</a:t>
            </a: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3779912" y="1503568"/>
            <a:ext cx="1872208" cy="5616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None/>
            </a:pPr>
            <a:r>
              <a:rPr lang="zh-CN" altLang="en-US" b="1" dirty="0">
                <a:solidFill>
                  <a:srgbClr val="FFFF00"/>
                </a:solidFill>
                <a:latin typeface="宋体" panose="02010600030101010101" pitchFamily="2" charset="-122"/>
              </a:rPr>
              <a:t>辽阔无垠</a:t>
            </a: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5004048" y="2678167"/>
            <a:ext cx="1872208" cy="5616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None/>
            </a:pPr>
            <a:r>
              <a:rPr lang="zh-CN" altLang="en-US" b="1" dirty="0">
                <a:solidFill>
                  <a:srgbClr val="FFFF00"/>
                </a:solidFill>
                <a:latin typeface="宋体" panose="02010600030101010101" pitchFamily="2" charset="-122"/>
              </a:rPr>
              <a:t>温馨甜美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EFD"/>
              </a:clrFrom>
              <a:clrTo>
                <a:srgbClr val="FFFE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98"/>
          <a:stretch/>
        </p:blipFill>
        <p:spPr bwMode="auto">
          <a:xfrm>
            <a:off x="539552" y="1204299"/>
            <a:ext cx="8136904" cy="28796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矩形 4"/>
          <p:cNvSpPr/>
          <p:nvPr/>
        </p:nvSpPr>
        <p:spPr>
          <a:xfrm>
            <a:off x="899592" y="1779662"/>
            <a:ext cx="727280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    </a:t>
            </a:r>
            <a:r>
              <a:rPr lang="zh-CN" altLang="en-US" sz="3200" b="1" dirty="0">
                <a:latin typeface="宋体" pitchFamily="2" charset="-122"/>
                <a:ea typeface="宋体" pitchFamily="2" charset="-122"/>
              </a:rPr>
              <a:t>作者细致入微地捕捉到繁星的样子，离当下越近，描写就越细致。读这样的文章，我们要充分发挥想象，想象文章描写的画面，去理解文意，去体会感情。</a:t>
            </a:r>
            <a:endParaRPr lang="zh-CN" altLang="en-US" sz="3000" b="1" dirty="0"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317280" y="629275"/>
            <a:ext cx="224292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4000" b="1" dirty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写法总结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本框 6"/>
          <p:cNvSpPr txBox="1"/>
          <p:nvPr/>
        </p:nvSpPr>
        <p:spPr>
          <a:xfrm>
            <a:off x="2127319" y="4032815"/>
            <a:ext cx="6621145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我仿佛看见无数萤火虫在我的周围飞舞。</a:t>
            </a:r>
          </a:p>
        </p:txBody>
      </p:sp>
      <p:sp>
        <p:nvSpPr>
          <p:cNvPr id="7" name="矩形 6"/>
          <p:cNvSpPr/>
          <p:nvPr/>
        </p:nvSpPr>
        <p:spPr>
          <a:xfrm>
            <a:off x="3455775" y="267494"/>
            <a:ext cx="203773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3600" b="1" dirty="0">
                <a:solidFill>
                  <a:srgbClr val="0000FF"/>
                </a:solidFill>
                <a:latin typeface="宋体" pitchFamily="2" charset="-122"/>
                <a:ea typeface="宋体" pitchFamily="2" charset="-122"/>
                <a:cs typeface="黑体" panose="02010609060101010101" charset="-122"/>
              </a:rPr>
              <a:t>分类整理</a:t>
            </a:r>
            <a:endParaRPr lang="zh-CN" altLang="en-US" sz="3600" b="1" dirty="0">
              <a:solidFill>
                <a:srgbClr val="0000FF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924842" y="1488434"/>
            <a:ext cx="906017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数量</a:t>
            </a:r>
            <a:endParaRPr lang="zh-CN" altLang="en-US" sz="1100" b="1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899592" y="2427734"/>
            <a:ext cx="906017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光亮</a:t>
            </a:r>
            <a:endParaRPr lang="zh-CN" altLang="en-US" sz="1100" b="1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899592" y="3363838"/>
            <a:ext cx="906017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姿态</a:t>
            </a:r>
            <a:endParaRPr lang="zh-CN" altLang="en-US" sz="1100" b="1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124699" y="1488434"/>
            <a:ext cx="46929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密密麻麻  星群密布</a:t>
            </a:r>
            <a:endParaRPr lang="en-US" altLang="zh-CN" sz="2800" b="1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2123728" y="2429475"/>
            <a:ext cx="16273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半明半昧</a:t>
            </a:r>
            <a:endParaRPr lang="zh-CN" altLang="en-US" sz="1100" dirty="0"/>
          </a:p>
        </p:txBody>
      </p:sp>
      <p:sp>
        <p:nvSpPr>
          <p:cNvPr id="10" name="矩形 9"/>
          <p:cNvSpPr/>
          <p:nvPr/>
        </p:nvSpPr>
        <p:spPr>
          <a:xfrm>
            <a:off x="2151710" y="3371638"/>
            <a:ext cx="16273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摇摇欲坠</a:t>
            </a:r>
            <a:endParaRPr lang="zh-CN" altLang="en-US" sz="1100" dirty="0"/>
          </a:p>
        </p:txBody>
      </p:sp>
      <p:sp>
        <p:nvSpPr>
          <p:cNvPr id="11" name="矩形 10"/>
          <p:cNvSpPr/>
          <p:nvPr/>
        </p:nvSpPr>
        <p:spPr>
          <a:xfrm>
            <a:off x="410550" y="752386"/>
            <a:ext cx="270939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0000FF"/>
                </a:solidFill>
                <a:latin typeface="宋体" pitchFamily="2" charset="-122"/>
                <a:ea typeface="宋体" pitchFamily="2" charset="-122"/>
                <a:cs typeface="黑体" panose="02010609060101010101" charset="-122"/>
              </a:rPr>
              <a:t>描写繁星的词句</a:t>
            </a:r>
            <a:endParaRPr lang="zh-CN" altLang="en-US" sz="2800" b="1" dirty="0">
              <a:solidFill>
                <a:srgbClr val="0000FF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EFD"/>
              </a:clrFrom>
              <a:clrTo>
                <a:srgbClr val="FFFE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4181" y="1290679"/>
            <a:ext cx="1716916" cy="9187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EFD"/>
              </a:clrFrom>
              <a:clrTo>
                <a:srgbClr val="FFFE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9444" y="1292936"/>
            <a:ext cx="1716916" cy="9187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EFD"/>
              </a:clrFrom>
              <a:clrTo>
                <a:srgbClr val="FFFE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6936" y="2231720"/>
            <a:ext cx="1716916" cy="9187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EFD"/>
              </a:clrFrom>
              <a:clrTo>
                <a:srgbClr val="FFFE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3902" y="3161330"/>
            <a:ext cx="1716916" cy="9187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5" grpId="0"/>
      <p:bldP spid="8" grpId="0"/>
      <p:bldP spid="1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96119" y="1432917"/>
            <a:ext cx="8143932" cy="287001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 b="1" dirty="0">
                <a:latin typeface="宋体" pitchFamily="2" charset="-122"/>
                <a:ea typeface="宋体" pitchFamily="2" charset="-122"/>
              </a:rPr>
              <a:t>      课文以（    ）为线索，讲述了“我”在（    ）、（      ）、（    ）不同时期不同地点观看繁星的情景与感受，抒发了“我”由此产生（        ）、（             ）的感受，给人以丰富的联想和美的享受。</a:t>
            </a:r>
          </a:p>
        </p:txBody>
      </p:sp>
      <p:sp>
        <p:nvSpPr>
          <p:cNvPr id="6" name="矩形 5"/>
          <p:cNvSpPr/>
          <p:nvPr/>
        </p:nvSpPr>
        <p:spPr>
          <a:xfrm>
            <a:off x="2950475" y="1437177"/>
            <a:ext cx="957313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000" b="1" dirty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时间</a:t>
            </a:r>
            <a:endParaRPr lang="zh-CN" altLang="en-US" sz="3000" dirty="0"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806375" y="2010781"/>
            <a:ext cx="957313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000" b="1" dirty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从前</a:t>
            </a:r>
            <a:endParaRPr lang="zh-CN" altLang="en-US" sz="3000" dirty="0"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791402" y="3075806"/>
            <a:ext cx="1729961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000" b="1" dirty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热爱自然</a:t>
            </a:r>
            <a:endParaRPr lang="zh-CN" altLang="en-US" sz="3000" dirty="0"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365536" y="3097872"/>
            <a:ext cx="2502608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000" b="1" dirty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向往美好生活</a:t>
            </a:r>
            <a:endParaRPr lang="zh-CN" altLang="en-US" sz="3000" dirty="0">
              <a:solidFill>
                <a:srgbClr val="FF0000"/>
              </a:solidFill>
              <a:latin typeface="宋体" pitchFamily="2" charset="-122"/>
              <a:ea typeface="宋体" pitchFamily="2" charset="-122"/>
            </a:endParaRP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1ADAE7EB-1A99-4B47-A681-4DE51EEFD6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816" y="547025"/>
            <a:ext cx="2268000" cy="692577"/>
          </a:xfrm>
          <a:prstGeom prst="rect">
            <a:avLst/>
          </a:prstGeom>
        </p:spPr>
      </p:pic>
      <p:sp>
        <p:nvSpPr>
          <p:cNvPr id="14" name="文本框 14">
            <a:extLst>
              <a:ext uri="{FF2B5EF4-FFF2-40B4-BE49-F238E27FC236}">
                <a16:creationId xmlns:a16="http://schemas.microsoft.com/office/drawing/2014/main" id="{80B85544-D7C4-4D40-8A66-D2FAD35177B4}"/>
              </a:ext>
            </a:extLst>
          </p:cNvPr>
          <p:cNvSpPr txBox="1"/>
          <p:nvPr/>
        </p:nvSpPr>
        <p:spPr>
          <a:xfrm>
            <a:off x="827584" y="508342"/>
            <a:ext cx="2122891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主题概括</a:t>
            </a: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F0A6907F-EF10-1841-B3C2-DD2B69D202F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140" y="537266"/>
            <a:ext cx="460522" cy="572844"/>
          </a:xfrm>
          <a:prstGeom prst="rect">
            <a:avLst/>
          </a:prstGeom>
        </p:spPr>
      </p:pic>
      <p:sp>
        <p:nvSpPr>
          <p:cNvPr id="16" name="矩形 15"/>
          <p:cNvSpPr/>
          <p:nvPr/>
        </p:nvSpPr>
        <p:spPr>
          <a:xfrm>
            <a:off x="2610532" y="1999027"/>
            <a:ext cx="1343638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000" b="1" dirty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三年前</a:t>
            </a:r>
            <a:endParaRPr lang="zh-CN" altLang="en-US" sz="3000" dirty="0"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4788024" y="1991175"/>
            <a:ext cx="957313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000" b="1" dirty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如今</a:t>
            </a:r>
            <a:endParaRPr lang="zh-CN" altLang="en-US" sz="3000" dirty="0">
              <a:latin typeface="宋体" pitchFamily="2" charset="-122"/>
              <a:ea typeface="宋体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6" grpId="0"/>
      <p:bldP spid="1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40404" y="1087720"/>
            <a:ext cx="7710377" cy="28346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20000"/>
              </a:lnSpc>
            </a:pPr>
            <a:r>
              <a:rPr lang="zh-CN" altLang="en-US" sz="2500" b="1" dirty="0">
                <a:latin typeface="黑体" panose="02010609060101010101" charset="-122"/>
                <a:ea typeface="黑体" panose="02010609060101010101" charset="-122"/>
              </a:rPr>
              <a:t>一、仿写词语。</a:t>
            </a:r>
            <a:endParaRPr lang="en-US" altLang="zh-CN" sz="2500" b="1" dirty="0">
              <a:latin typeface="黑体" panose="02010609060101010101" charset="-122"/>
              <a:ea typeface="黑体" panose="02010609060101010101" charset="-122"/>
            </a:endParaRPr>
          </a:p>
          <a:p>
            <a:pPr>
              <a:lnSpc>
                <a:spcPct val="220000"/>
              </a:lnSpc>
            </a:pPr>
            <a:r>
              <a:rPr lang="en-US" altLang="zh-CN" sz="2500" b="1" dirty="0">
                <a:latin typeface="黑体" panose="02010609060101010101" charset="-122"/>
                <a:ea typeface="黑体" panose="02010609060101010101" charset="-122"/>
              </a:rPr>
              <a:t>   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摇摇欲坠：</a:t>
            </a:r>
            <a:endParaRPr lang="en-US" altLang="zh-CN" sz="2800" b="1" dirty="0">
              <a:latin typeface="楷体" pitchFamily="49" charset="-122"/>
              <a:ea typeface="楷体" pitchFamily="49" charset="-122"/>
            </a:endParaRPr>
          </a:p>
          <a:p>
            <a:pPr>
              <a:lnSpc>
                <a:spcPct val="220000"/>
              </a:lnSpc>
            </a:pP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   半明半昧：</a:t>
            </a:r>
            <a:endParaRPr lang="en-US" altLang="zh-CN" sz="2800" b="1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2915816" y="2283718"/>
            <a:ext cx="1728192" cy="5155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滔滔不绝 </a:t>
            </a:r>
          </a:p>
        </p:txBody>
      </p:sp>
      <p:sp>
        <p:nvSpPr>
          <p:cNvPr id="3" name="矩形 2"/>
          <p:cNvSpPr/>
          <p:nvPr/>
        </p:nvSpPr>
        <p:spPr>
          <a:xfrm>
            <a:off x="6625399" y="2264554"/>
            <a:ext cx="16273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欣欣向荣</a:t>
            </a:r>
            <a:endParaRPr lang="zh-CN" altLang="en-US" sz="1600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4788024" y="2283718"/>
            <a:ext cx="16273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亭亭玉立</a:t>
            </a:r>
            <a:endParaRPr lang="zh-CN" altLang="en-US" sz="1600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915816" y="3200658"/>
            <a:ext cx="18085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自由自在 </a:t>
            </a:r>
            <a:endParaRPr lang="zh-CN" altLang="en-US" sz="1600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6607511" y="3200658"/>
            <a:ext cx="18085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一心一意 </a:t>
            </a:r>
            <a:endParaRPr lang="zh-CN" altLang="en-US" sz="1600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4744831" y="3215469"/>
            <a:ext cx="1627369" cy="50840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10000"/>
              </a:lnSpc>
            </a:pPr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十全十美</a:t>
            </a: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17D61E90-4F2F-3E44-AD2D-623028386F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314678"/>
            <a:ext cx="2268000" cy="692577"/>
          </a:xfrm>
          <a:prstGeom prst="rect">
            <a:avLst/>
          </a:prstGeom>
        </p:spPr>
      </p:pic>
      <p:sp>
        <p:nvSpPr>
          <p:cNvPr id="13" name="文本框 14">
            <a:extLst>
              <a:ext uri="{FF2B5EF4-FFF2-40B4-BE49-F238E27FC236}">
                <a16:creationId xmlns:a16="http://schemas.microsoft.com/office/drawing/2014/main" id="{13209B86-8BB7-D84D-9240-3B90A93EE5CC}"/>
              </a:ext>
            </a:extLst>
          </p:cNvPr>
          <p:cNvSpPr txBox="1"/>
          <p:nvPr/>
        </p:nvSpPr>
        <p:spPr>
          <a:xfrm>
            <a:off x="864933" y="267494"/>
            <a:ext cx="2122891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课堂演练</a:t>
            </a: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6D4244E0-0621-0F40-9DA8-04528D5D15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584" y="304678"/>
            <a:ext cx="450000" cy="559757"/>
          </a:xfrm>
          <a:prstGeom prst="rect">
            <a:avLst/>
          </a:prstGeom>
        </p:spPr>
      </p:pic>
      <p:cxnSp>
        <p:nvCxnSpPr>
          <p:cNvPr id="10" name="直接连接符 9"/>
          <p:cNvCxnSpPr/>
          <p:nvPr/>
        </p:nvCxnSpPr>
        <p:spPr>
          <a:xfrm>
            <a:off x="2915816" y="2787774"/>
            <a:ext cx="158417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/>
        </p:nvCxnSpPr>
        <p:spPr>
          <a:xfrm>
            <a:off x="4809620" y="2796878"/>
            <a:ext cx="158417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连接符 15"/>
          <p:cNvCxnSpPr/>
          <p:nvPr/>
        </p:nvCxnSpPr>
        <p:spPr>
          <a:xfrm>
            <a:off x="6668592" y="2779625"/>
            <a:ext cx="158417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/>
        </p:nvCxnSpPr>
        <p:spPr>
          <a:xfrm>
            <a:off x="2915816" y="3723878"/>
            <a:ext cx="158417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/>
        </p:nvCxnSpPr>
        <p:spPr>
          <a:xfrm>
            <a:off x="4766427" y="3705192"/>
            <a:ext cx="158417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/>
          <p:cNvCxnSpPr/>
          <p:nvPr/>
        </p:nvCxnSpPr>
        <p:spPr>
          <a:xfrm>
            <a:off x="6646995" y="3723878"/>
            <a:ext cx="158417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" grpId="0"/>
      <p:bldP spid="4" grpId="0"/>
      <p:bldP spid="5" grpId="0"/>
      <p:bldP spid="7" grpId="0"/>
      <p:bldP spid="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60769" y="771550"/>
            <a:ext cx="8115687" cy="39010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 sz="2500" b="1" dirty="0">
                <a:latin typeface="黑体" panose="02010609060101010101" charset="-122"/>
                <a:ea typeface="黑体" panose="02010609060101010101" charset="-122"/>
              </a:rPr>
              <a:t>二、以下说法有误的一项是（    ）。</a:t>
            </a:r>
          </a:p>
          <a:p>
            <a:pPr>
              <a:lnSpc>
                <a:spcPct val="110000"/>
              </a:lnSpc>
            </a:pPr>
            <a:r>
              <a:rPr lang="en-US" altLang="zh-CN" sz="2500" b="1" dirty="0">
                <a:latin typeface="楷体" pitchFamily="49" charset="-122"/>
                <a:ea typeface="楷体" pitchFamily="49" charset="-122"/>
              </a:rPr>
              <a:t>    A.</a:t>
            </a:r>
            <a:r>
              <a:rPr lang="zh-CN" altLang="en-US" sz="2500" b="1" dirty="0">
                <a:latin typeface="楷体" pitchFamily="49" charset="-122"/>
                <a:ea typeface="楷体" pitchFamily="49" charset="-122"/>
              </a:rPr>
              <a:t>本文讲述了“从前”“三年前”“如今”三个不同时段看星星的感受。 </a:t>
            </a:r>
          </a:p>
          <a:p>
            <a:pPr>
              <a:lnSpc>
                <a:spcPct val="110000"/>
              </a:lnSpc>
            </a:pPr>
            <a:r>
              <a:rPr lang="en-US" altLang="zh-CN" sz="2500" b="1" dirty="0">
                <a:latin typeface="楷体" pitchFamily="49" charset="-122"/>
                <a:ea typeface="楷体" pitchFamily="49" charset="-122"/>
              </a:rPr>
              <a:t>    B.</a:t>
            </a:r>
            <a:r>
              <a:rPr lang="zh-CN" altLang="en-US" sz="2500" b="1" dirty="0">
                <a:latin typeface="楷体" pitchFamily="49" charset="-122"/>
                <a:ea typeface="楷体" pitchFamily="49" charset="-122"/>
              </a:rPr>
              <a:t>文中写了在家乡庭院、南京住所的庭院和海上这三个不同的地方看星星。</a:t>
            </a:r>
          </a:p>
          <a:p>
            <a:pPr>
              <a:lnSpc>
                <a:spcPct val="110000"/>
              </a:lnSpc>
            </a:pPr>
            <a:r>
              <a:rPr lang="en-US" altLang="zh-CN" sz="2500" b="1" dirty="0">
                <a:latin typeface="楷体" pitchFamily="49" charset="-122"/>
                <a:ea typeface="楷体" pitchFamily="49" charset="-122"/>
              </a:rPr>
              <a:t>    C.“</a:t>
            </a:r>
            <a:r>
              <a:rPr lang="zh-CN" altLang="en-US" sz="2500" b="1" dirty="0">
                <a:latin typeface="楷体" pitchFamily="49" charset="-122"/>
                <a:ea typeface="楷体" pitchFamily="49" charset="-122"/>
              </a:rPr>
              <a:t>船在动，星也在动，它们是这样低，真是摇摇欲坠呢！”这句话富有想象力。</a:t>
            </a:r>
          </a:p>
          <a:p>
            <a:pPr>
              <a:lnSpc>
                <a:spcPct val="110000"/>
              </a:lnSpc>
            </a:pPr>
            <a:r>
              <a:rPr lang="en-US" altLang="zh-CN" sz="2500" b="1" dirty="0">
                <a:latin typeface="楷体" pitchFamily="49" charset="-122"/>
                <a:ea typeface="楷体" pitchFamily="49" charset="-122"/>
              </a:rPr>
              <a:t>    D.“</a:t>
            </a:r>
            <a:r>
              <a:rPr lang="zh-CN" altLang="en-US" sz="2500" b="1" dirty="0">
                <a:latin typeface="楷体" pitchFamily="49" charset="-122"/>
                <a:ea typeface="楷体" pitchFamily="49" charset="-122"/>
              </a:rPr>
              <a:t>我仿佛听见它们在小声说话。”这句话运用了比喻的手法。</a:t>
            </a:r>
          </a:p>
        </p:txBody>
      </p:sp>
      <p:sp>
        <p:nvSpPr>
          <p:cNvPr id="6" name="矩形 5"/>
          <p:cNvSpPr/>
          <p:nvPr/>
        </p:nvSpPr>
        <p:spPr>
          <a:xfrm>
            <a:off x="5004048" y="608950"/>
            <a:ext cx="50405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D</a:t>
            </a:r>
            <a:endParaRPr lang="zh-CN" altLang="en-US" sz="2800" b="1" dirty="0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683568" y="1995686"/>
            <a:ext cx="8167656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</a:rPr>
              <a:t>仰望星空时，你有什么感受呢？课下和同学交流。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CB81D6D7-6938-C145-8BEC-2879AE65FD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816" y="583029"/>
            <a:ext cx="2268000" cy="692577"/>
          </a:xfrm>
          <a:prstGeom prst="rect">
            <a:avLst/>
          </a:prstGeom>
        </p:spPr>
      </p:pic>
      <p:sp>
        <p:nvSpPr>
          <p:cNvPr id="9" name="文本框 14">
            <a:extLst>
              <a:ext uri="{FF2B5EF4-FFF2-40B4-BE49-F238E27FC236}">
                <a16:creationId xmlns:a16="http://schemas.microsoft.com/office/drawing/2014/main" id="{F96644E9-3682-8A4F-B0FB-F395F0876BFB}"/>
              </a:ext>
            </a:extLst>
          </p:cNvPr>
          <p:cNvSpPr txBox="1"/>
          <p:nvPr/>
        </p:nvSpPr>
        <p:spPr>
          <a:xfrm>
            <a:off x="827584" y="551017"/>
            <a:ext cx="2122891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课后作业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E34CF290-E840-C049-82FD-34FC4FF65E5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765" y="583029"/>
            <a:ext cx="450000" cy="55975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星星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0536" y="-9525"/>
            <a:ext cx="9283055" cy="5196205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539552" y="4423600"/>
            <a:ext cx="7128792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b="1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 同学们，每当凝望星空时，你有什么感受？</a:t>
            </a:r>
            <a:endParaRPr lang="zh-CN" altLang="en-US" sz="5400" b="1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黑体" panose="02010609060101010101" charset="-122"/>
              <a:ea typeface="黑体" panose="02010609060101010101" charset="-122"/>
            </a:endParaRPr>
          </a:p>
        </p:txBody>
      </p:sp>
      <p:pic>
        <p:nvPicPr>
          <p:cNvPr id="4" name="链接1：儿歌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956376" y="4410422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82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>
            <a:spLocks noChangeArrowheads="1"/>
          </p:cNvSpPr>
          <p:nvPr/>
        </p:nvSpPr>
        <p:spPr bwMode="auto">
          <a:xfrm>
            <a:off x="789704" y="915566"/>
            <a:ext cx="7704138" cy="3570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120000"/>
              </a:lnSpc>
              <a:spcBef>
                <a:spcPts val="1200"/>
              </a:spcBef>
            </a:pPr>
            <a:r>
              <a:rPr lang="zh-CN" altLang="en-US" sz="3000" b="1" dirty="0">
                <a:latin typeface="楷体" pitchFamily="49" charset="-122"/>
                <a:ea typeface="楷体" pitchFamily="49" charset="-122"/>
              </a:rPr>
              <a:t>   </a:t>
            </a:r>
            <a:r>
              <a:rPr lang="zh-CN" altLang="en-US" sz="3000" b="1" dirty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 巴金</a:t>
            </a:r>
            <a:r>
              <a:rPr lang="zh-CN" altLang="en-US" sz="3000" b="1" dirty="0">
                <a:latin typeface="楷体" pitchFamily="49" charset="-122"/>
                <a:ea typeface="楷体" pitchFamily="49" charset="-122"/>
              </a:rPr>
              <a:t>（</a:t>
            </a:r>
            <a:r>
              <a:rPr lang="en-US" altLang="zh-CN" sz="3000" b="1" dirty="0">
                <a:latin typeface="楷体" pitchFamily="49" charset="-122"/>
                <a:ea typeface="楷体" pitchFamily="49" charset="-122"/>
              </a:rPr>
              <a:t>1904—2005</a:t>
            </a:r>
            <a:r>
              <a:rPr lang="zh-CN" altLang="en-US" sz="3000" b="1" dirty="0">
                <a:latin typeface="楷体" pitchFamily="49" charset="-122"/>
                <a:ea typeface="楷体" pitchFamily="49" charset="-122"/>
              </a:rPr>
              <a:t>），原名</a:t>
            </a:r>
            <a:r>
              <a:rPr lang="zh-CN" altLang="en-US" sz="3000" b="1" dirty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李尧棠</a:t>
            </a:r>
            <a:r>
              <a:rPr lang="zh-CN" altLang="en-US" sz="3000" b="1" dirty="0">
                <a:latin typeface="楷体" pitchFamily="49" charset="-122"/>
                <a:ea typeface="楷体" pitchFamily="49" charset="-122"/>
              </a:rPr>
              <a:t>，四川成都人，现代文学家。</a:t>
            </a:r>
            <a:r>
              <a:rPr lang="en-US" altLang="zh-CN" sz="3000" b="1" dirty="0">
                <a:latin typeface="楷体" pitchFamily="49" charset="-122"/>
                <a:ea typeface="楷体" pitchFamily="49" charset="-122"/>
              </a:rPr>
              <a:t>2003</a:t>
            </a:r>
            <a:r>
              <a:rPr lang="zh-CN" altLang="en-US" sz="3000" b="1" dirty="0">
                <a:latin typeface="楷体" pitchFamily="49" charset="-122"/>
                <a:ea typeface="楷体" pitchFamily="49" charset="-122"/>
              </a:rPr>
              <a:t>年被国务院授予“人民作家”荣誉称号，是</a:t>
            </a:r>
            <a:r>
              <a:rPr lang="en-US" altLang="zh-CN" sz="3000" b="1" dirty="0">
                <a:latin typeface="楷体" pitchFamily="49" charset="-122"/>
                <a:ea typeface="楷体" pitchFamily="49" charset="-122"/>
              </a:rPr>
              <a:t>20</a:t>
            </a:r>
            <a:r>
              <a:rPr lang="zh-CN" altLang="en-US" sz="3000" b="1" dirty="0">
                <a:latin typeface="楷体" pitchFamily="49" charset="-122"/>
                <a:ea typeface="楷体" pitchFamily="49" charset="-122"/>
              </a:rPr>
              <a:t>世纪中国杰出的文学大师、中国当代文坛的巨匠。</a:t>
            </a:r>
            <a:endParaRPr lang="en-US" altLang="zh-CN" sz="3000" b="1" dirty="0">
              <a:latin typeface="楷体" pitchFamily="49" charset="-122"/>
              <a:ea typeface="楷体" pitchFamily="49" charset="-122"/>
            </a:endParaRPr>
          </a:p>
          <a:p>
            <a:pPr eaLnBrk="1" hangingPunct="1">
              <a:lnSpc>
                <a:spcPct val="120000"/>
              </a:lnSpc>
              <a:spcBef>
                <a:spcPts val="1200"/>
              </a:spcBef>
            </a:pPr>
            <a:r>
              <a:rPr lang="en-US" altLang="zh-CN" sz="3000" b="1" dirty="0">
                <a:latin typeface="楷体" pitchFamily="49" charset="-122"/>
                <a:ea typeface="楷体" pitchFamily="49" charset="-122"/>
              </a:rPr>
              <a:t>    </a:t>
            </a:r>
            <a:r>
              <a:rPr lang="zh-CN" altLang="en-US" sz="3000" b="1" dirty="0">
                <a:latin typeface="楷体" pitchFamily="49" charset="-122"/>
                <a:ea typeface="楷体" pitchFamily="49" charset="-122"/>
              </a:rPr>
              <a:t>主要作品：</a:t>
            </a:r>
            <a:r>
              <a:rPr lang="en-US" altLang="zh-CN" sz="30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《</a:t>
            </a:r>
            <a:r>
              <a:rPr lang="zh-CN" altLang="en-US" sz="30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家</a:t>
            </a:r>
            <a:r>
              <a:rPr lang="en-US" altLang="zh-CN" sz="30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》《</a:t>
            </a:r>
            <a:r>
              <a:rPr lang="zh-CN" altLang="en-US" sz="30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春</a:t>
            </a:r>
            <a:r>
              <a:rPr lang="en-US" altLang="zh-CN" sz="30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》《</a:t>
            </a:r>
            <a:r>
              <a:rPr lang="zh-CN" altLang="en-US" sz="30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秋</a:t>
            </a:r>
            <a:r>
              <a:rPr lang="en-US" altLang="zh-CN" sz="30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》《</a:t>
            </a:r>
            <a:r>
              <a:rPr lang="zh-CN" altLang="en-US" sz="30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雾</a:t>
            </a:r>
            <a:r>
              <a:rPr lang="en-US" altLang="zh-CN" sz="30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》《</a:t>
            </a:r>
            <a:r>
              <a:rPr lang="zh-CN" altLang="en-US" sz="30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雨</a:t>
            </a:r>
            <a:r>
              <a:rPr lang="en-US" altLang="zh-CN" sz="30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》《</a:t>
            </a:r>
            <a:r>
              <a:rPr lang="zh-CN" altLang="en-US" sz="30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电</a:t>
            </a:r>
            <a:r>
              <a:rPr lang="en-US" altLang="zh-CN" sz="30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》</a:t>
            </a:r>
            <a:r>
              <a:rPr lang="zh-CN" altLang="en-US" sz="3000" b="1" dirty="0">
                <a:latin typeface="楷体" pitchFamily="49" charset="-122"/>
                <a:ea typeface="楷体" pitchFamily="49" charset="-122"/>
              </a:rPr>
              <a:t>等。</a:t>
            </a:r>
          </a:p>
        </p:txBody>
      </p:sp>
    </p:spTree>
    <p:extLst>
      <p:ext uri="{BB962C8B-B14F-4D97-AF65-F5344CB8AC3E}">
        <p14:creationId xmlns:p14="http://schemas.microsoft.com/office/powerpoint/2010/main" val="2187925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本框 64"/>
          <p:cNvSpPr txBox="1"/>
          <p:nvPr/>
        </p:nvSpPr>
        <p:spPr>
          <a:xfrm>
            <a:off x="539552" y="1787644"/>
            <a:ext cx="3312368" cy="2008242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rgbClr val="0000FF"/>
                </a:solidFill>
                <a:latin typeface="宋体" pitchFamily="2" charset="-122"/>
                <a:ea typeface="宋体" pitchFamily="2" charset="-122"/>
              </a:rPr>
              <a:t>    认真朗读课文，读准容易读错的字音，注意停顿。</a:t>
            </a: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F292E2DA-D76A-F64F-A0B1-FE3BB425F9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5937" y="383823"/>
            <a:ext cx="2269879" cy="693151"/>
          </a:xfrm>
          <a:prstGeom prst="rect">
            <a:avLst/>
          </a:prstGeom>
        </p:spPr>
      </p:pic>
      <p:sp>
        <p:nvSpPr>
          <p:cNvPr id="10" name="文本框 14">
            <a:hlinkClick r:id="rId3" action="ppaction://hlinkfile"/>
          </p:cNvPr>
          <p:cNvSpPr txBox="1"/>
          <p:nvPr/>
        </p:nvSpPr>
        <p:spPr>
          <a:xfrm>
            <a:off x="864933" y="364326"/>
            <a:ext cx="2122891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初读课文</a:t>
            </a: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BE959814-26B7-6146-BD57-0DF3F8959B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92293"/>
            <a:ext cx="443315" cy="551442"/>
          </a:xfrm>
          <a:prstGeom prst="rect">
            <a:avLst/>
          </a:prstGeom>
        </p:spPr>
      </p:pic>
      <p:sp>
        <p:nvSpPr>
          <p:cNvPr id="8" name="文本框 14">
            <a:hlinkClick r:id="rId5" action="ppaction://hlinkfile"/>
          </p:cNvPr>
          <p:cNvSpPr txBox="1"/>
          <p:nvPr/>
        </p:nvSpPr>
        <p:spPr>
          <a:xfrm>
            <a:off x="1104570" y="1135253"/>
            <a:ext cx="1837016" cy="321534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1600" b="1" dirty="0">
                <a:latin typeface="Kaiti SC" panose="02010600040101010101" pitchFamily="2" charset="-122"/>
                <a:ea typeface="Kaiti SC" panose="02010600040101010101" pitchFamily="2" charset="-122"/>
              </a:rPr>
              <a:t>点击图标，听范读</a:t>
            </a: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385CD3A3-5D36-8E4B-ADC1-4FBCDE4D67C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06040">
            <a:off x="2480850" y="480600"/>
            <a:ext cx="1059582" cy="1059582"/>
          </a:xfrm>
          <a:prstGeom prst="rect">
            <a:avLst/>
          </a:prstGeom>
        </p:spPr>
      </p:pic>
      <p:pic>
        <p:nvPicPr>
          <p:cNvPr id="14" name="Picture 2" descr="E:\本地磁盘F\全是宝贝啊\苹果、土豆等形象\8224437086c03fd917e58e58abba5f4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89201" y="1571620"/>
            <a:ext cx="642377" cy="891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41644"/>
            <a:ext cx="4402842" cy="5003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 Box 5"/>
          <p:cNvSpPr txBox="1">
            <a:spLocks noChangeArrowheads="1"/>
          </p:cNvSpPr>
          <p:nvPr/>
        </p:nvSpPr>
        <p:spPr bwMode="auto">
          <a:xfrm>
            <a:off x="859922" y="1907410"/>
            <a:ext cx="2208045" cy="684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CN" altLang="en-US" sz="4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半明半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昧</a:t>
            </a:r>
          </a:p>
        </p:txBody>
      </p:sp>
      <p:sp>
        <p:nvSpPr>
          <p:cNvPr id="37" name="矩形 36"/>
          <p:cNvSpPr/>
          <p:nvPr/>
        </p:nvSpPr>
        <p:spPr>
          <a:xfrm>
            <a:off x="2329228" y="1419622"/>
            <a:ext cx="1104022" cy="500137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sz="2800" b="1" dirty="0" err="1">
                <a:solidFill>
                  <a:srgbClr val="FF0000"/>
                </a:solidFill>
                <a:latin typeface="汉语拼音" panose="020B0604020202020204" pitchFamily="34" charset="0"/>
                <a:ea typeface="黑体" panose="02010609060101010101" charset="-122"/>
                <a:cs typeface="汉语拼音" panose="020B0604020202020204" pitchFamily="34" charset="0"/>
              </a:rPr>
              <a:t>mèi</a:t>
            </a:r>
            <a:endParaRPr lang="zh-CN" altLang="en-US" sz="2800" b="1" dirty="0">
              <a:solidFill>
                <a:srgbClr val="FF0000"/>
              </a:solidFill>
              <a:latin typeface="汉语拼音" panose="020B0604020202020204" pitchFamily="34" charset="0"/>
              <a:ea typeface="黑体" panose="02010609060101010101" charset="-122"/>
              <a:cs typeface="汉语拼音" panose="020B0604020202020204" pitchFamily="34" charset="0"/>
            </a:endParaRPr>
          </a:p>
        </p:txBody>
      </p:sp>
      <p:sp>
        <p:nvSpPr>
          <p:cNvPr id="19" name="椭圆 18"/>
          <p:cNvSpPr/>
          <p:nvPr/>
        </p:nvSpPr>
        <p:spPr>
          <a:xfrm>
            <a:off x="2484000" y="2031009"/>
            <a:ext cx="185182" cy="473337"/>
          </a:xfrm>
          <a:prstGeom prst="ellipse">
            <a:avLst/>
          </a:prstGeom>
          <a:grpFill/>
          <a:ln>
            <a:solidFill>
              <a:srgbClr val="00B05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>
              <a:latin typeface="汉语拼音" panose="020B0604020202020204" pitchFamily="34" charset="0"/>
              <a:cs typeface="汉语拼音" panose="020B0604020202020204" pitchFamily="34" charset="0"/>
            </a:endParaRPr>
          </a:p>
        </p:txBody>
      </p:sp>
      <p:sp>
        <p:nvSpPr>
          <p:cNvPr id="43" name="椭圆 42"/>
          <p:cNvSpPr/>
          <p:nvPr/>
        </p:nvSpPr>
        <p:spPr>
          <a:xfrm>
            <a:off x="2649185" y="2040529"/>
            <a:ext cx="261179" cy="473337"/>
          </a:xfrm>
          <a:prstGeom prst="ellipse">
            <a:avLst/>
          </a:prstGeom>
          <a:grpFill/>
          <a:ln>
            <a:solidFill>
              <a:srgbClr val="0070C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>
              <a:latin typeface="汉语拼音" panose="020B0604020202020204" pitchFamily="34" charset="0"/>
              <a:cs typeface="汉语拼音" panose="020B0604020202020204" pitchFamily="34" charset="0"/>
            </a:endParaRPr>
          </a:p>
        </p:txBody>
      </p:sp>
      <p:sp>
        <p:nvSpPr>
          <p:cNvPr id="47" name="椭圆 46"/>
          <p:cNvSpPr/>
          <p:nvPr/>
        </p:nvSpPr>
        <p:spPr>
          <a:xfrm>
            <a:off x="2369566" y="2000662"/>
            <a:ext cx="648072" cy="561666"/>
          </a:xfrm>
          <a:prstGeom prst="ellipse">
            <a:avLst/>
          </a:prstGeom>
          <a:grpFill/>
          <a:ln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>
              <a:latin typeface="汉语拼音" panose="020B0604020202020204" pitchFamily="34" charset="0"/>
              <a:cs typeface="汉语拼音" panose="020B0604020202020204" pitchFamily="34" charset="0"/>
            </a:endParaRPr>
          </a:p>
        </p:txBody>
      </p:sp>
      <p:sp>
        <p:nvSpPr>
          <p:cNvPr id="18" name="云形标注 17"/>
          <p:cNvSpPr/>
          <p:nvPr/>
        </p:nvSpPr>
        <p:spPr>
          <a:xfrm>
            <a:off x="920582" y="2966779"/>
            <a:ext cx="1728603" cy="977190"/>
          </a:xfrm>
          <a:prstGeom prst="cloudCallout">
            <a:avLst>
              <a:gd name="adj1" fmla="val 33898"/>
              <a:gd name="adj2" fmla="val -9507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指朝日。</a:t>
            </a:r>
          </a:p>
        </p:txBody>
      </p:sp>
      <p:sp>
        <p:nvSpPr>
          <p:cNvPr id="20" name="云形标注 19"/>
          <p:cNvSpPr/>
          <p:nvPr/>
        </p:nvSpPr>
        <p:spPr>
          <a:xfrm>
            <a:off x="3036688" y="2825304"/>
            <a:ext cx="2826996" cy="1260140"/>
          </a:xfrm>
          <a:prstGeom prst="cloudCallout">
            <a:avLst>
              <a:gd name="adj1" fmla="val -50418"/>
              <a:gd name="adj2" fmla="val -69306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指树木上部的柔枝嫩叶。</a:t>
            </a:r>
          </a:p>
        </p:txBody>
      </p:sp>
      <p:sp>
        <p:nvSpPr>
          <p:cNvPr id="21" name="云形标注 20"/>
          <p:cNvSpPr/>
          <p:nvPr/>
        </p:nvSpPr>
        <p:spPr>
          <a:xfrm>
            <a:off x="3400111" y="439150"/>
            <a:ext cx="3096344" cy="1260140"/>
          </a:xfrm>
          <a:prstGeom prst="cloudCallout">
            <a:avLst>
              <a:gd name="adj1" fmla="val -61136"/>
              <a:gd name="adj2" fmla="val 72343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zh-CN" altLang="en-US" sz="2400" b="1" dirty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表示“日上树梢”</a:t>
            </a:r>
            <a:r>
              <a:rPr lang="en-US" altLang="zh-CN" sz="2400" b="1" dirty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b="1" dirty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天未大明。</a:t>
            </a:r>
          </a:p>
        </p:txBody>
      </p:sp>
      <p:pic>
        <p:nvPicPr>
          <p:cNvPr id="24" name="图片 23">
            <a:extLst>
              <a:ext uri="{FF2B5EF4-FFF2-40B4-BE49-F238E27FC236}">
                <a16:creationId xmlns:a16="http://schemas.microsoft.com/office/drawing/2014/main" id="{7C5E194C-9341-0F4E-ADDE-4400D3F035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284" y="499763"/>
            <a:ext cx="431626" cy="558077"/>
          </a:xfrm>
          <a:prstGeom prst="rect">
            <a:avLst/>
          </a:prstGeom>
        </p:spPr>
      </p:pic>
      <p:sp>
        <p:nvSpPr>
          <p:cNvPr id="25" name="文本框 15">
            <a:extLst>
              <a:ext uri="{FF2B5EF4-FFF2-40B4-BE49-F238E27FC236}">
                <a16:creationId xmlns:a16="http://schemas.microsoft.com/office/drawing/2014/main" id="{59E5E49B-C5CE-9047-A49B-3D00DDB31B47}"/>
              </a:ext>
            </a:extLst>
          </p:cNvPr>
          <p:cNvSpPr txBox="1"/>
          <p:nvPr/>
        </p:nvSpPr>
        <p:spPr>
          <a:xfrm>
            <a:off x="827584" y="411510"/>
            <a:ext cx="18722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3600" b="1" dirty="0">
                <a:latin typeface="宋体" pitchFamily="2" charset="-122"/>
                <a:ea typeface="宋体" pitchFamily="2" charset="-122"/>
              </a:rPr>
              <a:t>学认字</a:t>
            </a:r>
          </a:p>
        </p:txBody>
      </p:sp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4715743" y="1961776"/>
            <a:ext cx="2208045" cy="684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CN" altLang="en-US" sz="4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摇摇欲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坠</a:t>
            </a:r>
          </a:p>
        </p:txBody>
      </p:sp>
      <p:sp>
        <p:nvSpPr>
          <p:cNvPr id="16" name="矩形 15"/>
          <p:cNvSpPr/>
          <p:nvPr/>
        </p:nvSpPr>
        <p:spPr>
          <a:xfrm>
            <a:off x="6142265" y="1458351"/>
            <a:ext cx="1104022" cy="49911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sz="2800" b="1" dirty="0" err="1">
                <a:solidFill>
                  <a:srgbClr val="FF0000"/>
                </a:solidFill>
                <a:latin typeface="汉语拼音" panose="020B0604020202020204" pitchFamily="34" charset="0"/>
                <a:ea typeface="宋体" panose="02010600030101010101" pitchFamily="2" charset="-122"/>
                <a:cs typeface="汉语拼音" panose="020B0604020202020204" pitchFamily="34" charset="0"/>
              </a:rPr>
              <a:t>zhuì</a:t>
            </a:r>
            <a:endParaRPr lang="en-US" altLang="en-US" sz="2800" b="1" dirty="0" err="1">
              <a:solidFill>
                <a:srgbClr val="FF0000"/>
              </a:solidFill>
              <a:latin typeface="汉语拼音" panose="020B0604020202020204" pitchFamily="34" charset="0"/>
              <a:ea typeface="宋体" panose="02010600030101010101" pitchFamily="2" charset="-122"/>
              <a:cs typeface="汉语拼音" panose="020B0604020202020204" pitchFamily="34" charset="0"/>
            </a:endParaRPr>
          </a:p>
        </p:txBody>
      </p:sp>
      <p:grpSp>
        <p:nvGrpSpPr>
          <p:cNvPr id="22" name="组合 21"/>
          <p:cNvGrpSpPr/>
          <p:nvPr/>
        </p:nvGrpSpPr>
        <p:grpSpPr>
          <a:xfrm>
            <a:off x="7020272" y="968916"/>
            <a:ext cx="2004135" cy="901412"/>
            <a:chOff x="5033722" y="852280"/>
            <a:chExt cx="1778496" cy="901412"/>
          </a:xfrm>
        </p:grpSpPr>
        <p:sp>
          <p:nvSpPr>
            <p:cNvPr id="26" name="云形标注 25"/>
            <p:cNvSpPr/>
            <p:nvPr/>
          </p:nvSpPr>
          <p:spPr>
            <a:xfrm>
              <a:off x="5033722" y="852280"/>
              <a:ext cx="1778496" cy="901412"/>
            </a:xfrm>
            <a:prstGeom prst="cloudCallout">
              <a:avLst>
                <a:gd name="adj1" fmla="val -48132"/>
                <a:gd name="adj2" fmla="val 32549"/>
              </a:avLst>
            </a:prstGeom>
            <a:solidFill>
              <a:schemeClr val="bg1"/>
            </a:solidFill>
            <a:ln>
              <a:solidFill>
                <a:srgbClr val="FFC00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5215465" y="992832"/>
              <a:ext cx="1415008" cy="584775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3200" dirty="0">
                  <a:latin typeface="黑体" panose="02010609060101010101" charset="-122"/>
                  <a:ea typeface="黑体" panose="02010609060101010101" charset="-122"/>
                </a:rPr>
                <a:t>翘舌音</a:t>
              </a:r>
            </a:p>
          </p:txBody>
        </p:sp>
      </p:grpSp>
      <p:sp>
        <p:nvSpPr>
          <p:cNvPr id="28" name="椭圆 27"/>
          <p:cNvSpPr/>
          <p:nvPr/>
        </p:nvSpPr>
        <p:spPr>
          <a:xfrm>
            <a:off x="6266236" y="2024166"/>
            <a:ext cx="632050" cy="579071"/>
          </a:xfrm>
          <a:prstGeom prst="ellipse">
            <a:avLst/>
          </a:prstGeom>
          <a:grpFill/>
          <a:ln>
            <a:solidFill>
              <a:schemeClr val="accent4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右箭头 28"/>
          <p:cNvSpPr/>
          <p:nvPr/>
        </p:nvSpPr>
        <p:spPr>
          <a:xfrm rot="5400000">
            <a:off x="6202507" y="2916129"/>
            <a:ext cx="759508" cy="341622"/>
          </a:xfrm>
          <a:prstGeom prst="rightArrow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0B05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053086" y="3507854"/>
            <a:ext cx="11112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落下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19" grpId="0" animBg="1"/>
      <p:bldP spid="19" grpId="1" animBg="1"/>
      <p:bldP spid="43" grpId="0" animBg="1"/>
      <p:bldP spid="43" grpId="1" animBg="1"/>
      <p:bldP spid="47" grpId="0" animBg="1"/>
      <p:bldP spid="18" grpId="0" animBg="1"/>
      <p:bldP spid="18" grpId="1" animBg="1"/>
      <p:bldP spid="20" grpId="0" animBg="1"/>
      <p:bldP spid="20" grpId="1" animBg="1"/>
      <p:bldP spid="21" grpId="0" animBg="1"/>
      <p:bldP spid="16" grpId="0"/>
      <p:bldP spid="28" grpId="0" animBg="1"/>
      <p:bldP spid="29" grpId="0" animBg="1"/>
      <p:bldP spid="3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1248063" y="1239830"/>
            <a:ext cx="1383766" cy="684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怀</a:t>
            </a:r>
            <a:r>
              <a:rPr lang="zh-CN" altLang="en-US" sz="4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抱</a:t>
            </a:r>
          </a:p>
        </p:txBody>
      </p:sp>
      <p:sp>
        <p:nvSpPr>
          <p:cNvPr id="3" name="矩形 2"/>
          <p:cNvSpPr/>
          <p:nvPr/>
        </p:nvSpPr>
        <p:spPr>
          <a:xfrm>
            <a:off x="1087805" y="720774"/>
            <a:ext cx="1104022" cy="500137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US" sz="2800" b="1" dirty="0" err="1">
                <a:solidFill>
                  <a:srgbClr val="FF0000"/>
                </a:solidFill>
                <a:latin typeface="汉语拼音" panose="020B0604020202020204" pitchFamily="34" charset="0"/>
                <a:ea typeface="黑体" panose="02010609060101010101" charset="-122"/>
                <a:cs typeface="汉语拼音" panose="020B0604020202020204" pitchFamily="34" charset="0"/>
              </a:rPr>
              <a:t>huái</a:t>
            </a:r>
            <a:endParaRPr lang="zh-CN" altLang="en-US" sz="2800" b="1" dirty="0">
              <a:solidFill>
                <a:srgbClr val="FF0000"/>
              </a:solidFill>
              <a:latin typeface="汉语拼音" panose="020B0604020202020204" pitchFamily="34" charset="0"/>
              <a:ea typeface="黑体" panose="02010609060101010101" charset="-122"/>
              <a:cs typeface="汉语拼音" panose="020B0604020202020204" pitchFamily="34" charset="0"/>
            </a:endParaRP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1333173" y="3433061"/>
            <a:ext cx="1271941" cy="684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杯</a:t>
            </a:r>
            <a:r>
              <a:rPr lang="zh-CN" altLang="en-US" sz="4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子</a:t>
            </a:r>
          </a:p>
        </p:txBody>
      </p:sp>
      <p:sp>
        <p:nvSpPr>
          <p:cNvPr id="9" name="矩形 8"/>
          <p:cNvSpPr/>
          <p:nvPr/>
        </p:nvSpPr>
        <p:spPr>
          <a:xfrm>
            <a:off x="1271682" y="2932924"/>
            <a:ext cx="708030" cy="500137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US" sz="2800" b="1" dirty="0" err="1">
                <a:solidFill>
                  <a:srgbClr val="FF0000"/>
                </a:solidFill>
                <a:latin typeface="汉语拼音" panose="020B0604020202020204" pitchFamily="34" charset="0"/>
                <a:ea typeface="黑体" panose="02010609060101010101" charset="-122"/>
                <a:cs typeface="汉语拼音" panose="020B0604020202020204" pitchFamily="34" charset="0"/>
              </a:rPr>
              <a:t>bēi</a:t>
            </a:r>
            <a:endParaRPr lang="zh-CN" altLang="en-US" sz="2800" b="1" dirty="0">
              <a:solidFill>
                <a:srgbClr val="FF0000"/>
              </a:solidFill>
              <a:latin typeface="汉语拼音" panose="020B0604020202020204" pitchFamily="34" charset="0"/>
              <a:ea typeface="黑体" panose="02010609060101010101" charset="-122"/>
              <a:cs typeface="汉语拼音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7307" y="768393"/>
            <a:ext cx="1625922" cy="157523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3291" y="2919691"/>
            <a:ext cx="1882725" cy="138025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组合 3"/>
          <p:cNvGrpSpPr/>
          <p:nvPr/>
        </p:nvGrpSpPr>
        <p:grpSpPr>
          <a:xfrm>
            <a:off x="4716016" y="1419622"/>
            <a:ext cx="4392488" cy="1818109"/>
            <a:chOff x="4283968" y="1479196"/>
            <a:chExt cx="4608512" cy="1818109"/>
          </a:xfrm>
        </p:grpSpPr>
        <p:sp>
          <p:nvSpPr>
            <p:cNvPr id="5" name="云形标注 4"/>
            <p:cNvSpPr/>
            <p:nvPr/>
          </p:nvSpPr>
          <p:spPr>
            <a:xfrm>
              <a:off x="4283968" y="1479196"/>
              <a:ext cx="4608512" cy="1818109"/>
            </a:xfrm>
            <a:prstGeom prst="cloudCallout">
              <a:avLst>
                <a:gd name="adj1" fmla="val -64348"/>
                <a:gd name="adj2" fmla="val 18617"/>
              </a:avLst>
            </a:prstGeom>
            <a:solidFill>
              <a:schemeClr val="accent3">
                <a:lumMod val="20000"/>
                <a:lumOff val="80000"/>
              </a:schemeClr>
            </a:solidFill>
            <a:ln w="6350">
              <a:solidFill>
                <a:schemeClr val="accent3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zh-CN" altLang="en-US" sz="2400" b="1" dirty="0">
                  <a:solidFill>
                    <a:schemeClr val="tx1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    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4716016" y="1631561"/>
              <a:ext cx="388710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    </a:t>
              </a:r>
              <a:r>
                <a:rPr lang="zh-CN" altLang="en-US" sz="2800" b="1" dirty="0">
                  <a:latin typeface="宋体" panose="02010600030101010101" pitchFamily="2" charset="-122"/>
                  <a:ea typeface="宋体" panose="02010600030101010101" pitchFamily="2" charset="-122"/>
                </a:rPr>
                <a:t>这两个字读音和部首都不同，所以代表的含义也不同。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本框 64"/>
          <p:cNvSpPr txBox="1"/>
          <p:nvPr/>
        </p:nvSpPr>
        <p:spPr>
          <a:xfrm>
            <a:off x="1029370" y="1419622"/>
            <a:ext cx="7503069" cy="216982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lvl="0">
              <a:lnSpc>
                <a:spcPct val="150000"/>
              </a:lnSpc>
            </a:pPr>
            <a:r>
              <a:rPr lang="zh-CN" altLang="en-US" sz="3200" b="1" dirty="0">
                <a:latin typeface="宋体" pitchFamily="2" charset="-122"/>
                <a:ea typeface="宋体" pitchFamily="2" charset="-122"/>
              </a:rPr>
              <a:t>   </a:t>
            </a:r>
            <a:r>
              <a:rPr lang="zh-CN" altLang="en-US" sz="3200" b="1" dirty="0">
                <a:latin typeface="宋体" pitchFamily="2" charset="-122"/>
                <a:ea typeface="宋体" pitchFamily="2" charset="-122"/>
                <a:cs typeface="黑体" panose="02010609060101010101" charset="-122"/>
                <a:sym typeface="+mn-ea"/>
              </a:rPr>
              <a:t>默读课文，思考：</a:t>
            </a:r>
            <a:endParaRPr lang="en-US" altLang="zh-CN" sz="3200" b="1" dirty="0">
              <a:latin typeface="宋体" pitchFamily="2" charset="-122"/>
              <a:ea typeface="宋体" pitchFamily="2" charset="-122"/>
              <a:cs typeface="黑体" panose="02010609060101010101" charset="-122"/>
            </a:endParaRPr>
          </a:p>
          <a:p>
            <a:pPr lvl="0">
              <a:lnSpc>
                <a:spcPct val="150000"/>
              </a:lnSpc>
            </a:pPr>
            <a:r>
              <a:rPr lang="en-US" altLang="zh-CN" sz="3200" b="1" dirty="0">
                <a:latin typeface="宋体" pitchFamily="2" charset="-122"/>
                <a:ea typeface="宋体" pitchFamily="2" charset="-122"/>
                <a:cs typeface="黑体" panose="02010609060101010101" charset="-122"/>
                <a:sym typeface="+mn-ea"/>
              </a:rPr>
              <a:t>   </a:t>
            </a:r>
            <a:r>
              <a:rPr lang="zh-CN" altLang="en-US" sz="3200" b="1" dirty="0">
                <a:latin typeface="宋体" pitchFamily="2" charset="-122"/>
                <a:ea typeface="宋体" pitchFamily="2" charset="-122"/>
                <a:cs typeface="黑体" panose="02010609060101010101" charset="-122"/>
                <a:sym typeface="+mn-ea"/>
              </a:rPr>
              <a:t>课文写了作者在哪些地方看繁星的情景？按照什么顺序来写的？完成表格。</a:t>
            </a:r>
            <a:endParaRPr lang="zh-CN" altLang="en-US" sz="3200" b="1" dirty="0">
              <a:solidFill>
                <a:srgbClr val="C00000"/>
              </a:solidFill>
              <a:latin typeface="宋体" pitchFamily="2" charset="-122"/>
              <a:ea typeface="宋体" pitchFamily="2" charset="-122"/>
              <a:cs typeface="黑体" panose="02010609060101010101" charset="-122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CB81D6D7-6938-C145-8BEC-2879AE65FD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587" y="409113"/>
            <a:ext cx="2268000" cy="692577"/>
          </a:xfrm>
          <a:prstGeom prst="rect">
            <a:avLst/>
          </a:prstGeom>
        </p:spPr>
      </p:pic>
      <p:sp>
        <p:nvSpPr>
          <p:cNvPr id="8" name="文本框 14">
            <a:extLst>
              <a:ext uri="{FF2B5EF4-FFF2-40B4-BE49-F238E27FC236}">
                <a16:creationId xmlns:a16="http://schemas.microsoft.com/office/drawing/2014/main" id="{F96644E9-3682-8A4F-B0FB-F395F0876BFB}"/>
              </a:ext>
            </a:extLst>
          </p:cNvPr>
          <p:cNvSpPr txBox="1"/>
          <p:nvPr/>
        </p:nvSpPr>
        <p:spPr>
          <a:xfrm>
            <a:off x="885355" y="377101"/>
            <a:ext cx="2122891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整体感知</a:t>
            </a: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E34CF290-E840-C049-82FD-34FC4FF65E5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09113"/>
            <a:ext cx="450000" cy="559756"/>
          </a:xfrm>
          <a:prstGeom prst="rect">
            <a:avLst/>
          </a:prstGeom>
        </p:spPr>
      </p:pic>
      <p:pic>
        <p:nvPicPr>
          <p:cNvPr id="9" name="Picture 2" descr="E:\本地磁盘F\全是宝贝啊\苹果、土豆等形象\8224437086c03fd917e58e58abba5f4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29371" y="1275606"/>
            <a:ext cx="642377" cy="891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表格 6"/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114302"/>
              </p:ext>
            </p:extLst>
          </p:nvPr>
        </p:nvGraphicFramePr>
        <p:xfrm>
          <a:off x="756740" y="832046"/>
          <a:ext cx="7631428" cy="19476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274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243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76063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b="1" dirty="0">
                          <a:latin typeface="宋体" pitchFamily="2" charset="-122"/>
                          <a:ea typeface="宋体" pitchFamily="2" charset="-122"/>
                        </a:rPr>
                        <a:t>段落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b="1" dirty="0">
                          <a:latin typeface="宋体" pitchFamily="2" charset="-122"/>
                          <a:ea typeface="宋体" pitchFamily="2" charset="-122"/>
                        </a:rPr>
                        <a:t>地点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b="1" dirty="0">
                          <a:latin typeface="宋体" pitchFamily="2" charset="-122"/>
                          <a:ea typeface="宋体" pitchFamily="2" charset="-122"/>
                        </a:rPr>
                        <a:t>时间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5438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dirty="0">
                          <a:latin typeface="宋体" pitchFamily="2" charset="-122"/>
                          <a:ea typeface="宋体" pitchFamily="2" charset="-122"/>
                        </a:rPr>
                        <a:t>第</a:t>
                      </a:r>
                      <a:r>
                        <a:rPr lang="en-US" altLang="zh-CN" sz="2400" b="1" dirty="0">
                          <a:latin typeface="宋体" pitchFamily="2" charset="-122"/>
                          <a:ea typeface="宋体" pitchFamily="2" charset="-122"/>
                        </a:rPr>
                        <a:t>1</a:t>
                      </a:r>
                      <a:r>
                        <a:rPr lang="zh-CN" altLang="en-US" sz="2400" b="1" dirty="0">
                          <a:latin typeface="宋体" pitchFamily="2" charset="-122"/>
                          <a:ea typeface="宋体" pitchFamily="2" charset="-122"/>
                        </a:rPr>
                        <a:t>自然段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zh-CN" altLang="en-US" sz="2400" b="1" dirty="0">
                        <a:solidFill>
                          <a:srgbClr val="FF0000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zh-CN" altLang="zh-CN" sz="2400" b="1" dirty="0">
                        <a:solidFill>
                          <a:srgbClr val="FF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dirty="0">
                          <a:latin typeface="宋体" pitchFamily="2" charset="-122"/>
                          <a:ea typeface="宋体" pitchFamily="2" charset="-122"/>
                        </a:rPr>
                        <a:t>第</a:t>
                      </a:r>
                      <a:r>
                        <a:rPr lang="en-US" altLang="zh-CN" sz="2400" b="1" dirty="0">
                          <a:latin typeface="宋体" pitchFamily="2" charset="-122"/>
                          <a:ea typeface="宋体" pitchFamily="2" charset="-122"/>
                        </a:rPr>
                        <a:t>2</a:t>
                      </a:r>
                      <a:r>
                        <a:rPr lang="zh-CN" altLang="en-US" sz="2400" b="1" dirty="0">
                          <a:latin typeface="宋体" pitchFamily="2" charset="-122"/>
                          <a:ea typeface="宋体" pitchFamily="2" charset="-122"/>
                        </a:rPr>
                        <a:t>自然段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zh-CN" altLang="en-US" sz="2400" b="1" dirty="0">
                        <a:solidFill>
                          <a:srgbClr val="FF0000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zh-CN" altLang="en-US" sz="2400" b="1" dirty="0">
                        <a:solidFill>
                          <a:srgbClr val="FF0000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745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dirty="0">
                          <a:latin typeface="宋体" pitchFamily="2" charset="-122"/>
                          <a:ea typeface="宋体" pitchFamily="2" charset="-122"/>
                        </a:rPr>
                        <a:t>第</a:t>
                      </a:r>
                      <a:r>
                        <a:rPr lang="en-US" altLang="zh-CN" sz="2400" b="1" dirty="0">
                          <a:latin typeface="宋体" pitchFamily="2" charset="-122"/>
                          <a:ea typeface="宋体" pitchFamily="2" charset="-122"/>
                        </a:rPr>
                        <a:t>3</a:t>
                      </a:r>
                      <a:r>
                        <a:rPr lang="zh-CN" altLang="en-US" sz="2400" b="1" dirty="0">
                          <a:latin typeface="宋体" pitchFamily="2" charset="-122"/>
                          <a:ea typeface="宋体" pitchFamily="2" charset="-122"/>
                        </a:rPr>
                        <a:t>自然段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zh-CN" altLang="zh-CN" sz="2400" b="1" dirty="0">
                        <a:solidFill>
                          <a:srgbClr val="FF0000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zh-CN" altLang="en-US" sz="2400" b="1" dirty="0">
                        <a:solidFill>
                          <a:srgbClr val="FF0000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2" name="文本框 64"/>
          <p:cNvSpPr txBox="1"/>
          <p:nvPr/>
        </p:nvSpPr>
        <p:spPr>
          <a:xfrm>
            <a:off x="683568" y="3230353"/>
            <a:ext cx="7651638" cy="93027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2800" b="1" dirty="0">
                <a:latin typeface="宋体" pitchFamily="2" charset="-122"/>
                <a:ea typeface="宋体" pitchFamily="2" charset="-122"/>
              </a:rPr>
              <a:t>   课文以（    ）为线索，讲述了在三个不同时段、三个不同地方，观赏繁星的情景与感受。</a:t>
            </a:r>
            <a:endParaRPr lang="zh-CN" altLang="en-US" sz="2800" b="1" dirty="0">
              <a:solidFill>
                <a:srgbClr val="C00000"/>
              </a:solidFill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2627784" y="3219822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zh-CN" altLang="en-US" sz="2800" b="1" dirty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时间</a:t>
            </a:r>
          </a:p>
        </p:txBody>
      </p:sp>
      <p:sp>
        <p:nvSpPr>
          <p:cNvPr id="5" name="矩形 4"/>
          <p:cNvSpPr/>
          <p:nvPr/>
        </p:nvSpPr>
        <p:spPr>
          <a:xfrm>
            <a:off x="2875529" y="1411014"/>
            <a:ext cx="228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>
              <a:defRPr/>
            </a:pPr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家乡的庭院</a:t>
            </a:r>
          </a:p>
        </p:txBody>
      </p:sp>
      <p:sp>
        <p:nvSpPr>
          <p:cNvPr id="6" name="矩形 5"/>
          <p:cNvSpPr/>
          <p:nvPr/>
        </p:nvSpPr>
        <p:spPr>
          <a:xfrm>
            <a:off x="2875528" y="2341414"/>
            <a:ext cx="228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>
              <a:defRPr/>
            </a:pPr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海上</a:t>
            </a:r>
          </a:p>
        </p:txBody>
      </p:sp>
      <p:sp>
        <p:nvSpPr>
          <p:cNvPr id="8" name="矩形 7"/>
          <p:cNvSpPr/>
          <p:nvPr/>
        </p:nvSpPr>
        <p:spPr>
          <a:xfrm>
            <a:off x="2678604" y="1879749"/>
            <a:ext cx="267984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南京住所的菜园</a:t>
            </a:r>
            <a:endParaRPr lang="zh-CN" altLang="zh-CN" sz="24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6516739" y="1390004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zh-CN" altLang="zh-CN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从前</a:t>
            </a:r>
          </a:p>
        </p:txBody>
      </p:sp>
      <p:sp>
        <p:nvSpPr>
          <p:cNvPr id="10" name="矩形 9"/>
          <p:cNvSpPr/>
          <p:nvPr/>
        </p:nvSpPr>
        <p:spPr>
          <a:xfrm>
            <a:off x="6400148" y="1860471"/>
            <a:ext cx="11128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三年前</a:t>
            </a:r>
          </a:p>
        </p:txBody>
      </p:sp>
      <p:sp>
        <p:nvSpPr>
          <p:cNvPr id="11" name="矩形 10"/>
          <p:cNvSpPr/>
          <p:nvPr/>
        </p:nvSpPr>
        <p:spPr>
          <a:xfrm>
            <a:off x="6593557" y="2316422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如今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5" grpId="0"/>
      <p:bldP spid="6" grpId="0"/>
      <p:bldP spid="8" grpId="0"/>
      <p:bldP spid="9" grpId="0"/>
      <p:bldP spid="10" grpId="0"/>
      <p:bldP spid="11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OC_GUID" val="{2ba765c6-8db6-496f-83fb-7174ae1a28f7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c59dcd38-d286-445b-b7d1-5de010eff92e}"/>
</p:tagLst>
</file>

<file path=ppt/theme/theme1.xml><?xml version="1.0" encoding="utf-8"?>
<a:theme xmlns:a="http://schemas.openxmlformats.org/drawingml/2006/main" name="1_Office 主题​​">
  <a:themeElements>
    <a:clrScheme name="自定义 159">
      <a:dk1>
        <a:sysClr val="windowText" lastClr="000000"/>
      </a:dk1>
      <a:lt1>
        <a:sysClr val="window" lastClr="CCE8CF"/>
      </a:lt1>
      <a:dk2>
        <a:srgbClr val="1F497D"/>
      </a:dk2>
      <a:lt2>
        <a:srgbClr val="EEECE1"/>
      </a:lt2>
      <a:accent1>
        <a:srgbClr val="02B3C5"/>
      </a:accent1>
      <a:accent2>
        <a:srgbClr val="F07474"/>
      </a:accent2>
      <a:accent3>
        <a:srgbClr val="FFBF53"/>
      </a:accent3>
      <a:accent4>
        <a:srgbClr val="673B77"/>
      </a:accent4>
      <a:accent5>
        <a:srgbClr val="00B9FA"/>
      </a:accent5>
      <a:accent6>
        <a:srgbClr val="BECE37"/>
      </a:accent6>
      <a:hlink>
        <a:srgbClr val="B381D9"/>
      </a:hlink>
      <a:folHlink>
        <a:srgbClr val="800080"/>
      </a:folHlink>
    </a:clrScheme>
    <a:fontScheme name="自定义 3">
      <a:majorFont>
        <a:latin typeface="Impact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0000"/>
        </a:solidFill>
        <a:ln>
          <a:noFill/>
        </a:ln>
        <a:effectLst>
          <a:outerShdw blurRad="444500" dist="254000" dir="8100000" algn="tr" rotWithShape="0">
            <a:prstClr val="black">
              <a:alpha val="50000"/>
            </a:prstClr>
          </a:outerShdw>
        </a:effectLst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CE8C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CE8C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1140</Words>
  <PresentationFormat>全屏显示(16:9)</PresentationFormat>
  <Paragraphs>131</Paragraphs>
  <Slides>29</Slides>
  <Notes>8</Notes>
  <HiddenSlides>0</HiddenSlides>
  <MMClips>1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29</vt:i4>
      </vt:variant>
    </vt:vector>
  </HeadingPairs>
  <TitlesOfParts>
    <vt:vector size="38" baseType="lpstr">
      <vt:lpstr>Times New Roman</vt:lpstr>
      <vt:lpstr>Arial</vt:lpstr>
      <vt:lpstr>Kaiti SC</vt:lpstr>
      <vt:lpstr>宋体</vt:lpstr>
      <vt:lpstr>Calibri</vt:lpstr>
      <vt:lpstr>楷体</vt:lpstr>
      <vt:lpstr>黑体</vt:lpstr>
      <vt:lpstr>汉语拼音</vt:lpstr>
      <vt:lpstr>1_Office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dcterms:created xsi:type="dcterms:W3CDTF">2017-03-17T02:28:00Z</dcterms:created>
  <dcterms:modified xsi:type="dcterms:W3CDTF">2022-08-09T02:13:47Z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2052-11.1.0.10314</vt:lpwstr>
  </property>
</Properties>
</file>