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433" r:id="rId2"/>
    <p:sldId id="545" r:id="rId3"/>
    <p:sldId id="1061" r:id="rId4"/>
    <p:sldId id="1031" r:id="rId5"/>
    <p:sldId id="1060" r:id="rId6"/>
    <p:sldId id="988" r:id="rId7"/>
    <p:sldId id="989" r:id="rId8"/>
    <p:sldId id="990" r:id="rId9"/>
    <p:sldId id="991" r:id="rId10"/>
    <p:sldId id="992" r:id="rId11"/>
    <p:sldId id="1062" r:id="rId12"/>
    <p:sldId id="993" r:id="rId13"/>
    <p:sldId id="1063" r:id="rId14"/>
    <p:sldId id="1064" r:id="rId15"/>
    <p:sldId id="1065" r:id="rId16"/>
    <p:sldId id="997" r:id="rId17"/>
    <p:sldId id="998" r:id="rId18"/>
    <p:sldId id="1030" r:id="rId19"/>
    <p:sldId id="999" r:id="rId20"/>
    <p:sldId id="1085" r:id="rId21"/>
    <p:sldId id="1067" r:id="rId22"/>
    <p:sldId id="1072" r:id="rId23"/>
    <p:sldId id="1073" r:id="rId24"/>
    <p:sldId id="1074" r:id="rId25"/>
    <p:sldId id="1075" r:id="rId26"/>
    <p:sldId id="1076" r:id="rId27"/>
    <p:sldId id="1077" r:id="rId28"/>
    <p:sldId id="1079" r:id="rId29"/>
    <p:sldId id="1080" r:id="rId30"/>
    <p:sldId id="1081" r:id="rId31"/>
    <p:sldId id="1082" r:id="rId32"/>
    <p:sldId id="1083" r:id="rId33"/>
  </p:sldIdLst>
  <p:sldSz cx="9144000" cy="5143500" type="screen16x9"/>
  <p:notesSz cx="6858000" cy="9144000"/>
  <p:embeddedFontLst>
    <p:embeddedFont>
      <p:font typeface="FZDaBiaoSong-B06" panose="02010600030101010101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仿宋" panose="02010609060101010101" pitchFamily="49" charset="-122"/>
      <p:regular r:id="rId41"/>
    </p:embeddedFont>
    <p:embeddedFont>
      <p:font typeface="汉语拼音" panose="02010600030101010101" charset="0"/>
      <p:regular r:id="rId42"/>
    </p:embeddedFont>
    <p:embeddedFont>
      <p:font typeface="黑体" panose="02010609060101010101" pitchFamily="49" charset="-122"/>
      <p:regular r:id="rId43"/>
    </p:embeddedFont>
    <p:embeddedFont>
      <p:font typeface="黑体" panose="02010609060101010101" pitchFamily="49" charset="-122"/>
      <p:regular r:id="rId43"/>
    </p:embeddedFont>
    <p:embeddedFont>
      <p:font typeface="华文宋体" panose="02010600040101010101" pitchFamily="2" charset="-122"/>
      <p:regular r:id="rId44"/>
    </p:embeddedFont>
    <p:embeddedFont>
      <p:font typeface="楷体" panose="02010609060101010101" pitchFamily="49" charset="-122"/>
      <p:regular r:id="rId45"/>
    </p:embeddedFont>
    <p:embeddedFont>
      <p:font typeface="楷体" panose="02010609060101010101" pitchFamily="49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幼圆" panose="02010509060101010101" pitchFamily="49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CEB7BA-57BC-404C-9576-6A7C589B65E2}">
          <p14:sldIdLst>
            <p14:sldId id="1433"/>
            <p14:sldId id="545"/>
            <p14:sldId id="1061"/>
            <p14:sldId id="1031"/>
            <p14:sldId id="1060"/>
            <p14:sldId id="988"/>
            <p14:sldId id="989"/>
            <p14:sldId id="990"/>
            <p14:sldId id="991"/>
            <p14:sldId id="992"/>
            <p14:sldId id="1062"/>
            <p14:sldId id="993"/>
            <p14:sldId id="1063"/>
            <p14:sldId id="1064"/>
            <p14:sldId id="1065"/>
            <p14:sldId id="997"/>
            <p14:sldId id="998"/>
            <p14:sldId id="1030"/>
            <p14:sldId id="999"/>
            <p14:sldId id="1085"/>
            <p14:sldId id="1067"/>
            <p14:sldId id="1072"/>
            <p14:sldId id="1073"/>
            <p14:sldId id="1074"/>
            <p14:sldId id="1075"/>
            <p14:sldId id="1076"/>
            <p14:sldId id="1077"/>
            <p14:sldId id="1079"/>
            <p14:sldId id="1080"/>
            <p14:sldId id="1081"/>
            <p14:sldId id="1082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9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D0"/>
    <a:srgbClr val="FFFFCC"/>
    <a:srgbClr val="0070C0"/>
    <a:srgbClr val="FF6600"/>
    <a:srgbClr val="FF3300"/>
    <a:srgbClr val="FF5050"/>
    <a:srgbClr val="F7F7F3"/>
    <a:srgbClr val="FF99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6"/>
  </p:normalViewPr>
  <p:slideViewPr>
    <p:cSldViewPr>
      <p:cViewPr varScale="1">
        <p:scale>
          <a:sx n="142" d="100"/>
          <a:sy n="142" d="100"/>
        </p:scale>
        <p:origin x="306" y="114"/>
      </p:cViewPr>
      <p:guideLst>
        <p:guide orient="horz" pos="1491"/>
        <p:guide pos="2880"/>
        <p:guide orient="horz" pos="1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12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67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1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C719-7A77-4601-83F2-2D6597F4362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3" r:id="rId4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slide" Target="slide2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&#21160;&#28459;&#21476;&#35799;-&#40575;&#26612;.mp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0421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6">
            <a:extLst>
              <a:ext uri="{FF2B5EF4-FFF2-40B4-BE49-F238E27FC236}">
                <a16:creationId xmlns:a16="http://schemas.microsoft.com/office/drawing/2014/main" id="{97630277-B88B-B245-88AD-06F73655A238}"/>
              </a:ext>
            </a:extLst>
          </p:cNvPr>
          <p:cNvSpPr/>
          <p:nvPr/>
        </p:nvSpPr>
        <p:spPr>
          <a:xfrm>
            <a:off x="179512" y="555526"/>
            <a:ext cx="7992888" cy="1221751"/>
          </a:xfrm>
          <a:custGeom>
            <a:avLst/>
            <a:gdLst>
              <a:gd name="connsiteX0" fmla="*/ 462218 w 5754800"/>
              <a:gd name="connsiteY0" fmla="*/ 0 h 1512168"/>
              <a:gd name="connsiteX1" fmla="*/ 5502767 w 5754800"/>
              <a:gd name="connsiteY1" fmla="*/ 0 h 1512168"/>
              <a:gd name="connsiteX2" fmla="*/ 5754800 w 5754800"/>
              <a:gd name="connsiteY2" fmla="*/ 252033 h 1512168"/>
              <a:gd name="connsiteX3" fmla="*/ 5754800 w 5754800"/>
              <a:gd name="connsiteY3" fmla="*/ 1260135 h 1512168"/>
              <a:gd name="connsiteX4" fmla="*/ 5502767 w 5754800"/>
              <a:gd name="connsiteY4" fmla="*/ 1512168 h 1512168"/>
              <a:gd name="connsiteX5" fmla="*/ 462218 w 5754800"/>
              <a:gd name="connsiteY5" fmla="*/ 1512168 h 1512168"/>
              <a:gd name="connsiteX6" fmla="*/ 210185 w 5754800"/>
              <a:gd name="connsiteY6" fmla="*/ 1260135 h 1512168"/>
              <a:gd name="connsiteX7" fmla="*/ 210185 w 5754800"/>
              <a:gd name="connsiteY7" fmla="*/ 1104501 h 1512168"/>
              <a:gd name="connsiteX8" fmla="*/ 0 w 5754800"/>
              <a:gd name="connsiteY8" fmla="*/ 1104501 h 1512168"/>
              <a:gd name="connsiteX9" fmla="*/ 210185 w 5754800"/>
              <a:gd name="connsiteY9" fmla="*/ 824254 h 1512168"/>
              <a:gd name="connsiteX10" fmla="*/ 210185 w 5754800"/>
              <a:gd name="connsiteY10" fmla="*/ 252033 h 1512168"/>
              <a:gd name="connsiteX11" fmla="*/ 462218 w 5754800"/>
              <a:gd name="connsiteY11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4800" h="1512168">
                <a:moveTo>
                  <a:pt x="462218" y="0"/>
                </a:moveTo>
                <a:lnTo>
                  <a:pt x="5502767" y="0"/>
                </a:lnTo>
                <a:cubicBezTo>
                  <a:pt x="5641961" y="0"/>
                  <a:pt x="5754800" y="112839"/>
                  <a:pt x="5754800" y="252033"/>
                </a:cubicBezTo>
                <a:lnTo>
                  <a:pt x="5754800" y="1260135"/>
                </a:lnTo>
                <a:cubicBezTo>
                  <a:pt x="5754800" y="1399329"/>
                  <a:pt x="5641961" y="1512168"/>
                  <a:pt x="5502767" y="1512168"/>
                </a:cubicBezTo>
                <a:lnTo>
                  <a:pt x="462218" y="1512168"/>
                </a:lnTo>
                <a:cubicBezTo>
                  <a:pt x="323024" y="1512168"/>
                  <a:pt x="210185" y="1399329"/>
                  <a:pt x="210185" y="1260135"/>
                </a:cubicBezTo>
                <a:lnTo>
                  <a:pt x="210185" y="1104501"/>
                </a:lnTo>
                <a:lnTo>
                  <a:pt x="0" y="1104501"/>
                </a:lnTo>
                <a:lnTo>
                  <a:pt x="210185" y="824254"/>
                </a:lnTo>
                <a:lnTo>
                  <a:pt x="210185" y="252033"/>
                </a:lnTo>
                <a:cubicBezTo>
                  <a:pt x="210185" y="112839"/>
                  <a:pt x="323024" y="0"/>
                  <a:pt x="462218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472477" y="537120"/>
            <a:ext cx="7704856" cy="12926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l">
              <a:lnSpc>
                <a:spcPct val="150000"/>
              </a:lnSpc>
            </a:pPr>
            <a:r>
              <a:rPr lang="en-US" altLang="zh-CN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除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了这几位同学说的阅读体验，你还能从阅读文章中获得什么呢？</a:t>
            </a:r>
            <a:endParaRPr lang="zh-CN" altLang="en-US" sz="2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410" y="1993896"/>
            <a:ext cx="7613798" cy="207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600" b="1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600" b="1" dirty="0">
                <a:latin typeface="宋体" pitchFamily="2" charset="-122"/>
                <a:ea typeface="宋体" pitchFamily="2" charset="-122"/>
              </a:rPr>
              <a:t>  还能尝到味道，有时书上描写到食物味道的时候，我也好像尝到了。还能触摸到，比如读到“大熊猫毛茸茸的”，我想起我们家的狗摸上去也是毛茸茸的，就能体会到大熊猫毛茸茸的感觉。</a:t>
            </a:r>
          </a:p>
        </p:txBody>
      </p:sp>
      <p:sp>
        <p:nvSpPr>
          <p:cNvPr id="9" name="矩形 8"/>
          <p:cNvSpPr/>
          <p:nvPr/>
        </p:nvSpPr>
        <p:spPr>
          <a:xfrm>
            <a:off x="611560" y="478764"/>
            <a:ext cx="640741" cy="77333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千库网_书本文字边框毕业生_元素编号122046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7" y="-1169690"/>
            <a:ext cx="7914929" cy="72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413176"/>
            <a:ext cx="645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2E2E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总结：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读文章时，调动多种感官边读边想象画面能帮助我们理解文意，也是一种享受阅读的好方法。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/>
          <p:nvPr/>
        </p:nvSpPr>
        <p:spPr>
          <a:xfrm>
            <a:off x="989843" y="1620045"/>
            <a:ext cx="7034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人声鼎沸  锣鼓喧天  震耳欲聋  响彻云霄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低声细语  窃窃私语  鸦雀无声  悄无声息</a:t>
            </a:r>
          </a:p>
        </p:txBody>
      </p:sp>
      <p:sp>
        <p:nvSpPr>
          <p:cNvPr id="2" name="文本框 14"/>
          <p:cNvSpPr txBox="1"/>
          <p:nvPr/>
        </p:nvSpPr>
        <p:spPr>
          <a:xfrm>
            <a:off x="1404502" y="483518"/>
            <a:ext cx="2367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latin typeface="SimHei" panose="02010609060101010101" pitchFamily="49" charset="-122"/>
                <a:ea typeface="SimHei" panose="02010609060101010101" pitchFamily="49" charset="-122"/>
              </a:rPr>
              <a:t>词句段运用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1115616" y="3363838"/>
            <a:ext cx="6768752" cy="60939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180975">
              <a:defRPr sz="2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92075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读词语，你发现这两排词语有什么异同吗？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C6D867F-A3D4-7643-930F-BDCCAB49BD12}"/>
              </a:ext>
            </a:extLst>
          </p:cNvPr>
          <p:cNvGrpSpPr/>
          <p:nvPr/>
        </p:nvGrpSpPr>
        <p:grpSpPr>
          <a:xfrm>
            <a:off x="539552" y="604790"/>
            <a:ext cx="3232349" cy="485698"/>
            <a:chOff x="535113" y="861916"/>
            <a:chExt cx="3232349" cy="48569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96FC41-E089-1E40-8B10-5A9B5DFD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3" y="861916"/>
              <a:ext cx="891036" cy="479936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295230E0-12F5-FD4F-BDC7-E5EBC79BB1CD}"/>
                </a:ext>
              </a:extLst>
            </p:cNvPr>
            <p:cNvCxnSpPr>
              <a:cxnSpLocks/>
            </p:cNvCxnSpPr>
            <p:nvPr/>
          </p:nvCxnSpPr>
          <p:spPr>
            <a:xfrm>
              <a:off x="683568" y="1347614"/>
              <a:ext cx="3083894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标注 17"/>
          <p:cNvSpPr/>
          <p:nvPr/>
        </p:nvSpPr>
        <p:spPr>
          <a:xfrm>
            <a:off x="3491880" y="699542"/>
            <a:ext cx="1866274" cy="618956"/>
          </a:xfrm>
          <a:custGeom>
            <a:avLst/>
            <a:gdLst>
              <a:gd name="connsiteX0" fmla="*/ 0 w 5112567"/>
              <a:gd name="connsiteY0" fmla="*/ 240031 h 1440160"/>
              <a:gd name="connsiteX1" fmla="*/ 240031 w 5112567"/>
              <a:gd name="connsiteY1" fmla="*/ 0 h 1440160"/>
              <a:gd name="connsiteX2" fmla="*/ 2982331 w 5112567"/>
              <a:gd name="connsiteY2" fmla="*/ 0 h 1440160"/>
              <a:gd name="connsiteX3" fmla="*/ 2982331 w 5112567"/>
              <a:gd name="connsiteY3" fmla="*/ 0 h 1440160"/>
              <a:gd name="connsiteX4" fmla="*/ 4260473 w 5112567"/>
              <a:gd name="connsiteY4" fmla="*/ 0 h 1440160"/>
              <a:gd name="connsiteX5" fmla="*/ 4872536 w 5112567"/>
              <a:gd name="connsiteY5" fmla="*/ 0 h 1440160"/>
              <a:gd name="connsiteX6" fmla="*/ 5112567 w 5112567"/>
              <a:gd name="connsiteY6" fmla="*/ 240031 h 1440160"/>
              <a:gd name="connsiteX7" fmla="*/ 5112567 w 5112567"/>
              <a:gd name="connsiteY7" fmla="*/ 240027 h 1440160"/>
              <a:gd name="connsiteX8" fmla="*/ 6398122 w 5112567"/>
              <a:gd name="connsiteY8" fmla="*/ 531606 h 1440160"/>
              <a:gd name="connsiteX9" fmla="*/ 5112567 w 5112567"/>
              <a:gd name="connsiteY9" fmla="*/ 600067 h 1440160"/>
              <a:gd name="connsiteX10" fmla="*/ 5112567 w 5112567"/>
              <a:gd name="connsiteY10" fmla="*/ 1200129 h 1440160"/>
              <a:gd name="connsiteX11" fmla="*/ 4872536 w 5112567"/>
              <a:gd name="connsiteY11" fmla="*/ 1440160 h 1440160"/>
              <a:gd name="connsiteX12" fmla="*/ 4260473 w 5112567"/>
              <a:gd name="connsiteY12" fmla="*/ 1440160 h 1440160"/>
              <a:gd name="connsiteX13" fmla="*/ 2982331 w 5112567"/>
              <a:gd name="connsiteY13" fmla="*/ 1440160 h 1440160"/>
              <a:gd name="connsiteX14" fmla="*/ 2982331 w 5112567"/>
              <a:gd name="connsiteY14" fmla="*/ 1440160 h 1440160"/>
              <a:gd name="connsiteX15" fmla="*/ 240031 w 5112567"/>
              <a:gd name="connsiteY15" fmla="*/ 1440160 h 1440160"/>
              <a:gd name="connsiteX16" fmla="*/ 0 w 5112567"/>
              <a:gd name="connsiteY16" fmla="*/ 1200129 h 1440160"/>
              <a:gd name="connsiteX17" fmla="*/ 0 w 5112567"/>
              <a:gd name="connsiteY17" fmla="*/ 600067 h 1440160"/>
              <a:gd name="connsiteX18" fmla="*/ 0 w 5112567"/>
              <a:gd name="connsiteY18" fmla="*/ 240027 h 1440160"/>
              <a:gd name="connsiteX19" fmla="*/ 0 w 5112567"/>
              <a:gd name="connsiteY19" fmla="*/ 240027 h 1440160"/>
              <a:gd name="connsiteX20" fmla="*/ 0 w 5112567"/>
              <a:gd name="connsiteY20" fmla="*/ 240031 h 1440160"/>
              <a:gd name="connsiteX0" fmla="*/ 0 w 5723564"/>
              <a:gd name="connsiteY0" fmla="*/ 240031 h 1440160"/>
              <a:gd name="connsiteX1" fmla="*/ 240031 w 5723564"/>
              <a:gd name="connsiteY1" fmla="*/ 0 h 1440160"/>
              <a:gd name="connsiteX2" fmla="*/ 2982331 w 5723564"/>
              <a:gd name="connsiteY2" fmla="*/ 0 h 1440160"/>
              <a:gd name="connsiteX3" fmla="*/ 2982331 w 5723564"/>
              <a:gd name="connsiteY3" fmla="*/ 0 h 1440160"/>
              <a:gd name="connsiteX4" fmla="*/ 4260473 w 5723564"/>
              <a:gd name="connsiteY4" fmla="*/ 0 h 1440160"/>
              <a:gd name="connsiteX5" fmla="*/ 4872536 w 5723564"/>
              <a:gd name="connsiteY5" fmla="*/ 0 h 1440160"/>
              <a:gd name="connsiteX6" fmla="*/ 5112567 w 5723564"/>
              <a:gd name="connsiteY6" fmla="*/ 240031 h 1440160"/>
              <a:gd name="connsiteX7" fmla="*/ 5112567 w 5723564"/>
              <a:gd name="connsiteY7" fmla="*/ 240027 h 1440160"/>
              <a:gd name="connsiteX8" fmla="*/ 5723564 w 5723564"/>
              <a:gd name="connsiteY8" fmla="*/ 614052 h 1440160"/>
              <a:gd name="connsiteX9" fmla="*/ 5112567 w 5723564"/>
              <a:gd name="connsiteY9" fmla="*/ 600067 h 1440160"/>
              <a:gd name="connsiteX10" fmla="*/ 5112567 w 5723564"/>
              <a:gd name="connsiteY10" fmla="*/ 1200129 h 1440160"/>
              <a:gd name="connsiteX11" fmla="*/ 4872536 w 5723564"/>
              <a:gd name="connsiteY11" fmla="*/ 1440160 h 1440160"/>
              <a:gd name="connsiteX12" fmla="*/ 4260473 w 5723564"/>
              <a:gd name="connsiteY12" fmla="*/ 1440160 h 1440160"/>
              <a:gd name="connsiteX13" fmla="*/ 2982331 w 5723564"/>
              <a:gd name="connsiteY13" fmla="*/ 1440160 h 1440160"/>
              <a:gd name="connsiteX14" fmla="*/ 2982331 w 5723564"/>
              <a:gd name="connsiteY14" fmla="*/ 1440160 h 1440160"/>
              <a:gd name="connsiteX15" fmla="*/ 240031 w 5723564"/>
              <a:gd name="connsiteY15" fmla="*/ 1440160 h 1440160"/>
              <a:gd name="connsiteX16" fmla="*/ 0 w 5723564"/>
              <a:gd name="connsiteY16" fmla="*/ 1200129 h 1440160"/>
              <a:gd name="connsiteX17" fmla="*/ 0 w 5723564"/>
              <a:gd name="connsiteY17" fmla="*/ 600067 h 1440160"/>
              <a:gd name="connsiteX18" fmla="*/ 0 w 5723564"/>
              <a:gd name="connsiteY18" fmla="*/ 240027 h 1440160"/>
              <a:gd name="connsiteX19" fmla="*/ 0 w 5723564"/>
              <a:gd name="connsiteY19" fmla="*/ 240027 h 1440160"/>
              <a:gd name="connsiteX20" fmla="*/ 0 w 5723564"/>
              <a:gd name="connsiteY20" fmla="*/ 240031 h 1440160"/>
              <a:gd name="connsiteX0" fmla="*/ 0 w 5850981"/>
              <a:gd name="connsiteY0" fmla="*/ 240031 h 1440160"/>
              <a:gd name="connsiteX1" fmla="*/ 240031 w 5850981"/>
              <a:gd name="connsiteY1" fmla="*/ 0 h 1440160"/>
              <a:gd name="connsiteX2" fmla="*/ 2982331 w 5850981"/>
              <a:gd name="connsiteY2" fmla="*/ 0 h 1440160"/>
              <a:gd name="connsiteX3" fmla="*/ 2982331 w 5850981"/>
              <a:gd name="connsiteY3" fmla="*/ 0 h 1440160"/>
              <a:gd name="connsiteX4" fmla="*/ 4260473 w 5850981"/>
              <a:gd name="connsiteY4" fmla="*/ 0 h 1440160"/>
              <a:gd name="connsiteX5" fmla="*/ 4872536 w 5850981"/>
              <a:gd name="connsiteY5" fmla="*/ 0 h 1440160"/>
              <a:gd name="connsiteX6" fmla="*/ 5112567 w 5850981"/>
              <a:gd name="connsiteY6" fmla="*/ 240031 h 1440160"/>
              <a:gd name="connsiteX7" fmla="*/ 5112567 w 5850981"/>
              <a:gd name="connsiteY7" fmla="*/ 240027 h 1440160"/>
              <a:gd name="connsiteX8" fmla="*/ 5850981 w 5850981"/>
              <a:gd name="connsiteY8" fmla="*/ 599062 h 1440160"/>
              <a:gd name="connsiteX9" fmla="*/ 5112567 w 5850981"/>
              <a:gd name="connsiteY9" fmla="*/ 600067 h 1440160"/>
              <a:gd name="connsiteX10" fmla="*/ 5112567 w 5850981"/>
              <a:gd name="connsiteY10" fmla="*/ 1200129 h 1440160"/>
              <a:gd name="connsiteX11" fmla="*/ 4872536 w 5850981"/>
              <a:gd name="connsiteY11" fmla="*/ 1440160 h 1440160"/>
              <a:gd name="connsiteX12" fmla="*/ 4260473 w 5850981"/>
              <a:gd name="connsiteY12" fmla="*/ 1440160 h 1440160"/>
              <a:gd name="connsiteX13" fmla="*/ 2982331 w 5850981"/>
              <a:gd name="connsiteY13" fmla="*/ 1440160 h 1440160"/>
              <a:gd name="connsiteX14" fmla="*/ 2982331 w 5850981"/>
              <a:gd name="connsiteY14" fmla="*/ 1440160 h 1440160"/>
              <a:gd name="connsiteX15" fmla="*/ 240031 w 5850981"/>
              <a:gd name="connsiteY15" fmla="*/ 1440160 h 1440160"/>
              <a:gd name="connsiteX16" fmla="*/ 0 w 5850981"/>
              <a:gd name="connsiteY16" fmla="*/ 1200129 h 1440160"/>
              <a:gd name="connsiteX17" fmla="*/ 0 w 5850981"/>
              <a:gd name="connsiteY17" fmla="*/ 600067 h 1440160"/>
              <a:gd name="connsiteX18" fmla="*/ 0 w 5850981"/>
              <a:gd name="connsiteY18" fmla="*/ 240027 h 1440160"/>
              <a:gd name="connsiteX19" fmla="*/ 0 w 5850981"/>
              <a:gd name="connsiteY19" fmla="*/ 240027 h 1440160"/>
              <a:gd name="connsiteX20" fmla="*/ 0 w 5850981"/>
              <a:gd name="connsiteY20" fmla="*/ 240031 h 1440160"/>
              <a:gd name="connsiteX0" fmla="*/ 0 w 5239519"/>
              <a:gd name="connsiteY0" fmla="*/ 240031 h 1440160"/>
              <a:gd name="connsiteX1" fmla="*/ 240031 w 5239519"/>
              <a:gd name="connsiteY1" fmla="*/ 0 h 1440160"/>
              <a:gd name="connsiteX2" fmla="*/ 2982331 w 5239519"/>
              <a:gd name="connsiteY2" fmla="*/ 0 h 1440160"/>
              <a:gd name="connsiteX3" fmla="*/ 2982331 w 5239519"/>
              <a:gd name="connsiteY3" fmla="*/ 0 h 1440160"/>
              <a:gd name="connsiteX4" fmla="*/ 4260473 w 5239519"/>
              <a:gd name="connsiteY4" fmla="*/ 0 h 1440160"/>
              <a:gd name="connsiteX5" fmla="*/ 4872536 w 5239519"/>
              <a:gd name="connsiteY5" fmla="*/ 0 h 1440160"/>
              <a:gd name="connsiteX6" fmla="*/ 5112567 w 5239519"/>
              <a:gd name="connsiteY6" fmla="*/ 240031 h 1440160"/>
              <a:gd name="connsiteX7" fmla="*/ 5112567 w 5239519"/>
              <a:gd name="connsiteY7" fmla="*/ 240027 h 1440160"/>
              <a:gd name="connsiteX8" fmla="*/ 5239519 w 5239519"/>
              <a:gd name="connsiteY8" fmla="*/ 221348 h 1440160"/>
              <a:gd name="connsiteX9" fmla="*/ 5112567 w 5239519"/>
              <a:gd name="connsiteY9" fmla="*/ 600067 h 1440160"/>
              <a:gd name="connsiteX10" fmla="*/ 5112567 w 5239519"/>
              <a:gd name="connsiteY10" fmla="*/ 1200129 h 1440160"/>
              <a:gd name="connsiteX11" fmla="*/ 4872536 w 5239519"/>
              <a:gd name="connsiteY11" fmla="*/ 1440160 h 1440160"/>
              <a:gd name="connsiteX12" fmla="*/ 4260473 w 5239519"/>
              <a:gd name="connsiteY12" fmla="*/ 1440160 h 1440160"/>
              <a:gd name="connsiteX13" fmla="*/ 2982331 w 5239519"/>
              <a:gd name="connsiteY13" fmla="*/ 1440160 h 1440160"/>
              <a:gd name="connsiteX14" fmla="*/ 2982331 w 5239519"/>
              <a:gd name="connsiteY14" fmla="*/ 1440160 h 1440160"/>
              <a:gd name="connsiteX15" fmla="*/ 240031 w 5239519"/>
              <a:gd name="connsiteY15" fmla="*/ 1440160 h 1440160"/>
              <a:gd name="connsiteX16" fmla="*/ 0 w 5239519"/>
              <a:gd name="connsiteY16" fmla="*/ 1200129 h 1440160"/>
              <a:gd name="connsiteX17" fmla="*/ 0 w 5239519"/>
              <a:gd name="connsiteY17" fmla="*/ 600067 h 1440160"/>
              <a:gd name="connsiteX18" fmla="*/ 0 w 5239519"/>
              <a:gd name="connsiteY18" fmla="*/ 240027 h 1440160"/>
              <a:gd name="connsiteX19" fmla="*/ 0 w 5239519"/>
              <a:gd name="connsiteY19" fmla="*/ 240027 h 1440160"/>
              <a:gd name="connsiteX20" fmla="*/ 0 w 5239519"/>
              <a:gd name="connsiteY20" fmla="*/ 240031 h 1440160"/>
              <a:gd name="connsiteX0" fmla="*/ 0 w 5141684"/>
              <a:gd name="connsiteY0" fmla="*/ 240031 h 1440160"/>
              <a:gd name="connsiteX1" fmla="*/ 240031 w 5141684"/>
              <a:gd name="connsiteY1" fmla="*/ 0 h 1440160"/>
              <a:gd name="connsiteX2" fmla="*/ 2982331 w 5141684"/>
              <a:gd name="connsiteY2" fmla="*/ 0 h 1440160"/>
              <a:gd name="connsiteX3" fmla="*/ 2982331 w 5141684"/>
              <a:gd name="connsiteY3" fmla="*/ 0 h 1440160"/>
              <a:gd name="connsiteX4" fmla="*/ 4260473 w 5141684"/>
              <a:gd name="connsiteY4" fmla="*/ 0 h 1440160"/>
              <a:gd name="connsiteX5" fmla="*/ 4872536 w 5141684"/>
              <a:gd name="connsiteY5" fmla="*/ 0 h 1440160"/>
              <a:gd name="connsiteX6" fmla="*/ 5112567 w 5141684"/>
              <a:gd name="connsiteY6" fmla="*/ 240031 h 1440160"/>
              <a:gd name="connsiteX7" fmla="*/ 5112567 w 5141684"/>
              <a:gd name="connsiteY7" fmla="*/ 240027 h 1440160"/>
              <a:gd name="connsiteX8" fmla="*/ 5141684 w 5141684"/>
              <a:gd name="connsiteY8" fmla="*/ 242333 h 1440160"/>
              <a:gd name="connsiteX9" fmla="*/ 5112567 w 5141684"/>
              <a:gd name="connsiteY9" fmla="*/ 600067 h 1440160"/>
              <a:gd name="connsiteX10" fmla="*/ 5112567 w 5141684"/>
              <a:gd name="connsiteY10" fmla="*/ 1200129 h 1440160"/>
              <a:gd name="connsiteX11" fmla="*/ 4872536 w 5141684"/>
              <a:gd name="connsiteY11" fmla="*/ 1440160 h 1440160"/>
              <a:gd name="connsiteX12" fmla="*/ 4260473 w 5141684"/>
              <a:gd name="connsiteY12" fmla="*/ 1440160 h 1440160"/>
              <a:gd name="connsiteX13" fmla="*/ 2982331 w 5141684"/>
              <a:gd name="connsiteY13" fmla="*/ 1440160 h 1440160"/>
              <a:gd name="connsiteX14" fmla="*/ 2982331 w 5141684"/>
              <a:gd name="connsiteY14" fmla="*/ 1440160 h 1440160"/>
              <a:gd name="connsiteX15" fmla="*/ 240031 w 5141684"/>
              <a:gd name="connsiteY15" fmla="*/ 1440160 h 1440160"/>
              <a:gd name="connsiteX16" fmla="*/ 0 w 5141684"/>
              <a:gd name="connsiteY16" fmla="*/ 1200129 h 1440160"/>
              <a:gd name="connsiteX17" fmla="*/ 0 w 5141684"/>
              <a:gd name="connsiteY17" fmla="*/ 600067 h 1440160"/>
              <a:gd name="connsiteX18" fmla="*/ 0 w 5141684"/>
              <a:gd name="connsiteY18" fmla="*/ 240027 h 1440160"/>
              <a:gd name="connsiteX19" fmla="*/ 0 w 5141684"/>
              <a:gd name="connsiteY19" fmla="*/ 240027 h 1440160"/>
              <a:gd name="connsiteX20" fmla="*/ 0 w 5141684"/>
              <a:gd name="connsiteY20" fmla="*/ 240031 h 1440160"/>
              <a:gd name="connsiteX0" fmla="*/ 0 w 5141684"/>
              <a:gd name="connsiteY0" fmla="*/ 240031 h 1617359"/>
              <a:gd name="connsiteX1" fmla="*/ 240031 w 5141684"/>
              <a:gd name="connsiteY1" fmla="*/ 0 h 1617359"/>
              <a:gd name="connsiteX2" fmla="*/ 2982331 w 5141684"/>
              <a:gd name="connsiteY2" fmla="*/ 0 h 1617359"/>
              <a:gd name="connsiteX3" fmla="*/ 2982331 w 5141684"/>
              <a:gd name="connsiteY3" fmla="*/ 0 h 1617359"/>
              <a:gd name="connsiteX4" fmla="*/ 4260473 w 5141684"/>
              <a:gd name="connsiteY4" fmla="*/ 0 h 1617359"/>
              <a:gd name="connsiteX5" fmla="*/ 4872536 w 5141684"/>
              <a:gd name="connsiteY5" fmla="*/ 0 h 1617359"/>
              <a:gd name="connsiteX6" fmla="*/ 5112567 w 5141684"/>
              <a:gd name="connsiteY6" fmla="*/ 240031 h 1617359"/>
              <a:gd name="connsiteX7" fmla="*/ 5112567 w 5141684"/>
              <a:gd name="connsiteY7" fmla="*/ 240027 h 1617359"/>
              <a:gd name="connsiteX8" fmla="*/ 5141684 w 5141684"/>
              <a:gd name="connsiteY8" fmla="*/ 242333 h 1617359"/>
              <a:gd name="connsiteX9" fmla="*/ 5112567 w 5141684"/>
              <a:gd name="connsiteY9" fmla="*/ 600067 h 1617359"/>
              <a:gd name="connsiteX10" fmla="*/ 5112567 w 5141684"/>
              <a:gd name="connsiteY10" fmla="*/ 1200129 h 1617359"/>
              <a:gd name="connsiteX11" fmla="*/ 4872536 w 5141684"/>
              <a:gd name="connsiteY11" fmla="*/ 1440160 h 1617359"/>
              <a:gd name="connsiteX12" fmla="*/ 4260473 w 5141684"/>
              <a:gd name="connsiteY12" fmla="*/ 1440160 h 1617359"/>
              <a:gd name="connsiteX13" fmla="*/ 2982331 w 5141684"/>
              <a:gd name="connsiteY13" fmla="*/ 1440160 h 1617359"/>
              <a:gd name="connsiteX14" fmla="*/ 2982331 w 5141684"/>
              <a:gd name="connsiteY14" fmla="*/ 1440160 h 1617359"/>
              <a:gd name="connsiteX15" fmla="*/ 240031 w 5141684"/>
              <a:gd name="connsiteY15" fmla="*/ 1440160 h 1617359"/>
              <a:gd name="connsiteX16" fmla="*/ 0 w 5141684"/>
              <a:gd name="connsiteY16" fmla="*/ 1200129 h 1617359"/>
              <a:gd name="connsiteX17" fmla="*/ 0 w 5141684"/>
              <a:gd name="connsiteY17" fmla="*/ 600067 h 1617359"/>
              <a:gd name="connsiteX18" fmla="*/ 0 w 5141684"/>
              <a:gd name="connsiteY18" fmla="*/ 240027 h 1617359"/>
              <a:gd name="connsiteX19" fmla="*/ 0 w 5141684"/>
              <a:gd name="connsiteY19" fmla="*/ 240027 h 1617359"/>
              <a:gd name="connsiteX20" fmla="*/ 0 w 5141684"/>
              <a:gd name="connsiteY20" fmla="*/ 240031 h 1617359"/>
              <a:gd name="connsiteX0" fmla="*/ 0 w 5141684"/>
              <a:gd name="connsiteY0" fmla="*/ 240031 h 1880826"/>
              <a:gd name="connsiteX1" fmla="*/ 240031 w 5141684"/>
              <a:gd name="connsiteY1" fmla="*/ 0 h 1880826"/>
              <a:gd name="connsiteX2" fmla="*/ 2982331 w 5141684"/>
              <a:gd name="connsiteY2" fmla="*/ 0 h 1880826"/>
              <a:gd name="connsiteX3" fmla="*/ 2982331 w 5141684"/>
              <a:gd name="connsiteY3" fmla="*/ 0 h 1880826"/>
              <a:gd name="connsiteX4" fmla="*/ 4260473 w 5141684"/>
              <a:gd name="connsiteY4" fmla="*/ 0 h 1880826"/>
              <a:gd name="connsiteX5" fmla="*/ 4872536 w 5141684"/>
              <a:gd name="connsiteY5" fmla="*/ 0 h 1880826"/>
              <a:gd name="connsiteX6" fmla="*/ 5112567 w 5141684"/>
              <a:gd name="connsiteY6" fmla="*/ 240031 h 1880826"/>
              <a:gd name="connsiteX7" fmla="*/ 5112567 w 5141684"/>
              <a:gd name="connsiteY7" fmla="*/ 240027 h 1880826"/>
              <a:gd name="connsiteX8" fmla="*/ 5141684 w 5141684"/>
              <a:gd name="connsiteY8" fmla="*/ 242333 h 1880826"/>
              <a:gd name="connsiteX9" fmla="*/ 5112567 w 5141684"/>
              <a:gd name="connsiteY9" fmla="*/ 600067 h 1880826"/>
              <a:gd name="connsiteX10" fmla="*/ 5112567 w 5141684"/>
              <a:gd name="connsiteY10" fmla="*/ 1200129 h 1880826"/>
              <a:gd name="connsiteX11" fmla="*/ 4701330 w 5141684"/>
              <a:gd name="connsiteY11" fmla="*/ 1880826 h 1880826"/>
              <a:gd name="connsiteX12" fmla="*/ 4260473 w 5141684"/>
              <a:gd name="connsiteY12" fmla="*/ 1440160 h 1880826"/>
              <a:gd name="connsiteX13" fmla="*/ 2982331 w 5141684"/>
              <a:gd name="connsiteY13" fmla="*/ 1440160 h 1880826"/>
              <a:gd name="connsiteX14" fmla="*/ 2982331 w 5141684"/>
              <a:gd name="connsiteY14" fmla="*/ 1440160 h 1880826"/>
              <a:gd name="connsiteX15" fmla="*/ 240031 w 5141684"/>
              <a:gd name="connsiteY15" fmla="*/ 1440160 h 1880826"/>
              <a:gd name="connsiteX16" fmla="*/ 0 w 5141684"/>
              <a:gd name="connsiteY16" fmla="*/ 1200129 h 1880826"/>
              <a:gd name="connsiteX17" fmla="*/ 0 w 5141684"/>
              <a:gd name="connsiteY17" fmla="*/ 600067 h 1880826"/>
              <a:gd name="connsiteX18" fmla="*/ 0 w 5141684"/>
              <a:gd name="connsiteY18" fmla="*/ 240027 h 1880826"/>
              <a:gd name="connsiteX19" fmla="*/ 0 w 5141684"/>
              <a:gd name="connsiteY19" fmla="*/ 240027 h 1880826"/>
              <a:gd name="connsiteX20" fmla="*/ 0 w 5141684"/>
              <a:gd name="connsiteY20" fmla="*/ 240031 h 1880826"/>
              <a:gd name="connsiteX0" fmla="*/ 0 w 5141684"/>
              <a:gd name="connsiteY0" fmla="*/ 240031 h 1880826"/>
              <a:gd name="connsiteX1" fmla="*/ 240031 w 5141684"/>
              <a:gd name="connsiteY1" fmla="*/ 0 h 1880826"/>
              <a:gd name="connsiteX2" fmla="*/ 2982331 w 5141684"/>
              <a:gd name="connsiteY2" fmla="*/ 0 h 1880826"/>
              <a:gd name="connsiteX3" fmla="*/ 2982331 w 5141684"/>
              <a:gd name="connsiteY3" fmla="*/ 0 h 1880826"/>
              <a:gd name="connsiteX4" fmla="*/ 4260473 w 5141684"/>
              <a:gd name="connsiteY4" fmla="*/ 0 h 1880826"/>
              <a:gd name="connsiteX5" fmla="*/ 4872536 w 5141684"/>
              <a:gd name="connsiteY5" fmla="*/ 0 h 1880826"/>
              <a:gd name="connsiteX6" fmla="*/ 5112567 w 5141684"/>
              <a:gd name="connsiteY6" fmla="*/ 240031 h 1880826"/>
              <a:gd name="connsiteX7" fmla="*/ 5112567 w 5141684"/>
              <a:gd name="connsiteY7" fmla="*/ 240027 h 1880826"/>
              <a:gd name="connsiteX8" fmla="*/ 5141684 w 5141684"/>
              <a:gd name="connsiteY8" fmla="*/ 242333 h 1880826"/>
              <a:gd name="connsiteX9" fmla="*/ 5112567 w 5141684"/>
              <a:gd name="connsiteY9" fmla="*/ 600067 h 1880826"/>
              <a:gd name="connsiteX10" fmla="*/ 5112567 w 5141684"/>
              <a:gd name="connsiteY10" fmla="*/ 1200129 h 1880826"/>
              <a:gd name="connsiteX11" fmla="*/ 4701330 w 5141684"/>
              <a:gd name="connsiteY11" fmla="*/ 1880826 h 1880826"/>
              <a:gd name="connsiteX12" fmla="*/ 4260473 w 5141684"/>
              <a:gd name="connsiteY12" fmla="*/ 1440160 h 1880826"/>
              <a:gd name="connsiteX13" fmla="*/ 2982331 w 5141684"/>
              <a:gd name="connsiteY13" fmla="*/ 1440160 h 1880826"/>
              <a:gd name="connsiteX14" fmla="*/ 2982331 w 5141684"/>
              <a:gd name="connsiteY14" fmla="*/ 1440160 h 1880826"/>
              <a:gd name="connsiteX15" fmla="*/ 240031 w 5141684"/>
              <a:gd name="connsiteY15" fmla="*/ 1440160 h 1880826"/>
              <a:gd name="connsiteX16" fmla="*/ 0 w 5141684"/>
              <a:gd name="connsiteY16" fmla="*/ 1200129 h 1880826"/>
              <a:gd name="connsiteX17" fmla="*/ 0 w 5141684"/>
              <a:gd name="connsiteY17" fmla="*/ 600067 h 1880826"/>
              <a:gd name="connsiteX18" fmla="*/ 0 w 5141684"/>
              <a:gd name="connsiteY18" fmla="*/ 240027 h 1880826"/>
              <a:gd name="connsiteX19" fmla="*/ 0 w 5141684"/>
              <a:gd name="connsiteY19" fmla="*/ 240027 h 1880826"/>
              <a:gd name="connsiteX20" fmla="*/ 0 w 5141684"/>
              <a:gd name="connsiteY20" fmla="*/ 240031 h 1880826"/>
              <a:gd name="connsiteX0" fmla="*/ 0 w 5141684"/>
              <a:gd name="connsiteY0" fmla="*/ 240031 h 1623845"/>
              <a:gd name="connsiteX1" fmla="*/ 240031 w 5141684"/>
              <a:gd name="connsiteY1" fmla="*/ 0 h 1623845"/>
              <a:gd name="connsiteX2" fmla="*/ 2982331 w 5141684"/>
              <a:gd name="connsiteY2" fmla="*/ 0 h 1623845"/>
              <a:gd name="connsiteX3" fmla="*/ 2982331 w 5141684"/>
              <a:gd name="connsiteY3" fmla="*/ 0 h 1623845"/>
              <a:gd name="connsiteX4" fmla="*/ 4260473 w 5141684"/>
              <a:gd name="connsiteY4" fmla="*/ 0 h 1623845"/>
              <a:gd name="connsiteX5" fmla="*/ 4872536 w 5141684"/>
              <a:gd name="connsiteY5" fmla="*/ 0 h 1623845"/>
              <a:gd name="connsiteX6" fmla="*/ 5112567 w 5141684"/>
              <a:gd name="connsiteY6" fmla="*/ 240031 h 1623845"/>
              <a:gd name="connsiteX7" fmla="*/ 5112567 w 5141684"/>
              <a:gd name="connsiteY7" fmla="*/ 240027 h 1623845"/>
              <a:gd name="connsiteX8" fmla="*/ 5141684 w 5141684"/>
              <a:gd name="connsiteY8" fmla="*/ 242333 h 1623845"/>
              <a:gd name="connsiteX9" fmla="*/ 5112567 w 5141684"/>
              <a:gd name="connsiteY9" fmla="*/ 600067 h 1623845"/>
              <a:gd name="connsiteX10" fmla="*/ 5112567 w 5141684"/>
              <a:gd name="connsiteY10" fmla="*/ 1200129 h 1623845"/>
              <a:gd name="connsiteX11" fmla="*/ 5019291 w 5141684"/>
              <a:gd name="connsiteY11" fmla="*/ 1482130 h 1623845"/>
              <a:gd name="connsiteX12" fmla="*/ 4260473 w 5141684"/>
              <a:gd name="connsiteY12" fmla="*/ 1440160 h 1623845"/>
              <a:gd name="connsiteX13" fmla="*/ 2982331 w 5141684"/>
              <a:gd name="connsiteY13" fmla="*/ 1440160 h 1623845"/>
              <a:gd name="connsiteX14" fmla="*/ 2982331 w 5141684"/>
              <a:gd name="connsiteY14" fmla="*/ 1440160 h 1623845"/>
              <a:gd name="connsiteX15" fmla="*/ 240031 w 5141684"/>
              <a:gd name="connsiteY15" fmla="*/ 1440160 h 1623845"/>
              <a:gd name="connsiteX16" fmla="*/ 0 w 5141684"/>
              <a:gd name="connsiteY16" fmla="*/ 1200129 h 1623845"/>
              <a:gd name="connsiteX17" fmla="*/ 0 w 5141684"/>
              <a:gd name="connsiteY17" fmla="*/ 600067 h 1623845"/>
              <a:gd name="connsiteX18" fmla="*/ 0 w 5141684"/>
              <a:gd name="connsiteY18" fmla="*/ 240027 h 1623845"/>
              <a:gd name="connsiteX19" fmla="*/ 0 w 5141684"/>
              <a:gd name="connsiteY19" fmla="*/ 240027 h 1623845"/>
              <a:gd name="connsiteX20" fmla="*/ 0 w 5141684"/>
              <a:gd name="connsiteY20" fmla="*/ 240031 h 1623845"/>
              <a:gd name="connsiteX0" fmla="*/ 0 w 5141684"/>
              <a:gd name="connsiteY0" fmla="*/ 240031 h 1510797"/>
              <a:gd name="connsiteX1" fmla="*/ 240031 w 5141684"/>
              <a:gd name="connsiteY1" fmla="*/ 0 h 1510797"/>
              <a:gd name="connsiteX2" fmla="*/ 2982331 w 5141684"/>
              <a:gd name="connsiteY2" fmla="*/ 0 h 1510797"/>
              <a:gd name="connsiteX3" fmla="*/ 2982331 w 5141684"/>
              <a:gd name="connsiteY3" fmla="*/ 0 h 1510797"/>
              <a:gd name="connsiteX4" fmla="*/ 4260473 w 5141684"/>
              <a:gd name="connsiteY4" fmla="*/ 0 h 1510797"/>
              <a:gd name="connsiteX5" fmla="*/ 4872536 w 5141684"/>
              <a:gd name="connsiteY5" fmla="*/ 0 h 1510797"/>
              <a:gd name="connsiteX6" fmla="*/ 5112567 w 5141684"/>
              <a:gd name="connsiteY6" fmla="*/ 240031 h 1510797"/>
              <a:gd name="connsiteX7" fmla="*/ 5112567 w 5141684"/>
              <a:gd name="connsiteY7" fmla="*/ 240027 h 1510797"/>
              <a:gd name="connsiteX8" fmla="*/ 5141684 w 5141684"/>
              <a:gd name="connsiteY8" fmla="*/ 242333 h 1510797"/>
              <a:gd name="connsiteX9" fmla="*/ 5112567 w 5141684"/>
              <a:gd name="connsiteY9" fmla="*/ 600067 h 1510797"/>
              <a:gd name="connsiteX10" fmla="*/ 5112567 w 5141684"/>
              <a:gd name="connsiteY10" fmla="*/ 1200129 h 1510797"/>
              <a:gd name="connsiteX11" fmla="*/ 5019291 w 5141684"/>
              <a:gd name="connsiteY11" fmla="*/ 1482130 h 1510797"/>
              <a:gd name="connsiteX12" fmla="*/ 4717803 w 5141684"/>
              <a:gd name="connsiteY12" fmla="*/ 1472710 h 1510797"/>
              <a:gd name="connsiteX13" fmla="*/ 4260473 w 5141684"/>
              <a:gd name="connsiteY13" fmla="*/ 1440160 h 1510797"/>
              <a:gd name="connsiteX14" fmla="*/ 2982331 w 5141684"/>
              <a:gd name="connsiteY14" fmla="*/ 1440160 h 1510797"/>
              <a:gd name="connsiteX15" fmla="*/ 2982331 w 5141684"/>
              <a:gd name="connsiteY15" fmla="*/ 1440160 h 1510797"/>
              <a:gd name="connsiteX16" fmla="*/ 240031 w 5141684"/>
              <a:gd name="connsiteY16" fmla="*/ 1440160 h 1510797"/>
              <a:gd name="connsiteX17" fmla="*/ 0 w 5141684"/>
              <a:gd name="connsiteY17" fmla="*/ 1200129 h 1510797"/>
              <a:gd name="connsiteX18" fmla="*/ 0 w 5141684"/>
              <a:gd name="connsiteY18" fmla="*/ 600067 h 1510797"/>
              <a:gd name="connsiteX19" fmla="*/ 0 w 5141684"/>
              <a:gd name="connsiteY19" fmla="*/ 240027 h 1510797"/>
              <a:gd name="connsiteX20" fmla="*/ 0 w 5141684"/>
              <a:gd name="connsiteY20" fmla="*/ 240027 h 1510797"/>
              <a:gd name="connsiteX21" fmla="*/ 0 w 5141684"/>
              <a:gd name="connsiteY21" fmla="*/ 240031 h 1510797"/>
              <a:gd name="connsiteX0" fmla="*/ 0 w 5141684"/>
              <a:gd name="connsiteY0" fmla="*/ 240031 h 1476783"/>
              <a:gd name="connsiteX1" fmla="*/ 240031 w 5141684"/>
              <a:gd name="connsiteY1" fmla="*/ 0 h 1476783"/>
              <a:gd name="connsiteX2" fmla="*/ 2982331 w 5141684"/>
              <a:gd name="connsiteY2" fmla="*/ 0 h 1476783"/>
              <a:gd name="connsiteX3" fmla="*/ 2982331 w 5141684"/>
              <a:gd name="connsiteY3" fmla="*/ 0 h 1476783"/>
              <a:gd name="connsiteX4" fmla="*/ 4260473 w 5141684"/>
              <a:gd name="connsiteY4" fmla="*/ 0 h 1476783"/>
              <a:gd name="connsiteX5" fmla="*/ 4872536 w 5141684"/>
              <a:gd name="connsiteY5" fmla="*/ 0 h 1476783"/>
              <a:gd name="connsiteX6" fmla="*/ 5112567 w 5141684"/>
              <a:gd name="connsiteY6" fmla="*/ 240031 h 1476783"/>
              <a:gd name="connsiteX7" fmla="*/ 5112567 w 5141684"/>
              <a:gd name="connsiteY7" fmla="*/ 240027 h 1476783"/>
              <a:gd name="connsiteX8" fmla="*/ 5141684 w 5141684"/>
              <a:gd name="connsiteY8" fmla="*/ 242333 h 1476783"/>
              <a:gd name="connsiteX9" fmla="*/ 5112567 w 5141684"/>
              <a:gd name="connsiteY9" fmla="*/ 600067 h 1476783"/>
              <a:gd name="connsiteX10" fmla="*/ 5112567 w 5141684"/>
              <a:gd name="connsiteY10" fmla="*/ 1200129 h 1476783"/>
              <a:gd name="connsiteX11" fmla="*/ 5019291 w 5141684"/>
              <a:gd name="connsiteY11" fmla="*/ 1419178 h 1476783"/>
              <a:gd name="connsiteX12" fmla="*/ 4717803 w 5141684"/>
              <a:gd name="connsiteY12" fmla="*/ 1472710 h 1476783"/>
              <a:gd name="connsiteX13" fmla="*/ 4260473 w 5141684"/>
              <a:gd name="connsiteY13" fmla="*/ 1440160 h 1476783"/>
              <a:gd name="connsiteX14" fmla="*/ 2982331 w 5141684"/>
              <a:gd name="connsiteY14" fmla="*/ 1440160 h 1476783"/>
              <a:gd name="connsiteX15" fmla="*/ 2982331 w 5141684"/>
              <a:gd name="connsiteY15" fmla="*/ 1440160 h 1476783"/>
              <a:gd name="connsiteX16" fmla="*/ 240031 w 5141684"/>
              <a:gd name="connsiteY16" fmla="*/ 1440160 h 1476783"/>
              <a:gd name="connsiteX17" fmla="*/ 0 w 5141684"/>
              <a:gd name="connsiteY17" fmla="*/ 1200129 h 1476783"/>
              <a:gd name="connsiteX18" fmla="*/ 0 w 5141684"/>
              <a:gd name="connsiteY18" fmla="*/ 600067 h 1476783"/>
              <a:gd name="connsiteX19" fmla="*/ 0 w 5141684"/>
              <a:gd name="connsiteY19" fmla="*/ 240027 h 1476783"/>
              <a:gd name="connsiteX20" fmla="*/ 0 w 5141684"/>
              <a:gd name="connsiteY20" fmla="*/ 240027 h 1476783"/>
              <a:gd name="connsiteX21" fmla="*/ 0 w 5141684"/>
              <a:gd name="connsiteY21" fmla="*/ 240031 h 1476783"/>
              <a:gd name="connsiteX0" fmla="*/ 0 w 5141684"/>
              <a:gd name="connsiteY0" fmla="*/ 240031 h 1445275"/>
              <a:gd name="connsiteX1" fmla="*/ 240031 w 5141684"/>
              <a:gd name="connsiteY1" fmla="*/ 0 h 1445275"/>
              <a:gd name="connsiteX2" fmla="*/ 2982331 w 5141684"/>
              <a:gd name="connsiteY2" fmla="*/ 0 h 1445275"/>
              <a:gd name="connsiteX3" fmla="*/ 2982331 w 5141684"/>
              <a:gd name="connsiteY3" fmla="*/ 0 h 1445275"/>
              <a:gd name="connsiteX4" fmla="*/ 4260473 w 5141684"/>
              <a:gd name="connsiteY4" fmla="*/ 0 h 1445275"/>
              <a:gd name="connsiteX5" fmla="*/ 4872536 w 5141684"/>
              <a:gd name="connsiteY5" fmla="*/ 0 h 1445275"/>
              <a:gd name="connsiteX6" fmla="*/ 5112567 w 5141684"/>
              <a:gd name="connsiteY6" fmla="*/ 240031 h 1445275"/>
              <a:gd name="connsiteX7" fmla="*/ 5112567 w 5141684"/>
              <a:gd name="connsiteY7" fmla="*/ 240027 h 1445275"/>
              <a:gd name="connsiteX8" fmla="*/ 5141684 w 5141684"/>
              <a:gd name="connsiteY8" fmla="*/ 242333 h 1445275"/>
              <a:gd name="connsiteX9" fmla="*/ 5112567 w 5141684"/>
              <a:gd name="connsiteY9" fmla="*/ 600067 h 1445275"/>
              <a:gd name="connsiteX10" fmla="*/ 5112567 w 5141684"/>
              <a:gd name="connsiteY10" fmla="*/ 1200129 h 1445275"/>
              <a:gd name="connsiteX11" fmla="*/ 5019291 w 5141684"/>
              <a:gd name="connsiteY11" fmla="*/ 1419178 h 1445275"/>
              <a:gd name="connsiteX12" fmla="*/ 4742259 w 5141684"/>
              <a:gd name="connsiteY12" fmla="*/ 1388776 h 1445275"/>
              <a:gd name="connsiteX13" fmla="*/ 4260473 w 5141684"/>
              <a:gd name="connsiteY13" fmla="*/ 1440160 h 1445275"/>
              <a:gd name="connsiteX14" fmla="*/ 2982331 w 5141684"/>
              <a:gd name="connsiteY14" fmla="*/ 1440160 h 1445275"/>
              <a:gd name="connsiteX15" fmla="*/ 2982331 w 5141684"/>
              <a:gd name="connsiteY15" fmla="*/ 1440160 h 1445275"/>
              <a:gd name="connsiteX16" fmla="*/ 240031 w 5141684"/>
              <a:gd name="connsiteY16" fmla="*/ 1440160 h 1445275"/>
              <a:gd name="connsiteX17" fmla="*/ 0 w 5141684"/>
              <a:gd name="connsiteY17" fmla="*/ 1200129 h 1445275"/>
              <a:gd name="connsiteX18" fmla="*/ 0 w 5141684"/>
              <a:gd name="connsiteY18" fmla="*/ 600067 h 1445275"/>
              <a:gd name="connsiteX19" fmla="*/ 0 w 5141684"/>
              <a:gd name="connsiteY19" fmla="*/ 240027 h 1445275"/>
              <a:gd name="connsiteX20" fmla="*/ 0 w 5141684"/>
              <a:gd name="connsiteY20" fmla="*/ 240027 h 1445275"/>
              <a:gd name="connsiteX21" fmla="*/ 0 w 5141684"/>
              <a:gd name="connsiteY21" fmla="*/ 240031 h 1445275"/>
              <a:gd name="connsiteX0" fmla="*/ 0 w 5141684"/>
              <a:gd name="connsiteY0" fmla="*/ 240031 h 1463024"/>
              <a:gd name="connsiteX1" fmla="*/ 240031 w 5141684"/>
              <a:gd name="connsiteY1" fmla="*/ 0 h 1463024"/>
              <a:gd name="connsiteX2" fmla="*/ 2982331 w 5141684"/>
              <a:gd name="connsiteY2" fmla="*/ 0 h 1463024"/>
              <a:gd name="connsiteX3" fmla="*/ 2982331 w 5141684"/>
              <a:gd name="connsiteY3" fmla="*/ 0 h 1463024"/>
              <a:gd name="connsiteX4" fmla="*/ 4260473 w 5141684"/>
              <a:gd name="connsiteY4" fmla="*/ 0 h 1463024"/>
              <a:gd name="connsiteX5" fmla="*/ 4872536 w 5141684"/>
              <a:gd name="connsiteY5" fmla="*/ 0 h 1463024"/>
              <a:gd name="connsiteX6" fmla="*/ 5112567 w 5141684"/>
              <a:gd name="connsiteY6" fmla="*/ 240031 h 1463024"/>
              <a:gd name="connsiteX7" fmla="*/ 5112567 w 5141684"/>
              <a:gd name="connsiteY7" fmla="*/ 240027 h 1463024"/>
              <a:gd name="connsiteX8" fmla="*/ 5141684 w 5141684"/>
              <a:gd name="connsiteY8" fmla="*/ 242333 h 1463024"/>
              <a:gd name="connsiteX9" fmla="*/ 5112567 w 5141684"/>
              <a:gd name="connsiteY9" fmla="*/ 600067 h 1463024"/>
              <a:gd name="connsiteX10" fmla="*/ 5112567 w 5141684"/>
              <a:gd name="connsiteY10" fmla="*/ 1200129 h 1463024"/>
              <a:gd name="connsiteX11" fmla="*/ 5019291 w 5141684"/>
              <a:gd name="connsiteY11" fmla="*/ 1419178 h 1463024"/>
              <a:gd name="connsiteX12" fmla="*/ 5035760 w 5141684"/>
              <a:gd name="connsiteY12" fmla="*/ 1451728 h 1463024"/>
              <a:gd name="connsiteX13" fmla="*/ 4260473 w 5141684"/>
              <a:gd name="connsiteY13" fmla="*/ 1440160 h 1463024"/>
              <a:gd name="connsiteX14" fmla="*/ 2982331 w 5141684"/>
              <a:gd name="connsiteY14" fmla="*/ 1440160 h 1463024"/>
              <a:gd name="connsiteX15" fmla="*/ 2982331 w 5141684"/>
              <a:gd name="connsiteY15" fmla="*/ 1440160 h 1463024"/>
              <a:gd name="connsiteX16" fmla="*/ 240031 w 5141684"/>
              <a:gd name="connsiteY16" fmla="*/ 1440160 h 1463024"/>
              <a:gd name="connsiteX17" fmla="*/ 0 w 5141684"/>
              <a:gd name="connsiteY17" fmla="*/ 1200129 h 1463024"/>
              <a:gd name="connsiteX18" fmla="*/ 0 w 5141684"/>
              <a:gd name="connsiteY18" fmla="*/ 600067 h 1463024"/>
              <a:gd name="connsiteX19" fmla="*/ 0 w 5141684"/>
              <a:gd name="connsiteY19" fmla="*/ 240027 h 1463024"/>
              <a:gd name="connsiteX20" fmla="*/ 0 w 5141684"/>
              <a:gd name="connsiteY20" fmla="*/ 240027 h 1463024"/>
              <a:gd name="connsiteX21" fmla="*/ 0 w 5141684"/>
              <a:gd name="connsiteY21" fmla="*/ 240031 h 146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41684" h="1463024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2982331" y="0"/>
                </a:lnTo>
                <a:lnTo>
                  <a:pt x="2982331" y="0"/>
                </a:lnTo>
                <a:lnTo>
                  <a:pt x="4260473" y="0"/>
                </a:lnTo>
                <a:lnTo>
                  <a:pt x="4872536" y="0"/>
                </a:lnTo>
                <a:cubicBezTo>
                  <a:pt x="5005101" y="0"/>
                  <a:pt x="5112567" y="107466"/>
                  <a:pt x="5112567" y="240031"/>
                </a:cubicBezTo>
                <a:lnTo>
                  <a:pt x="5112567" y="240027"/>
                </a:lnTo>
                <a:lnTo>
                  <a:pt x="5141684" y="242333"/>
                </a:lnTo>
                <a:lnTo>
                  <a:pt x="5112567" y="600067"/>
                </a:lnTo>
                <a:lnTo>
                  <a:pt x="5112567" y="1200129"/>
                </a:lnTo>
                <a:cubicBezTo>
                  <a:pt x="5112567" y="1332694"/>
                  <a:pt x="5151856" y="1419178"/>
                  <a:pt x="5019291" y="1419178"/>
                </a:cubicBezTo>
                <a:cubicBezTo>
                  <a:pt x="4941268" y="1485592"/>
                  <a:pt x="5162230" y="1458723"/>
                  <a:pt x="5035760" y="1451728"/>
                </a:cubicBezTo>
                <a:cubicBezTo>
                  <a:pt x="4909290" y="1444733"/>
                  <a:pt x="4537489" y="1466569"/>
                  <a:pt x="4260473" y="1440160"/>
                </a:cubicBezTo>
                <a:lnTo>
                  <a:pt x="2982331" y="1440160"/>
                </a:lnTo>
                <a:lnTo>
                  <a:pt x="2982331" y="1440160"/>
                </a:ln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600067"/>
                </a:lnTo>
                <a:lnTo>
                  <a:pt x="0" y="240027"/>
                </a:lnTo>
                <a:lnTo>
                  <a:pt x="0" y="240027"/>
                </a:lnTo>
                <a:lnTo>
                  <a:pt x="0" y="24003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E6E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形容声音大。</a:t>
            </a:r>
          </a:p>
        </p:txBody>
      </p:sp>
      <p:sp>
        <p:nvSpPr>
          <p:cNvPr id="7" name="圆角矩形标注 17"/>
          <p:cNvSpPr/>
          <p:nvPr/>
        </p:nvSpPr>
        <p:spPr>
          <a:xfrm>
            <a:off x="2552809" y="2663029"/>
            <a:ext cx="3744415" cy="734542"/>
          </a:xfrm>
          <a:custGeom>
            <a:avLst/>
            <a:gdLst>
              <a:gd name="connsiteX0" fmla="*/ 0 w 5112567"/>
              <a:gd name="connsiteY0" fmla="*/ 240031 h 1440160"/>
              <a:gd name="connsiteX1" fmla="*/ 240031 w 5112567"/>
              <a:gd name="connsiteY1" fmla="*/ 0 h 1440160"/>
              <a:gd name="connsiteX2" fmla="*/ 2982331 w 5112567"/>
              <a:gd name="connsiteY2" fmla="*/ 0 h 1440160"/>
              <a:gd name="connsiteX3" fmla="*/ 2982331 w 5112567"/>
              <a:gd name="connsiteY3" fmla="*/ 0 h 1440160"/>
              <a:gd name="connsiteX4" fmla="*/ 4260473 w 5112567"/>
              <a:gd name="connsiteY4" fmla="*/ 0 h 1440160"/>
              <a:gd name="connsiteX5" fmla="*/ 4872536 w 5112567"/>
              <a:gd name="connsiteY5" fmla="*/ 0 h 1440160"/>
              <a:gd name="connsiteX6" fmla="*/ 5112567 w 5112567"/>
              <a:gd name="connsiteY6" fmla="*/ 240031 h 1440160"/>
              <a:gd name="connsiteX7" fmla="*/ 5112567 w 5112567"/>
              <a:gd name="connsiteY7" fmla="*/ 240027 h 1440160"/>
              <a:gd name="connsiteX8" fmla="*/ 6398122 w 5112567"/>
              <a:gd name="connsiteY8" fmla="*/ 531606 h 1440160"/>
              <a:gd name="connsiteX9" fmla="*/ 5112567 w 5112567"/>
              <a:gd name="connsiteY9" fmla="*/ 600067 h 1440160"/>
              <a:gd name="connsiteX10" fmla="*/ 5112567 w 5112567"/>
              <a:gd name="connsiteY10" fmla="*/ 1200129 h 1440160"/>
              <a:gd name="connsiteX11" fmla="*/ 4872536 w 5112567"/>
              <a:gd name="connsiteY11" fmla="*/ 1440160 h 1440160"/>
              <a:gd name="connsiteX12" fmla="*/ 4260473 w 5112567"/>
              <a:gd name="connsiteY12" fmla="*/ 1440160 h 1440160"/>
              <a:gd name="connsiteX13" fmla="*/ 2982331 w 5112567"/>
              <a:gd name="connsiteY13" fmla="*/ 1440160 h 1440160"/>
              <a:gd name="connsiteX14" fmla="*/ 2982331 w 5112567"/>
              <a:gd name="connsiteY14" fmla="*/ 1440160 h 1440160"/>
              <a:gd name="connsiteX15" fmla="*/ 240031 w 5112567"/>
              <a:gd name="connsiteY15" fmla="*/ 1440160 h 1440160"/>
              <a:gd name="connsiteX16" fmla="*/ 0 w 5112567"/>
              <a:gd name="connsiteY16" fmla="*/ 1200129 h 1440160"/>
              <a:gd name="connsiteX17" fmla="*/ 0 w 5112567"/>
              <a:gd name="connsiteY17" fmla="*/ 600067 h 1440160"/>
              <a:gd name="connsiteX18" fmla="*/ 0 w 5112567"/>
              <a:gd name="connsiteY18" fmla="*/ 240027 h 1440160"/>
              <a:gd name="connsiteX19" fmla="*/ 0 w 5112567"/>
              <a:gd name="connsiteY19" fmla="*/ 240027 h 1440160"/>
              <a:gd name="connsiteX20" fmla="*/ 0 w 5112567"/>
              <a:gd name="connsiteY20" fmla="*/ 240031 h 1440160"/>
              <a:gd name="connsiteX0" fmla="*/ 0 w 5723564"/>
              <a:gd name="connsiteY0" fmla="*/ 240031 h 1440160"/>
              <a:gd name="connsiteX1" fmla="*/ 240031 w 5723564"/>
              <a:gd name="connsiteY1" fmla="*/ 0 h 1440160"/>
              <a:gd name="connsiteX2" fmla="*/ 2982331 w 5723564"/>
              <a:gd name="connsiteY2" fmla="*/ 0 h 1440160"/>
              <a:gd name="connsiteX3" fmla="*/ 2982331 w 5723564"/>
              <a:gd name="connsiteY3" fmla="*/ 0 h 1440160"/>
              <a:gd name="connsiteX4" fmla="*/ 4260473 w 5723564"/>
              <a:gd name="connsiteY4" fmla="*/ 0 h 1440160"/>
              <a:gd name="connsiteX5" fmla="*/ 4872536 w 5723564"/>
              <a:gd name="connsiteY5" fmla="*/ 0 h 1440160"/>
              <a:gd name="connsiteX6" fmla="*/ 5112567 w 5723564"/>
              <a:gd name="connsiteY6" fmla="*/ 240031 h 1440160"/>
              <a:gd name="connsiteX7" fmla="*/ 5112567 w 5723564"/>
              <a:gd name="connsiteY7" fmla="*/ 240027 h 1440160"/>
              <a:gd name="connsiteX8" fmla="*/ 5723564 w 5723564"/>
              <a:gd name="connsiteY8" fmla="*/ 614052 h 1440160"/>
              <a:gd name="connsiteX9" fmla="*/ 5112567 w 5723564"/>
              <a:gd name="connsiteY9" fmla="*/ 600067 h 1440160"/>
              <a:gd name="connsiteX10" fmla="*/ 5112567 w 5723564"/>
              <a:gd name="connsiteY10" fmla="*/ 1200129 h 1440160"/>
              <a:gd name="connsiteX11" fmla="*/ 4872536 w 5723564"/>
              <a:gd name="connsiteY11" fmla="*/ 1440160 h 1440160"/>
              <a:gd name="connsiteX12" fmla="*/ 4260473 w 5723564"/>
              <a:gd name="connsiteY12" fmla="*/ 1440160 h 1440160"/>
              <a:gd name="connsiteX13" fmla="*/ 2982331 w 5723564"/>
              <a:gd name="connsiteY13" fmla="*/ 1440160 h 1440160"/>
              <a:gd name="connsiteX14" fmla="*/ 2982331 w 5723564"/>
              <a:gd name="connsiteY14" fmla="*/ 1440160 h 1440160"/>
              <a:gd name="connsiteX15" fmla="*/ 240031 w 5723564"/>
              <a:gd name="connsiteY15" fmla="*/ 1440160 h 1440160"/>
              <a:gd name="connsiteX16" fmla="*/ 0 w 5723564"/>
              <a:gd name="connsiteY16" fmla="*/ 1200129 h 1440160"/>
              <a:gd name="connsiteX17" fmla="*/ 0 w 5723564"/>
              <a:gd name="connsiteY17" fmla="*/ 600067 h 1440160"/>
              <a:gd name="connsiteX18" fmla="*/ 0 w 5723564"/>
              <a:gd name="connsiteY18" fmla="*/ 240027 h 1440160"/>
              <a:gd name="connsiteX19" fmla="*/ 0 w 5723564"/>
              <a:gd name="connsiteY19" fmla="*/ 240027 h 1440160"/>
              <a:gd name="connsiteX20" fmla="*/ 0 w 5723564"/>
              <a:gd name="connsiteY20" fmla="*/ 240031 h 1440160"/>
              <a:gd name="connsiteX0" fmla="*/ 0 w 5850981"/>
              <a:gd name="connsiteY0" fmla="*/ 240031 h 1440160"/>
              <a:gd name="connsiteX1" fmla="*/ 240031 w 5850981"/>
              <a:gd name="connsiteY1" fmla="*/ 0 h 1440160"/>
              <a:gd name="connsiteX2" fmla="*/ 2982331 w 5850981"/>
              <a:gd name="connsiteY2" fmla="*/ 0 h 1440160"/>
              <a:gd name="connsiteX3" fmla="*/ 2982331 w 5850981"/>
              <a:gd name="connsiteY3" fmla="*/ 0 h 1440160"/>
              <a:gd name="connsiteX4" fmla="*/ 4260473 w 5850981"/>
              <a:gd name="connsiteY4" fmla="*/ 0 h 1440160"/>
              <a:gd name="connsiteX5" fmla="*/ 4872536 w 5850981"/>
              <a:gd name="connsiteY5" fmla="*/ 0 h 1440160"/>
              <a:gd name="connsiteX6" fmla="*/ 5112567 w 5850981"/>
              <a:gd name="connsiteY6" fmla="*/ 240031 h 1440160"/>
              <a:gd name="connsiteX7" fmla="*/ 5112567 w 5850981"/>
              <a:gd name="connsiteY7" fmla="*/ 240027 h 1440160"/>
              <a:gd name="connsiteX8" fmla="*/ 5850981 w 5850981"/>
              <a:gd name="connsiteY8" fmla="*/ 599062 h 1440160"/>
              <a:gd name="connsiteX9" fmla="*/ 5112567 w 5850981"/>
              <a:gd name="connsiteY9" fmla="*/ 600067 h 1440160"/>
              <a:gd name="connsiteX10" fmla="*/ 5112567 w 5850981"/>
              <a:gd name="connsiteY10" fmla="*/ 1200129 h 1440160"/>
              <a:gd name="connsiteX11" fmla="*/ 4872536 w 5850981"/>
              <a:gd name="connsiteY11" fmla="*/ 1440160 h 1440160"/>
              <a:gd name="connsiteX12" fmla="*/ 4260473 w 5850981"/>
              <a:gd name="connsiteY12" fmla="*/ 1440160 h 1440160"/>
              <a:gd name="connsiteX13" fmla="*/ 2982331 w 5850981"/>
              <a:gd name="connsiteY13" fmla="*/ 1440160 h 1440160"/>
              <a:gd name="connsiteX14" fmla="*/ 2982331 w 5850981"/>
              <a:gd name="connsiteY14" fmla="*/ 1440160 h 1440160"/>
              <a:gd name="connsiteX15" fmla="*/ 240031 w 5850981"/>
              <a:gd name="connsiteY15" fmla="*/ 1440160 h 1440160"/>
              <a:gd name="connsiteX16" fmla="*/ 0 w 5850981"/>
              <a:gd name="connsiteY16" fmla="*/ 1200129 h 1440160"/>
              <a:gd name="connsiteX17" fmla="*/ 0 w 5850981"/>
              <a:gd name="connsiteY17" fmla="*/ 600067 h 1440160"/>
              <a:gd name="connsiteX18" fmla="*/ 0 w 5850981"/>
              <a:gd name="connsiteY18" fmla="*/ 240027 h 1440160"/>
              <a:gd name="connsiteX19" fmla="*/ 0 w 5850981"/>
              <a:gd name="connsiteY19" fmla="*/ 240027 h 1440160"/>
              <a:gd name="connsiteX20" fmla="*/ 0 w 5850981"/>
              <a:gd name="connsiteY20" fmla="*/ 240031 h 1440160"/>
              <a:gd name="connsiteX0" fmla="*/ 0 w 5129628"/>
              <a:gd name="connsiteY0" fmla="*/ 240031 h 1440160"/>
              <a:gd name="connsiteX1" fmla="*/ 240031 w 5129628"/>
              <a:gd name="connsiteY1" fmla="*/ 0 h 1440160"/>
              <a:gd name="connsiteX2" fmla="*/ 2982331 w 5129628"/>
              <a:gd name="connsiteY2" fmla="*/ 0 h 1440160"/>
              <a:gd name="connsiteX3" fmla="*/ 2982331 w 5129628"/>
              <a:gd name="connsiteY3" fmla="*/ 0 h 1440160"/>
              <a:gd name="connsiteX4" fmla="*/ 4260473 w 5129628"/>
              <a:gd name="connsiteY4" fmla="*/ 0 h 1440160"/>
              <a:gd name="connsiteX5" fmla="*/ 4872536 w 5129628"/>
              <a:gd name="connsiteY5" fmla="*/ 0 h 1440160"/>
              <a:gd name="connsiteX6" fmla="*/ 5112567 w 5129628"/>
              <a:gd name="connsiteY6" fmla="*/ 240031 h 1440160"/>
              <a:gd name="connsiteX7" fmla="*/ 5112567 w 5129628"/>
              <a:gd name="connsiteY7" fmla="*/ 240027 h 1440160"/>
              <a:gd name="connsiteX8" fmla="*/ 5129628 w 5129628"/>
              <a:gd name="connsiteY8" fmla="*/ 688530 h 1440160"/>
              <a:gd name="connsiteX9" fmla="*/ 5112567 w 5129628"/>
              <a:gd name="connsiteY9" fmla="*/ 600067 h 1440160"/>
              <a:gd name="connsiteX10" fmla="*/ 5112567 w 5129628"/>
              <a:gd name="connsiteY10" fmla="*/ 1200129 h 1440160"/>
              <a:gd name="connsiteX11" fmla="*/ 4872536 w 5129628"/>
              <a:gd name="connsiteY11" fmla="*/ 1440160 h 1440160"/>
              <a:gd name="connsiteX12" fmla="*/ 4260473 w 5129628"/>
              <a:gd name="connsiteY12" fmla="*/ 1440160 h 1440160"/>
              <a:gd name="connsiteX13" fmla="*/ 2982331 w 5129628"/>
              <a:gd name="connsiteY13" fmla="*/ 1440160 h 1440160"/>
              <a:gd name="connsiteX14" fmla="*/ 2982331 w 5129628"/>
              <a:gd name="connsiteY14" fmla="*/ 1440160 h 1440160"/>
              <a:gd name="connsiteX15" fmla="*/ 240031 w 5129628"/>
              <a:gd name="connsiteY15" fmla="*/ 1440160 h 1440160"/>
              <a:gd name="connsiteX16" fmla="*/ 0 w 5129628"/>
              <a:gd name="connsiteY16" fmla="*/ 1200129 h 1440160"/>
              <a:gd name="connsiteX17" fmla="*/ 0 w 5129628"/>
              <a:gd name="connsiteY17" fmla="*/ 600067 h 1440160"/>
              <a:gd name="connsiteX18" fmla="*/ 0 w 5129628"/>
              <a:gd name="connsiteY18" fmla="*/ 240027 h 1440160"/>
              <a:gd name="connsiteX19" fmla="*/ 0 w 5129628"/>
              <a:gd name="connsiteY19" fmla="*/ 240027 h 1440160"/>
              <a:gd name="connsiteX20" fmla="*/ 0 w 5129628"/>
              <a:gd name="connsiteY20" fmla="*/ 240031 h 1440160"/>
              <a:gd name="connsiteX0" fmla="*/ 0 w 5129628"/>
              <a:gd name="connsiteY0" fmla="*/ 240031 h 1440160"/>
              <a:gd name="connsiteX1" fmla="*/ 240031 w 5129628"/>
              <a:gd name="connsiteY1" fmla="*/ 0 h 1440160"/>
              <a:gd name="connsiteX2" fmla="*/ 2982331 w 5129628"/>
              <a:gd name="connsiteY2" fmla="*/ 0 h 1440160"/>
              <a:gd name="connsiteX3" fmla="*/ 2982331 w 5129628"/>
              <a:gd name="connsiteY3" fmla="*/ 0 h 1440160"/>
              <a:gd name="connsiteX4" fmla="*/ 4260473 w 5129628"/>
              <a:gd name="connsiteY4" fmla="*/ 0 h 1440160"/>
              <a:gd name="connsiteX5" fmla="*/ 4872536 w 5129628"/>
              <a:gd name="connsiteY5" fmla="*/ 0 h 1440160"/>
              <a:gd name="connsiteX6" fmla="*/ 5112567 w 5129628"/>
              <a:gd name="connsiteY6" fmla="*/ 240031 h 1440160"/>
              <a:gd name="connsiteX7" fmla="*/ 5112567 w 5129628"/>
              <a:gd name="connsiteY7" fmla="*/ 240027 h 1440160"/>
              <a:gd name="connsiteX8" fmla="*/ 5129628 w 5129628"/>
              <a:gd name="connsiteY8" fmla="*/ 688530 h 1440160"/>
              <a:gd name="connsiteX9" fmla="*/ 5112567 w 5129628"/>
              <a:gd name="connsiteY9" fmla="*/ 653749 h 1440160"/>
              <a:gd name="connsiteX10" fmla="*/ 5112567 w 5129628"/>
              <a:gd name="connsiteY10" fmla="*/ 1200129 h 1440160"/>
              <a:gd name="connsiteX11" fmla="*/ 4872536 w 5129628"/>
              <a:gd name="connsiteY11" fmla="*/ 1440160 h 1440160"/>
              <a:gd name="connsiteX12" fmla="*/ 4260473 w 5129628"/>
              <a:gd name="connsiteY12" fmla="*/ 1440160 h 1440160"/>
              <a:gd name="connsiteX13" fmla="*/ 2982331 w 5129628"/>
              <a:gd name="connsiteY13" fmla="*/ 1440160 h 1440160"/>
              <a:gd name="connsiteX14" fmla="*/ 2982331 w 5129628"/>
              <a:gd name="connsiteY14" fmla="*/ 1440160 h 1440160"/>
              <a:gd name="connsiteX15" fmla="*/ 240031 w 5129628"/>
              <a:gd name="connsiteY15" fmla="*/ 1440160 h 1440160"/>
              <a:gd name="connsiteX16" fmla="*/ 0 w 5129628"/>
              <a:gd name="connsiteY16" fmla="*/ 1200129 h 1440160"/>
              <a:gd name="connsiteX17" fmla="*/ 0 w 5129628"/>
              <a:gd name="connsiteY17" fmla="*/ 600067 h 1440160"/>
              <a:gd name="connsiteX18" fmla="*/ 0 w 5129628"/>
              <a:gd name="connsiteY18" fmla="*/ 240027 h 1440160"/>
              <a:gd name="connsiteX19" fmla="*/ 0 w 5129628"/>
              <a:gd name="connsiteY19" fmla="*/ 240027 h 1440160"/>
              <a:gd name="connsiteX20" fmla="*/ 0 w 5129628"/>
              <a:gd name="connsiteY20" fmla="*/ 240031 h 1440160"/>
              <a:gd name="connsiteX0" fmla="*/ 0 w 5129628"/>
              <a:gd name="connsiteY0" fmla="*/ 937889 h 2138018"/>
              <a:gd name="connsiteX1" fmla="*/ 240031 w 5129628"/>
              <a:gd name="connsiteY1" fmla="*/ 697858 h 2138018"/>
              <a:gd name="connsiteX2" fmla="*/ 2982331 w 5129628"/>
              <a:gd name="connsiteY2" fmla="*/ 697858 h 2138018"/>
              <a:gd name="connsiteX3" fmla="*/ 2982331 w 5129628"/>
              <a:gd name="connsiteY3" fmla="*/ 697858 h 2138018"/>
              <a:gd name="connsiteX4" fmla="*/ 4236429 w 5129628"/>
              <a:gd name="connsiteY4" fmla="*/ 0 h 2138018"/>
              <a:gd name="connsiteX5" fmla="*/ 4872536 w 5129628"/>
              <a:gd name="connsiteY5" fmla="*/ 697858 h 2138018"/>
              <a:gd name="connsiteX6" fmla="*/ 5112567 w 5129628"/>
              <a:gd name="connsiteY6" fmla="*/ 937889 h 2138018"/>
              <a:gd name="connsiteX7" fmla="*/ 5112567 w 5129628"/>
              <a:gd name="connsiteY7" fmla="*/ 937885 h 2138018"/>
              <a:gd name="connsiteX8" fmla="*/ 5129628 w 5129628"/>
              <a:gd name="connsiteY8" fmla="*/ 1386388 h 2138018"/>
              <a:gd name="connsiteX9" fmla="*/ 5112567 w 5129628"/>
              <a:gd name="connsiteY9" fmla="*/ 1351607 h 2138018"/>
              <a:gd name="connsiteX10" fmla="*/ 5112567 w 5129628"/>
              <a:gd name="connsiteY10" fmla="*/ 1897987 h 2138018"/>
              <a:gd name="connsiteX11" fmla="*/ 4872536 w 5129628"/>
              <a:gd name="connsiteY11" fmla="*/ 2138018 h 2138018"/>
              <a:gd name="connsiteX12" fmla="*/ 4260473 w 5129628"/>
              <a:gd name="connsiteY12" fmla="*/ 2138018 h 2138018"/>
              <a:gd name="connsiteX13" fmla="*/ 2982331 w 5129628"/>
              <a:gd name="connsiteY13" fmla="*/ 2138018 h 2138018"/>
              <a:gd name="connsiteX14" fmla="*/ 2982331 w 5129628"/>
              <a:gd name="connsiteY14" fmla="*/ 2138018 h 2138018"/>
              <a:gd name="connsiteX15" fmla="*/ 240031 w 5129628"/>
              <a:gd name="connsiteY15" fmla="*/ 2138018 h 2138018"/>
              <a:gd name="connsiteX16" fmla="*/ 0 w 5129628"/>
              <a:gd name="connsiteY16" fmla="*/ 1897987 h 2138018"/>
              <a:gd name="connsiteX17" fmla="*/ 0 w 5129628"/>
              <a:gd name="connsiteY17" fmla="*/ 1297925 h 2138018"/>
              <a:gd name="connsiteX18" fmla="*/ 0 w 5129628"/>
              <a:gd name="connsiteY18" fmla="*/ 937885 h 2138018"/>
              <a:gd name="connsiteX19" fmla="*/ 0 w 5129628"/>
              <a:gd name="connsiteY19" fmla="*/ 937885 h 2138018"/>
              <a:gd name="connsiteX20" fmla="*/ 0 w 5129628"/>
              <a:gd name="connsiteY20" fmla="*/ 937889 h 2138018"/>
              <a:gd name="connsiteX0" fmla="*/ 0 w 5129628"/>
              <a:gd name="connsiteY0" fmla="*/ 687377 h 1887506"/>
              <a:gd name="connsiteX1" fmla="*/ 240031 w 5129628"/>
              <a:gd name="connsiteY1" fmla="*/ 447346 h 1887506"/>
              <a:gd name="connsiteX2" fmla="*/ 2982331 w 5129628"/>
              <a:gd name="connsiteY2" fmla="*/ 447346 h 1887506"/>
              <a:gd name="connsiteX3" fmla="*/ 2982331 w 5129628"/>
              <a:gd name="connsiteY3" fmla="*/ 447346 h 1887506"/>
              <a:gd name="connsiteX4" fmla="*/ 4236429 w 5129628"/>
              <a:gd name="connsiteY4" fmla="*/ 0 h 1887506"/>
              <a:gd name="connsiteX5" fmla="*/ 4872536 w 5129628"/>
              <a:gd name="connsiteY5" fmla="*/ 447346 h 1887506"/>
              <a:gd name="connsiteX6" fmla="*/ 5112567 w 5129628"/>
              <a:gd name="connsiteY6" fmla="*/ 687377 h 1887506"/>
              <a:gd name="connsiteX7" fmla="*/ 5112567 w 5129628"/>
              <a:gd name="connsiteY7" fmla="*/ 687373 h 1887506"/>
              <a:gd name="connsiteX8" fmla="*/ 5129628 w 5129628"/>
              <a:gd name="connsiteY8" fmla="*/ 1135876 h 1887506"/>
              <a:gd name="connsiteX9" fmla="*/ 5112567 w 5129628"/>
              <a:gd name="connsiteY9" fmla="*/ 1101095 h 1887506"/>
              <a:gd name="connsiteX10" fmla="*/ 5112567 w 5129628"/>
              <a:gd name="connsiteY10" fmla="*/ 1647475 h 1887506"/>
              <a:gd name="connsiteX11" fmla="*/ 4872536 w 5129628"/>
              <a:gd name="connsiteY11" fmla="*/ 1887506 h 1887506"/>
              <a:gd name="connsiteX12" fmla="*/ 4260473 w 5129628"/>
              <a:gd name="connsiteY12" fmla="*/ 1887506 h 1887506"/>
              <a:gd name="connsiteX13" fmla="*/ 2982331 w 5129628"/>
              <a:gd name="connsiteY13" fmla="*/ 1887506 h 1887506"/>
              <a:gd name="connsiteX14" fmla="*/ 2982331 w 5129628"/>
              <a:gd name="connsiteY14" fmla="*/ 1887506 h 1887506"/>
              <a:gd name="connsiteX15" fmla="*/ 240031 w 5129628"/>
              <a:gd name="connsiteY15" fmla="*/ 1887506 h 1887506"/>
              <a:gd name="connsiteX16" fmla="*/ 0 w 5129628"/>
              <a:gd name="connsiteY16" fmla="*/ 1647475 h 1887506"/>
              <a:gd name="connsiteX17" fmla="*/ 0 w 5129628"/>
              <a:gd name="connsiteY17" fmla="*/ 1047413 h 1887506"/>
              <a:gd name="connsiteX18" fmla="*/ 0 w 5129628"/>
              <a:gd name="connsiteY18" fmla="*/ 687373 h 1887506"/>
              <a:gd name="connsiteX19" fmla="*/ 0 w 5129628"/>
              <a:gd name="connsiteY19" fmla="*/ 687373 h 1887506"/>
              <a:gd name="connsiteX20" fmla="*/ 0 w 5129628"/>
              <a:gd name="connsiteY20" fmla="*/ 687377 h 1887506"/>
              <a:gd name="connsiteX0" fmla="*/ 0 w 5129628"/>
              <a:gd name="connsiteY0" fmla="*/ 276817 h 1476946"/>
              <a:gd name="connsiteX1" fmla="*/ 240031 w 5129628"/>
              <a:gd name="connsiteY1" fmla="*/ 36786 h 1476946"/>
              <a:gd name="connsiteX2" fmla="*/ 2982331 w 5129628"/>
              <a:gd name="connsiteY2" fmla="*/ 36786 h 1476946"/>
              <a:gd name="connsiteX3" fmla="*/ 2982331 w 5129628"/>
              <a:gd name="connsiteY3" fmla="*/ 36786 h 1476946"/>
              <a:gd name="connsiteX4" fmla="*/ 4221371 w 5129628"/>
              <a:gd name="connsiteY4" fmla="*/ 0 h 1476946"/>
              <a:gd name="connsiteX5" fmla="*/ 4872536 w 5129628"/>
              <a:gd name="connsiteY5" fmla="*/ 36786 h 1476946"/>
              <a:gd name="connsiteX6" fmla="*/ 5112567 w 5129628"/>
              <a:gd name="connsiteY6" fmla="*/ 276817 h 1476946"/>
              <a:gd name="connsiteX7" fmla="*/ 5112567 w 5129628"/>
              <a:gd name="connsiteY7" fmla="*/ 276813 h 1476946"/>
              <a:gd name="connsiteX8" fmla="*/ 5129628 w 5129628"/>
              <a:gd name="connsiteY8" fmla="*/ 725316 h 1476946"/>
              <a:gd name="connsiteX9" fmla="*/ 5112567 w 5129628"/>
              <a:gd name="connsiteY9" fmla="*/ 690535 h 1476946"/>
              <a:gd name="connsiteX10" fmla="*/ 5112567 w 5129628"/>
              <a:gd name="connsiteY10" fmla="*/ 1236915 h 1476946"/>
              <a:gd name="connsiteX11" fmla="*/ 4872536 w 5129628"/>
              <a:gd name="connsiteY11" fmla="*/ 1476946 h 1476946"/>
              <a:gd name="connsiteX12" fmla="*/ 4260473 w 5129628"/>
              <a:gd name="connsiteY12" fmla="*/ 1476946 h 1476946"/>
              <a:gd name="connsiteX13" fmla="*/ 2982331 w 5129628"/>
              <a:gd name="connsiteY13" fmla="*/ 1476946 h 1476946"/>
              <a:gd name="connsiteX14" fmla="*/ 2982331 w 5129628"/>
              <a:gd name="connsiteY14" fmla="*/ 1476946 h 1476946"/>
              <a:gd name="connsiteX15" fmla="*/ 240031 w 5129628"/>
              <a:gd name="connsiteY15" fmla="*/ 1476946 h 1476946"/>
              <a:gd name="connsiteX16" fmla="*/ 0 w 5129628"/>
              <a:gd name="connsiteY16" fmla="*/ 1236915 h 1476946"/>
              <a:gd name="connsiteX17" fmla="*/ 0 w 5129628"/>
              <a:gd name="connsiteY17" fmla="*/ 636853 h 1476946"/>
              <a:gd name="connsiteX18" fmla="*/ 0 w 5129628"/>
              <a:gd name="connsiteY18" fmla="*/ 276813 h 1476946"/>
              <a:gd name="connsiteX19" fmla="*/ 0 w 5129628"/>
              <a:gd name="connsiteY19" fmla="*/ 276813 h 1476946"/>
              <a:gd name="connsiteX20" fmla="*/ 0 w 5129628"/>
              <a:gd name="connsiteY20" fmla="*/ 276817 h 14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9628" h="1476946">
                <a:moveTo>
                  <a:pt x="0" y="276817"/>
                </a:moveTo>
                <a:cubicBezTo>
                  <a:pt x="0" y="144252"/>
                  <a:pt x="107466" y="36786"/>
                  <a:pt x="240031" y="36786"/>
                </a:cubicBezTo>
                <a:lnTo>
                  <a:pt x="2982331" y="36786"/>
                </a:lnTo>
                <a:lnTo>
                  <a:pt x="2982331" y="36786"/>
                </a:lnTo>
                <a:lnTo>
                  <a:pt x="4221371" y="0"/>
                </a:lnTo>
                <a:lnTo>
                  <a:pt x="4872536" y="36786"/>
                </a:lnTo>
                <a:cubicBezTo>
                  <a:pt x="5005101" y="36786"/>
                  <a:pt x="5112567" y="144252"/>
                  <a:pt x="5112567" y="276817"/>
                </a:cubicBezTo>
                <a:lnTo>
                  <a:pt x="5112567" y="276813"/>
                </a:lnTo>
                <a:lnTo>
                  <a:pt x="5129628" y="725316"/>
                </a:lnTo>
                <a:lnTo>
                  <a:pt x="5112567" y="690535"/>
                </a:lnTo>
                <a:lnTo>
                  <a:pt x="5112567" y="1236915"/>
                </a:lnTo>
                <a:cubicBezTo>
                  <a:pt x="5112567" y="1369480"/>
                  <a:pt x="5005101" y="1476946"/>
                  <a:pt x="4872536" y="1476946"/>
                </a:cubicBezTo>
                <a:lnTo>
                  <a:pt x="4260473" y="1476946"/>
                </a:lnTo>
                <a:lnTo>
                  <a:pt x="2982331" y="1476946"/>
                </a:lnTo>
                <a:lnTo>
                  <a:pt x="2982331" y="1476946"/>
                </a:lnTo>
                <a:lnTo>
                  <a:pt x="240031" y="1476946"/>
                </a:lnTo>
                <a:cubicBezTo>
                  <a:pt x="107466" y="1476946"/>
                  <a:pt x="0" y="1369480"/>
                  <a:pt x="0" y="1236915"/>
                </a:cubicBezTo>
                <a:lnTo>
                  <a:pt x="0" y="636853"/>
                </a:lnTo>
                <a:lnTo>
                  <a:pt x="0" y="276813"/>
                </a:lnTo>
                <a:lnTo>
                  <a:pt x="0" y="276813"/>
                </a:lnTo>
                <a:lnTo>
                  <a:pt x="0" y="2768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E6E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形容声音小甚至没有声音。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987872" y="1278034"/>
            <a:ext cx="7034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人声鼎沸  锣鼓喧天  震耳欲聋  响彻云霄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低声细语  窃窃私语  鸦雀无声  悄无声息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1835696" y="3715090"/>
            <a:ext cx="5497301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180975">
              <a:defRPr sz="2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92075">
              <a:lnSpc>
                <a:spcPct val="120000"/>
              </a:lnSpc>
            </a:pPr>
            <a:r>
              <a:rPr lang="zh-CN" altLang="en-US" sz="3200" dirty="0">
                <a:solidFill>
                  <a:srgbClr val="2E2ED0"/>
                </a:solidFill>
                <a:latin typeface="宋体" pitchFamily="2" charset="-122"/>
                <a:ea typeface="宋体" pitchFamily="2" charset="-122"/>
                <a:sym typeface="+mn-ea"/>
              </a:rPr>
              <a:t>这两排词语都是形容声音的。</a:t>
            </a:r>
            <a:endParaRPr lang="zh-CN" altLang="en-US" sz="3200" dirty="0">
              <a:solidFill>
                <a:srgbClr val="2E2ED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67544" y="1953689"/>
            <a:ext cx="8136904" cy="4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80269" y="1295083"/>
            <a:ext cx="7560840" cy="11264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92075">
              <a:lnSpc>
                <a:spcPct val="120000"/>
              </a:lnSpc>
              <a:defRPr sz="2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    读这些词语时，你仿佛看到了什么画面，听到了什么声音？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043608" y="2554907"/>
            <a:ext cx="7034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人声鼎沸  锣鼓喧天  震耳欲聋  响彻云霄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低声细语  窃窃私语  鸦雀无声  悄无声息</a:t>
            </a:r>
          </a:p>
        </p:txBody>
      </p:sp>
      <p:sp>
        <p:nvSpPr>
          <p:cNvPr id="2" name="矩形 1"/>
          <p:cNvSpPr/>
          <p:nvPr/>
        </p:nvSpPr>
        <p:spPr>
          <a:xfrm>
            <a:off x="3459527" y="51951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  <a:sym typeface="+mn-ea"/>
              </a:rPr>
              <a:t>小组交流</a:t>
            </a:r>
            <a:endParaRPr lang="zh-CN" altLang="en-US" sz="2000" b="1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ED76C1-C6D6-3F44-A94D-BD28F90E462F}"/>
              </a:ext>
            </a:extLst>
          </p:cNvPr>
          <p:cNvGrpSpPr/>
          <p:nvPr/>
        </p:nvGrpSpPr>
        <p:grpSpPr>
          <a:xfrm>
            <a:off x="2670572" y="538683"/>
            <a:ext cx="3485604" cy="546100"/>
            <a:chOff x="2459573" y="409406"/>
            <a:chExt cx="3485604" cy="5461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E056D45-1D47-9644-BEE1-CD1FDD5D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9573" y="409406"/>
              <a:ext cx="749300" cy="5461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248D969-0FFF-B94E-86D5-89CB3C82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195877" y="409406"/>
              <a:ext cx="749300" cy="546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626D9D-9961-8249-BF5F-2EE4AFCD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8" y="427612"/>
            <a:ext cx="2028071" cy="746281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503741" y="511190"/>
            <a:ext cx="184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响彻云霄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611560" y="1419622"/>
            <a:ext cx="4298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读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响彻云霄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时，我仿佛看到了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神州飞船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发射升空的场景，倒计时结束，只听一声巨响，火箭直入云霄！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82675"/>
            <a:ext cx="2824480" cy="308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241EFF5-57D5-3C4D-A7C6-D41E5FB9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8" y="427612"/>
            <a:ext cx="2028071" cy="74628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479686" y="1406257"/>
            <a:ext cx="4340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看到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雅雀无声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这个词，我就想到了期末考试，同学们奋笔疾书，教室里一片安静，只听得到自己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咚咚咚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的心跳声和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沙沙沙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的写字声。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78260"/>
            <a:ext cx="3809365" cy="2533650"/>
          </a:xfrm>
          <a:prstGeom prst="round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519151" y="536362"/>
            <a:ext cx="184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鸦雀无声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千库网_书本文字边框毕业生_元素编号122046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7" y="-1169690"/>
            <a:ext cx="7914929" cy="72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331640" y="1779662"/>
            <a:ext cx="6351218" cy="17173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2E2E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2E2ED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总结：</a:t>
            </a:r>
            <a:r>
              <a:rPr lang="zh-CN" altLang="en-US" sz="2800" b="1" dirty="0"/>
              <a:t>读词语时，调动多种感官去感受，画面会更立体，运用边读边想象画面的方法可以更好地理解词语。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12" y="483518"/>
            <a:ext cx="8856984" cy="60939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92075">
              <a:lnSpc>
                <a:spcPct val="120000"/>
              </a:lnSpc>
              <a:defRPr sz="26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763" indent="531813"/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读左、右两部分词语，说说有什么发现。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643" y="2933990"/>
            <a:ext cx="2607269" cy="1341656"/>
          </a:xfrm>
          <a:prstGeom prst="wedgeEllipseCallout">
            <a:avLst>
              <a:gd name="adj1" fmla="val -27951"/>
              <a:gd name="adj2" fmla="val -81382"/>
            </a:avLst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生活中常见的事物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3890" y="2933990"/>
            <a:ext cx="3602526" cy="1341656"/>
          </a:xfrm>
          <a:prstGeom prst="wedgeEllipseCallout">
            <a:avLst>
              <a:gd name="adj1" fmla="val -27951"/>
              <a:gd name="adj2" fmla="val -81382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表示时间短暂的词语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71600" y="1294778"/>
            <a:ext cx="2520280" cy="1170321"/>
            <a:chOff x="971600" y="1294778"/>
            <a:chExt cx="2520280" cy="1170321"/>
          </a:xfrm>
        </p:grpSpPr>
        <p:sp>
          <p:nvSpPr>
            <p:cNvPr id="13" name="横卷形 1"/>
            <p:cNvSpPr/>
            <p:nvPr/>
          </p:nvSpPr>
          <p:spPr>
            <a:xfrm>
              <a:off x="2294378" y="1945680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2" name="横卷形 1"/>
            <p:cNvSpPr/>
            <p:nvPr/>
          </p:nvSpPr>
          <p:spPr>
            <a:xfrm>
              <a:off x="1029795" y="195200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1" name="横卷形 1"/>
            <p:cNvSpPr/>
            <p:nvPr/>
          </p:nvSpPr>
          <p:spPr>
            <a:xfrm>
              <a:off x="2276622" y="142276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2" name="横卷形 1"/>
            <p:cNvSpPr/>
            <p:nvPr/>
          </p:nvSpPr>
          <p:spPr>
            <a:xfrm>
              <a:off x="1124494" y="1419622"/>
              <a:ext cx="720080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3" name="文本框 15"/>
            <p:cNvSpPr txBox="1"/>
            <p:nvPr/>
          </p:nvSpPr>
          <p:spPr>
            <a:xfrm>
              <a:off x="971600" y="1294778"/>
              <a:ext cx="2520280" cy="1170321"/>
            </a:xfrm>
            <a:prstGeom prst="flowChartAlternateProcess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 风    烟花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雷雨   小狗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10924" y="1275606"/>
            <a:ext cx="4601028" cy="1466315"/>
            <a:chOff x="4110924" y="1275606"/>
            <a:chExt cx="4601028" cy="1466315"/>
          </a:xfrm>
        </p:grpSpPr>
        <p:sp>
          <p:nvSpPr>
            <p:cNvPr id="26" name="文本框 16"/>
            <p:cNvSpPr txBox="1"/>
            <p:nvPr/>
          </p:nvSpPr>
          <p:spPr>
            <a:xfrm>
              <a:off x="4110924" y="1275606"/>
              <a:ext cx="4601028" cy="1246299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霎时  顿时  忽然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过了一会儿  一会儿工夫</a:t>
              </a:r>
            </a:p>
          </p:txBody>
        </p:sp>
        <p:sp>
          <p:nvSpPr>
            <p:cNvPr id="15" name="文本框 16"/>
            <p:cNvSpPr txBox="1"/>
            <p:nvPr/>
          </p:nvSpPr>
          <p:spPr>
            <a:xfrm>
              <a:off x="4139952" y="1541190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16" name="文本框 16"/>
            <p:cNvSpPr txBox="1"/>
            <p:nvPr/>
          </p:nvSpPr>
          <p:spPr>
            <a:xfrm>
              <a:off x="5211194" y="155529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91314" y="156363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18" name="文本框 16"/>
            <p:cNvSpPr txBox="1"/>
            <p:nvPr/>
          </p:nvSpPr>
          <p:spPr>
            <a:xfrm>
              <a:off x="4139952" y="2067694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6297450" y="2065839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627534"/>
            <a:ext cx="7582859" cy="60939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92075">
              <a:lnSpc>
                <a:spcPct val="120000"/>
              </a:lnSpc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</a:rPr>
              <a:t>用右边的一两个词语，描述左边的一个事物。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71600" y="1294778"/>
            <a:ext cx="2520280" cy="1170321"/>
            <a:chOff x="971600" y="1294778"/>
            <a:chExt cx="2520280" cy="1170321"/>
          </a:xfrm>
        </p:grpSpPr>
        <p:sp>
          <p:nvSpPr>
            <p:cNvPr id="13" name="横卷形 1"/>
            <p:cNvSpPr/>
            <p:nvPr/>
          </p:nvSpPr>
          <p:spPr>
            <a:xfrm>
              <a:off x="2294378" y="1945680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4" name="横卷形 1"/>
            <p:cNvSpPr/>
            <p:nvPr/>
          </p:nvSpPr>
          <p:spPr>
            <a:xfrm>
              <a:off x="1029795" y="195200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5" name="横卷形 1"/>
            <p:cNvSpPr/>
            <p:nvPr/>
          </p:nvSpPr>
          <p:spPr>
            <a:xfrm>
              <a:off x="2276622" y="142276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" name="横卷形 1"/>
            <p:cNvSpPr/>
            <p:nvPr/>
          </p:nvSpPr>
          <p:spPr>
            <a:xfrm>
              <a:off x="1124494" y="1419622"/>
              <a:ext cx="720080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7" name="文本框 15"/>
            <p:cNvSpPr txBox="1"/>
            <p:nvPr/>
          </p:nvSpPr>
          <p:spPr>
            <a:xfrm>
              <a:off x="971600" y="1294778"/>
              <a:ext cx="2520280" cy="1170321"/>
            </a:xfrm>
            <a:prstGeom prst="flowChartAlternateProcess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 风    烟花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雷雨   小狗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0924" y="1275606"/>
            <a:ext cx="4601028" cy="1466315"/>
            <a:chOff x="4110924" y="1275606"/>
            <a:chExt cx="4601028" cy="1466315"/>
          </a:xfrm>
        </p:grpSpPr>
        <p:sp>
          <p:nvSpPr>
            <p:cNvPr id="25" name="文本框 16"/>
            <p:cNvSpPr txBox="1"/>
            <p:nvPr/>
          </p:nvSpPr>
          <p:spPr>
            <a:xfrm>
              <a:off x="4110924" y="1275606"/>
              <a:ext cx="4601028" cy="1246299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霎时  顿时  忽然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过了一会儿  一会儿工夫</a:t>
              </a: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4139952" y="1541190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8" name="文本框 16"/>
            <p:cNvSpPr txBox="1"/>
            <p:nvPr/>
          </p:nvSpPr>
          <p:spPr>
            <a:xfrm>
              <a:off x="5211194" y="155529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9" name="文本框 16"/>
            <p:cNvSpPr txBox="1"/>
            <p:nvPr/>
          </p:nvSpPr>
          <p:spPr>
            <a:xfrm>
              <a:off x="6291314" y="156363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30" name="文本框 16"/>
            <p:cNvSpPr txBox="1"/>
            <p:nvPr/>
          </p:nvSpPr>
          <p:spPr>
            <a:xfrm>
              <a:off x="4139952" y="2067694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31" name="文本框 16"/>
            <p:cNvSpPr txBox="1"/>
            <p:nvPr/>
          </p:nvSpPr>
          <p:spPr>
            <a:xfrm>
              <a:off x="6297450" y="2065839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0167" y="2920210"/>
            <a:ext cx="7776302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    孩子们小心翼翼地点燃了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烟花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zh-CN" altLang="en-US" sz="2400" b="1" u="sng" dirty="0">
                <a:solidFill>
                  <a:srgbClr val="2E2ED0"/>
                </a:solidFill>
                <a:uFill>
                  <a:solidFill>
                    <a:srgbClr val="FFFF00"/>
                  </a:solidFill>
                </a:uFill>
                <a:latin typeface="+mn-ea"/>
              </a:rPr>
              <a:t>忽然</a:t>
            </a:r>
            <a:r>
              <a:rPr lang="zh-CN" altLang="en-US" sz="2400" b="1" dirty="0">
                <a:latin typeface="+mn-ea"/>
              </a:rPr>
              <a:t>“砰”的一声，一粒烟花飞上了天，紧接着，“啪”的一声，天空中</a:t>
            </a:r>
            <a:r>
              <a:rPr lang="zh-CN" altLang="en-US" sz="2400" b="1" u="sng" dirty="0">
                <a:solidFill>
                  <a:srgbClr val="2E2ED0"/>
                </a:solidFill>
                <a:uFill>
                  <a:solidFill>
                    <a:srgbClr val="FFFF00"/>
                  </a:solidFill>
                </a:uFill>
                <a:latin typeface="+mn-ea"/>
              </a:rPr>
              <a:t>顿时</a:t>
            </a:r>
            <a:r>
              <a:rPr lang="zh-CN" altLang="en-US" sz="2400" b="1" dirty="0">
                <a:latin typeface="+mn-ea"/>
              </a:rPr>
              <a:t>开出了一朵五颜六色的花。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51520" y="2715766"/>
            <a:ext cx="1044149" cy="606066"/>
            <a:chOff x="1043608" y="1924047"/>
            <a:chExt cx="1044149" cy="648387"/>
          </a:xfrm>
        </p:grpSpPr>
        <p:sp>
          <p:nvSpPr>
            <p:cNvPr id="21" name="横卷形 1"/>
            <p:cNvSpPr/>
            <p:nvPr/>
          </p:nvSpPr>
          <p:spPr>
            <a:xfrm>
              <a:off x="1043608" y="1979320"/>
              <a:ext cx="1044149" cy="593114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22" name="文本框 15"/>
            <p:cNvSpPr txBox="1"/>
            <p:nvPr/>
          </p:nvSpPr>
          <p:spPr>
            <a:xfrm>
              <a:off x="1043608" y="1924047"/>
              <a:ext cx="1044149" cy="640024"/>
            </a:xfrm>
            <a:prstGeom prst="flowChartAlternateProcess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示例</a:t>
              </a:r>
              <a:endPara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F526D4-0532-9043-A0C1-A92A2DAF5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39"/>
            <a:ext cx="9137276" cy="51434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87145" y="1299413"/>
            <a:ext cx="470513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 文 园 地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C51B6141-7568-EE41-804A-F5444344E30F}"/>
              </a:ext>
            </a:extLst>
          </p:cNvPr>
          <p:cNvSpPr txBox="1"/>
          <p:nvPr/>
        </p:nvSpPr>
        <p:spPr>
          <a:xfrm>
            <a:off x="179512" y="51470"/>
            <a:ext cx="274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 四年级  上册</a:t>
            </a:r>
          </a:p>
        </p:txBody>
      </p:sp>
      <p:sp>
        <p:nvSpPr>
          <p:cNvPr id="8" name="文本框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338308" y="2787774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第一课时</a:t>
            </a:r>
          </a:p>
        </p:txBody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737643" y="289871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0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203849" y="289871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2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3338308" y="3549837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第二课时</a:t>
            </a:r>
          </a:p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5737643" y="3660775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4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203849" y="366077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86108" y="2555339"/>
            <a:ext cx="7702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+mj-ea"/>
                <a:ea typeface="+mj-ea"/>
              </a:rPr>
              <a:t>提示“风”：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风怎样吹过？你仿佛看到、听到了什么？为了让画面更生动形象，还可以用上</a:t>
            </a:r>
            <a:r>
              <a:rPr lang="en-US" altLang="zh-CN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“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霎时、顿时</a:t>
            </a:r>
            <a:r>
              <a:rPr lang="en-US" altLang="zh-CN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”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等表示时间很短的词。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83568" y="343584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起风了！顿时，寂静的田野热闹起来了！柳树枝在风中摇摆，忽东忽西；金黄的麦穗沙沙地唱起歌来；草地上像涌起了波浪，红眼睛的蜻蜓上下翻飞，追逐着猎物……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627534"/>
            <a:ext cx="7582859" cy="60939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92075">
              <a:lnSpc>
                <a:spcPct val="120000"/>
              </a:lnSpc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</a:rPr>
              <a:t>用右边的一两个词语，描述左边的一个事物。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71600" y="1294778"/>
            <a:ext cx="2520280" cy="1170321"/>
            <a:chOff x="971600" y="1294778"/>
            <a:chExt cx="2520280" cy="1170321"/>
          </a:xfrm>
        </p:grpSpPr>
        <p:sp>
          <p:nvSpPr>
            <p:cNvPr id="13" name="横卷形 1"/>
            <p:cNvSpPr/>
            <p:nvPr/>
          </p:nvSpPr>
          <p:spPr>
            <a:xfrm>
              <a:off x="2294378" y="1945680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4" name="横卷形 1"/>
            <p:cNvSpPr/>
            <p:nvPr/>
          </p:nvSpPr>
          <p:spPr>
            <a:xfrm>
              <a:off x="1029795" y="195200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5" name="横卷形 1"/>
            <p:cNvSpPr/>
            <p:nvPr/>
          </p:nvSpPr>
          <p:spPr>
            <a:xfrm>
              <a:off x="2276622" y="142276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" name="横卷形 1"/>
            <p:cNvSpPr/>
            <p:nvPr/>
          </p:nvSpPr>
          <p:spPr>
            <a:xfrm>
              <a:off x="1124494" y="1419622"/>
              <a:ext cx="720080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7" name="文本框 15"/>
            <p:cNvSpPr txBox="1"/>
            <p:nvPr/>
          </p:nvSpPr>
          <p:spPr>
            <a:xfrm>
              <a:off x="971600" y="1294778"/>
              <a:ext cx="2520280" cy="1170321"/>
            </a:xfrm>
            <a:prstGeom prst="flowChartAlternateProcess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 风    烟花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雷雨   小狗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0924" y="1275606"/>
            <a:ext cx="4601028" cy="1466315"/>
            <a:chOff x="4110924" y="1275606"/>
            <a:chExt cx="4601028" cy="1466315"/>
          </a:xfrm>
        </p:grpSpPr>
        <p:sp>
          <p:nvSpPr>
            <p:cNvPr id="25" name="文本框 16"/>
            <p:cNvSpPr txBox="1"/>
            <p:nvPr/>
          </p:nvSpPr>
          <p:spPr>
            <a:xfrm>
              <a:off x="4110924" y="1275606"/>
              <a:ext cx="4601028" cy="1246299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霎时  顿时  忽然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过了一会儿  一会儿工夫</a:t>
              </a: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4139952" y="1541190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8" name="文本框 16"/>
            <p:cNvSpPr txBox="1"/>
            <p:nvPr/>
          </p:nvSpPr>
          <p:spPr>
            <a:xfrm>
              <a:off x="5211194" y="155529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9" name="文本框 16"/>
            <p:cNvSpPr txBox="1"/>
            <p:nvPr/>
          </p:nvSpPr>
          <p:spPr>
            <a:xfrm>
              <a:off x="6291314" y="156363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30" name="文本框 16"/>
            <p:cNvSpPr txBox="1"/>
            <p:nvPr/>
          </p:nvSpPr>
          <p:spPr>
            <a:xfrm>
              <a:off x="4139952" y="2067694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31" name="文本框 16"/>
            <p:cNvSpPr txBox="1"/>
            <p:nvPr/>
          </p:nvSpPr>
          <p:spPr>
            <a:xfrm>
              <a:off x="6297450" y="2065839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2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743020"/>
            <a:ext cx="7826312" cy="11264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92075">
              <a:lnSpc>
                <a:spcPct val="120000"/>
              </a:lnSpc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</a:rPr>
              <a:t>    自主选择左边的一个事物，把想象到的画面和同桌交流，然后把画面写下来。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71600" y="2132719"/>
            <a:ext cx="2520280" cy="1170321"/>
            <a:chOff x="971600" y="1294778"/>
            <a:chExt cx="2520280" cy="1170321"/>
          </a:xfrm>
        </p:grpSpPr>
        <p:sp>
          <p:nvSpPr>
            <p:cNvPr id="10" name="横卷形 1"/>
            <p:cNvSpPr/>
            <p:nvPr/>
          </p:nvSpPr>
          <p:spPr>
            <a:xfrm>
              <a:off x="2294378" y="1945680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1" name="横卷形 1"/>
            <p:cNvSpPr/>
            <p:nvPr/>
          </p:nvSpPr>
          <p:spPr>
            <a:xfrm>
              <a:off x="1029795" y="195200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3" name="横卷形 1"/>
            <p:cNvSpPr/>
            <p:nvPr/>
          </p:nvSpPr>
          <p:spPr>
            <a:xfrm>
              <a:off x="2276622" y="1422763"/>
              <a:ext cx="864096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4" name="横卷形 1"/>
            <p:cNvSpPr/>
            <p:nvPr/>
          </p:nvSpPr>
          <p:spPr>
            <a:xfrm>
              <a:off x="1124494" y="1419622"/>
              <a:ext cx="720080" cy="43204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5" name="文本框 15"/>
            <p:cNvSpPr txBox="1"/>
            <p:nvPr/>
          </p:nvSpPr>
          <p:spPr>
            <a:xfrm>
              <a:off x="971600" y="1294778"/>
              <a:ext cx="2520280" cy="1170321"/>
            </a:xfrm>
            <a:prstGeom prst="flowChartAlternateProcess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 风    烟花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雷雨   小狗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10924" y="2113547"/>
            <a:ext cx="4601028" cy="1466315"/>
            <a:chOff x="4110924" y="1275606"/>
            <a:chExt cx="4601028" cy="1466315"/>
          </a:xfrm>
        </p:grpSpPr>
        <p:sp>
          <p:nvSpPr>
            <p:cNvPr id="17" name="文本框 16"/>
            <p:cNvSpPr txBox="1"/>
            <p:nvPr/>
          </p:nvSpPr>
          <p:spPr>
            <a:xfrm>
              <a:off x="4110924" y="1275606"/>
              <a:ext cx="4601028" cy="1246299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霎时  顿时  忽然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过了一会儿  一会儿工夫</a:t>
              </a:r>
            </a:p>
          </p:txBody>
        </p:sp>
        <p:sp>
          <p:nvSpPr>
            <p:cNvPr id="18" name="文本框 16"/>
            <p:cNvSpPr txBox="1"/>
            <p:nvPr/>
          </p:nvSpPr>
          <p:spPr>
            <a:xfrm>
              <a:off x="4139952" y="1541190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5211194" y="155529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0" name="文本框 16"/>
            <p:cNvSpPr txBox="1"/>
            <p:nvPr/>
          </p:nvSpPr>
          <p:spPr>
            <a:xfrm>
              <a:off x="6291314" y="1563638"/>
              <a:ext cx="1080120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1" name="文本框 16"/>
            <p:cNvSpPr txBox="1"/>
            <p:nvPr/>
          </p:nvSpPr>
          <p:spPr>
            <a:xfrm>
              <a:off x="4139952" y="2067694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6297450" y="2065839"/>
              <a:ext cx="2271486" cy="674227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latin typeface="楷体" pitchFamily="49" charset="-122"/>
                  <a:ea typeface="楷体" pitchFamily="49" charset="-122"/>
                  <a:cs typeface="微软雅黑" panose="020B0503020204020204" charset="-122"/>
                </a:rPr>
                <a:t>·····</a:t>
              </a:r>
              <a:endParaRPr lang="zh-CN" altLang="en-US" sz="2800" b="1" dirty="0">
                <a:latin typeface="楷体" pitchFamily="49" charset="-122"/>
                <a:ea typeface="楷体" pitchFamily="49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403648" y="1779662"/>
            <a:ext cx="590465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我们常说要字迹工整，书写美观，究竟怎样才能把字写漂亮呢？</a:t>
            </a:r>
          </a:p>
        </p:txBody>
      </p:sp>
      <p:sp>
        <p:nvSpPr>
          <p:cNvPr id="7" name="文本框 14"/>
          <p:cNvSpPr txBox="1"/>
          <p:nvPr/>
        </p:nvSpPr>
        <p:spPr>
          <a:xfrm>
            <a:off x="1420469" y="771550"/>
            <a:ext cx="1892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latin typeface="SimHei" panose="02010609060101010101" pitchFamily="49" charset="-122"/>
                <a:ea typeface="SimHei" panose="02010609060101010101" pitchFamily="49" charset="-122"/>
              </a:rPr>
              <a:t>书写提示</a:t>
            </a: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257847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第二课时</a:t>
            </a:r>
          </a:p>
        </p:txBody>
      </p:sp>
      <p:sp>
        <p:nvSpPr>
          <p:cNvPr id="10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23441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1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23441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1FD7E7-A02C-0847-84B1-BA9F678ED2C2}"/>
              </a:ext>
            </a:extLst>
          </p:cNvPr>
          <p:cNvGrpSpPr/>
          <p:nvPr/>
        </p:nvGrpSpPr>
        <p:grpSpPr>
          <a:xfrm>
            <a:off x="535113" y="861916"/>
            <a:ext cx="2777920" cy="485698"/>
            <a:chOff x="535113" y="861916"/>
            <a:chExt cx="2777920" cy="48569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60B7467-16D1-3044-8721-017AC1B5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3" y="861916"/>
              <a:ext cx="891036" cy="479936"/>
            </a:xfrm>
            <a:prstGeom prst="rect">
              <a:avLst/>
            </a:prstGeom>
          </p:spPr>
        </p:pic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0917C870-2FBA-564D-A6C7-BDCD1E692676}"/>
                </a:ext>
              </a:extLst>
            </p:cNvPr>
            <p:cNvCxnSpPr/>
            <p:nvPr/>
          </p:nvCxnSpPr>
          <p:spPr>
            <a:xfrm>
              <a:off x="683568" y="1347614"/>
              <a:ext cx="2629465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2427734"/>
            <a:ext cx="1213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75556" y="458620"/>
            <a:ext cx="7992888" cy="105779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2075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sym typeface="+mn-ea"/>
              </a:rPr>
              <a:t>    观察书写范例，结合右边的书写提示，谈谈把一段话写美观的要点。</a:t>
            </a:r>
            <a:endParaRPr lang="en-US" altLang="zh-CN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5180568" y="1567830"/>
            <a:ext cx="3528392" cy="864096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7960" y="158508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字的中心要在横格的中线上，保持水平。</a:t>
            </a:r>
          </a:p>
        </p:txBody>
      </p:sp>
      <p:sp>
        <p:nvSpPr>
          <p:cNvPr id="11" name="五边形 10"/>
          <p:cNvSpPr/>
          <p:nvPr/>
        </p:nvSpPr>
        <p:spPr>
          <a:xfrm flipH="1">
            <a:off x="5180568" y="2503544"/>
            <a:ext cx="3528392" cy="1140891"/>
          </a:xfrm>
          <a:prstGeom prst="homePlate">
            <a:avLst>
              <a:gd name="adj" fmla="val 38868"/>
            </a:avLst>
          </a:prstGeom>
          <a:solidFill>
            <a:schemeClr val="bg1"/>
          </a:solidFill>
          <a:ln w="190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12" y="2564199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字距要差不多，标点符号和字之间也要保持一定的距离。</a:t>
            </a:r>
          </a:p>
        </p:txBody>
      </p:sp>
      <p:sp>
        <p:nvSpPr>
          <p:cNvPr id="12" name="五边形 11"/>
          <p:cNvSpPr/>
          <p:nvPr/>
        </p:nvSpPr>
        <p:spPr>
          <a:xfrm flipH="1">
            <a:off x="5180568" y="3723878"/>
            <a:ext cx="3528392" cy="864096"/>
          </a:xfrm>
          <a:prstGeom prst="homePlate">
            <a:avLst/>
          </a:prstGeom>
          <a:solidFill>
            <a:schemeClr val="bg1"/>
          </a:solidFill>
          <a:ln w="190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857" y="374870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认真对待每次写字，养成提笔就练字的习惯。</a:t>
            </a:r>
          </a:p>
        </p:txBody>
      </p:sp>
      <p:pic>
        <p:nvPicPr>
          <p:cNvPr id="1026" name="Picture 2" descr="E:\20秋 云课\文件\20秋课本定稿\4语定稿\4语\IMG_20200715_101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7104" r="43562" b="61462"/>
          <a:stretch/>
        </p:blipFill>
        <p:spPr bwMode="auto">
          <a:xfrm>
            <a:off x="755576" y="1772153"/>
            <a:ext cx="4122053" cy="23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6955" t="1281" r="23771" b="50738"/>
          <a:stretch>
            <a:fillRect/>
          </a:stretch>
        </p:blipFill>
        <p:spPr>
          <a:xfrm>
            <a:off x="8256107" y="4327684"/>
            <a:ext cx="840581" cy="815816"/>
          </a:xfrm>
          <a:prstGeom prst="ellipse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55576" y="1405101"/>
            <a:ext cx="777686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542925" indent="-542925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字的大小要基本一致。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字距要差不多，标点符号和字之间也要保持一定的距离。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字的中心要在横格的中线上，保持水平。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正确握笔，坐姿端正，还要保持</a:t>
            </a:r>
            <a:r>
              <a:rPr lang="en-US" altLang="zh-CN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三个一</a:t>
            </a:r>
            <a:r>
              <a:rPr lang="en-US" altLang="zh-CN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5139" y="627533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+mn-ea"/>
                <a:sym typeface="+mn-ea"/>
              </a:rPr>
              <a:t>书写要点</a:t>
            </a:r>
            <a:endParaRPr lang="zh-CN" altLang="en-US" sz="24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8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27584" y="1198137"/>
            <a:ext cx="5688632" cy="21929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认真对待每次写字，养成提笔就练字的好习惯。快拿起手中的笔开始练字吧！</a:t>
            </a:r>
          </a:p>
        </p:txBody>
      </p:sp>
      <p:pic>
        <p:nvPicPr>
          <p:cNvPr id="1027" name="Picture 3" descr="C:\Users\Administrator\Downloads\七彩语文一年级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0940"/>
            <a:ext cx="4022923" cy="26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5006" y="3864269"/>
            <a:ext cx="963962" cy="538551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66000"/>
              </a:prstClr>
            </a:outerShdw>
          </a:effectLst>
        </p:spPr>
      </p:pic>
      <p:sp>
        <p:nvSpPr>
          <p:cNvPr id="6" name="对角圆角矩形 5"/>
          <p:cNvSpPr/>
          <p:nvPr/>
        </p:nvSpPr>
        <p:spPr>
          <a:xfrm>
            <a:off x="363707" y="1302995"/>
            <a:ext cx="8384757" cy="3068955"/>
          </a:xfrm>
          <a:prstGeom prst="round2DiagRect">
            <a:avLst/>
          </a:prstGeom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1313371" y="2739076"/>
            <a:ext cx="547534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27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4" cstate="print">
            <a:lum contrast="6000"/>
          </a:blip>
          <a:srcRect b="5898"/>
          <a:stretch>
            <a:fillRect/>
          </a:stretch>
        </p:blipFill>
        <p:spPr>
          <a:xfrm>
            <a:off x="6162447" y="1445346"/>
            <a:ext cx="2281118" cy="2782434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238" y="1529953"/>
            <a:ext cx="540893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  <a:cs typeface="微软雅黑" panose="020B0503020204020204" charset="-122"/>
              </a:rPr>
              <a:t>  </a:t>
            </a:r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唐朝有位诗人，因擅长写山水诗而著名。宋朝大文学家苏轼赞誉他的诗是</a:t>
            </a:r>
            <a:r>
              <a:rPr lang="en-US" altLang="zh-CN" sz="2800" b="1" dirty="0">
                <a:latin typeface="+mn-ea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诗中有画，画中有诗</a:t>
            </a:r>
            <a:r>
              <a:rPr lang="en-US" altLang="zh-CN" sz="2800" b="1" dirty="0">
                <a:latin typeface="+mn-ea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，他就是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  <a:cs typeface="微软雅黑" panose="020B0503020204020204" charset="-122"/>
                <a:sym typeface="+mn-ea"/>
              </a:rPr>
              <a:t>王维</a:t>
            </a:r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 dirty="0">
              <a:latin typeface="+mn-ea"/>
              <a:cs typeface="微软雅黑" panose="020B0503020204020204" charset="-122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1207171" y="367305"/>
            <a:ext cx="1950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latin typeface="SimHei" panose="02010609060101010101" pitchFamily="49" charset="-122"/>
                <a:ea typeface="SimHei" panose="02010609060101010101" pitchFamily="49" charset="-122"/>
              </a:rPr>
              <a:t>日积月累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3AE7B4C-9B05-CD43-ADD1-A70B71CE55FD}"/>
              </a:ext>
            </a:extLst>
          </p:cNvPr>
          <p:cNvGrpSpPr/>
          <p:nvPr/>
        </p:nvGrpSpPr>
        <p:grpSpPr>
          <a:xfrm>
            <a:off x="379558" y="500195"/>
            <a:ext cx="2777920" cy="485698"/>
            <a:chOff x="535113" y="861916"/>
            <a:chExt cx="2777920" cy="48569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77AFF70-CD2F-CA45-A8A8-B8A05F3B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3" y="861916"/>
              <a:ext cx="891036" cy="479936"/>
            </a:xfrm>
            <a:prstGeom prst="rect">
              <a:avLst/>
            </a:prstGeom>
          </p:spPr>
        </p:pic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22E55678-E014-CC45-B2F7-C453AA4DD0DD}"/>
                </a:ext>
              </a:extLst>
            </p:cNvPr>
            <p:cNvCxnSpPr/>
            <p:nvPr/>
          </p:nvCxnSpPr>
          <p:spPr>
            <a:xfrm>
              <a:off x="683568" y="1347614"/>
              <a:ext cx="2629465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3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hlinkClick r:id="rId2" action="ppaction://hlinkfile"/>
          </p:cNvPr>
          <p:cNvSpPr/>
          <p:nvPr/>
        </p:nvSpPr>
        <p:spPr>
          <a:xfrm>
            <a:off x="79967" y="332786"/>
            <a:ext cx="3583466" cy="653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latin typeface="+mn-ea"/>
                <a:cs typeface="微软雅黑" panose="020B0503020204020204" charset="-122"/>
              </a:rPr>
              <a:t>借助拼音，读通古诗</a:t>
            </a:r>
            <a:endParaRPr lang="en-US" altLang="zh-CN" sz="2800" b="1" dirty="0">
              <a:latin typeface="+mn-ea"/>
              <a:cs typeface="微软雅黑" panose="020B0503020204020204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547664" y="1252954"/>
            <a:ext cx="568863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+mn-ea"/>
                <a:cs typeface="楷体" panose="02010609060101010101" charset="-122"/>
                <a:sym typeface="+mn-ea"/>
              </a:rPr>
              <a:t>鹿 柴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cs typeface="楷体" panose="02010609060101010101" charset="-122"/>
                <a:sym typeface="+mn-ea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cs typeface="楷体" panose="02010609060101010101" charset="-122"/>
                <a:sym typeface="+mn-ea"/>
              </a:rPr>
              <a:t>唐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cs typeface="楷体" panose="02010609060101010101" charset="-122"/>
                <a:sym typeface="+mn-ea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cs typeface="楷体" panose="02010609060101010101" charset="-122"/>
                <a:sym typeface="+mn-ea"/>
              </a:rPr>
              <a:t>王 维</a:t>
            </a:r>
            <a:endParaRPr lang="zh-CN" altLang="en-US" sz="3200" b="1" dirty="0">
              <a:latin typeface="仿宋" pitchFamily="49" charset="-122"/>
              <a:ea typeface="仿宋" pitchFamily="49" charset="-122"/>
              <a:cs typeface="楷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空山不见人，但闻人语响。</a:t>
            </a:r>
          </a:p>
          <a:p>
            <a:pPr algn="ctr">
              <a:lnSpc>
                <a:spcPct val="150000"/>
              </a:lnSpc>
            </a:pP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返景入深林，复照青苔上。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5976" y="11315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zhài</a:t>
            </a:r>
            <a:endParaRPr lang="zh-CN" altLang="en-US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148" y="19236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wéi</a:t>
            </a:r>
            <a:endParaRPr lang="en-US" altLang="zh-CN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700" y="33638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fǎn</a:t>
            </a:r>
            <a:endParaRPr lang="zh-CN" altLang="en-US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7501" y="33638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tái</a:t>
            </a:r>
            <a:endParaRPr lang="zh-CN" altLang="en-US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4366019" y="459415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点击听范读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385">
            <a:off x="3419647" y="158049"/>
            <a:ext cx="1059582" cy="10595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92282" y="2839613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2799" y="2839613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82410" y="3581603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37834" y="3581602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331640" y="1491630"/>
            <a:ext cx="5688632" cy="685324"/>
          </a:xfrm>
          <a:prstGeom prst="roundRect">
            <a:avLst>
              <a:gd name="adj" fmla="val 17509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l" defTabSz="685165">
              <a:lnSpc>
                <a:spcPct val="130000"/>
              </a:lnSpc>
            </a:pPr>
            <a:r>
              <a:rPr lang="zh-CN" altLang="en-US" sz="3200" b="1" dirty="0">
                <a:solidFill>
                  <a:srgbClr val="2E2ED0"/>
                </a:solidFill>
                <a:latin typeface="+mn-ea"/>
                <a:sym typeface="+mn-ea"/>
              </a:rPr>
              <a:t>"柴"同"寨"，栅栏。此为地名</a:t>
            </a:r>
            <a:r>
              <a:rPr lang="zh-CN" altLang="en-US" sz="3200" b="1" dirty="0">
                <a:solidFill>
                  <a:srgbClr val="2E2ED0"/>
                </a:solidFill>
                <a:latin typeface="+mn-ea"/>
                <a:cs typeface="楷体" panose="02010609060101010101" charset="-122"/>
                <a:sym typeface="+mn-ea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411404" y="502694"/>
            <a:ext cx="46007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如何理解题目“鹿柴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sym typeface="+mn-ea"/>
              </a:rPr>
              <a:t>”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5045" y="2859782"/>
            <a:ext cx="8352420" cy="1532334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创作背景：</a:t>
            </a:r>
            <a:r>
              <a:rPr lang="zh-CN" altLang="en-US" sz="28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鹿柴，是王维在辋川别业的胜景之一。辋川有胜景二十处，王维和他的好友</a:t>
            </a:r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裴迪</a:t>
            </a:r>
            <a:r>
              <a:rPr lang="zh-CN" altLang="en-US" sz="28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逐处作诗，编为《辋川集》，这首诗是其中的第五首。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39974" y="411510"/>
            <a:ext cx="863674" cy="91735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65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30176" y="3291830"/>
            <a:ext cx="7848872" cy="6821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山中空空荡荡不见人影，只听得喧哗的人语声响。</a:t>
            </a:r>
            <a:endParaRPr lang="zh-CN" altLang="en-US" sz="2400" b="1" dirty="0">
              <a:solidFill>
                <a:schemeClr val="bg1"/>
              </a:solidFill>
              <a:latin typeface="+mn-ea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657" y="1222335"/>
            <a:ext cx="571579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空山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不见人，但闻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人语响</a:t>
            </a:r>
            <a:r>
              <a:rPr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/>
          <a:srcRect l="9375" t="5840" r="15931" b="15279"/>
          <a:stretch/>
        </p:blipFill>
        <p:spPr>
          <a:xfrm>
            <a:off x="6233083" y="874706"/>
            <a:ext cx="2371365" cy="175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2380390" y="1888752"/>
            <a:ext cx="1368152" cy="827014"/>
            <a:chOff x="3563888" y="1322213"/>
            <a:chExt cx="1368152" cy="827014"/>
          </a:xfrm>
        </p:grpSpPr>
        <p:sp>
          <p:nvSpPr>
            <p:cNvPr id="4" name="线形标注 1 3"/>
            <p:cNvSpPr/>
            <p:nvPr/>
          </p:nvSpPr>
          <p:spPr>
            <a:xfrm>
              <a:off x="3563888" y="1573163"/>
              <a:ext cx="720080" cy="576064"/>
            </a:xfrm>
            <a:prstGeom prst="borderCallout1">
              <a:avLst>
                <a:gd name="adj1" fmla="val 2583"/>
                <a:gd name="adj2" fmla="val 98958"/>
                <a:gd name="adj3" fmla="val -44763"/>
                <a:gd name="adj4" fmla="val 141711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只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572000" y="1322213"/>
              <a:ext cx="3600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766298" y="1888752"/>
            <a:ext cx="1872208" cy="817489"/>
            <a:chOff x="4932040" y="1322213"/>
            <a:chExt cx="1872208" cy="81748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932040" y="1322213"/>
              <a:ext cx="3600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20" name="线形标注 1 19"/>
            <p:cNvSpPr/>
            <p:nvPr/>
          </p:nvSpPr>
          <p:spPr>
            <a:xfrm>
              <a:off x="5652120" y="1563638"/>
              <a:ext cx="1152128" cy="576064"/>
            </a:xfrm>
            <a:prstGeom prst="borderCallout1">
              <a:avLst>
                <a:gd name="adj1" fmla="val -356"/>
                <a:gd name="adj2" fmla="val 485"/>
                <a:gd name="adj3" fmla="val -41823"/>
                <a:gd name="adj4" fmla="val -31719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听见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2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9552" y="1563499"/>
            <a:ext cx="7200800" cy="2150110"/>
          </a:xfrm>
          <a:prstGeom prst="rect">
            <a:avLst/>
          </a:prstGeom>
          <a:noFill/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ct val="150000"/>
              </a:lnSpc>
            </a:pPr>
            <a:r>
              <a:rPr lang="en-US" altLang="zh-CN" sz="3200" kern="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kern="0" dirty="0">
                <a:latin typeface="黑体" pitchFamily="49" charset="-122"/>
                <a:ea typeface="黑体" pitchFamily="49" charset="-122"/>
              </a:rPr>
              <a:t>学习了本单元课文，大家对</a:t>
            </a:r>
            <a:r>
              <a:rPr lang="en-US" altLang="zh-CN" sz="3200" kern="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3200" kern="0" dirty="0">
                <a:latin typeface="黑体" pitchFamily="49" charset="-122"/>
                <a:ea typeface="黑体" pitchFamily="49" charset="-122"/>
              </a:rPr>
              <a:t>读文章，想画面</a:t>
            </a:r>
            <a:r>
              <a:rPr lang="en-US" altLang="zh-CN" sz="3200" kern="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kern="0" dirty="0">
                <a:latin typeface="黑体" pitchFamily="49" charset="-122"/>
                <a:ea typeface="黑体" pitchFamily="49" charset="-122"/>
              </a:rPr>
              <a:t>有了哪些阅读体验和收获？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1361615" y="843558"/>
            <a:ext cx="18838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300" b="1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194291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第一课时</a:t>
            </a:r>
          </a:p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593626" y="23441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9832" y="23441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19202BE-BC33-1B47-B13B-CE219B41DED9}"/>
              </a:ext>
            </a:extLst>
          </p:cNvPr>
          <p:cNvGrpSpPr/>
          <p:nvPr/>
        </p:nvGrpSpPr>
        <p:grpSpPr>
          <a:xfrm>
            <a:off x="467544" y="957006"/>
            <a:ext cx="2777920" cy="485698"/>
            <a:chOff x="535113" y="861916"/>
            <a:chExt cx="2777920" cy="48569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84472E0-A629-684B-9253-B8F0D557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3" y="861916"/>
              <a:ext cx="891036" cy="479936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A1CBE574-24F6-9F4A-99AE-79AAD661B6E6}"/>
                </a:ext>
              </a:extLst>
            </p:cNvPr>
            <p:cNvCxnSpPr/>
            <p:nvPr/>
          </p:nvCxnSpPr>
          <p:spPr>
            <a:xfrm>
              <a:off x="683568" y="1347614"/>
              <a:ext cx="2629465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2427734"/>
            <a:ext cx="12136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19672" y="2057098"/>
            <a:ext cx="5184576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685165">
              <a:lnSpc>
                <a:spcPct val="110000"/>
              </a:lnSpc>
            </a:pPr>
            <a:r>
              <a:rPr lang="zh-CN" altLang="en-US" sz="2400" b="1" dirty="0">
                <a:latin typeface="+mn-ea"/>
              </a:rPr>
              <a:t>返景：夕阳返照的光。</a:t>
            </a:r>
            <a:endParaRPr lang="en-US" altLang="zh-CN" sz="2400" b="1" dirty="0">
              <a:latin typeface="+mn-ea"/>
            </a:endParaRPr>
          </a:p>
          <a:p>
            <a:pPr defTabSz="685165">
              <a:lnSpc>
                <a:spcPct val="110000"/>
              </a:lnSpc>
            </a:pPr>
            <a:r>
              <a:rPr lang="zh-CN" altLang="en-US" sz="2400" b="1" dirty="0">
                <a:latin typeface="+mn-ea"/>
              </a:rPr>
              <a:t>景：日光之影，古时同"影"。</a:t>
            </a:r>
          </a:p>
          <a:p>
            <a:pPr defTabSz="685165">
              <a:lnSpc>
                <a:spcPct val="110000"/>
              </a:lnSpc>
            </a:pPr>
            <a:r>
              <a:rPr lang="zh-CN" altLang="en-US" sz="2400" b="1" dirty="0">
                <a:latin typeface="+mn-ea"/>
              </a:rPr>
              <a:t>照：照耀（着）。</a:t>
            </a:r>
          </a:p>
        </p:txBody>
      </p:sp>
      <p:sp>
        <p:nvSpPr>
          <p:cNvPr id="15" name="文本框 6"/>
          <p:cNvSpPr txBox="1"/>
          <p:nvPr/>
        </p:nvSpPr>
        <p:spPr>
          <a:xfrm>
            <a:off x="1043608" y="618823"/>
            <a:ext cx="554190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返景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入深林，复照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青苔上。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57318"/>
            <a:ext cx="2077200" cy="1437595"/>
          </a:xfrm>
          <a:prstGeom prst="round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7786" b="5729"/>
          <a:stretch>
            <a:fillRect/>
          </a:stretch>
        </p:blipFill>
        <p:spPr>
          <a:xfrm>
            <a:off x="6660232" y="2214028"/>
            <a:ext cx="2077200" cy="1412846"/>
          </a:xfrm>
          <a:prstGeom prst="round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611560" y="3795886"/>
            <a:ext cx="806489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夕阳的金光射入深林中，青苔上映着昏黄的微光。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3372" y="1410911"/>
            <a:ext cx="74090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“返景”和“照”怎么理解？</a:t>
            </a:r>
          </a:p>
        </p:txBody>
      </p:sp>
      <p:sp>
        <p:nvSpPr>
          <p:cNvPr id="9" name="矩形 8"/>
          <p:cNvSpPr/>
          <p:nvPr/>
        </p:nvSpPr>
        <p:spPr>
          <a:xfrm>
            <a:off x="323950" y="1319727"/>
            <a:ext cx="863674" cy="91735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1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1502810"/>
            <a:ext cx="4896544" cy="233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宋体" pitchFamily="2" charset="-122"/>
                <a:ea typeface="宋体" pitchFamily="2" charset="-122"/>
              </a:rPr>
              <a:t>    空寂的山中不见一个人，只听到一阵人语声。太阳的一抹余晖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返入深林，又照到林中的青苔上。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1973" y="1347614"/>
            <a:ext cx="3008865" cy="2344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5006" y="3864269"/>
            <a:ext cx="963962" cy="538551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66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2117804" y="601333"/>
            <a:ext cx="2028071" cy="746281"/>
            <a:chOff x="2117804" y="601333"/>
            <a:chExt cx="2028071" cy="74628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33EA7E-6F62-4C45-AAB4-474826A8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7804" y="601333"/>
              <a:ext cx="2028071" cy="746281"/>
            </a:xfrm>
            <a:prstGeom prst="rect">
              <a:avLst/>
            </a:prstGeom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34EEFDDA-5B85-CD4B-A933-80B3FA5397FD}"/>
                </a:ext>
              </a:extLst>
            </p:cNvPr>
            <p:cNvSpPr txBox="1"/>
            <p:nvPr/>
          </p:nvSpPr>
          <p:spPr>
            <a:xfrm>
              <a:off x="2208467" y="684911"/>
              <a:ext cx="1846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诗文大意</a:t>
              </a:r>
              <a:endPara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4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275606"/>
            <a:ext cx="8208912" cy="312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    </a:t>
            </a:r>
            <a:r>
              <a:rPr sz="2800" b="1" dirty="0">
                <a:latin typeface="+mn-ea"/>
                <a:sym typeface="+mn-ea"/>
              </a:rPr>
              <a:t>这首诗描绘的是</a:t>
            </a:r>
            <a:r>
              <a:rPr sz="2800" b="1" dirty="0">
                <a:solidFill>
                  <a:srgbClr val="0070C0"/>
                </a:solidFill>
                <a:latin typeface="+mn-ea"/>
                <a:sym typeface="+mn-ea"/>
              </a:rPr>
              <a:t>鹿柴附近的空山深林在傍晚时分的幽静景色</a:t>
            </a:r>
            <a:r>
              <a:rPr sz="2800" b="1" dirty="0">
                <a:latin typeface="+mn-ea"/>
                <a:sym typeface="+mn-ea"/>
              </a:rPr>
              <a:t>。诗的绝妙处在于</a:t>
            </a:r>
            <a:r>
              <a:rPr sz="2800" b="1" dirty="0">
                <a:solidFill>
                  <a:srgbClr val="FF0000"/>
                </a:solidFill>
                <a:latin typeface="+mn-ea"/>
                <a:sym typeface="+mn-ea"/>
              </a:rPr>
              <a:t>以动衬静</a:t>
            </a:r>
            <a:r>
              <a:rPr sz="2800" b="1" dirty="0">
                <a:latin typeface="+mn-ea"/>
                <a:sym typeface="+mn-ea"/>
              </a:rPr>
              <a:t>，</a:t>
            </a:r>
            <a:r>
              <a:rPr sz="2800" b="1" dirty="0">
                <a:solidFill>
                  <a:srgbClr val="FF0000"/>
                </a:solidFill>
                <a:latin typeface="+mn-ea"/>
                <a:sym typeface="+mn-ea"/>
              </a:rPr>
              <a:t>以局部衬全局</a:t>
            </a:r>
            <a:r>
              <a:rPr sz="2800" b="1" dirty="0">
                <a:latin typeface="+mn-ea"/>
                <a:sym typeface="+mn-ea"/>
              </a:rPr>
              <a:t>，清新自然，毫不做作。落笔先写空山寂绝人迹，接着以但闻一转，引出人语响来。空谷传音</a:t>
            </a:r>
            <a:r>
              <a:rPr lang="zh-CN" altLang="en-US" sz="2800" b="1" dirty="0">
                <a:latin typeface="+mn-ea"/>
                <a:sym typeface="+mn-ea"/>
              </a:rPr>
              <a:t>，</a:t>
            </a:r>
            <a:r>
              <a:rPr sz="2800" b="1" dirty="0" err="1">
                <a:latin typeface="+mn-ea"/>
                <a:sym typeface="+mn-ea"/>
              </a:rPr>
              <a:t>愈见其空</a:t>
            </a:r>
            <a:r>
              <a:rPr lang="zh-CN" altLang="en-US" sz="2800" b="1" dirty="0">
                <a:latin typeface="+mn-ea"/>
                <a:sym typeface="+mn-ea"/>
              </a:rPr>
              <a:t>；</a:t>
            </a:r>
            <a:r>
              <a:rPr sz="2800" b="1" dirty="0">
                <a:latin typeface="+mn-ea"/>
                <a:sym typeface="+mn-ea"/>
              </a:rPr>
              <a:t>人语过后，愈添空寂。最后又写几点夕阳余晖的映照，愈加触发人幽暗的感觉。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57964" y="399659"/>
            <a:ext cx="2028071" cy="746281"/>
            <a:chOff x="3557964" y="399659"/>
            <a:chExt cx="2028071" cy="74628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33EA7E-6F62-4C45-AAB4-474826A8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7964" y="399659"/>
              <a:ext cx="2028071" cy="746281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4EEFDDA-5B85-CD4B-A933-80B3FA5397FD}"/>
                </a:ext>
              </a:extLst>
            </p:cNvPr>
            <p:cNvSpPr txBox="1"/>
            <p:nvPr/>
          </p:nvSpPr>
          <p:spPr>
            <a:xfrm>
              <a:off x="3648627" y="483237"/>
              <a:ext cx="1846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古诗赏析</a:t>
              </a:r>
              <a:endPara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6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217049" y="837958"/>
            <a:ext cx="7034862" cy="1434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793" tIns="80010" rIns="80010" bIns="80010" numCol="1" spcCol="1270" anchor="ctr" anchorCtr="0">
            <a:noAutofit/>
          </a:bodyPr>
          <a:lstStyle/>
          <a:p>
            <a:pPr lvl="0" defTabSz="9334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/>
              <a:t>        边读边想象画面，能让我更加真切地感受到情景之美，读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观潮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时，我仿佛身临其境，目睹钱塘江大潮汹涌澎湃的壮观景象。</a:t>
            </a:r>
            <a:endParaRPr lang="zh-CN" sz="2400" b="1" kern="1200" dirty="0"/>
          </a:p>
        </p:txBody>
      </p:sp>
      <p:sp>
        <p:nvSpPr>
          <p:cNvPr id="11" name="圆角矩形 10"/>
          <p:cNvSpPr/>
          <p:nvPr/>
        </p:nvSpPr>
        <p:spPr>
          <a:xfrm>
            <a:off x="729899" y="2677666"/>
            <a:ext cx="7201598" cy="144016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EE6E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         读</a:t>
            </a:r>
            <a:r>
              <a:rPr lang="en-US" altLang="zh-CN" sz="2400" b="1" dirty="0">
                <a:solidFill>
                  <a:schemeClr val="tx1"/>
                </a:solidFill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</a:rPr>
              <a:t>走月亮</a:t>
            </a:r>
            <a:r>
              <a:rPr lang="en-US" altLang="zh-CN" sz="2400" b="1" dirty="0">
                <a:solidFill>
                  <a:schemeClr val="tx1"/>
                </a:solidFill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</a:rPr>
              <a:t>时，随着文章的描写，我脑子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里就像放电视剧一样，一路走，一路欣赏月下的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美景。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4193"/>
            <a:ext cx="8905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34" y="2935138"/>
            <a:ext cx="9747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4057" y="2870925"/>
            <a:ext cx="7201598" cy="144016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EE6E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         读</a:t>
            </a:r>
            <a:r>
              <a:rPr lang="en-US" altLang="zh-CN" sz="2400" b="1" dirty="0">
                <a:solidFill>
                  <a:schemeClr val="tx1"/>
                </a:solidFill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</a:rPr>
              <a:t>繁星</a:t>
            </a:r>
            <a:r>
              <a:rPr lang="en-US" altLang="zh-CN" sz="2400" b="1" dirty="0">
                <a:solidFill>
                  <a:schemeClr val="tx1"/>
                </a:solidFill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</a:rPr>
              <a:t>我仿佛听到了大海的声音，看到了一个人躺在甲板上，仰望满天的星空。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1042809" y="771550"/>
            <a:ext cx="7417623" cy="1769252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793" tIns="80010" rIns="80010" bIns="80010" numCol="1" spcCol="1270" anchor="ctr" anchorCtr="0">
            <a:noAutofit/>
          </a:bodyPr>
          <a:lstStyle/>
          <a:p>
            <a:pPr lvl="0" defTabSz="9334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/>
              <a:t>        读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现代诗二首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时，我一边读一边想象画面，想象着鸟儿驮着夕阳归巢，夕阳染红芦苇的美景：想象蓝天下，花牛在草地上自由自在的样子，不知不觉就读懂了这两首诗。</a:t>
            </a:r>
            <a:endParaRPr lang="zh-CN" sz="2400" b="1" kern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6024"/>
            <a:ext cx="9271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77610"/>
            <a:ext cx="7016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755576" y="987574"/>
            <a:ext cx="763284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大家对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读文章，想画面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都有了真切的阅读感受，我们来读读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，总结边读边想象画面的方法吧！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2427734"/>
            <a:ext cx="12136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5" y="520978"/>
            <a:ext cx="8408719" cy="1690732"/>
          </a:xfrm>
          <a:prstGeom prst="roundRect">
            <a:avLst>
              <a:gd name="adj" fmla="val 3811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38529" y="627534"/>
            <a:ext cx="7097653" cy="1532723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 lIns="91437" tIns="45718" rIns="91437" bIns="4571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我能根据文章中的描写想象画面。如读《观潮》，我仿佛看到了钱塘江潮由远及近、奔腾而来的样子。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185" y="2754610"/>
            <a:ext cx="1863090" cy="1257300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6413" y="2761754"/>
            <a:ext cx="2187893" cy="1243013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444" y="2761754"/>
            <a:ext cx="1865948" cy="1243013"/>
          </a:xfrm>
          <a:prstGeom prst="roundRect">
            <a:avLst/>
          </a:prstGeom>
        </p:spPr>
      </p:pic>
      <p:sp>
        <p:nvSpPr>
          <p:cNvPr id="17" name="燕尾形箭头 16"/>
          <p:cNvSpPr/>
          <p:nvPr/>
        </p:nvSpPr>
        <p:spPr>
          <a:xfrm>
            <a:off x="1823712" y="4115029"/>
            <a:ext cx="5527553" cy="172965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2487033" y="4155926"/>
            <a:ext cx="4245207" cy="504056"/>
          </a:xfrm>
          <a:custGeom>
            <a:avLst/>
            <a:gdLst>
              <a:gd name="connsiteX0" fmla="*/ 0 w 3397853"/>
              <a:gd name="connsiteY0" fmla="*/ 0 h 209288"/>
              <a:gd name="connsiteX1" fmla="*/ 3397853 w 3397853"/>
              <a:gd name="connsiteY1" fmla="*/ 0 h 209288"/>
              <a:gd name="connsiteX2" fmla="*/ 3397853 w 3397853"/>
              <a:gd name="connsiteY2" fmla="*/ 209288 h 209288"/>
              <a:gd name="connsiteX3" fmla="*/ 0 w 3397853"/>
              <a:gd name="connsiteY3" fmla="*/ 209288 h 209288"/>
              <a:gd name="connsiteX4" fmla="*/ 0 w 3397853"/>
              <a:gd name="connsiteY4" fmla="*/ 0 h 20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853" h="209288">
                <a:moveTo>
                  <a:pt x="0" y="0"/>
                </a:moveTo>
                <a:lnTo>
                  <a:pt x="3397853" y="0"/>
                </a:lnTo>
                <a:lnTo>
                  <a:pt x="3397853" y="209288"/>
                </a:lnTo>
                <a:lnTo>
                  <a:pt x="0" y="209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b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2400" b="1" kern="12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潮由远及近、奔腾而来</a:t>
            </a:r>
          </a:p>
        </p:txBody>
      </p:sp>
      <p:sp>
        <p:nvSpPr>
          <p:cNvPr id="19" name="椭圆 18"/>
          <p:cNvSpPr/>
          <p:nvPr/>
        </p:nvSpPr>
        <p:spPr>
          <a:xfrm>
            <a:off x="4591686" y="4175351"/>
            <a:ext cx="52322" cy="523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组合 3"/>
          <p:cNvGrpSpPr/>
          <p:nvPr/>
        </p:nvGrpSpPr>
        <p:grpSpPr>
          <a:xfrm>
            <a:off x="6516216" y="1779662"/>
            <a:ext cx="1848941" cy="720080"/>
            <a:chOff x="5377497" y="1762757"/>
            <a:chExt cx="1848941" cy="720080"/>
          </a:xfrm>
        </p:grpSpPr>
        <p:sp>
          <p:nvSpPr>
            <p:cNvPr id="13" name="圆角矩形 12"/>
            <p:cNvSpPr/>
            <p:nvPr/>
          </p:nvSpPr>
          <p:spPr>
            <a:xfrm>
              <a:off x="5377497" y="1762757"/>
              <a:ext cx="1848941" cy="720080"/>
            </a:xfrm>
            <a:prstGeom prst="roundRect">
              <a:avLst>
                <a:gd name="adj" fmla="val 3811"/>
              </a:avLst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387355" y="1837677"/>
              <a:ext cx="17907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latin typeface="FZDaBiaoSong-B06" panose="03000509000000000000" pitchFamily="66" charset="-122"/>
                  <a:ea typeface="FZDaBiaoSong-B06" panose="03000509000000000000" pitchFamily="66" charset="-122"/>
                </a:rPr>
                <a:t>见其形</a:t>
              </a: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7" y="814457"/>
            <a:ext cx="8905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>
            <a:extLst>
              <a:ext uri="{FF2B5EF4-FFF2-40B4-BE49-F238E27FC236}">
                <a16:creationId xmlns:a16="http://schemas.microsoft.com/office/drawing/2014/main" id="{E91E00E2-89EB-6144-BE61-B8C3FFEED09F}"/>
              </a:ext>
            </a:extLst>
          </p:cNvPr>
          <p:cNvSpPr/>
          <p:nvPr/>
        </p:nvSpPr>
        <p:spPr>
          <a:xfrm>
            <a:off x="395536" y="627534"/>
            <a:ext cx="8496944" cy="1690732"/>
          </a:xfrm>
          <a:prstGeom prst="roundRect">
            <a:avLst>
              <a:gd name="adj" fmla="val 3811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627777" y="719232"/>
            <a:ext cx="6945154" cy="1532723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 lIns="91437" tIns="45718" rIns="91437" bIns="45718">
            <a:spAutoFit/>
          </a:bodyPr>
          <a:lstStyle>
            <a:defPPr>
              <a:defRPr lang="zh-CN"/>
            </a:defPPr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600" dirty="0"/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我还能想象文章中描写的声音。如读《走月亮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，我似乎听到了潺潺的溪流声、秋虫的鸣叫声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91977"/>
            <a:ext cx="2736304" cy="1823989"/>
          </a:xfrm>
          <a:prstGeom prst="round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164" y="2715766"/>
            <a:ext cx="2655148" cy="1761113"/>
          </a:xfrm>
          <a:prstGeom prst="round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53" y="894249"/>
            <a:ext cx="9747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747388" y="1924318"/>
            <a:ext cx="1848941" cy="720080"/>
            <a:chOff x="5377497" y="1762757"/>
            <a:chExt cx="1848941" cy="720080"/>
          </a:xfrm>
        </p:grpSpPr>
        <p:sp>
          <p:nvSpPr>
            <p:cNvPr id="14" name="圆角矩形 13"/>
            <p:cNvSpPr/>
            <p:nvPr/>
          </p:nvSpPr>
          <p:spPr>
            <a:xfrm>
              <a:off x="5377497" y="1762757"/>
              <a:ext cx="1848941" cy="720080"/>
            </a:xfrm>
            <a:prstGeom prst="roundRect">
              <a:avLst>
                <a:gd name="adj" fmla="val 3811"/>
              </a:avLst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"/>
            <p:cNvSpPr txBox="1"/>
            <p:nvPr/>
          </p:nvSpPr>
          <p:spPr>
            <a:xfrm>
              <a:off x="5387355" y="1837677"/>
              <a:ext cx="17907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latin typeface="FZDaBiaoSong-B06" panose="03000509000000000000" pitchFamily="66" charset="-122"/>
                  <a:ea typeface="FZDaBiaoSong-B06" panose="03000509000000000000" pitchFamily="66" charset="-122"/>
                </a:rPr>
                <a:t>听其声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F8BA8BF4-0F56-B340-B45B-905F7A9276EC}"/>
              </a:ext>
            </a:extLst>
          </p:cNvPr>
          <p:cNvSpPr/>
          <p:nvPr/>
        </p:nvSpPr>
        <p:spPr>
          <a:xfrm>
            <a:off x="307311" y="699542"/>
            <a:ext cx="8496944" cy="1690732"/>
          </a:xfrm>
          <a:prstGeom prst="roundRect">
            <a:avLst>
              <a:gd name="adj" fmla="val 3811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03798"/>
            <a:ext cx="2036921" cy="1356836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t="3313" b="6627"/>
          <a:stretch>
            <a:fillRect/>
          </a:stretch>
        </p:blipFill>
        <p:spPr>
          <a:xfrm>
            <a:off x="6108522" y="3003798"/>
            <a:ext cx="1187291" cy="1356360"/>
          </a:xfrm>
          <a:prstGeom prst="round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3475" y="3004275"/>
            <a:ext cx="1905953" cy="1356360"/>
          </a:xfrm>
          <a:prstGeom prst="round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63688" y="919688"/>
            <a:ext cx="7128792" cy="1292662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读文章，我还能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闻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到味道。如《走月亮》中，果园里的香味扑来，有雪梨、火把梨、紫葡萄……瓜果飘香，令人陶醉。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1426"/>
            <a:ext cx="9271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115547" y="2066523"/>
            <a:ext cx="1848941" cy="721251"/>
            <a:chOff x="5377497" y="1762757"/>
            <a:chExt cx="1848941" cy="721251"/>
          </a:xfrm>
        </p:grpSpPr>
        <p:sp>
          <p:nvSpPr>
            <p:cNvPr id="15" name="圆角矩形 14"/>
            <p:cNvSpPr/>
            <p:nvPr/>
          </p:nvSpPr>
          <p:spPr>
            <a:xfrm>
              <a:off x="5377497" y="1762757"/>
              <a:ext cx="1848941" cy="720080"/>
            </a:xfrm>
            <a:prstGeom prst="roundRect">
              <a:avLst>
                <a:gd name="adj" fmla="val 3811"/>
              </a:avLst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5387355" y="1837677"/>
              <a:ext cx="1790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latin typeface="FZDaBiaoSong-B06" panose="03000509000000000000" pitchFamily="66" charset="-122"/>
                  <a:ea typeface="FZDaBiaoSong-B06" panose="03000509000000000000" pitchFamily="66" charset="-122"/>
                </a:rPr>
                <a:t>闻其味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PresentationFormat>全屏显示(16:9)</PresentationFormat>
  <Paragraphs>147</Paragraphs>
  <Slides>32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宋体</vt:lpstr>
      <vt:lpstr>Wingdings</vt:lpstr>
      <vt:lpstr>黑体</vt:lpstr>
      <vt:lpstr>楷体</vt:lpstr>
      <vt:lpstr>幼圆</vt:lpstr>
      <vt:lpstr>汉语拼音</vt:lpstr>
      <vt:lpstr>楷体</vt:lpstr>
      <vt:lpstr>Kaiti SC</vt:lpstr>
      <vt:lpstr>Calibri</vt:lpstr>
      <vt:lpstr>Arial</vt:lpstr>
      <vt:lpstr>FZDaBiaoSong-B06</vt:lpstr>
      <vt:lpstr>黑体</vt:lpstr>
      <vt:lpstr>微软雅黑</vt:lpstr>
      <vt:lpstr>华文宋体</vt:lpstr>
      <vt:lpstr>仿宋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