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6" r:id="rId1"/>
  </p:sldMasterIdLst>
  <p:notesMasterIdLst>
    <p:notesMasterId r:id="rId37"/>
  </p:notesMasterIdLst>
  <p:sldIdLst>
    <p:sldId id="532" r:id="rId2"/>
    <p:sldId id="509" r:id="rId3"/>
    <p:sldId id="508" r:id="rId4"/>
    <p:sldId id="538" r:id="rId5"/>
    <p:sldId id="539" r:id="rId6"/>
    <p:sldId id="540" r:id="rId7"/>
    <p:sldId id="541" r:id="rId8"/>
    <p:sldId id="543" r:id="rId9"/>
    <p:sldId id="545" r:id="rId10"/>
    <p:sldId id="547" r:id="rId11"/>
    <p:sldId id="548" r:id="rId12"/>
    <p:sldId id="511" r:id="rId13"/>
    <p:sldId id="546" r:id="rId14"/>
    <p:sldId id="549" r:id="rId15"/>
    <p:sldId id="550" r:id="rId16"/>
    <p:sldId id="551" r:id="rId17"/>
    <p:sldId id="555" r:id="rId18"/>
    <p:sldId id="556" r:id="rId19"/>
    <p:sldId id="552" r:id="rId20"/>
    <p:sldId id="553" r:id="rId21"/>
    <p:sldId id="557" r:id="rId22"/>
    <p:sldId id="558" r:id="rId23"/>
    <p:sldId id="560" r:id="rId24"/>
    <p:sldId id="561" r:id="rId25"/>
    <p:sldId id="562" r:id="rId26"/>
    <p:sldId id="430" r:id="rId27"/>
    <p:sldId id="431" r:id="rId28"/>
    <p:sldId id="429" r:id="rId29"/>
    <p:sldId id="519" r:id="rId30"/>
    <p:sldId id="563" r:id="rId31"/>
    <p:sldId id="564" r:id="rId32"/>
    <p:sldId id="566" r:id="rId33"/>
    <p:sldId id="570" r:id="rId34"/>
    <p:sldId id="565" r:id="rId35"/>
    <p:sldId id="531" r:id="rId36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Zijun" initials="W" lastIdx="1" clrIdx="0">
    <p:extLst>
      <p:ext uri="{19B8F6BF-5375-455C-9EA6-DF929625EA0E}">
        <p15:presenceInfo xmlns:p15="http://schemas.microsoft.com/office/powerpoint/2012/main" userId="WanZiju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7E8E0"/>
    <a:srgbClr val="8EC21F"/>
    <a:srgbClr val="DAF0E9"/>
    <a:srgbClr val="FF33CC"/>
    <a:srgbClr val="0066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27" autoAdjust="0"/>
    <p:restoredTop sz="94660"/>
  </p:normalViewPr>
  <p:slideViewPr>
    <p:cSldViewPr snapToGrid="0">
      <p:cViewPr>
        <p:scale>
          <a:sx n="75" d="100"/>
          <a:sy n="75" d="100"/>
        </p:scale>
        <p:origin x="222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2022-8-9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121" y="1279287"/>
            <a:ext cx="6139502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03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>
            <a:extLst>
              <a:ext uri="{FF2B5EF4-FFF2-40B4-BE49-F238E27FC236}">
                <a16:creationId xmlns:a16="http://schemas.microsoft.com/office/drawing/2014/main" id="{F91F7369-615D-4F4D-B643-4D54970B2C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>
            <a:extLst>
              <a:ext uri="{FF2B5EF4-FFF2-40B4-BE49-F238E27FC236}">
                <a16:creationId xmlns:a16="http://schemas.microsoft.com/office/drawing/2014/main" id="{B784F0F1-A14A-4B25-A2FB-AEEFB0D4C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804" name="灯片编号占位符 3">
            <a:extLst>
              <a:ext uri="{FF2B5EF4-FFF2-40B4-BE49-F238E27FC236}">
                <a16:creationId xmlns:a16="http://schemas.microsoft.com/office/drawing/2014/main" id="{76EA2D8F-1335-40C0-896D-3122F5681B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BCEB89D3-E3A6-4556-ACBD-BA23FCC84F35}" type="slidenum">
              <a:rPr lang="zh-CN" altLang="en-US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>
            <a:extLst>
              <a:ext uri="{FF2B5EF4-FFF2-40B4-BE49-F238E27FC236}">
                <a16:creationId xmlns:a16="http://schemas.microsoft.com/office/drawing/2014/main" id="{C8306CC3-1129-404B-8305-798FD20765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>
            <a:extLst>
              <a:ext uri="{FF2B5EF4-FFF2-40B4-BE49-F238E27FC236}">
                <a16:creationId xmlns:a16="http://schemas.microsoft.com/office/drawing/2014/main" id="{103B4CE1-9BF0-4239-83F7-8010564D0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852" name="灯片编号占位符 3">
            <a:extLst>
              <a:ext uri="{FF2B5EF4-FFF2-40B4-BE49-F238E27FC236}">
                <a16:creationId xmlns:a16="http://schemas.microsoft.com/office/drawing/2014/main" id="{002E6652-5920-4C87-9681-F17F0DA34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77186B9-44CA-4A5E-A05F-4F579EB20DA8}" type="slidenum">
              <a:rPr lang="zh-CN" altLang="en-US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>
            <a:extLst>
              <a:ext uri="{FF2B5EF4-FFF2-40B4-BE49-F238E27FC236}">
                <a16:creationId xmlns:a16="http://schemas.microsoft.com/office/drawing/2014/main" id="{5898396B-040E-4AD6-A288-2F873425C2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82600" y="1279525"/>
            <a:ext cx="6138863" cy="3454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>
            <a:extLst>
              <a:ext uri="{FF2B5EF4-FFF2-40B4-BE49-F238E27FC236}">
                <a16:creationId xmlns:a16="http://schemas.microsoft.com/office/drawing/2014/main" id="{BD547FB3-B288-49F1-AF38-F5C1A5D6E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900" name="灯片编号占位符 3">
            <a:extLst>
              <a:ext uri="{FF2B5EF4-FFF2-40B4-BE49-F238E27FC236}">
                <a16:creationId xmlns:a16="http://schemas.microsoft.com/office/drawing/2014/main" id="{EE5A718D-C374-40E2-8C90-40038EABDF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CED9BFF-03EA-42DC-B045-5A6A708280F6}" type="slidenum">
              <a:rPr lang="zh-CN" altLang="en-US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8" y="0"/>
            <a:ext cx="88162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4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97" y="231354"/>
            <a:ext cx="8816204" cy="5143500"/>
          </a:xfrm>
          <a:prstGeom prst="rect">
            <a:avLst/>
          </a:prstGeom>
        </p:spPr>
      </p:pic>
      <p:sp>
        <p:nvSpPr>
          <p:cNvPr id="3" name="剪去对角的矩形 2"/>
          <p:cNvSpPr/>
          <p:nvPr userDrawn="1"/>
        </p:nvSpPr>
        <p:spPr>
          <a:xfrm>
            <a:off x="2996588" y="0"/>
            <a:ext cx="3150824" cy="462708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13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曲线连接符 14"/>
          <p:cNvCxnSpPr/>
          <p:nvPr userDrawn="1"/>
        </p:nvCxnSpPr>
        <p:spPr>
          <a:xfrm rot="1020000" flipV="1">
            <a:off x="3548738" y="4565030"/>
            <a:ext cx="2236509" cy="781295"/>
          </a:xfrm>
          <a:prstGeom prst="curvedConnector3">
            <a:avLst>
              <a:gd name="adj1" fmla="val 46593"/>
            </a:avLst>
          </a:prstGeom>
          <a:ln>
            <a:gradFill>
              <a:gsLst>
                <a:gs pos="0">
                  <a:srgbClr val="DECDAC">
                    <a:alpha val="59000"/>
                  </a:srgbClr>
                </a:gs>
                <a:gs pos="97516">
                  <a:srgbClr val="DECDAC">
                    <a:alpha val="56000"/>
                  </a:srgbClr>
                </a:gs>
                <a:gs pos="45000">
                  <a:srgbClr val="9D7D3D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3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" y="77118"/>
            <a:ext cx="9078033" cy="5143500"/>
          </a:xfrm>
          <a:prstGeom prst="rect">
            <a:avLst/>
          </a:prstGeom>
        </p:spPr>
      </p:pic>
      <p:sp>
        <p:nvSpPr>
          <p:cNvPr id="18" name="剪去对角的矩形 17"/>
          <p:cNvSpPr/>
          <p:nvPr userDrawn="1"/>
        </p:nvSpPr>
        <p:spPr>
          <a:xfrm>
            <a:off x="3029571" y="381603"/>
            <a:ext cx="3150824" cy="462708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243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" y="77118"/>
            <a:ext cx="90780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9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1" r:id="rId2"/>
    <p:sldLayoutId id="2147483667" r:id="rId3"/>
    <p:sldLayoutId id="2147483668" r:id="rId4"/>
    <p:sldLayoutId id="2147483669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16551" y="965992"/>
            <a:ext cx="3577480" cy="1219917"/>
            <a:chOff x="1129552" y="473448"/>
            <a:chExt cx="3577480" cy="1219917"/>
          </a:xfrm>
        </p:grpSpPr>
        <p:sp>
          <p:nvSpPr>
            <p:cNvPr id="2" name="文本框 1">
              <a:hlinkClick r:id="rId2" action="ppaction://hlinksldjump"/>
            </p:cNvPr>
            <p:cNvSpPr txBox="1"/>
            <p:nvPr/>
          </p:nvSpPr>
          <p:spPr>
            <a:xfrm>
              <a:off x="1934694" y="923924"/>
              <a:ext cx="2642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第</a:t>
              </a:r>
              <a:r>
                <a:rPr lang="en-US" altLang="zh-CN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课时</a:t>
              </a:r>
            </a:p>
          </p:txBody>
        </p:sp>
        <p:pic>
          <p:nvPicPr>
            <p:cNvPr id="4" name="图片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9552" y="473448"/>
              <a:ext cx="1163170" cy="1163170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4450976" y="923924"/>
              <a:ext cx="256056" cy="729480"/>
              <a:chOff x="4450976" y="923924"/>
              <a:chExt cx="256056" cy="729480"/>
            </a:xfrm>
          </p:grpSpPr>
          <p:sp>
            <p:nvSpPr>
              <p:cNvPr id="5" name="新月形 4"/>
              <p:cNvSpPr/>
              <p:nvPr/>
            </p:nvSpPr>
            <p:spPr>
              <a:xfrm flipH="1">
                <a:off x="4450976" y="1116284"/>
                <a:ext cx="60512" cy="38472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" name="新月形 5"/>
              <p:cNvSpPr/>
              <p:nvPr/>
            </p:nvSpPr>
            <p:spPr>
              <a:xfrm flipH="1">
                <a:off x="4577042" y="923924"/>
                <a:ext cx="129990" cy="72948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930861" y="2411147"/>
            <a:ext cx="3577480" cy="1219917"/>
            <a:chOff x="1129552" y="473448"/>
            <a:chExt cx="3577480" cy="1219917"/>
          </a:xfrm>
        </p:grpSpPr>
        <p:sp>
          <p:nvSpPr>
            <p:cNvPr id="10" name="文本框 9">
              <a:hlinkClick r:id="rId4" action="ppaction://hlinksldjump"/>
            </p:cNvPr>
            <p:cNvSpPr txBox="1"/>
            <p:nvPr/>
          </p:nvSpPr>
          <p:spPr>
            <a:xfrm>
              <a:off x="1934694" y="923924"/>
              <a:ext cx="26423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第</a:t>
              </a:r>
              <a:r>
                <a:rPr lang="en-US" altLang="zh-CN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4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课时</a:t>
              </a:r>
            </a:p>
          </p:txBody>
        </p:sp>
        <p:pic>
          <p:nvPicPr>
            <p:cNvPr id="11" name="图片 1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29552" y="473448"/>
              <a:ext cx="1163170" cy="1163170"/>
            </a:xfrm>
            <a:prstGeom prst="rect">
              <a:avLst/>
            </a:prstGeom>
          </p:spPr>
        </p:pic>
        <p:grpSp>
          <p:nvGrpSpPr>
            <p:cNvPr id="12" name="组合 11"/>
            <p:cNvGrpSpPr/>
            <p:nvPr/>
          </p:nvGrpSpPr>
          <p:grpSpPr>
            <a:xfrm>
              <a:off x="4450976" y="923924"/>
              <a:ext cx="256056" cy="729480"/>
              <a:chOff x="4450976" y="923924"/>
              <a:chExt cx="256056" cy="729480"/>
            </a:xfrm>
          </p:grpSpPr>
          <p:sp>
            <p:nvSpPr>
              <p:cNvPr id="13" name="新月形 12"/>
              <p:cNvSpPr/>
              <p:nvPr/>
            </p:nvSpPr>
            <p:spPr>
              <a:xfrm flipH="1">
                <a:off x="4450976" y="1116284"/>
                <a:ext cx="60512" cy="38472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新月形 13"/>
              <p:cNvSpPr/>
              <p:nvPr/>
            </p:nvSpPr>
            <p:spPr>
              <a:xfrm flipH="1">
                <a:off x="4577042" y="923924"/>
                <a:ext cx="129990" cy="72948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1505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1D9ED86-AB58-496F-8EDD-64848C85A88D}"/>
              </a:ext>
            </a:extLst>
          </p:cNvPr>
          <p:cNvSpPr/>
          <p:nvPr/>
        </p:nvSpPr>
        <p:spPr>
          <a:xfrm>
            <a:off x="781343" y="679342"/>
            <a:ext cx="6908431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读课后习题中的提示，了解可以从不同角度提出问题。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96CB5D3-F522-460E-97DD-40F25978C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67" r="29160"/>
          <a:stretch/>
        </p:blipFill>
        <p:spPr>
          <a:xfrm rot="16200000">
            <a:off x="3279355" y="-190322"/>
            <a:ext cx="2853059" cy="6845311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ED0E04-DEF8-419D-B3F0-DABB9A757769}"/>
              </a:ext>
            </a:extLst>
          </p:cNvPr>
          <p:cNvCxnSpPr/>
          <p:nvPr/>
        </p:nvCxnSpPr>
        <p:spPr>
          <a:xfrm>
            <a:off x="4450814" y="2842352"/>
            <a:ext cx="15203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0D674A9C-91F1-4217-8755-B83C36EB3A32}"/>
              </a:ext>
            </a:extLst>
          </p:cNvPr>
          <p:cNvCxnSpPr>
            <a:cxnSpLocks/>
          </p:cNvCxnSpPr>
          <p:nvPr/>
        </p:nvCxnSpPr>
        <p:spPr>
          <a:xfrm>
            <a:off x="3051672" y="3999123"/>
            <a:ext cx="139914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20284A6-0136-4F4E-ABAD-17EC25C9AC72}"/>
              </a:ext>
            </a:extLst>
          </p:cNvPr>
          <p:cNvCxnSpPr>
            <a:cxnSpLocks/>
          </p:cNvCxnSpPr>
          <p:nvPr/>
        </p:nvCxnSpPr>
        <p:spPr>
          <a:xfrm>
            <a:off x="6773466" y="3536414"/>
            <a:ext cx="3985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92AD3F4F-A299-409B-B2F4-C2DB0056F5D5}"/>
              </a:ext>
            </a:extLst>
          </p:cNvPr>
          <p:cNvCxnSpPr>
            <a:cxnSpLocks/>
          </p:cNvCxnSpPr>
          <p:nvPr/>
        </p:nvCxnSpPr>
        <p:spPr>
          <a:xfrm>
            <a:off x="4705884" y="3966072"/>
            <a:ext cx="19262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2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C53A140-745D-4B8F-8D63-5670EE1251EA}"/>
              </a:ext>
            </a:extLst>
          </p:cNvPr>
          <p:cNvSpPr/>
          <p:nvPr/>
        </p:nvSpPr>
        <p:spPr>
          <a:xfrm>
            <a:off x="999393" y="1036578"/>
            <a:ext cx="7447596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思考：这四个问题各是从哪个角度提出的？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4A4DFFD-C196-4095-B933-4EB5285CDD37}"/>
              </a:ext>
            </a:extLst>
          </p:cNvPr>
          <p:cNvSpPr/>
          <p:nvPr/>
        </p:nvSpPr>
        <p:spPr>
          <a:xfrm>
            <a:off x="999393" y="1853610"/>
            <a:ext cx="7708169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飞机的夜间飞机和蝙蝠有什么关系呢？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蝙蝠是怎样用嘴和耳朵配合探路的？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飞机在夜间安全飞行仅靠雷达就可以吗？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超声波在生活中还有什么用途呢？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707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3500161" y="-75474"/>
            <a:ext cx="214411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整理问题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5F0805A-16E0-49B4-9257-0F8AA6411B02}"/>
              </a:ext>
            </a:extLst>
          </p:cNvPr>
          <p:cNvSpPr/>
          <p:nvPr/>
        </p:nvSpPr>
        <p:spPr>
          <a:xfrm>
            <a:off x="1026163" y="1360537"/>
            <a:ext cx="7302589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每人把自己的问题清单浏览一遍，选出两个已画“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”的问题。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把问题分类贴到小组问题清单。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对分不清的问题在组内讨论，并做好标记。</a:t>
            </a:r>
          </a:p>
        </p:txBody>
      </p:sp>
    </p:spTree>
    <p:extLst>
      <p:ext uri="{BB962C8B-B14F-4D97-AF65-F5344CB8AC3E}">
        <p14:creationId xmlns:p14="http://schemas.microsoft.com/office/powerpoint/2010/main" val="665147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36D7BE5F-2617-4724-BAB2-BAC900224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025283"/>
              </p:ext>
            </p:extLst>
          </p:nvPr>
        </p:nvGraphicFramePr>
        <p:xfrm>
          <a:off x="1041950" y="1257315"/>
          <a:ext cx="7198666" cy="33393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44806">
                  <a:extLst>
                    <a:ext uri="{9D8B030D-6E8A-4147-A177-3AD203B41FA5}">
                      <a16:colId xmlns:a16="http://schemas.microsoft.com/office/drawing/2014/main" val="2294444010"/>
                    </a:ext>
                  </a:extLst>
                </a:gridCol>
                <a:gridCol w="5853860">
                  <a:extLst>
                    <a:ext uri="{9D8B030D-6E8A-4147-A177-3AD203B41FA5}">
                      <a16:colId xmlns:a16="http://schemas.microsoft.com/office/drawing/2014/main" val="3815339266"/>
                    </a:ext>
                  </a:extLst>
                </a:gridCol>
              </a:tblGrid>
              <a:tr h="667866"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032880"/>
                  </a:ext>
                </a:extLst>
              </a:tr>
              <a:tr h="66786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13428"/>
                  </a:ext>
                </a:extLst>
              </a:tr>
              <a:tr h="66786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70714"/>
                  </a:ext>
                </a:extLst>
              </a:tr>
              <a:tr h="66786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797362"/>
                  </a:ext>
                </a:extLst>
              </a:tr>
              <a:tr h="667866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522572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A7FCA7D1-0EBC-4EF9-BA8E-1D152F4E7C70}"/>
              </a:ext>
            </a:extLst>
          </p:cNvPr>
          <p:cNvSpPr/>
          <p:nvPr/>
        </p:nvSpPr>
        <p:spPr>
          <a:xfrm>
            <a:off x="3502226" y="1257315"/>
            <a:ext cx="2768558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小组问题清单</a:t>
            </a:r>
          </a:p>
        </p:txBody>
      </p:sp>
      <p:sp>
        <p:nvSpPr>
          <p:cNvPr id="4" name="矩形 1">
            <a:extLst>
              <a:ext uri="{FF2B5EF4-FFF2-40B4-BE49-F238E27FC236}">
                <a16:creationId xmlns:a16="http://schemas.microsoft.com/office/drawing/2014/main" id="{8DD85A14-AF88-46F7-BA8D-AFDB48B47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24" y="1922786"/>
            <a:ext cx="1004582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内容</a:t>
            </a: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DB43163A-F466-4EAB-AE58-E77090AE6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24" y="2660606"/>
            <a:ext cx="1004582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写法</a:t>
            </a: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6C68F6BD-AD72-4B70-A5DC-AA566E291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24" y="3323331"/>
            <a:ext cx="1004582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启示</a:t>
            </a: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2A48D86A-3C53-4E32-B3FB-639F2560C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24" y="3986056"/>
            <a:ext cx="1004582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其他</a:t>
            </a:r>
          </a:p>
        </p:txBody>
      </p:sp>
    </p:spTree>
    <p:extLst>
      <p:ext uri="{BB962C8B-B14F-4D97-AF65-F5344CB8AC3E}">
        <p14:creationId xmlns:p14="http://schemas.microsoft.com/office/powerpoint/2010/main" val="976556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A62B51-62A1-452C-8FFE-75683B431037}"/>
              </a:ext>
            </a:extLst>
          </p:cNvPr>
          <p:cNvSpPr/>
          <p:nvPr/>
        </p:nvSpPr>
        <p:spPr>
          <a:xfrm>
            <a:off x="1504661" y="2184477"/>
            <a:ext cx="7205641" cy="136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请</a:t>
            </a:r>
            <a:r>
              <a:rPr lang="en-US" altLang="zh-CN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2—3</a:t>
            </a: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个小组展示小组问题清单。</a:t>
            </a:r>
            <a:endParaRPr lang="en-US" altLang="zh-CN" sz="3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各组检查小组问题分类，并调整。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D4F506-EF8F-4791-8ABA-AD3FC0C9F827}"/>
              </a:ext>
            </a:extLst>
          </p:cNvPr>
          <p:cNvSpPr/>
          <p:nvPr/>
        </p:nvSpPr>
        <p:spPr>
          <a:xfrm>
            <a:off x="1504661" y="1392974"/>
            <a:ext cx="3751241" cy="57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ea typeface="宋体" panose="02010600030101010101" pitchFamily="2" charset="-122"/>
              </a:rPr>
              <a:t>分享小组问题清单。</a:t>
            </a:r>
          </a:p>
        </p:txBody>
      </p:sp>
    </p:spTree>
    <p:extLst>
      <p:ext uri="{BB962C8B-B14F-4D97-AF65-F5344CB8AC3E}">
        <p14:creationId xmlns:p14="http://schemas.microsoft.com/office/powerpoint/2010/main" val="201998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05401603-4A38-4F28-A059-3E0A22D9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626" y="354045"/>
            <a:ext cx="3568710" cy="57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微课引导 在读提问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DED6E815-2F07-4163-8F21-A9ED542D88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5058"/>
            <a:ext cx="810074" cy="925104"/>
          </a:xfrm>
          <a:prstGeom prst="rect">
            <a:avLst/>
          </a:prstGeom>
        </p:spPr>
      </p:pic>
      <p:sp>
        <p:nvSpPr>
          <p:cNvPr id="14" name="矩形 1">
            <a:extLst>
              <a:ext uri="{FF2B5EF4-FFF2-40B4-BE49-F238E27FC236}">
                <a16:creationId xmlns:a16="http://schemas.microsoft.com/office/drawing/2014/main" id="{6745F590-9932-46D3-BFE7-73F105F72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278" y="1012583"/>
            <a:ext cx="8353916" cy="377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    同学们，我是学习小博士，很高兴和大家见面！阅读时针对写法提问，其实就是问问作者：你是怎样写的？你为什么这样写？还记得学过的课文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海底世界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吗？当读到第</a:t>
            </a:r>
            <a:r>
              <a:rPr lang="en-US" altLang="zh-CN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200" b="1" dirty="0">
                <a:latin typeface="楷体" panose="02010609060101010101" pitchFamily="49" charset="-122"/>
                <a:ea typeface="楷体" panose="02010609060101010101" pitchFamily="49" charset="-122"/>
              </a:rPr>
              <a:t>自然段时，我就产生了这样的疑问：课文开头为什么要写一个问句呢？读到“海底的动物常常在窃窃私语”这句话时，我在想：为什么要用“窃窃私语”这个词来写海底动物的声音呢？读了整篇课文，我发现作者从五个方面写了海底世界，但为什么有的方面写得具体，有的方面写得简单呢？像我这样去关注文章的用词、句段的安排，就是从写法上提问。其实，从写法上提问，还可以关注句子运用的修辞、文章的课题和结构等其他方面。同学们，你们明白了吗？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502292A-92CA-4BA3-9F6E-B9C2591FC75A}"/>
              </a:ext>
            </a:extLst>
          </p:cNvPr>
          <p:cNvCxnSpPr>
            <a:cxnSpLocks/>
          </p:cNvCxnSpPr>
          <p:nvPr/>
        </p:nvCxnSpPr>
        <p:spPr>
          <a:xfrm>
            <a:off x="7050795" y="1400075"/>
            <a:ext cx="17186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946E193A-D5B7-4393-BB89-41CCF2808F8A}"/>
              </a:ext>
            </a:extLst>
          </p:cNvPr>
          <p:cNvCxnSpPr>
            <a:cxnSpLocks/>
          </p:cNvCxnSpPr>
          <p:nvPr/>
        </p:nvCxnSpPr>
        <p:spPr>
          <a:xfrm>
            <a:off x="506278" y="1785666"/>
            <a:ext cx="78555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171CBFE0-869E-430C-BFE2-DCCADFFEC8D1}"/>
              </a:ext>
            </a:extLst>
          </p:cNvPr>
          <p:cNvCxnSpPr>
            <a:cxnSpLocks/>
          </p:cNvCxnSpPr>
          <p:nvPr/>
        </p:nvCxnSpPr>
        <p:spPr>
          <a:xfrm>
            <a:off x="2853368" y="3989039"/>
            <a:ext cx="36576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928265F4-DF5F-43CC-92D1-22A19190DB5D}"/>
              </a:ext>
            </a:extLst>
          </p:cNvPr>
          <p:cNvCxnSpPr>
            <a:cxnSpLocks/>
          </p:cNvCxnSpPr>
          <p:nvPr/>
        </p:nvCxnSpPr>
        <p:spPr>
          <a:xfrm>
            <a:off x="5398264" y="4341579"/>
            <a:ext cx="337116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32B1AF12-111C-4337-BA76-28F6EBB67F7B}"/>
              </a:ext>
            </a:extLst>
          </p:cNvPr>
          <p:cNvCxnSpPr>
            <a:cxnSpLocks/>
          </p:cNvCxnSpPr>
          <p:nvPr/>
        </p:nvCxnSpPr>
        <p:spPr>
          <a:xfrm>
            <a:off x="622204" y="4705137"/>
            <a:ext cx="26718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191240" y="-79723"/>
            <a:ext cx="2857530" cy="1179956"/>
            <a:chOff x="1269067" y="473448"/>
            <a:chExt cx="3185795" cy="1179956"/>
          </a:xfrm>
        </p:grpSpPr>
        <p:sp>
          <p:nvSpPr>
            <p:cNvPr id="19" name="文本框 18"/>
            <p:cNvSpPr txBox="1"/>
            <p:nvPr/>
          </p:nvSpPr>
          <p:spPr>
            <a:xfrm>
              <a:off x="2132866" y="902715"/>
              <a:ext cx="2321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2">
                      <a:lumMod val="1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第</a:t>
              </a:r>
              <a:r>
                <a:rPr lang="en-US" altLang="zh-CN" sz="3600" b="1" dirty="0">
                  <a:solidFill>
                    <a:schemeClr val="bg2">
                      <a:lumMod val="1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600" b="1" dirty="0">
                  <a:solidFill>
                    <a:schemeClr val="bg2">
                      <a:lumMod val="1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课时</a:t>
              </a: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067" y="473448"/>
              <a:ext cx="1163171" cy="1163170"/>
            </a:xfrm>
            <a:prstGeom prst="rect">
              <a:avLst/>
            </a:prstGeom>
          </p:spPr>
        </p:pic>
        <p:grpSp>
          <p:nvGrpSpPr>
            <p:cNvPr id="23" name="组合 22"/>
            <p:cNvGrpSpPr/>
            <p:nvPr/>
          </p:nvGrpSpPr>
          <p:grpSpPr>
            <a:xfrm>
              <a:off x="4129366" y="923924"/>
              <a:ext cx="256056" cy="729480"/>
              <a:chOff x="4129366" y="923924"/>
              <a:chExt cx="256056" cy="729480"/>
            </a:xfrm>
          </p:grpSpPr>
          <p:sp>
            <p:nvSpPr>
              <p:cNvPr id="24" name="新月形 23"/>
              <p:cNvSpPr/>
              <p:nvPr/>
            </p:nvSpPr>
            <p:spPr>
              <a:xfrm flipH="1">
                <a:off x="4129366" y="1116284"/>
                <a:ext cx="60512" cy="38472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新月形 24"/>
              <p:cNvSpPr/>
              <p:nvPr/>
            </p:nvSpPr>
            <p:spPr>
              <a:xfrm flipH="1">
                <a:off x="4255432" y="923924"/>
                <a:ext cx="129990" cy="72948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329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1D1A9EE-1DD2-42C8-9B35-5A8E315E7CFE}"/>
              </a:ext>
            </a:extLst>
          </p:cNvPr>
          <p:cNvSpPr/>
          <p:nvPr/>
        </p:nvSpPr>
        <p:spPr>
          <a:xfrm>
            <a:off x="787876" y="1196142"/>
            <a:ext cx="71883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自由读课文，边读边思考，尝试从写法的角度批注问题。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小组交流后，添加到小组问题清单。分享问题。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补充小组问题清单。</a:t>
            </a:r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9670296-A2DA-4839-A320-D4396D6F46F7}"/>
              </a:ext>
            </a:extLst>
          </p:cNvPr>
          <p:cNvGrpSpPr>
            <a:grpSpLocks/>
          </p:cNvGrpSpPr>
          <p:nvPr/>
        </p:nvGrpSpPr>
        <p:grpSpPr bwMode="auto">
          <a:xfrm>
            <a:off x="3986666" y="3305037"/>
            <a:ext cx="4537075" cy="1344973"/>
            <a:chOff x="4067944" y="347338"/>
            <a:chExt cx="4536504" cy="1344921"/>
          </a:xfrm>
        </p:grpSpPr>
        <p:sp>
          <p:nvSpPr>
            <p:cNvPr id="4" name="思想气泡: 云 3">
              <a:extLst>
                <a:ext uri="{FF2B5EF4-FFF2-40B4-BE49-F238E27FC236}">
                  <a16:creationId xmlns:a16="http://schemas.microsoft.com/office/drawing/2014/main" id="{BC3D0BE1-D19F-4527-82AA-507433533AC6}"/>
                </a:ext>
              </a:extLst>
            </p:cNvPr>
            <p:cNvSpPr/>
            <p:nvPr/>
          </p:nvSpPr>
          <p:spPr>
            <a:xfrm>
              <a:off x="4067944" y="347338"/>
              <a:ext cx="4536504" cy="1344921"/>
            </a:xfrm>
            <a:prstGeom prst="cloudCallout">
              <a:avLst>
                <a:gd name="adj1" fmla="val -41108"/>
                <a:gd name="adj2" fmla="val -72741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矩形 1">
              <a:extLst>
                <a:ext uri="{FF2B5EF4-FFF2-40B4-BE49-F238E27FC236}">
                  <a16:creationId xmlns:a16="http://schemas.microsoft.com/office/drawing/2014/main" id="{F28C1E53-F4D1-4906-9F4E-B80C3A16F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562725"/>
              <a:ext cx="3816424" cy="98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2800" b="1" dirty="0">
                  <a:latin typeface="宋体" panose="02010600030101010101" pitchFamily="2" charset="-122"/>
                </a:rPr>
                <a:t>    从得到的启示这一角度提问题。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62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64CA60-7B18-40C9-A3E3-06F8158BE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0962" y="-93347"/>
            <a:ext cx="214411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理解课文</a:t>
            </a:r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id="{2CC02D1F-4E81-4D7F-982B-1FCE17E92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83" y="824202"/>
            <a:ext cx="142058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1C7E6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问题①</a:t>
            </a: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51028360-1408-486A-A064-A0B39ACC3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301" y="1679456"/>
            <a:ext cx="6960870" cy="20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科学家是怎样解开蝙蝠飞行的秘密的？</a:t>
            </a:r>
            <a:endParaRPr lang="en-US" altLang="zh-CN" sz="30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找到提出问题的段落朗读。</a:t>
            </a:r>
            <a:endParaRPr lang="en-US" altLang="zh-CN" sz="30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勾画关键词句，完成表格。</a:t>
            </a:r>
          </a:p>
        </p:txBody>
      </p:sp>
    </p:spTree>
    <p:extLst>
      <p:ext uri="{BB962C8B-B14F-4D97-AF65-F5344CB8AC3E}">
        <p14:creationId xmlns:p14="http://schemas.microsoft.com/office/powerpoint/2010/main" val="15100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93D14AB4-0E30-41D5-A8DD-2D329C808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006216"/>
              </p:ext>
            </p:extLst>
          </p:nvPr>
        </p:nvGraphicFramePr>
        <p:xfrm>
          <a:off x="801294" y="1263069"/>
          <a:ext cx="7681696" cy="328041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20424">
                  <a:extLst>
                    <a:ext uri="{9D8B030D-6E8A-4147-A177-3AD203B41FA5}">
                      <a16:colId xmlns:a16="http://schemas.microsoft.com/office/drawing/2014/main" val="3393539324"/>
                    </a:ext>
                  </a:extLst>
                </a:gridCol>
                <a:gridCol w="1920424">
                  <a:extLst>
                    <a:ext uri="{9D8B030D-6E8A-4147-A177-3AD203B41FA5}">
                      <a16:colId xmlns:a16="http://schemas.microsoft.com/office/drawing/2014/main" val="548431409"/>
                    </a:ext>
                  </a:extLst>
                </a:gridCol>
                <a:gridCol w="1920424">
                  <a:extLst>
                    <a:ext uri="{9D8B030D-6E8A-4147-A177-3AD203B41FA5}">
                      <a16:colId xmlns:a16="http://schemas.microsoft.com/office/drawing/2014/main" val="2041218245"/>
                    </a:ext>
                  </a:extLst>
                </a:gridCol>
                <a:gridCol w="1920424">
                  <a:extLst>
                    <a:ext uri="{9D8B030D-6E8A-4147-A177-3AD203B41FA5}">
                      <a16:colId xmlns:a16="http://schemas.microsoft.com/office/drawing/2014/main" val="1481216084"/>
                    </a:ext>
                  </a:extLst>
                </a:gridCol>
              </a:tblGrid>
              <a:tr h="82010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937683"/>
                  </a:ext>
                </a:extLst>
              </a:tr>
              <a:tr h="82010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5511"/>
                  </a:ext>
                </a:extLst>
              </a:tr>
              <a:tr h="82010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233840"/>
                  </a:ext>
                </a:extLst>
              </a:tr>
              <a:tr h="82010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854723"/>
                  </a:ext>
                </a:extLst>
              </a:tr>
            </a:tbl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CF5526D-0156-47A2-A662-27B2E60A03E1}"/>
              </a:ext>
            </a:extLst>
          </p:cNvPr>
          <p:cNvCxnSpPr/>
          <p:nvPr/>
        </p:nvCxnSpPr>
        <p:spPr>
          <a:xfrm>
            <a:off x="801294" y="1263069"/>
            <a:ext cx="1909820" cy="81286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矩形 1">
            <a:extLst>
              <a:ext uri="{FF2B5EF4-FFF2-40B4-BE49-F238E27FC236}">
                <a16:creationId xmlns:a16="http://schemas.microsoft.com/office/drawing/2014/main" id="{794EEFBD-C2DD-4A75-A896-74DE3A4D0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173" y="2186943"/>
            <a:ext cx="220472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第一次实验</a:t>
            </a: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4BE64692-99BA-4135-AC77-13661C096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15" y="3009748"/>
            <a:ext cx="220472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第二次实验</a:t>
            </a: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04A56CFD-CC75-48DE-91CD-7B03F3F6A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515" y="3811512"/>
            <a:ext cx="220472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第三次实验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C78DDD41-E35C-431F-81B9-9001F561A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904" y="1364138"/>
            <a:ext cx="187960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实验方式</a:t>
            </a: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19A0AA1E-E6CB-4095-BE2F-00DC2D63E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294" y="1364138"/>
            <a:ext cx="187960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实验结果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8BB71763-51F9-430F-9481-A345353408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840" y="1376554"/>
            <a:ext cx="187960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实验结论</a:t>
            </a:r>
          </a:p>
        </p:txBody>
      </p:sp>
    </p:spTree>
    <p:extLst>
      <p:ext uri="{BB962C8B-B14F-4D97-AF65-F5344CB8AC3E}">
        <p14:creationId xmlns:p14="http://schemas.microsoft.com/office/powerpoint/2010/main" val="672059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270EF957-4929-4499-BF7D-F8F55A003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2999" y="2672431"/>
            <a:ext cx="3741288" cy="1922997"/>
          </a:xfrm>
          <a:prstGeom prst="rect">
            <a:avLst/>
          </a:prstGeom>
        </p:spPr>
      </p:pic>
      <p:sp>
        <p:nvSpPr>
          <p:cNvPr id="4" name="矩形 1">
            <a:extLst>
              <a:ext uri="{FF2B5EF4-FFF2-40B4-BE49-F238E27FC236}">
                <a16:creationId xmlns:a16="http://schemas.microsoft.com/office/drawing/2014/main" id="{7D644307-3C3C-43AE-B2A1-584490B7F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96" y="809450"/>
            <a:ext cx="75228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齐读第</a:t>
            </a:r>
            <a:r>
              <a:rPr lang="en-US" altLang="zh-CN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自然段，全班交流，完成第一次实验。</a:t>
            </a:r>
            <a:endParaRPr lang="en-US" altLang="zh-CN" sz="24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你能用一个词来形容读这段话的感受吗？请把感受朗读出来。</a:t>
            </a:r>
            <a:endParaRPr lang="en-US" altLang="zh-CN" sz="24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尝试用上“无论、即使、也”等关联词夸夸蝙蝠的飞行本领。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0CDD309-00EA-437C-8F69-2CF0DBD8ACAE}"/>
              </a:ext>
            </a:extLst>
          </p:cNvPr>
          <p:cNvCxnSpPr>
            <a:cxnSpLocks/>
          </p:cNvCxnSpPr>
          <p:nvPr/>
        </p:nvCxnSpPr>
        <p:spPr>
          <a:xfrm>
            <a:off x="6182139" y="3204327"/>
            <a:ext cx="4536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04956D7-A924-4057-8AC7-5165373B1DF0}"/>
              </a:ext>
            </a:extLst>
          </p:cNvPr>
          <p:cNvCxnSpPr>
            <a:cxnSpLocks/>
          </p:cNvCxnSpPr>
          <p:nvPr/>
        </p:nvCxnSpPr>
        <p:spPr>
          <a:xfrm>
            <a:off x="3071132" y="3642009"/>
            <a:ext cx="4213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DA05B1E-EB48-4A52-A724-10F24B947DCA}"/>
              </a:ext>
            </a:extLst>
          </p:cNvPr>
          <p:cNvCxnSpPr>
            <a:cxnSpLocks/>
          </p:cNvCxnSpPr>
          <p:nvPr/>
        </p:nvCxnSpPr>
        <p:spPr>
          <a:xfrm>
            <a:off x="4083783" y="3629309"/>
            <a:ext cx="7688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13CF8E8-3812-4A64-A723-DA083F462A65}"/>
              </a:ext>
            </a:extLst>
          </p:cNvPr>
          <p:cNvCxnSpPr>
            <a:cxnSpLocks/>
          </p:cNvCxnSpPr>
          <p:nvPr/>
        </p:nvCxnSpPr>
        <p:spPr>
          <a:xfrm>
            <a:off x="4572000" y="3913610"/>
            <a:ext cx="7643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8585AD6-9CFD-4581-AB35-299EC94EAF29}"/>
              </a:ext>
            </a:extLst>
          </p:cNvPr>
          <p:cNvCxnSpPr>
            <a:cxnSpLocks/>
          </p:cNvCxnSpPr>
          <p:nvPr/>
        </p:nvCxnSpPr>
        <p:spPr>
          <a:xfrm>
            <a:off x="5597319" y="4213088"/>
            <a:ext cx="9826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7C367742-4937-465E-BAF8-941389726A2B}"/>
              </a:ext>
            </a:extLst>
          </p:cNvPr>
          <p:cNvCxnSpPr>
            <a:cxnSpLocks/>
          </p:cNvCxnSpPr>
          <p:nvPr/>
        </p:nvCxnSpPr>
        <p:spPr>
          <a:xfrm>
            <a:off x="4626221" y="4549364"/>
            <a:ext cx="10625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6D8D721-348D-48E7-AD76-A52614A4387F}"/>
              </a:ext>
            </a:extLst>
          </p:cNvPr>
          <p:cNvCxnSpPr>
            <a:cxnSpLocks/>
          </p:cNvCxnSpPr>
          <p:nvPr/>
        </p:nvCxnSpPr>
        <p:spPr>
          <a:xfrm>
            <a:off x="6088644" y="3540409"/>
            <a:ext cx="6356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A9FDF87-F5EE-420E-B50F-A8FBCC1AAAAA}"/>
              </a:ext>
            </a:extLst>
          </p:cNvPr>
          <p:cNvCxnSpPr>
            <a:cxnSpLocks/>
          </p:cNvCxnSpPr>
          <p:nvPr/>
        </p:nvCxnSpPr>
        <p:spPr>
          <a:xfrm>
            <a:off x="3071132" y="3990564"/>
            <a:ext cx="3007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2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15132" y="4249082"/>
            <a:ext cx="112155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蝙蝠</a:t>
            </a:r>
          </a:p>
        </p:txBody>
      </p:sp>
      <p:pic>
        <p:nvPicPr>
          <p:cNvPr id="2050" name="Picture 2" descr="https://timgsa.baidu.com/timg?image&amp;quality=80&amp;size=b9999_10000&amp;sec=1562670049228&amp;di=12d4c51ed072fb5c0281480229426ebd&amp;imgtype=0&amp;src=http%3A%2F%2Fpic.kekenet.com%2F2017%2F0329%2F52801490765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81" y="1952562"/>
            <a:ext cx="3635577" cy="2270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组合 3"/>
          <p:cNvGrpSpPr/>
          <p:nvPr/>
        </p:nvGrpSpPr>
        <p:grpSpPr>
          <a:xfrm>
            <a:off x="191240" y="-79723"/>
            <a:ext cx="2857530" cy="1179956"/>
            <a:chOff x="1269067" y="473448"/>
            <a:chExt cx="3185795" cy="1179956"/>
          </a:xfrm>
        </p:grpSpPr>
        <p:sp>
          <p:nvSpPr>
            <p:cNvPr id="5" name="文本框 4"/>
            <p:cNvSpPr txBox="1"/>
            <p:nvPr/>
          </p:nvSpPr>
          <p:spPr>
            <a:xfrm>
              <a:off x="2132866" y="902715"/>
              <a:ext cx="2321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bg2">
                      <a:lumMod val="1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第</a:t>
              </a:r>
              <a:r>
                <a:rPr lang="en-US" altLang="zh-CN" sz="3600" b="1" dirty="0">
                  <a:solidFill>
                    <a:schemeClr val="bg2">
                      <a:lumMod val="1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3600" b="1" dirty="0">
                  <a:solidFill>
                    <a:schemeClr val="bg2">
                      <a:lumMod val="1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课时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69067" y="473448"/>
              <a:ext cx="1163171" cy="1163170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4129366" y="923924"/>
              <a:ext cx="256056" cy="729480"/>
              <a:chOff x="4129366" y="923924"/>
              <a:chExt cx="256056" cy="729480"/>
            </a:xfrm>
          </p:grpSpPr>
          <p:sp>
            <p:nvSpPr>
              <p:cNvPr id="8" name="新月形 7"/>
              <p:cNvSpPr/>
              <p:nvPr/>
            </p:nvSpPr>
            <p:spPr>
              <a:xfrm flipH="1">
                <a:off x="4129366" y="1116284"/>
                <a:ext cx="60512" cy="38472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新月形 8"/>
              <p:cNvSpPr/>
              <p:nvPr/>
            </p:nvSpPr>
            <p:spPr>
              <a:xfrm flipH="1">
                <a:off x="4255432" y="923924"/>
                <a:ext cx="129990" cy="729480"/>
              </a:xfrm>
              <a:prstGeom prst="moon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10" name="Picture 2" descr="https://timgsa.baidu.com/timg?image&amp;quality=80&amp;size=b9999_10000&amp;sec=1562670348091&amp;di=566768b686795820257b184e88a86714&amp;imgtype=0&amp;src=http%3A%2F%2Fh.hiphotos.baidu.com%2Fzhidao%2Fpic%2Fitem%2F8694a4c27d1ed21bc1f9e23ca66eddc451da3f33.jpg">
            <a:extLst>
              <a:ext uri="{FF2B5EF4-FFF2-40B4-BE49-F238E27FC236}">
                <a16:creationId xmlns:a16="http://schemas.microsoft.com/office/drawing/2014/main" id="{1B97C79D-B9BA-4940-B994-A8A7EE13B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1" t="4976" r="15491" b="9406"/>
          <a:stretch/>
        </p:blipFill>
        <p:spPr bwMode="auto">
          <a:xfrm>
            <a:off x="5844783" y="1952562"/>
            <a:ext cx="1835590" cy="2203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1CC47755-089F-4CDF-AAA4-A4AC13E48996}"/>
              </a:ext>
            </a:extLst>
          </p:cNvPr>
          <p:cNvSpPr/>
          <p:nvPr/>
        </p:nvSpPr>
        <p:spPr>
          <a:xfrm>
            <a:off x="6300954" y="4222777"/>
            <a:ext cx="112155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雷达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65DF90-19BF-40E5-B995-C63BFE3C257B}"/>
              </a:ext>
            </a:extLst>
          </p:cNvPr>
          <p:cNvSpPr/>
          <p:nvPr/>
        </p:nvSpPr>
        <p:spPr>
          <a:xfrm>
            <a:off x="1065439" y="1185100"/>
            <a:ext cx="6357067" cy="508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你认识它们吗？说说你对它们的了解。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1968C50-399C-4929-BEC2-D2732D71197C}"/>
              </a:ext>
            </a:extLst>
          </p:cNvPr>
          <p:cNvSpPr/>
          <p:nvPr/>
        </p:nvSpPr>
        <p:spPr>
          <a:xfrm>
            <a:off x="3758031" y="292028"/>
            <a:ext cx="189399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检查预习</a:t>
            </a:r>
          </a:p>
        </p:txBody>
      </p:sp>
    </p:spTree>
    <p:extLst>
      <p:ext uri="{BB962C8B-B14F-4D97-AF65-F5344CB8AC3E}">
        <p14:creationId xmlns:p14="http://schemas.microsoft.com/office/powerpoint/2010/main" val="4248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274839A7-409D-4FEB-BA92-000220773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644103"/>
              </p:ext>
            </p:extLst>
          </p:nvPr>
        </p:nvGraphicFramePr>
        <p:xfrm>
          <a:off x="643837" y="977846"/>
          <a:ext cx="8017565" cy="328041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47245">
                  <a:extLst>
                    <a:ext uri="{9D8B030D-6E8A-4147-A177-3AD203B41FA5}">
                      <a16:colId xmlns:a16="http://schemas.microsoft.com/office/drawing/2014/main" val="3393539324"/>
                    </a:ext>
                  </a:extLst>
                </a:gridCol>
                <a:gridCol w="1924216">
                  <a:extLst>
                    <a:ext uri="{9D8B030D-6E8A-4147-A177-3AD203B41FA5}">
                      <a16:colId xmlns:a16="http://schemas.microsoft.com/office/drawing/2014/main" val="548431409"/>
                    </a:ext>
                  </a:extLst>
                </a:gridCol>
                <a:gridCol w="2441713">
                  <a:extLst>
                    <a:ext uri="{9D8B030D-6E8A-4147-A177-3AD203B41FA5}">
                      <a16:colId xmlns:a16="http://schemas.microsoft.com/office/drawing/2014/main" val="2041218245"/>
                    </a:ext>
                  </a:extLst>
                </a:gridCol>
                <a:gridCol w="2004391">
                  <a:extLst>
                    <a:ext uri="{9D8B030D-6E8A-4147-A177-3AD203B41FA5}">
                      <a16:colId xmlns:a16="http://schemas.microsoft.com/office/drawing/2014/main" val="1481216084"/>
                    </a:ext>
                  </a:extLst>
                </a:gridCol>
              </a:tblGrid>
              <a:tr h="82010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937683"/>
                  </a:ext>
                </a:extLst>
              </a:tr>
              <a:tr h="82010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85511"/>
                  </a:ext>
                </a:extLst>
              </a:tr>
              <a:tr h="82010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8233840"/>
                  </a:ext>
                </a:extLst>
              </a:tr>
              <a:tr h="82010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854723"/>
                  </a:ext>
                </a:extLst>
              </a:tr>
            </a:tbl>
          </a:graphicData>
        </a:graphic>
      </p:graphicFrame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9AA3ACE-6EF4-4849-AC34-4AD104F3E536}"/>
              </a:ext>
            </a:extLst>
          </p:cNvPr>
          <p:cNvCxnSpPr>
            <a:cxnSpLocks/>
          </p:cNvCxnSpPr>
          <p:nvPr/>
        </p:nvCxnSpPr>
        <p:spPr>
          <a:xfrm>
            <a:off x="643837" y="977846"/>
            <a:ext cx="1635439" cy="81642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矩形 1">
            <a:extLst>
              <a:ext uri="{FF2B5EF4-FFF2-40B4-BE49-F238E27FC236}">
                <a16:creationId xmlns:a16="http://schemas.microsoft.com/office/drawing/2014/main" id="{D42E9206-AE9C-4E48-9C8B-0A66E7733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57" y="1988111"/>
            <a:ext cx="220472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第一次实验</a:t>
            </a:r>
          </a:p>
        </p:txBody>
      </p:sp>
      <p:sp>
        <p:nvSpPr>
          <p:cNvPr id="5" name="矩形 1">
            <a:extLst>
              <a:ext uri="{FF2B5EF4-FFF2-40B4-BE49-F238E27FC236}">
                <a16:creationId xmlns:a16="http://schemas.microsoft.com/office/drawing/2014/main" id="{F8326697-0FB1-46BE-AE52-760857ED6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57" y="2770082"/>
            <a:ext cx="220472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第二次实验</a:t>
            </a: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C4371AE4-A599-4E30-9CCE-6DA9742E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557" y="3590728"/>
            <a:ext cx="2204720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2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第三次实验</a:t>
            </a: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CE3C47F3-FC30-49D1-A5A3-298F7F5C0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1443" y="1099322"/>
            <a:ext cx="187960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实验方式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0DC7B20D-1C30-4D3D-95AC-75C8E17F6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9366" y="1095765"/>
            <a:ext cx="187960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实验结果</a:t>
            </a: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272247C7-5B4E-4B3B-8A23-C29FA2654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400" y="1102743"/>
            <a:ext cx="187960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实验结论</a:t>
            </a:r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BAD572F7-D5F8-41C6-A3E2-66CA01A98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37" y="334077"/>
            <a:ext cx="696087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自由读第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自然段，完成表格。</a:t>
            </a:r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15E96528-DF41-44B1-AEA9-51F02B44F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276" y="1808127"/>
            <a:ext cx="2052320" cy="7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拉绳子，系铃铛，蒙上眼睛</a:t>
            </a:r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E9D15BC1-5116-4660-9F1B-D7B600EA9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7745" y="1828621"/>
            <a:ext cx="2402842" cy="7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铃铛一个没响，绳子一根没碰着</a:t>
            </a:r>
          </a:p>
        </p:txBody>
      </p:sp>
      <p:sp>
        <p:nvSpPr>
          <p:cNvPr id="14" name="矩形 1">
            <a:extLst>
              <a:ext uri="{FF2B5EF4-FFF2-40B4-BE49-F238E27FC236}">
                <a16:creationId xmlns:a16="http://schemas.microsoft.com/office/drawing/2014/main" id="{404E1D96-4E91-40CD-B889-413A43C16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4110" y="1835599"/>
            <a:ext cx="2052320" cy="79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蝙蝠夜里飞行靠的不是眼睛</a:t>
            </a:r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E4BD1BA1-3174-489F-A9AC-36F2E928B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46" y="4257185"/>
            <a:ext cx="816864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根据表格，用自己的话讲述第二、三次实验的过程。</a:t>
            </a:r>
          </a:p>
        </p:txBody>
      </p:sp>
    </p:spTree>
    <p:extLst>
      <p:ext uri="{BB962C8B-B14F-4D97-AF65-F5344CB8AC3E}">
        <p14:creationId xmlns:p14="http://schemas.microsoft.com/office/powerpoint/2010/main" val="14331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7B1C7E5-F019-4DBF-80DD-ECE0563A2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287" y="643273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1C7E6B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问题②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4283526F-1428-468D-BB6A-606D32293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1493" y="1305870"/>
            <a:ext cx="6960870" cy="5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为什么课文没有具体写后两次实验？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0FB364-3A03-4637-9E72-DD03CB2A2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27" y="2053194"/>
            <a:ext cx="3713483" cy="2399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132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BA88FF6-AE8B-4D04-85C3-A59BD3288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32" y="701147"/>
            <a:ext cx="7948518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   默读第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自然段，思考：蝙蝠夜间飞行的秘密究竟是什么？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F6C996A-6E23-431A-B7B1-53A253E2F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73" y="2660360"/>
            <a:ext cx="664499" cy="818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EFA783-8F6A-4366-BEB9-96913B9F3F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3" y="3168817"/>
            <a:ext cx="650123" cy="8672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EF87EF9-329F-49C0-9A18-F5CBD492F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206" y="3695354"/>
            <a:ext cx="626706" cy="74008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358B25A2-5FC1-471B-8D03-CBB3B6DF23D1}"/>
              </a:ext>
            </a:extLst>
          </p:cNvPr>
          <p:cNvSpPr txBox="1">
            <a:spLocks noChangeArrowheads="1"/>
          </p:cNvSpPr>
          <p:nvPr/>
        </p:nvSpPr>
        <p:spPr bwMode="auto">
          <a:xfrm rot="1296326">
            <a:off x="6217835" y="2179011"/>
            <a:ext cx="1004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遇到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F31B28F-A81B-4FC3-8CD0-2DA1FB57BB60}"/>
              </a:ext>
            </a:extLst>
          </p:cNvPr>
          <p:cNvSpPr txBox="1">
            <a:spLocks noChangeArrowheads="1"/>
          </p:cNvSpPr>
          <p:nvPr/>
        </p:nvSpPr>
        <p:spPr bwMode="auto">
          <a:xfrm rot="20772517">
            <a:off x="4509685" y="3737936"/>
            <a:ext cx="10080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反射</a:t>
            </a: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E3EC419-E805-473E-BE17-8B5A9FB61E89}"/>
              </a:ext>
            </a:extLst>
          </p:cNvPr>
          <p:cNvCxnSpPr/>
          <p:nvPr/>
        </p:nvCxnSpPr>
        <p:spPr>
          <a:xfrm>
            <a:off x="3104747" y="2542549"/>
            <a:ext cx="15319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143A112-C83E-4178-97EC-9EF134CC6C79}"/>
              </a:ext>
            </a:extLst>
          </p:cNvPr>
          <p:cNvCxnSpPr/>
          <p:nvPr/>
        </p:nvCxnSpPr>
        <p:spPr>
          <a:xfrm>
            <a:off x="5990822" y="2542549"/>
            <a:ext cx="1517650" cy="5413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AF91EB6-45BD-4EAD-8AE8-88FDD6EA6D9F}"/>
              </a:ext>
            </a:extLst>
          </p:cNvPr>
          <p:cNvCxnSpPr/>
          <p:nvPr/>
        </p:nvCxnSpPr>
        <p:spPr>
          <a:xfrm flipH="1">
            <a:off x="3150785" y="3220411"/>
            <a:ext cx="4357687" cy="7540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9" name="组合 1">
            <a:extLst>
              <a:ext uri="{FF2B5EF4-FFF2-40B4-BE49-F238E27FC236}">
                <a16:creationId xmlns:a16="http://schemas.microsoft.com/office/drawing/2014/main" id="{9F6E5B69-D49D-4E28-ADDC-58FBA74535F7}"/>
              </a:ext>
            </a:extLst>
          </p:cNvPr>
          <p:cNvGrpSpPr>
            <a:grpSpLocks/>
          </p:cNvGrpSpPr>
          <p:nvPr/>
        </p:nvGrpSpPr>
        <p:grpSpPr bwMode="auto">
          <a:xfrm>
            <a:off x="7508472" y="1764674"/>
            <a:ext cx="911225" cy="2808287"/>
            <a:chOff x="7464425" y="1481138"/>
            <a:chExt cx="911225" cy="2808287"/>
          </a:xfrm>
        </p:grpSpPr>
        <p:sp>
          <p:nvSpPr>
            <p:cNvPr id="20" name="文本框 5">
              <a:extLst>
                <a:ext uri="{FF2B5EF4-FFF2-40B4-BE49-F238E27FC236}">
                  <a16:creationId xmlns:a16="http://schemas.microsoft.com/office/drawing/2014/main" id="{92F397DB-BB1D-4A3A-8F4F-680C1EF03E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9375" y="2157413"/>
              <a:ext cx="676275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障碍物</a:t>
              </a: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1CACB84E-5701-4815-BB4B-AACB8F50177B}"/>
                </a:ext>
              </a:extLst>
            </p:cNvPr>
            <p:cNvCxnSpPr/>
            <p:nvPr/>
          </p:nvCxnSpPr>
          <p:spPr>
            <a:xfrm flipH="1">
              <a:off x="7464425" y="1481138"/>
              <a:ext cx="3175" cy="2808287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98EC67CB-65D8-4BBB-9CE5-637DEDACD60C}"/>
                </a:ext>
              </a:extLst>
            </p:cNvPr>
            <p:cNvCxnSpPr/>
            <p:nvPr/>
          </p:nvCxnSpPr>
          <p:spPr>
            <a:xfrm flipH="1">
              <a:off x="7467600" y="1581150"/>
              <a:ext cx="144463" cy="3079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C9BB0315-3FE6-4500-90D9-044E3D815F13}"/>
                </a:ext>
              </a:extLst>
            </p:cNvPr>
            <p:cNvCxnSpPr/>
            <p:nvPr/>
          </p:nvCxnSpPr>
          <p:spPr>
            <a:xfrm flipH="1">
              <a:off x="7489825" y="1885950"/>
              <a:ext cx="142875" cy="3079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E788DD1-D9BD-473B-BB67-7C33C3273591}"/>
                </a:ext>
              </a:extLst>
            </p:cNvPr>
            <p:cNvCxnSpPr/>
            <p:nvPr/>
          </p:nvCxnSpPr>
          <p:spPr>
            <a:xfrm flipH="1">
              <a:off x="7489825" y="2193925"/>
              <a:ext cx="142875" cy="30956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93FFD59F-47C2-4FBF-9227-72544E295D6F}"/>
                </a:ext>
              </a:extLst>
            </p:cNvPr>
            <p:cNvCxnSpPr/>
            <p:nvPr/>
          </p:nvCxnSpPr>
          <p:spPr>
            <a:xfrm flipH="1">
              <a:off x="7475538" y="2598738"/>
              <a:ext cx="144462" cy="3079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1F83FF4-7A09-42FD-8AED-A4C0CC871393}"/>
                </a:ext>
              </a:extLst>
            </p:cNvPr>
            <p:cNvCxnSpPr/>
            <p:nvPr/>
          </p:nvCxnSpPr>
          <p:spPr>
            <a:xfrm flipH="1">
              <a:off x="7477125" y="3011488"/>
              <a:ext cx="142875" cy="3079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CC865922-5E9D-4C1F-90E5-B357A264ED2D}"/>
                </a:ext>
              </a:extLst>
            </p:cNvPr>
            <p:cNvCxnSpPr/>
            <p:nvPr/>
          </p:nvCxnSpPr>
          <p:spPr>
            <a:xfrm flipH="1">
              <a:off x="7464425" y="3382963"/>
              <a:ext cx="144463" cy="3079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6D4343CD-AFC5-4161-9CD5-38A39C142525}"/>
                </a:ext>
              </a:extLst>
            </p:cNvPr>
            <p:cNvCxnSpPr/>
            <p:nvPr/>
          </p:nvCxnSpPr>
          <p:spPr>
            <a:xfrm flipH="1">
              <a:off x="7475538" y="3608388"/>
              <a:ext cx="144462" cy="3079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97A468CF-DA81-4709-803C-07C58498B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522" y="1918661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发出</a:t>
            </a:r>
          </a:p>
        </p:txBody>
      </p:sp>
      <p:grpSp>
        <p:nvGrpSpPr>
          <p:cNvPr id="30" name="组合 2">
            <a:extLst>
              <a:ext uri="{FF2B5EF4-FFF2-40B4-BE49-F238E27FC236}">
                <a16:creationId xmlns:a16="http://schemas.microsoft.com/office/drawing/2014/main" id="{E7D44E07-B3FA-446D-872F-7FD93398AADC}"/>
              </a:ext>
            </a:extLst>
          </p:cNvPr>
          <p:cNvGrpSpPr>
            <a:grpSpLocks/>
          </p:cNvGrpSpPr>
          <p:nvPr/>
        </p:nvGrpSpPr>
        <p:grpSpPr bwMode="auto">
          <a:xfrm>
            <a:off x="2098272" y="2128211"/>
            <a:ext cx="927100" cy="584200"/>
            <a:chOff x="2054225" y="1844675"/>
            <a:chExt cx="927100" cy="584200"/>
          </a:xfrm>
        </p:grpSpPr>
        <p:sp>
          <p:nvSpPr>
            <p:cNvPr id="31" name="文本框 6">
              <a:extLst>
                <a:ext uri="{FF2B5EF4-FFF2-40B4-BE49-F238E27FC236}">
                  <a16:creationId xmlns:a16="http://schemas.microsoft.com/office/drawing/2014/main" id="{EF921E6E-F1C6-4FDD-83E4-A8CA3369E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3288" y="1844675"/>
              <a:ext cx="59531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嘴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6586DEA-F264-4348-BE50-C63D163FC075}"/>
                </a:ext>
              </a:extLst>
            </p:cNvPr>
            <p:cNvSpPr/>
            <p:nvPr/>
          </p:nvSpPr>
          <p:spPr>
            <a:xfrm>
              <a:off x="2054225" y="1908175"/>
              <a:ext cx="927100" cy="4984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3" name="组合 3">
            <a:extLst>
              <a:ext uri="{FF2B5EF4-FFF2-40B4-BE49-F238E27FC236}">
                <a16:creationId xmlns:a16="http://schemas.microsoft.com/office/drawing/2014/main" id="{0C8A3C18-D155-40E1-87CF-48BD72164751}"/>
              </a:ext>
            </a:extLst>
          </p:cNvPr>
          <p:cNvGrpSpPr>
            <a:grpSpLocks/>
          </p:cNvGrpSpPr>
          <p:nvPr/>
        </p:nvGrpSpPr>
        <p:grpSpPr bwMode="auto">
          <a:xfrm>
            <a:off x="2066522" y="3479174"/>
            <a:ext cx="1008063" cy="584200"/>
            <a:chOff x="2022475" y="3195638"/>
            <a:chExt cx="1008063" cy="584200"/>
          </a:xfrm>
        </p:grpSpPr>
        <p:sp>
          <p:nvSpPr>
            <p:cNvPr id="34" name="文本框 7">
              <a:extLst>
                <a:ext uri="{FF2B5EF4-FFF2-40B4-BE49-F238E27FC236}">
                  <a16:creationId xmlns:a16="http://schemas.microsoft.com/office/drawing/2014/main" id="{492AEAF0-246D-4B41-B2B2-C094C9B31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5650" y="3195638"/>
              <a:ext cx="10048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耳朵</a:t>
              </a: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AAAC4CC6-118A-44D6-BF15-EED7156B7483}"/>
                </a:ext>
              </a:extLst>
            </p:cNvPr>
            <p:cNvSpPr/>
            <p:nvPr/>
          </p:nvSpPr>
          <p:spPr>
            <a:xfrm>
              <a:off x="2022475" y="3263900"/>
              <a:ext cx="1008063" cy="4984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6" name="组合 4">
            <a:extLst>
              <a:ext uri="{FF2B5EF4-FFF2-40B4-BE49-F238E27FC236}">
                <a16:creationId xmlns:a16="http://schemas.microsoft.com/office/drawing/2014/main" id="{19E0201B-F7B6-4850-A47F-58B7338A487D}"/>
              </a:ext>
            </a:extLst>
          </p:cNvPr>
          <p:cNvGrpSpPr>
            <a:grpSpLocks/>
          </p:cNvGrpSpPr>
          <p:nvPr/>
        </p:nvGrpSpPr>
        <p:grpSpPr bwMode="auto">
          <a:xfrm>
            <a:off x="4663672" y="2115511"/>
            <a:ext cx="1416050" cy="585788"/>
            <a:chOff x="4619625" y="1831520"/>
            <a:chExt cx="1416050" cy="586243"/>
          </a:xfrm>
        </p:grpSpPr>
        <p:sp>
          <p:nvSpPr>
            <p:cNvPr id="37" name="文本框 8">
              <a:extLst>
                <a:ext uri="{FF2B5EF4-FFF2-40B4-BE49-F238E27FC236}">
                  <a16:creationId xmlns:a16="http://schemas.microsoft.com/office/drawing/2014/main" id="{0A519383-3382-4D08-9B1F-A2A5DA579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9625" y="1831520"/>
              <a:ext cx="14160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latin typeface="楷体" panose="02010609060101010101" pitchFamily="49" charset="-122"/>
                  <a:ea typeface="楷体" panose="02010609060101010101" pitchFamily="49" charset="-122"/>
                </a:rPr>
                <a:t>超声波</a:t>
              </a: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C4ABA15-D07A-4505-8452-191B51021FE9}"/>
                </a:ext>
              </a:extLst>
            </p:cNvPr>
            <p:cNvSpPr/>
            <p:nvPr/>
          </p:nvSpPr>
          <p:spPr>
            <a:xfrm>
              <a:off x="4702175" y="1883949"/>
              <a:ext cx="1244600" cy="5338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9" name="组合 1">
            <a:extLst>
              <a:ext uri="{FF2B5EF4-FFF2-40B4-BE49-F238E27FC236}">
                <a16:creationId xmlns:a16="http://schemas.microsoft.com/office/drawing/2014/main" id="{49C1E023-89AB-4414-80CF-6ED53BAD8B40}"/>
              </a:ext>
            </a:extLst>
          </p:cNvPr>
          <p:cNvGrpSpPr>
            <a:grpSpLocks/>
          </p:cNvGrpSpPr>
          <p:nvPr/>
        </p:nvGrpSpPr>
        <p:grpSpPr bwMode="auto">
          <a:xfrm>
            <a:off x="754107" y="1976490"/>
            <a:ext cx="1157863" cy="1212390"/>
            <a:chOff x="710794" y="1692954"/>
            <a:chExt cx="1157700" cy="1212390"/>
          </a:xfrm>
        </p:grpSpPr>
        <p:sp>
          <p:nvSpPr>
            <p:cNvPr id="40" name="文本框 13">
              <a:extLst>
                <a:ext uri="{FF2B5EF4-FFF2-40B4-BE49-F238E27FC236}">
                  <a16:creationId xmlns:a16="http://schemas.microsoft.com/office/drawing/2014/main" id="{776A151E-9C28-402B-A3B2-B3458AC1B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449" y="2259013"/>
              <a:ext cx="11110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蝙蝠</a:t>
              </a:r>
            </a:p>
          </p:txBody>
        </p:sp>
        <p:pic>
          <p:nvPicPr>
            <p:cNvPr id="41" name="图片 33">
              <a:extLst>
                <a:ext uri="{FF2B5EF4-FFF2-40B4-BE49-F238E27FC236}">
                  <a16:creationId xmlns:a16="http://schemas.microsoft.com/office/drawing/2014/main" id="{A7E90D46-B3A2-472B-B971-E7683F289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94" y="1692954"/>
              <a:ext cx="1076868" cy="67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415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6C92F5-23D5-4518-BBC5-86FBACA07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72" y="1026580"/>
            <a:ext cx="77480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    默读第</a:t>
            </a:r>
            <a:r>
              <a:rPr lang="en-US" altLang="zh-CN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自然段，思考：雷达又是怎样模仿蝙蝠探路的呢？</a:t>
            </a:r>
          </a:p>
        </p:txBody>
      </p:sp>
      <p:sp>
        <p:nvSpPr>
          <p:cNvPr id="3" name="矩形 1">
            <a:extLst>
              <a:ext uri="{FF2B5EF4-FFF2-40B4-BE49-F238E27FC236}">
                <a16:creationId xmlns:a16="http://schemas.microsoft.com/office/drawing/2014/main" id="{29FD7AA3-6FF0-4265-BA27-F0725C4F0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184" y="2310586"/>
            <a:ext cx="76455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想象：雷达与蝙蝠相遇，它们会展开怎样的对话？与同桌说一说。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F25832-A241-456C-9D45-31C491C399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8"/>
          <a:stretch/>
        </p:blipFill>
        <p:spPr>
          <a:xfrm>
            <a:off x="6589595" y="3005846"/>
            <a:ext cx="1711388" cy="1603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90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驾">
            <a:hlinkClick r:id="" action="ppaction://media"/>
            <a:extLst>
              <a:ext uri="{FF2B5EF4-FFF2-40B4-BE49-F238E27FC236}">
                <a16:creationId xmlns:a16="http://schemas.microsoft.com/office/drawing/2014/main" id="{9F6A24DF-B94C-4661-8DA4-7439E3E7E8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3226" y="1154012"/>
            <a:ext cx="1494626" cy="1494626"/>
          </a:xfrm>
          <a:prstGeom prst="rect">
            <a:avLst/>
          </a:prstGeom>
        </p:spPr>
      </p:pic>
      <p:pic>
        <p:nvPicPr>
          <p:cNvPr id="3" name="驶">
            <a:hlinkClick r:id="" action="ppaction://media"/>
            <a:extLst>
              <a:ext uri="{FF2B5EF4-FFF2-40B4-BE49-F238E27FC236}">
                <a16:creationId xmlns:a16="http://schemas.microsoft.com/office/drawing/2014/main" id="{60363EC1-3CF6-45AE-9331-3D53D9C795C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563226" y="3033612"/>
            <a:ext cx="1494626" cy="1494626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5BD04135-9FB2-4C19-90B7-8EBC4BA970F7}"/>
              </a:ext>
            </a:extLst>
          </p:cNvPr>
          <p:cNvSpPr/>
          <p:nvPr/>
        </p:nvSpPr>
        <p:spPr>
          <a:xfrm>
            <a:off x="2899059" y="1754005"/>
            <a:ext cx="894080" cy="8026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E30AE4A5-65BF-4AE8-8D80-9E88C23B8122}"/>
              </a:ext>
            </a:extLst>
          </p:cNvPr>
          <p:cNvSpPr/>
          <p:nvPr/>
        </p:nvSpPr>
        <p:spPr>
          <a:xfrm>
            <a:off x="2713835" y="3248631"/>
            <a:ext cx="619760" cy="111649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795728DE-9BD1-49D2-9426-AF038EC63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845" y="2460826"/>
            <a:ext cx="3361828" cy="5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马字旁的不同。</a:t>
            </a:r>
          </a:p>
        </p:txBody>
      </p:sp>
    </p:spTree>
    <p:extLst>
      <p:ext uri="{BB962C8B-B14F-4D97-AF65-F5344CB8AC3E}">
        <p14:creationId xmlns:p14="http://schemas.microsoft.com/office/powerpoint/2010/main" val="5262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2E5EB2-0808-4CFC-80FD-04347FDB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397" y="1426022"/>
            <a:ext cx="719857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相互讨论：回顾全班问题清单，看看还有哪些问题不明白。</a:t>
            </a:r>
            <a:endParaRPr lang="en-US" altLang="zh-CN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从动植物身上，人类还得到了哪些启示？</a:t>
            </a:r>
            <a:endParaRPr lang="en-US" altLang="zh-CN" sz="2800" b="1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查阅资料。</a:t>
            </a:r>
          </a:p>
        </p:txBody>
      </p:sp>
    </p:spTree>
    <p:extLst>
      <p:ext uri="{BB962C8B-B14F-4D97-AF65-F5344CB8AC3E}">
        <p14:creationId xmlns:p14="http://schemas.microsoft.com/office/powerpoint/2010/main" val="62222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3F07BD-28D4-4B2C-A4BB-60FCA87F3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202" t="22829" r="7307" b="7717"/>
          <a:stretch>
            <a:fillRect/>
          </a:stretch>
        </p:blipFill>
        <p:spPr>
          <a:xfrm>
            <a:off x="5453650" y="1899933"/>
            <a:ext cx="2772102" cy="16096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353AEE7-3DC2-40A8-BE1B-AB8E87A9D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384" y="770072"/>
            <a:ext cx="4301280" cy="38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在电鱼体内有一种奇特的发电器官。这些发电器官是由许多叫电板或电盘的半透明的盘形细胞构成的。科学家以此为模型发明了最早的</a:t>
            </a:r>
            <a:r>
              <a:rPr lang="zh-CN" altLang="en-US" sz="28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伏特电池。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A94B1F7-84F4-4C15-8F2B-7F4C0543E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32" y="1448683"/>
            <a:ext cx="7819653" cy="3194721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水母在风暴来临之前，就会成群结队地游向大海，预示风暴即将来临。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原来水母的耳朵里长着一个细柄，柄上有个小球，球内有块小小的听石。科学家仿照水母耳朵的结构和功能，设计了水母耳风暴预测仪，相当精确地模拟了水母感受次声波的器官。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26508EC-8D11-486E-AAFC-304273CF00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851"/>
          <a:stretch/>
        </p:blipFill>
        <p:spPr>
          <a:xfrm>
            <a:off x="721232" y="792435"/>
            <a:ext cx="893959" cy="637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9D6C74F5-5B0A-4581-A82B-8CF3C9D8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46" y="1053801"/>
            <a:ext cx="7815162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蛋壳呈拱形，跨度大，包括许多力学原理。虽然它只有两毫米的厚度，但使用铁锤敲砸也很难破坏它。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建筑学家模仿它进行了薄壳建筑设计。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7339AC-B70F-4963-BD41-6590CE2FC3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1018" y="3175480"/>
            <a:ext cx="2388371" cy="1427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7E7BFD3-A1EF-43E1-8AC1-475CAA2B5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546" y="3115852"/>
            <a:ext cx="4702309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这类建筑有许多优点：用料少，跨度大，坚固耐用。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3531475" y="-112370"/>
            <a:ext cx="214411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拓展阅读</a:t>
            </a:r>
          </a:p>
        </p:txBody>
      </p:sp>
      <p:sp>
        <p:nvSpPr>
          <p:cNvPr id="4" name="矩形 3"/>
          <p:cNvSpPr/>
          <p:nvPr/>
        </p:nvSpPr>
        <p:spPr>
          <a:xfrm>
            <a:off x="936671" y="977348"/>
            <a:ext cx="4900178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回顾全文，梳理提问方法。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C9B9E82-ACBC-45F0-8FFD-0228BE97B649}"/>
              </a:ext>
            </a:extLst>
          </p:cNvPr>
          <p:cNvSpPr/>
          <p:nvPr/>
        </p:nvSpPr>
        <p:spPr>
          <a:xfrm>
            <a:off x="1667734" y="2729726"/>
            <a:ext cx="2790752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不同角度提问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9C75DF-C26D-4951-8F52-9E5C3B518248}"/>
              </a:ext>
            </a:extLst>
          </p:cNvPr>
          <p:cNvSpPr txBox="1"/>
          <p:nvPr/>
        </p:nvSpPr>
        <p:spPr>
          <a:xfrm>
            <a:off x="4524391" y="1893972"/>
            <a:ext cx="19307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内容</a:t>
            </a:r>
            <a:endParaRPr lang="zh-CN" altLang="en-US" sz="3200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左大括号 7">
            <a:extLst>
              <a:ext uri="{FF2B5EF4-FFF2-40B4-BE49-F238E27FC236}">
                <a16:creationId xmlns:a16="http://schemas.microsoft.com/office/drawing/2014/main" id="{997A7313-FD79-4928-83B0-67EDEDD7060E}"/>
              </a:ext>
            </a:extLst>
          </p:cNvPr>
          <p:cNvSpPr/>
          <p:nvPr/>
        </p:nvSpPr>
        <p:spPr>
          <a:xfrm>
            <a:off x="4321191" y="1990716"/>
            <a:ext cx="229476" cy="2082800"/>
          </a:xfrm>
          <a:prstGeom prst="leftBrace">
            <a:avLst>
              <a:gd name="adj1" fmla="val 95833"/>
              <a:gd name="adj2" fmla="val 50000"/>
            </a:avLst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6C2A1F3-0E5E-46EE-8E8B-B05CABBD0B2A}"/>
              </a:ext>
            </a:extLst>
          </p:cNvPr>
          <p:cNvSpPr txBox="1"/>
          <p:nvPr/>
        </p:nvSpPr>
        <p:spPr>
          <a:xfrm>
            <a:off x="4524391" y="2729726"/>
            <a:ext cx="1538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写法</a:t>
            </a:r>
            <a:endParaRPr lang="zh-CN" altLang="en-US" sz="3200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93A249-60D5-4DDA-B09F-287505C0791C}"/>
              </a:ext>
            </a:extLst>
          </p:cNvPr>
          <p:cNvSpPr txBox="1"/>
          <p:nvPr/>
        </p:nvSpPr>
        <p:spPr>
          <a:xfrm>
            <a:off x="4524391" y="3570942"/>
            <a:ext cx="2438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得到的启示</a:t>
            </a:r>
            <a:endParaRPr lang="zh-CN" altLang="en-US" sz="3200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378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4571998" y="4015631"/>
            <a:ext cx="4419601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夜间飞行的秘密</a:t>
            </a:r>
          </a:p>
        </p:txBody>
      </p:sp>
      <p:sp>
        <p:nvSpPr>
          <p:cNvPr id="4" name="椭圆 3"/>
          <p:cNvSpPr/>
          <p:nvPr/>
        </p:nvSpPr>
        <p:spPr>
          <a:xfrm>
            <a:off x="3985522" y="4073506"/>
            <a:ext cx="720000" cy="720000"/>
          </a:xfrm>
          <a:prstGeom prst="ellipse">
            <a:avLst/>
          </a:prstGeom>
          <a:solidFill>
            <a:srgbClr val="8EC21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4" t="3583"/>
          <a:stretch/>
        </p:blipFill>
        <p:spPr bwMode="auto">
          <a:xfrm>
            <a:off x="240672" y="4497626"/>
            <a:ext cx="2630991" cy="44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5AFA3F0-BD5B-4308-9786-FD1DA8C5C961}"/>
              </a:ext>
            </a:extLst>
          </p:cNvPr>
          <p:cNvGrpSpPr>
            <a:grpSpLocks/>
          </p:cNvGrpSpPr>
          <p:nvPr/>
        </p:nvGrpSpPr>
        <p:grpSpPr bwMode="auto">
          <a:xfrm>
            <a:off x="4345522" y="2226921"/>
            <a:ext cx="4537075" cy="1344973"/>
            <a:chOff x="4067944" y="347338"/>
            <a:chExt cx="4536504" cy="1344921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A5758BAB-5E0C-4ABB-8A17-220E66F1394B}"/>
                </a:ext>
              </a:extLst>
            </p:cNvPr>
            <p:cNvSpPr/>
            <p:nvPr/>
          </p:nvSpPr>
          <p:spPr>
            <a:xfrm>
              <a:off x="4067944" y="347338"/>
              <a:ext cx="4536504" cy="1344921"/>
            </a:xfrm>
            <a:prstGeom prst="cloudCallout">
              <a:avLst>
                <a:gd name="adj1" fmla="val -24689"/>
                <a:gd name="adj2" fmla="val 8917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矩形 1">
              <a:extLst>
                <a:ext uri="{FF2B5EF4-FFF2-40B4-BE49-F238E27FC236}">
                  <a16:creationId xmlns:a16="http://schemas.microsoft.com/office/drawing/2014/main" id="{26470E16-DBA6-4EAB-9F17-7FF7DD79B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562725"/>
              <a:ext cx="3816424" cy="982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2800" b="1" dirty="0">
                  <a:latin typeface="宋体" panose="02010600030101010101" pitchFamily="2" charset="-122"/>
                </a:rPr>
                <a:t>    齐读课题，读了课题，你有什么疑问。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76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DA6FCD8-EE8C-4874-BED3-F810F9E9A47E}"/>
              </a:ext>
            </a:extLst>
          </p:cNvPr>
          <p:cNvSpPr/>
          <p:nvPr/>
        </p:nvSpPr>
        <p:spPr>
          <a:xfrm>
            <a:off x="766254" y="739356"/>
            <a:ext cx="662259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自由读片段，试着从多个角度提出问题，并写下来。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2AE2EE2-7746-4555-9D0F-A1D29B1AE3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32" r="5457" b="2395"/>
          <a:stretch/>
        </p:blipFill>
        <p:spPr>
          <a:xfrm rot="16200000">
            <a:off x="3307839" y="707541"/>
            <a:ext cx="2790721" cy="51072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3564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2DA2C76-3F44-4365-842C-248CFCD16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826" y="1312983"/>
            <a:ext cx="63312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0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交流问题：小组内说说自己提了哪些问题，这些问题是从哪些角度提出的。交流后发现不足，再次阅读提出问题。</a:t>
            </a:r>
          </a:p>
        </p:txBody>
      </p:sp>
    </p:spTree>
    <p:extLst>
      <p:ext uri="{BB962C8B-B14F-4D97-AF65-F5344CB8AC3E}">
        <p14:creationId xmlns:p14="http://schemas.microsoft.com/office/powerpoint/2010/main" val="3147280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00DF37-4CE7-4217-A52A-6B8329938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84" y="1123817"/>
            <a:ext cx="8323898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想一想：生活中常见的茎是怎样的？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比较马铃薯、藕的茎与常见的茎的不同。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E83607F-0C54-4BA7-9A0D-2E2655E879E2}"/>
              </a:ext>
            </a:extLst>
          </p:cNvPr>
          <p:cNvSpPr/>
          <p:nvPr/>
        </p:nvSpPr>
        <p:spPr>
          <a:xfrm>
            <a:off x="727284" y="685885"/>
            <a:ext cx="5706672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为什么叫“变态茎”？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B530073-3B96-49C5-A3AA-3A7DCCA251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7" b="7256"/>
          <a:stretch/>
        </p:blipFill>
        <p:spPr>
          <a:xfrm>
            <a:off x="3025444" y="2452273"/>
            <a:ext cx="1716822" cy="178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B3AE9A-E713-4C3D-8E76-7071B6893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859" y="2473845"/>
            <a:ext cx="3128212" cy="1759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173E4D-8B98-4C87-AD4C-B8A3345DC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45" y="2452274"/>
            <a:ext cx="1421106" cy="1781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68A95DE-DB90-4DF8-8AA0-29E3BE281F95}"/>
              </a:ext>
            </a:extLst>
          </p:cNvPr>
          <p:cNvSpPr txBox="1"/>
          <p:nvPr/>
        </p:nvSpPr>
        <p:spPr>
          <a:xfrm>
            <a:off x="1329667" y="4233465"/>
            <a:ext cx="1061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黄瓜</a:t>
            </a:r>
            <a:endParaRPr lang="zh-CN" altLang="en-US" sz="2800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75166F-459D-4B61-ABDF-51C16E4D367E}"/>
              </a:ext>
            </a:extLst>
          </p:cNvPr>
          <p:cNvSpPr txBox="1"/>
          <p:nvPr/>
        </p:nvSpPr>
        <p:spPr>
          <a:xfrm>
            <a:off x="3261034" y="4233465"/>
            <a:ext cx="1358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马铃薯</a:t>
            </a:r>
            <a:endParaRPr lang="zh-CN" altLang="en-US" sz="2800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78DF3C8-3651-4B22-8843-B80A2D9EE592}"/>
              </a:ext>
            </a:extLst>
          </p:cNvPr>
          <p:cNvSpPr txBox="1"/>
          <p:nvPr/>
        </p:nvSpPr>
        <p:spPr>
          <a:xfrm>
            <a:off x="6507710" y="4235811"/>
            <a:ext cx="620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藕</a:t>
            </a:r>
            <a:endParaRPr lang="zh-CN" altLang="en-US" sz="2800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282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88DEB1E-3346-416F-9B83-40C26DA9DAB4}"/>
              </a:ext>
            </a:extLst>
          </p:cNvPr>
          <p:cNvSpPr/>
          <p:nvPr/>
        </p:nvSpPr>
        <p:spPr>
          <a:xfrm>
            <a:off x="635102" y="373364"/>
            <a:ext cx="719566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作者介绍变态茎种类时，用了什么说明方法？举出的具体例子有什么作用？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3E26D54-519B-47AD-B37F-C352E9BF4201}"/>
              </a:ext>
            </a:extLst>
          </p:cNvPr>
          <p:cNvSpPr/>
          <p:nvPr/>
        </p:nvSpPr>
        <p:spPr>
          <a:xfrm>
            <a:off x="6516808" y="998605"/>
            <a:ext cx="141018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举例子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5296876-307D-46D9-909C-81E388150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520" y="2096806"/>
            <a:ext cx="2204615" cy="5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变态茎种类</a:t>
            </a:r>
            <a:endParaRPr lang="en-US" altLang="zh-CN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左大括号 5">
            <a:extLst>
              <a:ext uri="{FF2B5EF4-FFF2-40B4-BE49-F238E27FC236}">
                <a16:creationId xmlns:a16="http://schemas.microsoft.com/office/drawing/2014/main" id="{16301BB7-6C3A-492F-8B17-547368ED420F}"/>
              </a:ext>
            </a:extLst>
          </p:cNvPr>
          <p:cNvSpPr/>
          <p:nvPr/>
        </p:nvSpPr>
        <p:spPr>
          <a:xfrm>
            <a:off x="4528824" y="1652860"/>
            <a:ext cx="173603" cy="1754972"/>
          </a:xfrm>
          <a:prstGeom prst="leftBrace">
            <a:avLst>
              <a:gd name="adj1" fmla="val 100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CC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F0390BB-337A-4A26-B3CA-E1617E84E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170" y="1460848"/>
            <a:ext cx="1224452" cy="5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块茎</a:t>
            </a:r>
            <a:endParaRPr lang="en-US" altLang="zh-CN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1C8510C-5EE2-4C89-8C58-7BB385520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169" y="1931352"/>
            <a:ext cx="1224452" cy="5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球茎</a:t>
            </a:r>
            <a:endParaRPr lang="en-US" altLang="zh-CN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35553F4-4AE4-4F2E-958B-03B755B4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169" y="2383199"/>
            <a:ext cx="1224452" cy="5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鳞茎</a:t>
            </a:r>
            <a:endParaRPr lang="en-US" altLang="zh-CN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C00D874-69C9-4828-8A62-CD7C0472F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625" y="2874024"/>
            <a:ext cx="1643093" cy="5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根状茎</a:t>
            </a:r>
            <a:endParaRPr lang="en-US" altLang="zh-CN" sz="3000" b="1" dirty="0">
              <a:solidFill>
                <a:srgbClr val="0033CC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801F8BC-9E9D-40B8-B795-FF4C471BD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542" y="3446810"/>
            <a:ext cx="7195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0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举例子，能让读者更好地理解变态茎的部分种类。</a:t>
            </a:r>
          </a:p>
        </p:txBody>
      </p:sp>
    </p:spTree>
    <p:extLst>
      <p:ext uri="{BB962C8B-B14F-4D97-AF65-F5344CB8AC3E}">
        <p14:creationId xmlns:p14="http://schemas.microsoft.com/office/powerpoint/2010/main" val="210047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0FA9A13-6026-4E48-A263-9408B701CA40}"/>
              </a:ext>
            </a:extLst>
          </p:cNvPr>
          <p:cNvSpPr/>
          <p:nvPr/>
        </p:nvSpPr>
        <p:spPr>
          <a:xfrm>
            <a:off x="3671086" y="-104777"/>
            <a:ext cx="2182575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布置作业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1197E3D-5471-439D-99E1-0519098EB523}"/>
              </a:ext>
            </a:extLst>
          </p:cNvPr>
          <p:cNvSpPr/>
          <p:nvPr/>
        </p:nvSpPr>
        <p:spPr>
          <a:xfrm>
            <a:off x="832676" y="1215542"/>
            <a:ext cx="3114903" cy="57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抄写下列词语。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1EB688D-A533-4703-BF90-72D7A3F3E704}"/>
              </a:ext>
            </a:extLst>
          </p:cNvPr>
          <p:cNvSpPr/>
          <p:nvPr/>
        </p:nvSpPr>
        <p:spPr>
          <a:xfrm>
            <a:off x="832676" y="1981384"/>
            <a:ext cx="78152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蚊子   即使   灵巧   科学家   横七八竖   绳子   苍蝇   证明   研究   雷达   显示   驾驶员</a:t>
            </a:r>
          </a:p>
        </p:txBody>
      </p:sp>
    </p:spTree>
    <p:extLst>
      <p:ext uri="{BB962C8B-B14F-4D97-AF65-F5344CB8AC3E}">
        <p14:creationId xmlns:p14="http://schemas.microsoft.com/office/powerpoint/2010/main" val="2542057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大括号 2">
            <a:extLst>
              <a:ext uri="{FF2B5EF4-FFF2-40B4-BE49-F238E27FC236}">
                <a16:creationId xmlns:a16="http://schemas.microsoft.com/office/drawing/2014/main" id="{326C3CB8-D74B-4B63-A76D-87F348790722}"/>
              </a:ext>
            </a:extLst>
          </p:cNvPr>
          <p:cNvSpPr/>
          <p:nvPr/>
        </p:nvSpPr>
        <p:spPr>
          <a:xfrm>
            <a:off x="1450070" y="1510838"/>
            <a:ext cx="172989" cy="1623535"/>
          </a:xfrm>
          <a:prstGeom prst="leftBrace">
            <a:avLst>
              <a:gd name="adj1" fmla="val 123088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557556" y="1416216"/>
            <a:ext cx="54167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蝙蝠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嘴、耳朵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超声波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556432" y="2477837"/>
            <a:ext cx="65253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雷达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天线、荧光屏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无线电波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556432" y="3721835"/>
            <a:ext cx="67904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从不同角度提问：内容  写法  启示</a:t>
            </a:r>
          </a:p>
        </p:txBody>
      </p:sp>
      <p:pic>
        <p:nvPicPr>
          <p:cNvPr id="13" name="图片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8287" y="3625223"/>
            <a:ext cx="464772" cy="46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8" y="855496"/>
            <a:ext cx="806086" cy="44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标题 1"/>
          <p:cNvSpPr txBox="1">
            <a:spLocks noChangeArrowheads="1"/>
          </p:cNvSpPr>
          <p:nvPr/>
        </p:nvSpPr>
        <p:spPr bwMode="auto">
          <a:xfrm>
            <a:off x="3492565" y="-54200"/>
            <a:ext cx="214411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板书设计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91522" y="1304573"/>
            <a:ext cx="677108" cy="30096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夜间飞行的秘密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56FB751-43C4-4626-B4B4-D2527C33AD28}"/>
              </a:ext>
            </a:extLst>
          </p:cNvPr>
          <p:cNvCxnSpPr>
            <a:cxnSpLocks/>
          </p:cNvCxnSpPr>
          <p:nvPr/>
        </p:nvCxnSpPr>
        <p:spPr>
          <a:xfrm>
            <a:off x="6608541" y="1693215"/>
            <a:ext cx="944880" cy="1385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D6A4D95D-3C16-4187-B87E-DA590396BC63}"/>
              </a:ext>
            </a:extLst>
          </p:cNvPr>
          <p:cNvCxnSpPr>
            <a:cxnSpLocks/>
          </p:cNvCxnSpPr>
          <p:nvPr/>
        </p:nvCxnSpPr>
        <p:spPr>
          <a:xfrm flipV="1">
            <a:off x="7721061" y="2216025"/>
            <a:ext cx="180340" cy="5933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1">
            <a:extLst>
              <a:ext uri="{FF2B5EF4-FFF2-40B4-BE49-F238E27FC236}">
                <a16:creationId xmlns:a16="http://schemas.microsoft.com/office/drawing/2014/main" id="{A5F8DF1A-FCB3-4F60-A928-36E62D542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5597" y="1658302"/>
            <a:ext cx="141224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障碍物</a:t>
            </a:r>
          </a:p>
        </p:txBody>
      </p:sp>
    </p:spTree>
    <p:extLst>
      <p:ext uri="{BB962C8B-B14F-4D97-AF65-F5344CB8AC3E}">
        <p14:creationId xmlns:p14="http://schemas.microsoft.com/office/powerpoint/2010/main" val="197249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91C63FA-1C67-41CA-8508-D3C2EBB13CCA}"/>
              </a:ext>
            </a:extLst>
          </p:cNvPr>
          <p:cNvSpPr/>
          <p:nvPr/>
        </p:nvSpPr>
        <p:spPr>
          <a:xfrm>
            <a:off x="928985" y="650365"/>
            <a:ext cx="69232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自由读课文，读准字音，读通句子，思考读课题后所提的问题。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EAC72BA-478A-4A1D-BCA5-D255EC33408C}"/>
              </a:ext>
            </a:extLst>
          </p:cNvPr>
          <p:cNvSpPr/>
          <p:nvPr/>
        </p:nvSpPr>
        <p:spPr>
          <a:xfrm>
            <a:off x="928985" y="1919550"/>
            <a:ext cx="8038664" cy="233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启示　即使　敏锐　驾驶　证明　科学家　系铃铛　 横七竖八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1DC8F3E-D8F2-4CFA-9E70-A4381B5ECFA9}"/>
              </a:ext>
            </a:extLst>
          </p:cNvPr>
          <p:cNvSpPr/>
          <p:nvPr/>
        </p:nvSpPr>
        <p:spPr>
          <a:xfrm>
            <a:off x="2526203" y="1939870"/>
            <a:ext cx="65024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jí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6D5D661-CBDD-48C3-8E8E-3D7E65B58134}"/>
              </a:ext>
            </a:extLst>
          </p:cNvPr>
          <p:cNvSpPr/>
          <p:nvPr/>
        </p:nvSpPr>
        <p:spPr>
          <a:xfrm>
            <a:off x="4539396" y="1939870"/>
            <a:ext cx="817841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ruì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9378BBA-84C2-4749-9689-F2DF3099141E}"/>
              </a:ext>
            </a:extLst>
          </p:cNvPr>
          <p:cNvSpPr/>
          <p:nvPr/>
        </p:nvSpPr>
        <p:spPr>
          <a:xfrm>
            <a:off x="5395772" y="1939870"/>
            <a:ext cx="1468079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jià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shǐ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73CEF62-995D-4AFB-BBB2-AF0510DB5C9A}"/>
              </a:ext>
            </a:extLst>
          </p:cNvPr>
          <p:cNvSpPr/>
          <p:nvPr/>
        </p:nvSpPr>
        <p:spPr>
          <a:xfrm>
            <a:off x="6902386" y="1949871"/>
            <a:ext cx="1201663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zhènɡ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CEA9654-E3D5-4DCE-8E90-E29D9031DF3F}"/>
              </a:ext>
            </a:extLst>
          </p:cNvPr>
          <p:cNvSpPr/>
          <p:nvPr/>
        </p:nvSpPr>
        <p:spPr>
          <a:xfrm>
            <a:off x="1032774" y="3182600"/>
            <a:ext cx="59935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kē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A62E52C-7536-442A-B477-D44EC5F7B1CC}"/>
              </a:ext>
            </a:extLst>
          </p:cNvPr>
          <p:cNvSpPr/>
          <p:nvPr/>
        </p:nvSpPr>
        <p:spPr>
          <a:xfrm>
            <a:off x="3024134" y="3182600"/>
            <a:ext cx="59935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6B568A8-F521-4FC6-8E4F-BE10BAFC1026}"/>
              </a:ext>
            </a:extLst>
          </p:cNvPr>
          <p:cNvSpPr/>
          <p:nvPr/>
        </p:nvSpPr>
        <p:spPr>
          <a:xfrm>
            <a:off x="3884203" y="3173246"/>
            <a:ext cx="963608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dānɡ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9310B01-F75E-4629-B1C6-6F0AC52CDD35}"/>
              </a:ext>
            </a:extLst>
          </p:cNvPr>
          <p:cNvSpPr/>
          <p:nvPr/>
        </p:nvSpPr>
        <p:spPr>
          <a:xfrm>
            <a:off x="5201605" y="3193566"/>
            <a:ext cx="963608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hēnɡ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C185AC9-ACB2-4677-9CEF-01187888E424}"/>
              </a:ext>
            </a:extLst>
          </p:cNvPr>
          <p:cNvSpPr/>
          <p:nvPr/>
        </p:nvSpPr>
        <p:spPr>
          <a:xfrm>
            <a:off x="6205175" y="3193566"/>
            <a:ext cx="777412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shù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444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4DB0A0E-A0AC-4229-A558-47A561ACD76D}"/>
              </a:ext>
            </a:extLst>
          </p:cNvPr>
          <p:cNvSpPr/>
          <p:nvPr/>
        </p:nvSpPr>
        <p:spPr>
          <a:xfrm>
            <a:off x="964917" y="1043828"/>
            <a:ext cx="7508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开火车读，你觉得哪个字最难记？有什么识记的好方法吗？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91DD2F8-A87A-436F-A0C3-476D4FB16E9C}"/>
              </a:ext>
            </a:extLst>
          </p:cNvPr>
          <p:cNvSpPr/>
          <p:nvPr/>
        </p:nvSpPr>
        <p:spPr>
          <a:xfrm>
            <a:off x="3636270" y="2428823"/>
            <a:ext cx="2166184" cy="73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蝇   绳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34A4DE5-04C8-4C54-A5B2-283540A2B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8274" y1="34091" x2="18274" y2="34091"/>
                        <a14:foregroundMark x1="69036" y1="40909" x2="69036" y2="40909"/>
                        <a14:foregroundMark x1="69543" y1="57955" x2="69543" y2="57955"/>
                        <a14:backgroundMark x1="26396" y1="28977" x2="29442" y2="61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2" y="2345135"/>
            <a:ext cx="2402032" cy="107298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189B8E0-9BAF-48C5-B121-7776401D3A3F}"/>
              </a:ext>
            </a:extLst>
          </p:cNvPr>
          <p:cNvSpPr/>
          <p:nvPr/>
        </p:nvSpPr>
        <p:spPr>
          <a:xfrm>
            <a:off x="3762096" y="3418124"/>
            <a:ext cx="2059408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偏旁不同</a:t>
            </a:r>
          </a:p>
        </p:txBody>
      </p:sp>
    </p:spTree>
    <p:extLst>
      <p:ext uri="{BB962C8B-B14F-4D97-AF65-F5344CB8AC3E}">
        <p14:creationId xmlns:p14="http://schemas.microsoft.com/office/powerpoint/2010/main" val="305853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793215"/>
            <a:ext cx="9144000" cy="3591497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B4741E6-E542-4AFF-9654-F27DB8313D26}"/>
              </a:ext>
            </a:extLst>
          </p:cNvPr>
          <p:cNvSpPr/>
          <p:nvPr/>
        </p:nvSpPr>
        <p:spPr>
          <a:xfrm>
            <a:off x="604562" y="1027640"/>
            <a:ext cx="823967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这些词语中的“系”你会读吗？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2349BEE-E841-455E-A071-E5B5ADEEE8BD}"/>
              </a:ext>
            </a:extLst>
          </p:cNvPr>
          <p:cNvSpPr/>
          <p:nvPr/>
        </p:nvSpPr>
        <p:spPr>
          <a:xfrm>
            <a:off x="462322" y="1596861"/>
            <a:ext cx="8381916" cy="233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关系　联系　系统　中文系　系绳子　系鞋带　系皮带　系红领巾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2E6EA45-CB4E-4682-A8CF-4DB35ED3306E}"/>
              </a:ext>
            </a:extLst>
          </p:cNvPr>
          <p:cNvSpPr/>
          <p:nvPr/>
        </p:nvSpPr>
        <p:spPr>
          <a:xfrm>
            <a:off x="1081992" y="1667981"/>
            <a:ext cx="65024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3ED444F-E30F-4201-856F-7F4AEB439728}"/>
              </a:ext>
            </a:extLst>
          </p:cNvPr>
          <p:cNvSpPr/>
          <p:nvPr/>
        </p:nvSpPr>
        <p:spPr>
          <a:xfrm>
            <a:off x="2585672" y="1667981"/>
            <a:ext cx="65024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728F2A-9DF6-474B-807E-7DA20815CDAD}"/>
              </a:ext>
            </a:extLst>
          </p:cNvPr>
          <p:cNvSpPr/>
          <p:nvPr/>
        </p:nvSpPr>
        <p:spPr>
          <a:xfrm>
            <a:off x="3611829" y="1688301"/>
            <a:ext cx="65024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32F65BA-98EF-4123-BF9A-D98C48572BA0}"/>
              </a:ext>
            </a:extLst>
          </p:cNvPr>
          <p:cNvSpPr/>
          <p:nvPr/>
        </p:nvSpPr>
        <p:spPr>
          <a:xfrm>
            <a:off x="6141666" y="1667981"/>
            <a:ext cx="65024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xì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814D964-AD07-4FC3-9544-AB50E54D7EDF}"/>
              </a:ext>
            </a:extLst>
          </p:cNvPr>
          <p:cNvSpPr/>
          <p:nvPr/>
        </p:nvSpPr>
        <p:spPr>
          <a:xfrm>
            <a:off x="7167829" y="1667981"/>
            <a:ext cx="65024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883BA13-8BDD-4238-A488-8BB327B41D87}"/>
              </a:ext>
            </a:extLst>
          </p:cNvPr>
          <p:cNvSpPr/>
          <p:nvPr/>
        </p:nvSpPr>
        <p:spPr>
          <a:xfrm>
            <a:off x="553762" y="2866861"/>
            <a:ext cx="65024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4387C62-9D4D-4C8A-B9AA-E67DE9F9B0D6}"/>
              </a:ext>
            </a:extLst>
          </p:cNvPr>
          <p:cNvSpPr/>
          <p:nvPr/>
        </p:nvSpPr>
        <p:spPr>
          <a:xfrm>
            <a:off x="2585672" y="2866861"/>
            <a:ext cx="65024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4090E21-7F12-42F2-81D0-9EE4996B51B0}"/>
              </a:ext>
            </a:extLst>
          </p:cNvPr>
          <p:cNvSpPr/>
          <p:nvPr/>
        </p:nvSpPr>
        <p:spPr>
          <a:xfrm>
            <a:off x="4587198" y="2866860"/>
            <a:ext cx="650246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jì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374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91D1221-7507-4591-A31A-01A696E74EB4}"/>
              </a:ext>
            </a:extLst>
          </p:cNvPr>
          <p:cNvSpPr/>
          <p:nvPr/>
        </p:nvSpPr>
        <p:spPr>
          <a:xfrm>
            <a:off x="1166491" y="1125909"/>
            <a:ext cx="8133038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读课文后，讨论：蝙蝠和雷达有什么关系？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B1498049-FF98-4128-8AA3-6D622D47F10B}"/>
              </a:ext>
            </a:extLst>
          </p:cNvPr>
          <p:cNvSpPr/>
          <p:nvPr/>
        </p:nvSpPr>
        <p:spPr>
          <a:xfrm>
            <a:off x="3496536" y="2044342"/>
            <a:ext cx="246123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  蝙蝠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2ECE3A9-7098-425A-B1F5-873F720B2575}"/>
              </a:ext>
            </a:extLst>
          </p:cNvPr>
          <p:cNvSpPr/>
          <p:nvPr/>
        </p:nvSpPr>
        <p:spPr>
          <a:xfrm>
            <a:off x="3496534" y="2863815"/>
            <a:ext cx="246123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发现  研究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0229AD2-11C4-46C5-BD25-7A8A467719CD}"/>
              </a:ext>
            </a:extLst>
          </p:cNvPr>
          <p:cNvSpPr/>
          <p:nvPr/>
        </p:nvSpPr>
        <p:spPr>
          <a:xfrm>
            <a:off x="3496534" y="3683288"/>
            <a:ext cx="2461239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发明  雷达</a:t>
            </a:r>
          </a:p>
        </p:txBody>
      </p:sp>
    </p:spTree>
    <p:extLst>
      <p:ext uri="{BB962C8B-B14F-4D97-AF65-F5344CB8AC3E}">
        <p14:creationId xmlns:p14="http://schemas.microsoft.com/office/powerpoint/2010/main" val="394033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78436E4-261C-4462-9017-F9E0999A24FB}"/>
              </a:ext>
            </a:extLst>
          </p:cNvPr>
          <p:cNvSpPr/>
          <p:nvPr/>
        </p:nvSpPr>
        <p:spPr>
          <a:xfrm>
            <a:off x="978792" y="1218655"/>
            <a:ext cx="4668478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自读提问，整理问题。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9CCDE3-FD3A-4D0F-B580-52C2D6D8ADFC}"/>
              </a:ext>
            </a:extLst>
          </p:cNvPr>
          <p:cNvSpPr/>
          <p:nvPr/>
        </p:nvSpPr>
        <p:spPr>
          <a:xfrm>
            <a:off x="978792" y="1986899"/>
            <a:ext cx="7294875" cy="1930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默读课文，批注问题。对课文部分内容和全文提出的问题整理分类标注；选出两个认为提得最好的问题，画上“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_____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356224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8295053-5E9C-45AF-AAAA-DEDBE5FEE66E}"/>
              </a:ext>
            </a:extLst>
          </p:cNvPr>
          <p:cNvSpPr/>
          <p:nvPr/>
        </p:nvSpPr>
        <p:spPr>
          <a:xfrm>
            <a:off x="938498" y="804791"/>
            <a:ext cx="755524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这是一份小组问题清单，想一想这三个问题分别是从什么角度提出的。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74FB0A1-5E59-4C9B-B741-CDA6B02DA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43326"/>
              </p:ext>
            </p:extLst>
          </p:nvPr>
        </p:nvGraphicFramePr>
        <p:xfrm>
          <a:off x="729178" y="1725528"/>
          <a:ext cx="7764566" cy="304183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764566">
                  <a:extLst>
                    <a:ext uri="{9D8B030D-6E8A-4147-A177-3AD203B41FA5}">
                      <a16:colId xmlns:a16="http://schemas.microsoft.com/office/drawing/2014/main" val="1549724091"/>
                    </a:ext>
                  </a:extLst>
                </a:gridCol>
              </a:tblGrid>
              <a:tr h="552553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524069"/>
                  </a:ext>
                </a:extLst>
              </a:tr>
              <a:tr h="552553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396979"/>
                  </a:ext>
                </a:extLst>
              </a:tr>
              <a:tr h="98169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86326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29427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195370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18B4861D-BAEF-49DD-83DE-CF12A26D84FA}"/>
              </a:ext>
            </a:extLst>
          </p:cNvPr>
          <p:cNvSpPr/>
          <p:nvPr/>
        </p:nvSpPr>
        <p:spPr>
          <a:xfrm>
            <a:off x="3857198" y="1703434"/>
            <a:ext cx="2768558" cy="540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小组问题清单</a:t>
            </a:r>
          </a:p>
        </p:txBody>
      </p:sp>
      <p:sp>
        <p:nvSpPr>
          <p:cNvPr id="6" name="矩形 1">
            <a:extLst>
              <a:ext uri="{FF2B5EF4-FFF2-40B4-BE49-F238E27FC236}">
                <a16:creationId xmlns:a16="http://schemas.microsoft.com/office/drawing/2014/main" id="{90D9410C-426C-42EC-A4D3-6D842F9E2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216" y="2254176"/>
            <a:ext cx="5814040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无线电波跟超声波是一样的吗？</a:t>
            </a:r>
          </a:p>
        </p:txBody>
      </p:sp>
      <p:sp>
        <p:nvSpPr>
          <p:cNvPr id="7" name="矩形 1">
            <a:extLst>
              <a:ext uri="{FF2B5EF4-FFF2-40B4-BE49-F238E27FC236}">
                <a16:creationId xmlns:a16="http://schemas.microsoft.com/office/drawing/2014/main" id="{E99108DE-254A-4758-849C-2990C3007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216" y="2829092"/>
            <a:ext cx="741520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1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课文的题目是“夜间飞行的秘密”，为什么一开始要写飞机？</a:t>
            </a:r>
          </a:p>
        </p:txBody>
      </p:sp>
      <p:sp>
        <p:nvSpPr>
          <p:cNvPr id="8" name="矩形 1">
            <a:extLst>
              <a:ext uri="{FF2B5EF4-FFF2-40B4-BE49-F238E27FC236}">
                <a16:creationId xmlns:a16="http://schemas.microsoft.com/office/drawing/2014/main" id="{790250BC-AA0C-49FE-B1CB-A50375680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78" y="3749828"/>
            <a:ext cx="8304322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“蝙蝠探路”的原理还可以用在生活中的什么地方？</a:t>
            </a:r>
          </a:p>
        </p:txBody>
      </p:sp>
      <p:sp>
        <p:nvSpPr>
          <p:cNvPr id="9" name="矩形 1">
            <a:extLst>
              <a:ext uri="{FF2B5EF4-FFF2-40B4-BE49-F238E27FC236}">
                <a16:creationId xmlns:a16="http://schemas.microsoft.com/office/drawing/2014/main" id="{97EFCD22-82A0-410E-B8B6-CEFC0DADE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7696" y="4225536"/>
            <a:ext cx="1069002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38EB967-2097-4AA1-AF9F-C10AA2C481BA}"/>
              </a:ext>
            </a:extLst>
          </p:cNvPr>
          <p:cNvGrpSpPr>
            <a:grpSpLocks/>
          </p:cNvGrpSpPr>
          <p:nvPr/>
        </p:nvGrpSpPr>
        <p:grpSpPr bwMode="auto">
          <a:xfrm>
            <a:off x="4096707" y="2524538"/>
            <a:ext cx="4537075" cy="1344973"/>
            <a:chOff x="4067944" y="347338"/>
            <a:chExt cx="4536504" cy="1344921"/>
          </a:xfrm>
        </p:grpSpPr>
        <p:sp>
          <p:nvSpPr>
            <p:cNvPr id="11" name="思想气泡: 云 10">
              <a:extLst>
                <a:ext uri="{FF2B5EF4-FFF2-40B4-BE49-F238E27FC236}">
                  <a16:creationId xmlns:a16="http://schemas.microsoft.com/office/drawing/2014/main" id="{684A0447-E04F-4CFC-BD04-C9FBC928FF55}"/>
                </a:ext>
              </a:extLst>
            </p:cNvPr>
            <p:cNvSpPr/>
            <p:nvPr/>
          </p:nvSpPr>
          <p:spPr>
            <a:xfrm>
              <a:off x="4067944" y="347338"/>
              <a:ext cx="4536504" cy="1344921"/>
            </a:xfrm>
            <a:prstGeom prst="cloudCallout">
              <a:avLst>
                <a:gd name="adj1" fmla="val -43051"/>
                <a:gd name="adj2" fmla="val 6650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矩形 1">
              <a:extLst>
                <a:ext uri="{FF2B5EF4-FFF2-40B4-BE49-F238E27FC236}">
                  <a16:creationId xmlns:a16="http://schemas.microsoft.com/office/drawing/2014/main" id="{BC786615-720C-4809-B353-DFC48AE2E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984" y="562725"/>
              <a:ext cx="3816424" cy="982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zh-CN" altLang="en-US" sz="2800" b="1" dirty="0">
                  <a:latin typeface="宋体" panose="02010600030101010101" pitchFamily="2" charset="-122"/>
                </a:rPr>
                <a:t>    先在小组里说说自己的发现，再讨论。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91968C50-399C-4929-BEC2-D2732D71197C}"/>
              </a:ext>
            </a:extLst>
          </p:cNvPr>
          <p:cNvSpPr/>
          <p:nvPr/>
        </p:nvSpPr>
        <p:spPr>
          <a:xfrm>
            <a:off x="3758031" y="292028"/>
            <a:ext cx="1893991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solidFill>
                  <a:schemeClr val="accent5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讨论问题</a:t>
            </a:r>
          </a:p>
        </p:txBody>
      </p:sp>
    </p:spTree>
    <p:extLst>
      <p:ext uri="{BB962C8B-B14F-4D97-AF65-F5344CB8AC3E}">
        <p14:creationId xmlns:p14="http://schemas.microsoft.com/office/powerpoint/2010/main" val="432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</TotalTime>
  <Words>1324</Words>
  <Application>Microsoft Office PowerPoint</Application>
  <PresentationFormat>全屏显示(16:9)</PresentationFormat>
  <Paragraphs>155</Paragraphs>
  <Slides>35</Slides>
  <Notes>3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等线</vt:lpstr>
      <vt:lpstr>黑体</vt:lpstr>
      <vt:lpstr>楷体</vt:lpstr>
      <vt:lpstr>宋体</vt:lpstr>
      <vt:lpstr>Arial</vt:lpstr>
      <vt:lpstr>Calibri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CC14098</cp:lastModifiedBy>
  <cp:revision>191</cp:revision>
  <dcterms:created xsi:type="dcterms:W3CDTF">2017-07-25T02:42:00Z</dcterms:created>
  <dcterms:modified xsi:type="dcterms:W3CDTF">2022-08-09T06:17:46Z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