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27"/>
  </p:notesMasterIdLst>
  <p:sldIdLst>
    <p:sldId id="432" r:id="rId2"/>
    <p:sldId id="434" r:id="rId3"/>
    <p:sldId id="435" r:id="rId4"/>
    <p:sldId id="463" r:id="rId5"/>
    <p:sldId id="464" r:id="rId6"/>
    <p:sldId id="466" r:id="rId7"/>
    <p:sldId id="467" r:id="rId8"/>
    <p:sldId id="468" r:id="rId9"/>
    <p:sldId id="447" r:id="rId10"/>
    <p:sldId id="469" r:id="rId11"/>
    <p:sldId id="470" r:id="rId12"/>
    <p:sldId id="471" r:id="rId13"/>
    <p:sldId id="472" r:id="rId14"/>
    <p:sldId id="450" r:id="rId15"/>
    <p:sldId id="437" r:id="rId16"/>
    <p:sldId id="465" r:id="rId17"/>
    <p:sldId id="473" r:id="rId18"/>
    <p:sldId id="484" r:id="rId19"/>
    <p:sldId id="474" r:id="rId20"/>
    <p:sldId id="476" r:id="rId21"/>
    <p:sldId id="477" r:id="rId22"/>
    <p:sldId id="478" r:id="rId23"/>
    <p:sldId id="479" r:id="rId24"/>
    <p:sldId id="480" r:id="rId25"/>
    <p:sldId id="481" r:id="rId26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773"/>
    <a:srgbClr val="ACD3E7"/>
    <a:srgbClr val="0033CC"/>
    <a:srgbClr val="0066FF"/>
    <a:srgbClr val="FF33CC"/>
    <a:srgbClr val="C6D9E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0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 descr="水中的倒影&#10;&#10;描述已自动生成">
            <a:extLst>
              <a:ext uri="{FF2B5EF4-FFF2-40B4-BE49-F238E27FC236}">
                <a16:creationId xmlns:a16="http://schemas.microsoft.com/office/drawing/2014/main" id="{BA0EF153-8932-437A-84D6-F790F460C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4973" r="1704" b="4973"/>
          <a:stretch/>
        </p:blipFill>
        <p:spPr>
          <a:xfrm>
            <a:off x="-71919" y="-40455"/>
            <a:ext cx="9287838" cy="52244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6829C2-CA47-4A61-9F7F-21730C21B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3"/>
          <a:stretch/>
        </p:blipFill>
        <p:spPr>
          <a:xfrm flipH="1">
            <a:off x="85355" y="246581"/>
            <a:ext cx="952334" cy="8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 descr="水中的倒影&#10;&#10;描述已自动生成">
            <a:extLst>
              <a:ext uri="{FF2B5EF4-FFF2-40B4-BE49-F238E27FC236}">
                <a16:creationId xmlns:a16="http://schemas.microsoft.com/office/drawing/2014/main" id="{BA0EF153-8932-437A-84D6-F790F460C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4973" r="1704" b="4973"/>
          <a:stretch/>
        </p:blipFill>
        <p:spPr>
          <a:xfrm>
            <a:off x="-71919" y="-40455"/>
            <a:ext cx="9287838" cy="52244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6829C2-CA47-4A61-9F7F-21730C21B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3"/>
          <a:stretch/>
        </p:blipFill>
        <p:spPr>
          <a:xfrm flipH="1">
            <a:off x="85355" y="246581"/>
            <a:ext cx="952334" cy="809798"/>
          </a:xfrm>
          <a:prstGeom prst="rect">
            <a:avLst/>
          </a:prstGeom>
        </p:spPr>
      </p:pic>
      <p:sp>
        <p:nvSpPr>
          <p:cNvPr id="3" name="剪去对角的矩形 2"/>
          <p:cNvSpPr/>
          <p:nvPr userDrawn="1"/>
        </p:nvSpPr>
        <p:spPr>
          <a:xfrm>
            <a:off x="667820" y="108645"/>
            <a:ext cx="2681555" cy="503433"/>
          </a:xfrm>
          <a:prstGeom prst="snip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96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2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0" r:id="rId2"/>
    <p:sldLayoutId id="2147483677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797280" y="1827092"/>
            <a:ext cx="5940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语文园地二</a:t>
            </a: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t="10124"/>
          <a:stretch/>
        </p:blipFill>
        <p:spPr bwMode="auto">
          <a:xfrm>
            <a:off x="122664" y="223024"/>
            <a:ext cx="2620266" cy="4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0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128C6A-204A-4DFE-BF2A-A87891D6B588}"/>
              </a:ext>
            </a:extLst>
          </p:cNvPr>
          <p:cNvSpPr/>
          <p:nvPr/>
        </p:nvSpPr>
        <p:spPr>
          <a:xfrm>
            <a:off x="983003" y="492863"/>
            <a:ext cx="5078863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照样子，改写下面的句子。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38D3AF4-8B05-430B-8676-34459FB37D73}"/>
              </a:ext>
            </a:extLst>
          </p:cNvPr>
          <p:cNvSpPr/>
          <p:nvPr/>
        </p:nvSpPr>
        <p:spPr>
          <a:xfrm>
            <a:off x="397376" y="1125435"/>
            <a:ext cx="8177662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我拥有父母的疼爱、老师的关怀和同学的关心。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3D02D1-1045-41F2-A73A-5EC237C8CC6C}"/>
              </a:ext>
            </a:extLst>
          </p:cNvPr>
          <p:cNvSpPr/>
          <p:nvPr/>
        </p:nvSpPr>
        <p:spPr>
          <a:xfrm>
            <a:off x="397376" y="1756106"/>
            <a:ext cx="8537967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______________________________________________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E75159-5126-40F5-AACB-492A31D499F5}"/>
              </a:ext>
            </a:extLst>
          </p:cNvPr>
          <p:cNvSpPr/>
          <p:nvPr/>
        </p:nvSpPr>
        <p:spPr>
          <a:xfrm>
            <a:off x="483169" y="1696640"/>
            <a:ext cx="8177662" cy="508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我拥有父母的疼爱，拥有老师的关怀，拥有同学的关心。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439CFB-8D92-4C85-A9AD-D3C550FBA252}"/>
              </a:ext>
            </a:extLst>
          </p:cNvPr>
          <p:cNvSpPr/>
          <p:nvPr/>
        </p:nvSpPr>
        <p:spPr>
          <a:xfrm>
            <a:off x="397376" y="2386777"/>
            <a:ext cx="8177662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我爱繁花盛开的春天、荷叶田田的夏天和银装素裹的冬天。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7148F8-2EC2-43E0-982A-800ED7F6E0C0}"/>
              </a:ext>
            </a:extLst>
          </p:cNvPr>
          <p:cNvSpPr/>
          <p:nvPr/>
        </p:nvSpPr>
        <p:spPr>
          <a:xfrm>
            <a:off x="397376" y="3444567"/>
            <a:ext cx="8537967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____________________________________________________________________________________________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5E0912-9973-4603-9BD9-0A7B49C3B1A3}"/>
              </a:ext>
            </a:extLst>
          </p:cNvPr>
          <p:cNvSpPr/>
          <p:nvPr/>
        </p:nvSpPr>
        <p:spPr>
          <a:xfrm>
            <a:off x="483168" y="3444567"/>
            <a:ext cx="8263455" cy="98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我爱繁花盛开的春天，爱荷叶田田的夏天，爱银装素裹的冬天。</a:t>
            </a:r>
          </a:p>
        </p:txBody>
      </p:sp>
    </p:spTree>
    <p:extLst>
      <p:ext uri="{BB962C8B-B14F-4D97-AF65-F5344CB8AC3E}">
        <p14:creationId xmlns:p14="http://schemas.microsoft.com/office/powerpoint/2010/main" val="293364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C90A929-2569-43B5-A54C-0CB3986407EE}"/>
              </a:ext>
            </a:extLst>
          </p:cNvPr>
          <p:cNvSpPr/>
          <p:nvPr/>
        </p:nvSpPr>
        <p:spPr>
          <a:xfrm>
            <a:off x="918472" y="461481"/>
            <a:ext cx="64707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自由读句子，你有什么发现？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2317EE5-95C8-4BF2-B965-1483BB0372BD}"/>
              </a:ext>
            </a:extLst>
          </p:cNvPr>
          <p:cNvSpPr/>
          <p:nvPr/>
        </p:nvSpPr>
        <p:spPr>
          <a:xfrm>
            <a:off x="476683" y="1070879"/>
            <a:ext cx="8177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是谁来呼风唤雨呢？当然是人类。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靠什么呼风唤雨呢？靠的是现代科学技术。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竺可桢每天去北海公园，单是为了观赏景物吗？不是。他是去观察物候，作科学研究的。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BE0302D-FD8A-4424-87FA-9E5D8971A3C8}"/>
              </a:ext>
            </a:extLst>
          </p:cNvPr>
          <p:cNvGrpSpPr/>
          <p:nvPr/>
        </p:nvGrpSpPr>
        <p:grpSpPr>
          <a:xfrm rot="314349">
            <a:off x="6301158" y="663730"/>
            <a:ext cx="2641598" cy="1275144"/>
            <a:chOff x="5598160" y="1072020"/>
            <a:chExt cx="2641598" cy="1275144"/>
          </a:xfrm>
        </p:grpSpPr>
        <p:sp>
          <p:nvSpPr>
            <p:cNvPr id="5" name="思想气泡: 云 4">
              <a:extLst>
                <a:ext uri="{FF2B5EF4-FFF2-40B4-BE49-F238E27FC236}">
                  <a16:creationId xmlns:a16="http://schemas.microsoft.com/office/drawing/2014/main" id="{BC9E1C6F-7B8E-408F-BEA9-C2E47746D302}"/>
                </a:ext>
              </a:extLst>
            </p:cNvPr>
            <p:cNvSpPr/>
            <p:nvPr/>
          </p:nvSpPr>
          <p:spPr>
            <a:xfrm>
              <a:off x="5598160" y="1072020"/>
              <a:ext cx="2641598" cy="1275144"/>
            </a:xfrm>
            <a:prstGeom prst="cloudCallout">
              <a:avLst>
                <a:gd name="adj1" fmla="val -53706"/>
                <a:gd name="adj2" fmla="val 4982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05A84B9-92EA-48C8-B8CD-05A01867F307}"/>
                </a:ext>
              </a:extLst>
            </p:cNvPr>
            <p:cNvSpPr txBox="1"/>
            <p:nvPr/>
          </p:nvSpPr>
          <p:spPr>
            <a:xfrm rot="21283930">
              <a:off x="5699939" y="1139761"/>
              <a:ext cx="246844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三个句子有什么特点？</a:t>
              </a:r>
              <a:endParaRPr lang="zh-CN" altLang="en-US" sz="2800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ED9434E-6115-4243-BB56-895CFC74D374}"/>
              </a:ext>
            </a:extLst>
          </p:cNvPr>
          <p:cNvSpPr txBox="1"/>
          <p:nvPr/>
        </p:nvSpPr>
        <p:spPr>
          <a:xfrm>
            <a:off x="476683" y="3637360"/>
            <a:ext cx="8236170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自问自答的句子，叫设问句。为了强调某部分内容，故意先提出问题，引人注意，启发思考。</a:t>
            </a:r>
          </a:p>
        </p:txBody>
      </p:sp>
    </p:spTree>
    <p:extLst>
      <p:ext uri="{BB962C8B-B14F-4D97-AF65-F5344CB8AC3E}">
        <p14:creationId xmlns:p14="http://schemas.microsoft.com/office/powerpoint/2010/main" val="28616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8197280-2EB9-4992-92C6-146C958A9B3E}"/>
              </a:ext>
            </a:extLst>
          </p:cNvPr>
          <p:cNvSpPr/>
          <p:nvPr/>
        </p:nvSpPr>
        <p:spPr>
          <a:xfrm>
            <a:off x="381568" y="738363"/>
            <a:ext cx="5530282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判断哪些是设问句，并说出理由。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868BC9-C965-43BF-9B4F-C5D6B3C57219}"/>
              </a:ext>
            </a:extLst>
          </p:cNvPr>
          <p:cNvSpPr/>
          <p:nvPr/>
        </p:nvSpPr>
        <p:spPr>
          <a:xfrm>
            <a:off x="381569" y="1525790"/>
            <a:ext cx="8368732" cy="260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春天在哪里？春天在那小朋友的眼睛里。（    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不劳动，连棵花也养不活，这难道不是真理吗？（    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你今天不去上学吗？（    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不知细叶谁裁出？二月春风似剪刀。（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34E3CD-A66B-47F8-9FB5-66EAAB05C4E8}"/>
              </a:ext>
            </a:extLst>
          </p:cNvPr>
          <p:cNvSpPr txBox="1"/>
          <p:nvPr/>
        </p:nvSpPr>
        <p:spPr>
          <a:xfrm>
            <a:off x="7731193" y="1454670"/>
            <a:ext cx="732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211B3C-9862-47BE-A7F5-937EE3FF6AB5}"/>
              </a:ext>
            </a:extLst>
          </p:cNvPr>
          <p:cNvSpPr txBox="1"/>
          <p:nvPr/>
        </p:nvSpPr>
        <p:spPr>
          <a:xfrm>
            <a:off x="6999106" y="3559563"/>
            <a:ext cx="732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1979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FD7016-C669-4D66-9E20-681B3348E47F}"/>
              </a:ext>
            </a:extLst>
          </p:cNvPr>
          <p:cNvSpPr/>
          <p:nvPr/>
        </p:nvSpPr>
        <p:spPr>
          <a:xfrm>
            <a:off x="1057036" y="742016"/>
            <a:ext cx="7398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在学过的课文中找一找设问句，并读一读。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抄写三个句子，进一步体会自问自答的表达效果。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交流学习收获。</a:t>
            </a:r>
          </a:p>
        </p:txBody>
      </p:sp>
    </p:spTree>
    <p:extLst>
      <p:ext uri="{BB962C8B-B14F-4D97-AF65-F5344CB8AC3E}">
        <p14:creationId xmlns:p14="http://schemas.microsoft.com/office/powerpoint/2010/main" val="183966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529493"/>
            <a:ext cx="9144000" cy="1549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hlinkClick r:id="rId2" action="ppaction://hlinksldjump"/>
          </p:cNvPr>
          <p:cNvSpPr txBox="1"/>
          <p:nvPr/>
        </p:nvSpPr>
        <p:spPr>
          <a:xfrm>
            <a:off x="3393213" y="1888694"/>
            <a:ext cx="240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</a:p>
        </p:txBody>
      </p:sp>
    </p:spTree>
    <p:extLst>
      <p:ext uri="{BB962C8B-B14F-4D97-AF65-F5344CB8AC3E}">
        <p14:creationId xmlns:p14="http://schemas.microsoft.com/office/powerpoint/2010/main" val="220743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47993B64-B467-41ED-8CE1-76F970E8E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831" y="963896"/>
            <a:ext cx="7098279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为学患无疑，疑则有进。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　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——[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陆九渊</a:t>
            </a: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576F78BC-748A-498F-B01C-7926B199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127" y="2328792"/>
            <a:ext cx="717019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学贵有疑，阅读时只有积极思考，发现问题，提出问题，并不断解决问题，才能获得知识，拓展思维。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6842C6-849F-4025-A3BA-6E7CF492E980}"/>
              </a:ext>
            </a:extLst>
          </p:cNvPr>
          <p:cNvSpPr txBox="1"/>
          <p:nvPr/>
        </p:nvSpPr>
        <p:spPr>
          <a:xfrm>
            <a:off x="1117831" y="45364"/>
            <a:ext cx="22518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交流平台</a:t>
            </a:r>
          </a:p>
        </p:txBody>
      </p:sp>
    </p:spTree>
    <p:extLst>
      <p:ext uri="{BB962C8B-B14F-4D97-AF65-F5344CB8AC3E}">
        <p14:creationId xmlns:p14="http://schemas.microsoft.com/office/powerpoint/2010/main" val="32843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CCB3FB8F-1BE3-4E1C-90B6-255E8A82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19" y="445316"/>
            <a:ext cx="763720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这个单元我们运用提问策略一共学习了四篇课文，你有哪些学习课文的小妙招呢？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F350B6-9376-45C1-A5AB-0A821B8DAEE7}"/>
              </a:ext>
            </a:extLst>
          </p:cNvPr>
          <p:cNvSpPr/>
          <p:nvPr/>
        </p:nvSpPr>
        <p:spPr>
          <a:xfrm>
            <a:off x="586560" y="1424045"/>
            <a:ext cx="8177662" cy="329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一个豆荚里的五粒豆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：既可以针对课文局部提问，也可以针对课文整体提问。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夜间飞行的秘密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：可以从内容、写法、获得的启示等不同角度提出问题。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呼风唤雨的世纪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：可以针对文中重点词句提问，提出对理解课文有帮助的问题。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蝴蝶的家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：综合运用提问策略进行提问，并尝试解决问题。</a:t>
            </a:r>
          </a:p>
        </p:txBody>
      </p:sp>
    </p:spTree>
    <p:extLst>
      <p:ext uri="{BB962C8B-B14F-4D97-AF65-F5344CB8AC3E}">
        <p14:creationId xmlns:p14="http://schemas.microsoft.com/office/powerpoint/2010/main" val="37345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596CB6-C834-450C-A58D-F6413CFE9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90" y="1138495"/>
            <a:ext cx="6131259" cy="3454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矩形 2">
            <a:extLst>
              <a:ext uri="{FF2B5EF4-FFF2-40B4-BE49-F238E27FC236}">
                <a16:creationId xmlns:a16="http://schemas.microsoft.com/office/drawing/2014/main" id="{6CC45857-7EE3-4AEA-8853-93B7CE05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82909"/>
            <a:ext cx="7896296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读“交流平台”，看看学习伙伴交流了哪些内容。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43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FCB422A5-6954-4670-9E6C-067168FE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76" y="144740"/>
            <a:ext cx="6305233" cy="5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对运用提问策略存在的问题进行点拨。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8BBA76D-B31C-4146-9B31-3070036C9A61}"/>
              </a:ext>
            </a:extLst>
          </p:cNvPr>
          <p:cNvSpPr/>
          <p:nvPr/>
        </p:nvSpPr>
        <p:spPr>
          <a:xfrm>
            <a:off x="507176" y="673409"/>
            <a:ext cx="81776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从写法的角度提问，确实比较难。回忆一下，在本单元的学习中，大家都提出了哪些有关写法的问题。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BEEFE9-463E-431F-9EC9-048AA39B71BD}"/>
              </a:ext>
            </a:extLst>
          </p:cNvPr>
          <p:cNvSpPr/>
          <p:nvPr/>
        </p:nvSpPr>
        <p:spPr>
          <a:xfrm>
            <a:off x="507176" y="1877279"/>
            <a:ext cx="817766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有时，我们提出的问题比较多，但并不意味着越多越好。所以，我们还需要进行比较，根据需要筛选出最值得思考的问题，加深对文章的理解。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930086-30AA-4B4E-A042-10D91280A2C9}"/>
              </a:ext>
            </a:extLst>
          </p:cNvPr>
          <p:cNvSpPr/>
          <p:nvPr/>
        </p:nvSpPr>
        <p:spPr>
          <a:xfrm>
            <a:off x="507176" y="3635080"/>
            <a:ext cx="81776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敢于提问、善于提问是一种非常重要的学习习惯，以后也要多运用提问策略进行阅读。</a:t>
            </a:r>
          </a:p>
        </p:txBody>
      </p:sp>
    </p:spTree>
    <p:extLst>
      <p:ext uri="{BB962C8B-B14F-4D97-AF65-F5344CB8AC3E}">
        <p14:creationId xmlns:p14="http://schemas.microsoft.com/office/powerpoint/2010/main" val="9209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2030C29-07DC-4C10-916B-D10C44898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77" y="125383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好问则裕，自用则小。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尚书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403E87-03D2-4407-A07F-36519BB3A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77" y="2079272"/>
            <a:ext cx="7701333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5288" indent="-3952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博学之，审问之，慎思之，明辨之，笃行之。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礼记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966D54-C7C9-4A50-B090-30FA12A5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86" y="2989672"/>
            <a:ext cx="7581900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智能之士，不学不成，不问不知。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王充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FAC804BE-75B8-4883-AC09-5D87B0FC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99" y="3885612"/>
            <a:ext cx="7581900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人非生而知之者，孰能无惑？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韩愈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302FFC-A53B-4060-AE0A-0065C091B8CC}"/>
              </a:ext>
            </a:extLst>
          </p:cNvPr>
          <p:cNvSpPr/>
          <p:nvPr/>
        </p:nvSpPr>
        <p:spPr bwMode="auto">
          <a:xfrm>
            <a:off x="2125553" y="994302"/>
            <a:ext cx="477947" cy="41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yù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C08E32-9487-4708-BE23-BBA73472FDB4}"/>
              </a:ext>
            </a:extLst>
          </p:cNvPr>
          <p:cNvSpPr/>
          <p:nvPr/>
        </p:nvSpPr>
        <p:spPr bwMode="auto">
          <a:xfrm>
            <a:off x="3527123" y="1832183"/>
            <a:ext cx="1040716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shèn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66F7C0-4AA3-49C0-B157-9A6B9D5023C7}"/>
              </a:ext>
            </a:extLst>
          </p:cNvPr>
          <p:cNvSpPr/>
          <p:nvPr/>
        </p:nvSpPr>
        <p:spPr bwMode="auto">
          <a:xfrm>
            <a:off x="6092314" y="1840937"/>
            <a:ext cx="673346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dǔ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2B4882-F2FF-4461-A705-35BE068FAA64}"/>
              </a:ext>
            </a:extLst>
          </p:cNvPr>
          <p:cNvSpPr/>
          <p:nvPr/>
        </p:nvSpPr>
        <p:spPr bwMode="auto">
          <a:xfrm>
            <a:off x="3649787" y="3639819"/>
            <a:ext cx="857031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shú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E19167B-AAB4-432E-8BF8-958B003D237C}"/>
              </a:ext>
            </a:extLst>
          </p:cNvPr>
          <p:cNvSpPr/>
          <p:nvPr/>
        </p:nvSpPr>
        <p:spPr bwMode="auto">
          <a:xfrm>
            <a:off x="4532931" y="3647204"/>
            <a:ext cx="857031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huò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FE1A57A-174A-445B-8386-604F53A93720}"/>
              </a:ext>
            </a:extLst>
          </p:cNvPr>
          <p:cNvSpPr/>
          <p:nvPr/>
        </p:nvSpPr>
        <p:spPr>
          <a:xfrm>
            <a:off x="843864" y="722605"/>
            <a:ext cx="4564597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借助拼音把句子读正确。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6842C6-849F-4025-A3BA-6E7CF492E980}"/>
              </a:ext>
            </a:extLst>
          </p:cNvPr>
          <p:cNvSpPr txBox="1"/>
          <p:nvPr/>
        </p:nvSpPr>
        <p:spPr>
          <a:xfrm>
            <a:off x="1117831" y="45364"/>
            <a:ext cx="22518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日积月累</a:t>
            </a:r>
          </a:p>
        </p:txBody>
      </p:sp>
    </p:spTree>
    <p:extLst>
      <p:ext uri="{BB962C8B-B14F-4D97-AF65-F5344CB8AC3E}">
        <p14:creationId xmlns:p14="http://schemas.microsoft.com/office/powerpoint/2010/main" val="379787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2139950" y="0"/>
            <a:ext cx="996950" cy="357505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>
            <a:hlinkClick r:id="rId4" action="ppaction://hlinksldjump"/>
          </p:cNvPr>
          <p:cNvSpPr/>
          <p:nvPr/>
        </p:nvSpPr>
        <p:spPr>
          <a:xfrm>
            <a:off x="5689600" y="1568450"/>
            <a:ext cx="996950" cy="357505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hlinkClick r:id="rId3" action="ppaction://hlinksldjump"/>
          </p:cNvPr>
          <p:cNvSpPr txBox="1"/>
          <p:nvPr/>
        </p:nvSpPr>
        <p:spPr>
          <a:xfrm>
            <a:off x="2313655" y="624315"/>
            <a:ext cx="649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</a:p>
        </p:txBody>
      </p:sp>
      <p:sp>
        <p:nvSpPr>
          <p:cNvPr id="9" name="文本框 8">
            <a:hlinkClick r:id="rId4" action="ppaction://hlinksldjump"/>
          </p:cNvPr>
          <p:cNvSpPr txBox="1"/>
          <p:nvPr/>
        </p:nvSpPr>
        <p:spPr>
          <a:xfrm>
            <a:off x="5863305" y="2078702"/>
            <a:ext cx="649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</a:p>
        </p:txBody>
      </p:sp>
    </p:spTree>
    <p:extLst>
      <p:ext uri="{BB962C8B-B14F-4D97-AF65-F5344CB8AC3E}">
        <p14:creationId xmlns:p14="http://schemas.microsoft.com/office/powerpoint/2010/main" val="644035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F57A1D-8A05-4452-AF90-B70E2F37C9A3}"/>
              </a:ext>
            </a:extLst>
          </p:cNvPr>
          <p:cNvSpPr/>
          <p:nvPr/>
        </p:nvSpPr>
        <p:spPr>
          <a:xfrm>
            <a:off x="881383" y="423663"/>
            <a:ext cx="6065518" cy="598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读着这些名句，你有不理解的地方吗？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38A283-3E51-4A5D-9EFB-09EBD526B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3" y="956176"/>
            <a:ext cx="3867367" cy="5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◎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好问则裕，自用则小。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1B236B-EB32-44C3-ACF8-1ED1E38C0556}"/>
              </a:ext>
            </a:extLst>
          </p:cNvPr>
          <p:cNvSpPr/>
          <p:nvPr/>
        </p:nvSpPr>
        <p:spPr>
          <a:xfrm>
            <a:off x="881382" y="1582495"/>
            <a:ext cx="75412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喜欢问问题就会变得知识渊博，自以为是、不接受别人的意见就会变得狭隘。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D6C66EA-D044-4771-9303-8CF056DE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" y="2740479"/>
            <a:ext cx="787675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◎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博学之，审问之，慎思之，明辨之，笃行之。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60E081-9E26-4D9D-AEE7-E1AAB66D5476}"/>
              </a:ext>
            </a:extLst>
          </p:cNvPr>
          <p:cNvSpPr/>
          <p:nvPr/>
        </p:nvSpPr>
        <p:spPr>
          <a:xfrm>
            <a:off x="881382" y="3333692"/>
            <a:ext cx="75412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要广泛地学习，详细地探究，谨慎地思考，明白地分辨，切实地履行。</a:t>
            </a:r>
          </a:p>
        </p:txBody>
      </p:sp>
    </p:spTree>
    <p:extLst>
      <p:ext uri="{BB962C8B-B14F-4D97-AF65-F5344CB8AC3E}">
        <p14:creationId xmlns:p14="http://schemas.microsoft.com/office/powerpoint/2010/main" val="20048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E30F0B-BF80-4490-B334-025206EF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14" y="688159"/>
            <a:ext cx="64275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◎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智能之士，不学不成，不问不知。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D4AB5A-3E1F-4B3E-912A-D038338A991E}"/>
              </a:ext>
            </a:extLst>
          </p:cNvPr>
          <p:cNvSpPr/>
          <p:nvPr/>
        </p:nvSpPr>
        <p:spPr>
          <a:xfrm>
            <a:off x="1103942" y="1233896"/>
            <a:ext cx="71051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有智慧和才能的人，不学习就不会有所成就，不提问就不会获得知识。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C3B812-B37A-473C-B2F7-CD7A433C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14" y="2479283"/>
            <a:ext cx="64275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◎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人非生而知之者，孰能无惑？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844C50A-3372-4F72-ADAC-5E6546007480}"/>
              </a:ext>
            </a:extLst>
          </p:cNvPr>
          <p:cNvSpPr/>
          <p:nvPr/>
        </p:nvSpPr>
        <p:spPr>
          <a:xfrm>
            <a:off x="1103942" y="2931989"/>
            <a:ext cx="71051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人不是生来就懂得知识和道理的，谁能没有疑惑呢？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0F8DCB9-485C-4381-B9FE-4815001135C1}"/>
              </a:ext>
            </a:extLst>
          </p:cNvPr>
          <p:cNvGrpSpPr/>
          <p:nvPr/>
        </p:nvGrpSpPr>
        <p:grpSpPr>
          <a:xfrm rot="314349">
            <a:off x="5964203" y="979212"/>
            <a:ext cx="2588083" cy="1680521"/>
            <a:chOff x="5466968" y="963927"/>
            <a:chExt cx="2588083" cy="1383239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7121F9C4-0CB1-4E0B-A1F6-B29B7AB2960F}"/>
                </a:ext>
              </a:extLst>
            </p:cNvPr>
            <p:cNvSpPr/>
            <p:nvPr/>
          </p:nvSpPr>
          <p:spPr>
            <a:xfrm>
              <a:off x="5466968" y="963927"/>
              <a:ext cx="2588083" cy="1383239"/>
            </a:xfrm>
            <a:prstGeom prst="cloudCallout">
              <a:avLst>
                <a:gd name="adj1" fmla="val -73210"/>
                <a:gd name="adj2" fmla="val 4412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76FEDF2-731F-4DFA-84D6-5557F6ABF0E9}"/>
                </a:ext>
              </a:extLst>
            </p:cNvPr>
            <p:cNvSpPr txBox="1"/>
            <p:nvPr/>
          </p:nvSpPr>
          <p:spPr>
            <a:xfrm rot="21283930">
              <a:off x="5567252" y="1053598"/>
              <a:ext cx="2468441" cy="1063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  合作读，说说你从名句中知道了什么。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678A4B2-C0F3-4E6C-B371-AEEC3A60C120}"/>
              </a:ext>
            </a:extLst>
          </p:cNvPr>
          <p:cNvSpPr txBox="1"/>
          <p:nvPr/>
        </p:nvSpPr>
        <p:spPr>
          <a:xfrm>
            <a:off x="2362876" y="4073067"/>
            <a:ext cx="45872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多学多问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求学之道</a:t>
            </a:r>
          </a:p>
        </p:txBody>
      </p:sp>
    </p:spTree>
    <p:extLst>
      <p:ext uri="{BB962C8B-B14F-4D97-AF65-F5344CB8AC3E}">
        <p14:creationId xmlns:p14="http://schemas.microsoft.com/office/powerpoint/2010/main" val="270817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09C70F6-DA00-4677-8F9A-1FA338F8CABF}"/>
              </a:ext>
            </a:extLst>
          </p:cNvPr>
          <p:cNvSpPr/>
          <p:nvPr/>
        </p:nvSpPr>
        <p:spPr>
          <a:xfrm>
            <a:off x="1145323" y="663485"/>
            <a:ext cx="2925027" cy="508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记忆达人比一比。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493330-B7F7-4729-84BA-A19814A074C6}"/>
              </a:ext>
            </a:extLst>
          </p:cNvPr>
          <p:cNvSpPr/>
          <p:nvPr/>
        </p:nvSpPr>
        <p:spPr>
          <a:xfrm>
            <a:off x="952861" y="1435645"/>
            <a:ext cx="5987690" cy="1799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组内背诵，推选小组“背诵能手”。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全班展示，评选“背诵小达人”。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读一读，填一填：把名句补充完整。</a:t>
            </a:r>
          </a:p>
        </p:txBody>
      </p:sp>
    </p:spTree>
    <p:extLst>
      <p:ext uri="{BB962C8B-B14F-4D97-AF65-F5344CB8AC3E}">
        <p14:creationId xmlns:p14="http://schemas.microsoft.com/office/powerpoint/2010/main" val="874735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B5BFBB3-0D9E-4E68-8FCD-A84133F75444}"/>
              </a:ext>
            </a:extLst>
          </p:cNvPr>
          <p:cNvSpPr/>
          <p:nvPr/>
        </p:nvSpPr>
        <p:spPr>
          <a:xfrm>
            <a:off x="704627" y="727904"/>
            <a:ext cx="7804373" cy="395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善问者如攻坚木，先其易者，后其节目。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 latinLnBrk="1">
              <a:lnSpc>
                <a:spcPct val="114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礼记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 marL="457200" indent="-457200" algn="r" latinLnBrk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知而好问，然后能才。    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荀子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 marL="457200" indent="-457200" latinLnBrk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敏而好学，不耻下问。    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论语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 marL="457200" indent="-457200" latinLnBrk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知不足者好学，耻下问者自满。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114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——[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北宋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林逋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latinLnBrk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读书好问，一问不得，不妨再三问，问一人不得，不妨问数十人。     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——[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清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郑夑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6842C6-849F-4025-A3BA-6E7CF492E980}"/>
              </a:ext>
            </a:extLst>
          </p:cNvPr>
          <p:cNvSpPr txBox="1"/>
          <p:nvPr/>
        </p:nvSpPr>
        <p:spPr>
          <a:xfrm>
            <a:off x="1117831" y="45364"/>
            <a:ext cx="22518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拓展延伸</a:t>
            </a:r>
          </a:p>
        </p:txBody>
      </p:sp>
    </p:spTree>
    <p:extLst>
      <p:ext uri="{BB962C8B-B14F-4D97-AF65-F5344CB8AC3E}">
        <p14:creationId xmlns:p14="http://schemas.microsoft.com/office/powerpoint/2010/main" val="29701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2160C0E-903F-4085-A596-C8019B5E9545}"/>
              </a:ext>
            </a:extLst>
          </p:cNvPr>
          <p:cNvSpPr/>
          <p:nvPr/>
        </p:nvSpPr>
        <p:spPr>
          <a:xfrm>
            <a:off x="817186" y="761504"/>
            <a:ext cx="7632917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这节课的内容用一个字概括，就是“问”。“交流平台”告诉我们“问”的方法，“日积月累”告诉我们“问”的好处。在阅读时多问，在学习中善问，学识才能长进，能力才能提升。</a:t>
            </a:r>
          </a:p>
        </p:txBody>
      </p:sp>
    </p:spTree>
    <p:extLst>
      <p:ext uri="{BB962C8B-B14F-4D97-AF65-F5344CB8AC3E}">
        <p14:creationId xmlns:p14="http://schemas.microsoft.com/office/powerpoint/2010/main" val="3911635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DA0F4EE-3FBA-4979-9E64-619E23DE95E4}"/>
              </a:ext>
            </a:extLst>
          </p:cNvPr>
          <p:cNvSpPr/>
          <p:nvPr/>
        </p:nvSpPr>
        <p:spPr>
          <a:xfrm>
            <a:off x="4063705" y="258448"/>
            <a:ext cx="1760437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语文园地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15D523-4B47-468A-9943-038AD12ACA61}"/>
              </a:ext>
            </a:extLst>
          </p:cNvPr>
          <p:cNvSpPr/>
          <p:nvPr/>
        </p:nvSpPr>
        <p:spPr>
          <a:xfrm>
            <a:off x="1803800" y="961738"/>
            <a:ext cx="6990081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识字加油站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形声字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词句段运用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运用反复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自问自答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交流平台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从不同角度提问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日积月累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勤学善问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6842C6-849F-4025-A3BA-6E7CF492E980}"/>
              </a:ext>
            </a:extLst>
          </p:cNvPr>
          <p:cNvSpPr txBox="1"/>
          <p:nvPr/>
        </p:nvSpPr>
        <p:spPr>
          <a:xfrm>
            <a:off x="152060" y="76186"/>
            <a:ext cx="22518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36577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</p:spTree>
    <p:extLst>
      <p:ext uri="{BB962C8B-B14F-4D97-AF65-F5344CB8AC3E}">
        <p14:creationId xmlns:p14="http://schemas.microsoft.com/office/powerpoint/2010/main" val="28450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4BFA88-4DF6-4E11-B2BE-B8371FB034EF}"/>
              </a:ext>
            </a:extLst>
          </p:cNvPr>
          <p:cNvGrpSpPr/>
          <p:nvPr/>
        </p:nvGrpSpPr>
        <p:grpSpPr>
          <a:xfrm>
            <a:off x="8458833" y="925145"/>
            <a:ext cx="743610" cy="2814320"/>
            <a:chOff x="315910" y="0"/>
            <a:chExt cx="649539" cy="2814320"/>
          </a:xfrm>
        </p:grpSpPr>
        <p:sp>
          <p:nvSpPr>
            <p:cNvPr id="4" name="矩形 3"/>
            <p:cNvSpPr/>
            <p:nvPr/>
          </p:nvSpPr>
          <p:spPr>
            <a:xfrm>
              <a:off x="366960" y="0"/>
              <a:ext cx="547440" cy="2814320"/>
            </a:xfrm>
            <a:prstGeom prst="rect">
              <a:avLst/>
            </a:prstGeom>
            <a:solidFill>
              <a:schemeClr val="accent6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15910" y="130194"/>
              <a:ext cx="64953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4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4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256842C6-849F-4025-A3BA-6E7CF492E980}"/>
              </a:ext>
            </a:extLst>
          </p:cNvPr>
          <p:cNvSpPr txBox="1"/>
          <p:nvPr/>
        </p:nvSpPr>
        <p:spPr>
          <a:xfrm>
            <a:off x="891799" y="45364"/>
            <a:ext cx="22518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识字加油站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EFC1CD7-5B2D-4342-B384-699AA29D2DE3}"/>
              </a:ext>
            </a:extLst>
          </p:cNvPr>
          <p:cNvGrpSpPr/>
          <p:nvPr/>
        </p:nvGrpSpPr>
        <p:grpSpPr>
          <a:xfrm>
            <a:off x="2325622" y="2091138"/>
            <a:ext cx="5771547" cy="1980342"/>
            <a:chOff x="1783664" y="1442871"/>
            <a:chExt cx="5771547" cy="1980342"/>
          </a:xfrm>
        </p:grpSpPr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2AEE1883-21E8-48FA-9CF2-446AEFF61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664" y="1853553"/>
              <a:ext cx="577154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注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驻    抄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钞    赔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培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堵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赌    煤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媒    芬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氛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E70EE3B-927E-4102-B416-F2AAEA7AB03C}"/>
                </a:ext>
              </a:extLst>
            </p:cNvPr>
            <p:cNvSpPr/>
            <p:nvPr/>
          </p:nvSpPr>
          <p:spPr bwMode="auto">
            <a:xfrm>
              <a:off x="2508796" y="1451333"/>
              <a:ext cx="1218654" cy="54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</a:rPr>
                <a:t>zhù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07CC489-A13B-46CA-8971-8642DA9C784E}"/>
                </a:ext>
              </a:extLst>
            </p:cNvPr>
            <p:cNvSpPr/>
            <p:nvPr/>
          </p:nvSpPr>
          <p:spPr bwMode="auto">
            <a:xfrm>
              <a:off x="4517950" y="1458696"/>
              <a:ext cx="981678" cy="54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</a:rPr>
                <a:t>chāo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A104BAF-4C7D-4D9A-BA5D-F6EBA4870DE2}"/>
                </a:ext>
              </a:extLst>
            </p:cNvPr>
            <p:cNvSpPr/>
            <p:nvPr/>
          </p:nvSpPr>
          <p:spPr bwMode="auto">
            <a:xfrm>
              <a:off x="6592066" y="1442871"/>
              <a:ext cx="835555" cy="539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</a:rPr>
                <a:t>péi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D493077-B2F9-40EB-9488-7F951EF65564}"/>
                </a:ext>
              </a:extLst>
            </p:cNvPr>
            <p:cNvSpPr/>
            <p:nvPr/>
          </p:nvSpPr>
          <p:spPr bwMode="auto">
            <a:xfrm>
              <a:off x="2622259" y="2512517"/>
              <a:ext cx="735012" cy="5397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</a:rPr>
                <a:t>dǔ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44E740E-9372-4575-B6E6-5F241A209D44}"/>
                </a:ext>
              </a:extLst>
            </p:cNvPr>
            <p:cNvSpPr/>
            <p:nvPr/>
          </p:nvSpPr>
          <p:spPr bwMode="auto">
            <a:xfrm>
              <a:off x="4611972" y="2455656"/>
              <a:ext cx="981678" cy="540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</a:rPr>
                <a:t>méi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00262B4-AE2B-4344-A480-0510A049B8FA}"/>
                </a:ext>
              </a:extLst>
            </p:cNvPr>
            <p:cNvSpPr/>
            <p:nvPr/>
          </p:nvSpPr>
          <p:spPr bwMode="auto">
            <a:xfrm>
              <a:off x="6640709" y="2455656"/>
              <a:ext cx="835555" cy="539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800" b="1" dirty="0" err="1">
                  <a:latin typeface="宋体" panose="02010600030101010101" pitchFamily="2" charset="-122"/>
                  <a:ea typeface="宋体" panose="02010600030101010101" pitchFamily="2" charset="-122"/>
                </a:rPr>
                <a:t>fēn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ABCAE00F-0415-4F00-9753-32DB7A92F647}"/>
              </a:ext>
            </a:extLst>
          </p:cNvPr>
          <p:cNvSpPr/>
          <p:nvPr/>
        </p:nvSpPr>
        <p:spPr>
          <a:xfrm>
            <a:off x="936996" y="749964"/>
            <a:ext cx="7160173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借助拼音自由读，对比看看每组中的两个字，你有什么发现吗。请你给每组汉字组词区分它们。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4A79DC3-23CD-4C91-AFB2-E01228C6D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270" y1="31915" x2="41216" y2="43972"/>
                        <a14:foregroundMark x1="43243" y1="34752" x2="43243" y2="34752"/>
                        <a14:foregroundMark x1="37162" y1="42553" x2="37162" y2="42553"/>
                        <a14:foregroundMark x1="33784" y1="56028" x2="33784" y2="56028"/>
                        <a14:foregroundMark x1="45946" y1="49645" x2="45946" y2="49645"/>
                        <a14:foregroundMark x1="43243" y1="62411" x2="43243" y2="62411"/>
                        <a14:foregroundMark x1="45946" y1="48936" x2="45946" y2="48936"/>
                        <a14:foregroundMark x1="46622" y1="49645" x2="46622" y2="49645"/>
                        <a14:foregroundMark x1="45946" y1="48227" x2="45946" y2="51773"/>
                        <a14:backgroundMark x1="60135" y1="40426" x2="61486" y2="54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74" y="2421822"/>
            <a:ext cx="902286" cy="859611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B656A4F0-5FE9-4791-A97C-F6C025352141}"/>
              </a:ext>
            </a:extLst>
          </p:cNvPr>
          <p:cNvSpPr/>
          <p:nvPr/>
        </p:nvSpPr>
        <p:spPr>
          <a:xfrm>
            <a:off x="613731" y="2434370"/>
            <a:ext cx="1761694" cy="22494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古时候马车是主要的交通工具，它代表停留的意思。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7AF836-5DF9-4D18-8DA4-EEBCC02D22F2}"/>
              </a:ext>
            </a:extLst>
          </p:cNvPr>
          <p:cNvSpPr txBox="1"/>
          <p:nvPr/>
        </p:nvSpPr>
        <p:spPr>
          <a:xfrm>
            <a:off x="2680828" y="4393536"/>
            <a:ext cx="4323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“驻”和“主”读音相似。</a:t>
            </a:r>
            <a:endParaRPr lang="zh-CN" altLang="en-US" sz="28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F095B1E-682F-4F43-AEA3-0081132C773F}"/>
              </a:ext>
            </a:extLst>
          </p:cNvPr>
          <p:cNvSpPr/>
          <p:nvPr/>
        </p:nvSpPr>
        <p:spPr bwMode="auto">
          <a:xfrm>
            <a:off x="2992474" y="4070308"/>
            <a:ext cx="652426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4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zhù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ED0548C-4317-4CF2-A9A6-58E372BB80A2}"/>
              </a:ext>
            </a:extLst>
          </p:cNvPr>
          <p:cNvSpPr/>
          <p:nvPr/>
        </p:nvSpPr>
        <p:spPr bwMode="auto">
          <a:xfrm>
            <a:off x="4391296" y="4070307"/>
            <a:ext cx="668612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4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zhǔ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2D8D70D1-3572-4CE1-87F3-19D424546E15}"/>
              </a:ext>
            </a:extLst>
          </p:cNvPr>
          <p:cNvSpPr/>
          <p:nvPr/>
        </p:nvSpPr>
        <p:spPr>
          <a:xfrm>
            <a:off x="5211395" y="2519343"/>
            <a:ext cx="579069" cy="540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CA7DF04-9749-4EF1-A4BF-EADEECF01163}"/>
              </a:ext>
            </a:extLst>
          </p:cNvPr>
          <p:cNvGrpSpPr/>
          <p:nvPr/>
        </p:nvGrpSpPr>
        <p:grpSpPr>
          <a:xfrm>
            <a:off x="5666319" y="1052358"/>
            <a:ext cx="2351903" cy="1252799"/>
            <a:chOff x="5598160" y="1072019"/>
            <a:chExt cx="2351903" cy="1252799"/>
          </a:xfrm>
        </p:grpSpPr>
        <p:sp>
          <p:nvSpPr>
            <p:cNvPr id="32" name="思想气泡: 云 31">
              <a:extLst>
                <a:ext uri="{FF2B5EF4-FFF2-40B4-BE49-F238E27FC236}">
                  <a16:creationId xmlns:a16="http://schemas.microsoft.com/office/drawing/2014/main" id="{FAFB6057-5C70-46F7-BA05-1ED04FC57531}"/>
                </a:ext>
              </a:extLst>
            </p:cNvPr>
            <p:cNvSpPr/>
            <p:nvPr/>
          </p:nvSpPr>
          <p:spPr>
            <a:xfrm>
              <a:off x="5598160" y="1072019"/>
              <a:ext cx="2351903" cy="1252799"/>
            </a:xfrm>
            <a:prstGeom prst="cloudCallout">
              <a:avLst>
                <a:gd name="adj1" fmla="val -36965"/>
                <a:gd name="adj2" fmla="val 77098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13DD371-01A7-4912-965E-B38F47FE7025}"/>
                </a:ext>
              </a:extLst>
            </p:cNvPr>
            <p:cNvSpPr txBox="1"/>
            <p:nvPr/>
          </p:nvSpPr>
          <p:spPr>
            <a:xfrm>
              <a:off x="5771318" y="1242070"/>
              <a:ext cx="201783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为什么是金字旁？</a:t>
              </a:r>
              <a:endParaRPr lang="zh-CN" altLang="en-US" sz="2800" dirty="0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EED0548C-4317-4CF2-A9A6-58E372BB80A2}"/>
              </a:ext>
            </a:extLst>
          </p:cNvPr>
          <p:cNvSpPr/>
          <p:nvPr/>
        </p:nvSpPr>
        <p:spPr bwMode="auto">
          <a:xfrm>
            <a:off x="7279002" y="4331384"/>
            <a:ext cx="15516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形声字</a:t>
            </a:r>
          </a:p>
        </p:txBody>
      </p:sp>
    </p:spTree>
    <p:extLst>
      <p:ext uri="{BB962C8B-B14F-4D97-AF65-F5344CB8AC3E}">
        <p14:creationId xmlns:p14="http://schemas.microsoft.com/office/powerpoint/2010/main" val="42307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31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id="{54B5BE65-7EFC-464E-ADEE-1985F0032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543" y="1523606"/>
            <a:ext cx="6980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驻　　钞　　培　　赌　　媒　　氛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8B802E3-C524-44D3-862B-D6DA3986CA04}"/>
              </a:ext>
            </a:extLst>
          </p:cNvPr>
          <p:cNvSpPr/>
          <p:nvPr/>
        </p:nvSpPr>
        <p:spPr>
          <a:xfrm>
            <a:off x="915649" y="823148"/>
            <a:ext cx="1704604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读生字。</a:t>
            </a: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DB457F57-EDE3-480E-906A-F5E1CAC3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543" y="2427846"/>
            <a:ext cx="6980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账　　贺　　樟　　杠　　狡　　猾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7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4DDD75-8916-4E7D-9967-BD61B9FABACF}"/>
              </a:ext>
            </a:extLst>
          </p:cNvPr>
          <p:cNvSpPr/>
          <p:nvPr/>
        </p:nvSpPr>
        <p:spPr>
          <a:xfrm>
            <a:off x="906569" y="382291"/>
            <a:ext cx="6984857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说一说：你认识这些字吗？你发现了什么？</a:t>
            </a: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0994E118-00D5-4009-BCC6-A9A83E132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808" y="1850693"/>
            <a:ext cx="73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贝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F389C90-4D05-4FD8-9CA9-9500F3165464}"/>
              </a:ext>
            </a:extLst>
          </p:cNvPr>
          <p:cNvSpPr/>
          <p:nvPr/>
        </p:nvSpPr>
        <p:spPr bwMode="auto">
          <a:xfrm>
            <a:off x="2285658" y="2195412"/>
            <a:ext cx="735012" cy="539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hè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F23F088-6435-4D18-9DD0-EF73E345A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045" y="1178718"/>
            <a:ext cx="73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账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A323F2-91B6-4F07-8979-E18C4198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173" y="2598606"/>
            <a:ext cx="73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贺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989351-EE41-40A8-9066-EF149D85E558}"/>
              </a:ext>
            </a:extLst>
          </p:cNvPr>
          <p:cNvCxnSpPr>
            <a:cxnSpLocks/>
          </p:cNvCxnSpPr>
          <p:nvPr/>
        </p:nvCxnSpPr>
        <p:spPr>
          <a:xfrm flipV="1">
            <a:off x="1795844" y="1561639"/>
            <a:ext cx="482592" cy="422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A96A525-8458-43A0-90DB-F31A837E23EA}"/>
              </a:ext>
            </a:extLst>
          </p:cNvPr>
          <p:cNvCxnSpPr>
            <a:cxnSpLocks/>
          </p:cNvCxnSpPr>
          <p:nvPr/>
        </p:nvCxnSpPr>
        <p:spPr>
          <a:xfrm>
            <a:off x="1839659" y="2387807"/>
            <a:ext cx="424800" cy="48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5">
            <a:extLst>
              <a:ext uri="{FF2B5EF4-FFF2-40B4-BE49-F238E27FC236}">
                <a16:creationId xmlns:a16="http://schemas.microsoft.com/office/drawing/2014/main" id="{78EC4A64-2088-4876-B1A8-CF7D0AE56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713" y="1882430"/>
            <a:ext cx="73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C3170E-0C75-4D69-9C81-1B3365D5FC90}"/>
              </a:ext>
            </a:extLst>
          </p:cNvPr>
          <p:cNvSpPr/>
          <p:nvPr/>
        </p:nvSpPr>
        <p:spPr bwMode="auto">
          <a:xfrm>
            <a:off x="4372914" y="2210771"/>
            <a:ext cx="1061695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ɡànɡ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241B6992-A608-4077-91E2-BE6ACCF26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950" y="1210455"/>
            <a:ext cx="73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樟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CF58AC9-3DFC-41A0-8B76-65E70B8ABAC3}"/>
              </a:ext>
            </a:extLst>
          </p:cNvPr>
          <p:cNvCxnSpPr>
            <a:cxnSpLocks/>
          </p:cNvCxnSpPr>
          <p:nvPr/>
        </p:nvCxnSpPr>
        <p:spPr>
          <a:xfrm flipV="1">
            <a:off x="4066749" y="1593376"/>
            <a:ext cx="482592" cy="422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4BCED7D-7190-4DEB-9B7E-9582AD8502D1}"/>
              </a:ext>
            </a:extLst>
          </p:cNvPr>
          <p:cNvCxnSpPr>
            <a:cxnSpLocks/>
          </p:cNvCxnSpPr>
          <p:nvPr/>
        </p:nvCxnSpPr>
        <p:spPr>
          <a:xfrm>
            <a:off x="4110564" y="2419544"/>
            <a:ext cx="424800" cy="48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5">
            <a:extLst>
              <a:ext uri="{FF2B5EF4-FFF2-40B4-BE49-F238E27FC236}">
                <a16:creationId xmlns:a16="http://schemas.microsoft.com/office/drawing/2014/main" id="{12DDC9B4-5311-4548-B2C1-1AAC79198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027" y="1882430"/>
            <a:ext cx="73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犭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B3A6558-8D56-4FDA-9D8D-A5B7D242C843}"/>
              </a:ext>
            </a:extLst>
          </p:cNvPr>
          <p:cNvSpPr/>
          <p:nvPr/>
        </p:nvSpPr>
        <p:spPr bwMode="auto">
          <a:xfrm>
            <a:off x="6607032" y="2205557"/>
            <a:ext cx="735012" cy="539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huá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5">
            <a:extLst>
              <a:ext uri="{FF2B5EF4-FFF2-40B4-BE49-F238E27FC236}">
                <a16:creationId xmlns:a16="http://schemas.microsoft.com/office/drawing/2014/main" id="{F0B1C8C8-A15B-4473-9C61-D063A252A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254" y="1210455"/>
            <a:ext cx="73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狡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5">
            <a:extLst>
              <a:ext uri="{FF2B5EF4-FFF2-40B4-BE49-F238E27FC236}">
                <a16:creationId xmlns:a16="http://schemas.microsoft.com/office/drawing/2014/main" id="{B7045C44-754D-415A-A283-55288E51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6382" y="2630343"/>
            <a:ext cx="73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猾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46EDA1D-F7F1-4860-B339-0580E43DE741}"/>
              </a:ext>
            </a:extLst>
          </p:cNvPr>
          <p:cNvCxnSpPr>
            <a:cxnSpLocks/>
          </p:cNvCxnSpPr>
          <p:nvPr/>
        </p:nvCxnSpPr>
        <p:spPr>
          <a:xfrm flipV="1">
            <a:off x="6215053" y="1593376"/>
            <a:ext cx="482592" cy="422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0F944CE-7BFF-44CB-8256-8D5C93425B14}"/>
              </a:ext>
            </a:extLst>
          </p:cNvPr>
          <p:cNvCxnSpPr>
            <a:cxnSpLocks/>
          </p:cNvCxnSpPr>
          <p:nvPr/>
        </p:nvCxnSpPr>
        <p:spPr>
          <a:xfrm>
            <a:off x="6258868" y="2419544"/>
            <a:ext cx="424800" cy="48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5D43ED93-B23C-47EC-807D-1C89AF7AB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3" t="20820" r="52158" b="28223"/>
          <a:stretch/>
        </p:blipFill>
        <p:spPr>
          <a:xfrm>
            <a:off x="3656550" y="1978865"/>
            <a:ext cx="206547" cy="496567"/>
          </a:xfrm>
          <a:custGeom>
            <a:avLst/>
            <a:gdLst>
              <a:gd name="connsiteX0" fmla="*/ 0 w 784362"/>
              <a:gd name="connsiteY0" fmla="*/ 0 h 1885714"/>
              <a:gd name="connsiteX1" fmla="*/ 784362 w 784362"/>
              <a:gd name="connsiteY1" fmla="*/ 0 h 1885714"/>
              <a:gd name="connsiteX2" fmla="*/ 784362 w 784362"/>
              <a:gd name="connsiteY2" fmla="*/ 1179757 h 1885714"/>
              <a:gd name="connsiteX3" fmla="*/ 624641 w 784362"/>
              <a:gd name="connsiteY3" fmla="*/ 1179757 h 1885714"/>
              <a:gd name="connsiteX4" fmla="*/ 624641 w 784362"/>
              <a:gd name="connsiteY4" fmla="*/ 1885714 h 1885714"/>
              <a:gd name="connsiteX5" fmla="*/ 0 w 784362"/>
              <a:gd name="connsiteY5" fmla="*/ 1885714 h 188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362" h="1885714">
                <a:moveTo>
                  <a:pt x="0" y="0"/>
                </a:moveTo>
                <a:lnTo>
                  <a:pt x="784362" y="0"/>
                </a:lnTo>
                <a:lnTo>
                  <a:pt x="784362" y="1179757"/>
                </a:lnTo>
                <a:lnTo>
                  <a:pt x="624641" y="1179757"/>
                </a:lnTo>
                <a:lnTo>
                  <a:pt x="624641" y="1885714"/>
                </a:lnTo>
                <a:lnTo>
                  <a:pt x="0" y="1885714"/>
                </a:lnTo>
                <a:close/>
              </a:path>
            </a:pathLst>
          </a:custGeom>
        </p:spPr>
      </p:pic>
      <p:sp>
        <p:nvSpPr>
          <p:cNvPr id="21" name="矩形 5">
            <a:extLst>
              <a:ext uri="{FF2B5EF4-FFF2-40B4-BE49-F238E27FC236}">
                <a16:creationId xmlns:a16="http://schemas.microsoft.com/office/drawing/2014/main" id="{0764775C-4327-4D76-9483-0C8C7AF6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37" y="2693057"/>
            <a:ext cx="73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杠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D1FEEF4-8EF8-4A6A-9050-FA190D3E9DF8}"/>
              </a:ext>
            </a:extLst>
          </p:cNvPr>
          <p:cNvSpPr/>
          <p:nvPr/>
        </p:nvSpPr>
        <p:spPr bwMode="auto">
          <a:xfrm>
            <a:off x="2054648" y="796777"/>
            <a:ext cx="1202820" cy="53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zhànɡ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20BFBAE-62FC-4563-BD45-ABBDF69374C8}"/>
              </a:ext>
            </a:extLst>
          </p:cNvPr>
          <p:cNvSpPr/>
          <p:nvPr/>
        </p:nvSpPr>
        <p:spPr bwMode="auto">
          <a:xfrm>
            <a:off x="4325553" y="828514"/>
            <a:ext cx="1202820" cy="53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zhānɡ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5E50100-1216-4913-8F3F-9257B77E5973}"/>
              </a:ext>
            </a:extLst>
          </p:cNvPr>
          <p:cNvSpPr/>
          <p:nvPr/>
        </p:nvSpPr>
        <p:spPr bwMode="auto">
          <a:xfrm>
            <a:off x="6537357" y="828514"/>
            <a:ext cx="1202820" cy="53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jiǎo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2CC3E99-4D01-4026-827C-11E1CFED0245}"/>
              </a:ext>
            </a:extLst>
          </p:cNvPr>
          <p:cNvSpPr/>
          <p:nvPr/>
        </p:nvSpPr>
        <p:spPr>
          <a:xfrm>
            <a:off x="2139530" y="3218614"/>
            <a:ext cx="4518933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贝字旁：与金钱有关。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C5CCDB7-3D1F-456A-B4CA-BE8BFB90FC34}"/>
              </a:ext>
            </a:extLst>
          </p:cNvPr>
          <p:cNvSpPr/>
          <p:nvPr/>
        </p:nvSpPr>
        <p:spPr>
          <a:xfrm>
            <a:off x="2139529" y="3748131"/>
            <a:ext cx="4518933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木字旁：与树木有关。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833BB67-13B8-4855-A5AC-3C5A3FF11178}"/>
              </a:ext>
            </a:extLst>
          </p:cNvPr>
          <p:cNvSpPr/>
          <p:nvPr/>
        </p:nvSpPr>
        <p:spPr>
          <a:xfrm>
            <a:off x="2139528" y="4288856"/>
            <a:ext cx="4518933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反犬旁：与动物有关。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43DA56F-1CA7-4371-A489-FD7D5FB8BFA5}"/>
              </a:ext>
            </a:extLst>
          </p:cNvPr>
          <p:cNvGrpSpPr/>
          <p:nvPr/>
        </p:nvGrpSpPr>
        <p:grpSpPr>
          <a:xfrm>
            <a:off x="6258868" y="3137262"/>
            <a:ext cx="2398164" cy="1707693"/>
            <a:chOff x="5598160" y="1072019"/>
            <a:chExt cx="2398164" cy="1707693"/>
          </a:xfrm>
        </p:grpSpPr>
        <p:sp>
          <p:nvSpPr>
            <p:cNvPr id="29" name="思想气泡: 云 28">
              <a:extLst>
                <a:ext uri="{FF2B5EF4-FFF2-40B4-BE49-F238E27FC236}">
                  <a16:creationId xmlns:a16="http://schemas.microsoft.com/office/drawing/2014/main" id="{26C4958B-1CC6-4F54-A80E-AD93E7D40605}"/>
                </a:ext>
              </a:extLst>
            </p:cNvPr>
            <p:cNvSpPr/>
            <p:nvPr/>
          </p:nvSpPr>
          <p:spPr>
            <a:xfrm>
              <a:off x="5598160" y="1072019"/>
              <a:ext cx="2398164" cy="1707693"/>
            </a:xfrm>
            <a:prstGeom prst="cloudCallout">
              <a:avLst>
                <a:gd name="adj1" fmla="val -76365"/>
                <a:gd name="adj2" fmla="val -4843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A734E70-457F-4F46-AA5C-236F50F8B61C}"/>
                </a:ext>
              </a:extLst>
            </p:cNvPr>
            <p:cNvSpPr txBox="1"/>
            <p:nvPr/>
          </p:nvSpPr>
          <p:spPr>
            <a:xfrm>
              <a:off x="5771318" y="1242070"/>
              <a:ext cx="222267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有什么好办法可以记住它们？</a:t>
              </a:r>
              <a:endParaRPr lang="zh-CN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08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59A9019-23CF-4E60-8B73-35861CEF0AED}"/>
              </a:ext>
            </a:extLst>
          </p:cNvPr>
          <p:cNvSpPr/>
          <p:nvPr/>
        </p:nvSpPr>
        <p:spPr>
          <a:xfrm>
            <a:off x="620898" y="753845"/>
            <a:ext cx="8086222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比一比：看谁记得又多又准，小组比赛巧记字。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识字大比拼：出示生字卡片组词认读。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看谁写得多。第一组：换偏旁写出不同的汉字；第二组：写出带有这些偏旁的其他汉字。</a:t>
            </a:r>
          </a:p>
        </p:txBody>
      </p:sp>
    </p:spTree>
    <p:extLst>
      <p:ext uri="{BB962C8B-B14F-4D97-AF65-F5344CB8AC3E}">
        <p14:creationId xmlns:p14="http://schemas.microsoft.com/office/powerpoint/2010/main" val="286338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1B62057-0F0F-469F-B0DD-560F271D2A40}"/>
              </a:ext>
            </a:extLst>
          </p:cNvPr>
          <p:cNvSpPr/>
          <p:nvPr/>
        </p:nvSpPr>
        <p:spPr>
          <a:xfrm>
            <a:off x="886196" y="731078"/>
            <a:ext cx="7658364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读一读，想想它们有什么相同之处和不同之处。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C810AD-3F21-4E04-A942-035FB5AF3379}"/>
              </a:ext>
            </a:extLst>
          </p:cNvPr>
          <p:cNvSpPr/>
          <p:nvPr/>
        </p:nvSpPr>
        <p:spPr>
          <a:xfrm>
            <a:off x="886195" y="1281296"/>
            <a:ext cx="7847287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那时没有电视，没有收音机，没有汽车，也没有飞机。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那时没有电视、收音机、汽车和飞机。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A957C21-42B5-4411-84E0-545D17CCB64A}"/>
              </a:ext>
            </a:extLst>
          </p:cNvPr>
          <p:cNvSpPr/>
          <p:nvPr/>
        </p:nvSpPr>
        <p:spPr>
          <a:xfrm>
            <a:off x="886195" y="2990238"/>
            <a:ext cx="7847287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那条狗高兴的时候叫，紧张的时候叫，发怒的时候也叫。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那条狗高兴、紧张、发怒的时候都叫。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6842C6-849F-4025-A3BA-6E7CF492E980}"/>
              </a:ext>
            </a:extLst>
          </p:cNvPr>
          <p:cNvSpPr txBox="1"/>
          <p:nvPr/>
        </p:nvSpPr>
        <p:spPr>
          <a:xfrm>
            <a:off x="891799" y="45364"/>
            <a:ext cx="22518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词句段运用</a:t>
            </a:r>
          </a:p>
        </p:txBody>
      </p:sp>
    </p:spTree>
    <p:extLst>
      <p:ext uri="{BB962C8B-B14F-4D97-AF65-F5344CB8AC3E}">
        <p14:creationId xmlns:p14="http://schemas.microsoft.com/office/powerpoint/2010/main" val="325904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A48C8BA-2930-4F38-855E-C6B84A9ECF9F}"/>
              </a:ext>
            </a:extLst>
          </p:cNvPr>
          <p:cNvSpPr/>
          <p:nvPr/>
        </p:nvSpPr>
        <p:spPr>
          <a:xfrm>
            <a:off x="1029385" y="750919"/>
            <a:ext cx="7658364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说一说：你发现每组两个句子的异同了吗？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92D8D0E-02CA-4DDE-817D-C1F37F0B63CC}"/>
              </a:ext>
            </a:extLst>
          </p:cNvPr>
          <p:cNvSpPr/>
          <p:nvPr/>
        </p:nvSpPr>
        <p:spPr>
          <a:xfrm>
            <a:off x="1029386" y="1403404"/>
            <a:ext cx="7658364" cy="312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：两个句子表达的意思一样。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：第一组中的第一句反复运用“没有”，一共在句中出现了四次；第二句中只有一个“没有”。第二组中的第一句反复使用“叫”，第二句没有反复使用。</a:t>
            </a:r>
          </a:p>
        </p:txBody>
      </p:sp>
    </p:spTree>
    <p:extLst>
      <p:ext uri="{BB962C8B-B14F-4D97-AF65-F5344CB8AC3E}">
        <p14:creationId xmlns:p14="http://schemas.microsoft.com/office/powerpoint/2010/main" val="152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7D3AF85-D861-4B47-994D-319A565CB200}"/>
              </a:ext>
            </a:extLst>
          </p:cNvPr>
          <p:cNvSpPr/>
          <p:nvPr/>
        </p:nvSpPr>
        <p:spPr>
          <a:xfrm>
            <a:off x="559937" y="370096"/>
            <a:ext cx="730898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再读句子提问：读了每组中的两个句子，你有什么不同的感受？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A749C3-16CA-4836-BFF2-790046B971EE}"/>
              </a:ext>
            </a:extLst>
          </p:cNvPr>
          <p:cNvSpPr/>
          <p:nvPr/>
        </p:nvSpPr>
        <p:spPr>
          <a:xfrm>
            <a:off x="559937" y="1488789"/>
            <a:ext cx="8177662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那时没有电视，没有收音机，没有汽车，也没有飞机。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那时没有电视、收音机、汽车和飞机。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B32773-3A81-4C0C-B649-38D70B1D0E89}"/>
              </a:ext>
            </a:extLst>
          </p:cNvPr>
          <p:cNvSpPr/>
          <p:nvPr/>
        </p:nvSpPr>
        <p:spPr>
          <a:xfrm>
            <a:off x="559936" y="3217854"/>
            <a:ext cx="8177662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那条狗高兴的时候叫，紧张的时候叫，发怒的时候也叫。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那条狗高兴、紧张、发怒的时候都叫。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D2F2F35-777A-427F-91CE-85E816FD6489}"/>
              </a:ext>
            </a:extLst>
          </p:cNvPr>
          <p:cNvSpPr/>
          <p:nvPr/>
        </p:nvSpPr>
        <p:spPr>
          <a:xfrm>
            <a:off x="1818640" y="1553344"/>
            <a:ext cx="721360" cy="4732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7C8F53D-ABA3-414C-8D8A-0C4EC0ACBABE}"/>
              </a:ext>
            </a:extLst>
          </p:cNvPr>
          <p:cNvSpPr/>
          <p:nvPr/>
        </p:nvSpPr>
        <p:spPr>
          <a:xfrm>
            <a:off x="3622040" y="1553344"/>
            <a:ext cx="721360" cy="4732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5A10935-7723-4895-9496-C4EE907BA216}"/>
              </a:ext>
            </a:extLst>
          </p:cNvPr>
          <p:cNvSpPr/>
          <p:nvPr/>
        </p:nvSpPr>
        <p:spPr>
          <a:xfrm>
            <a:off x="5727337" y="1568222"/>
            <a:ext cx="721360" cy="4732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114E578-B0F7-49ED-9379-87DEF9CF9DC6}"/>
              </a:ext>
            </a:extLst>
          </p:cNvPr>
          <p:cNvGrpSpPr/>
          <p:nvPr/>
        </p:nvGrpSpPr>
        <p:grpSpPr>
          <a:xfrm rot="314349">
            <a:off x="4818380" y="102779"/>
            <a:ext cx="2641598" cy="1275144"/>
            <a:chOff x="5598160" y="1072020"/>
            <a:chExt cx="2641598" cy="1275144"/>
          </a:xfrm>
        </p:grpSpPr>
        <p:sp>
          <p:nvSpPr>
            <p:cNvPr id="13" name="思想气泡: 云 12">
              <a:extLst>
                <a:ext uri="{FF2B5EF4-FFF2-40B4-BE49-F238E27FC236}">
                  <a16:creationId xmlns:a16="http://schemas.microsoft.com/office/drawing/2014/main" id="{3CBEE337-4A89-4E96-8FAC-591F76AAE69C}"/>
                </a:ext>
              </a:extLst>
            </p:cNvPr>
            <p:cNvSpPr/>
            <p:nvPr/>
          </p:nvSpPr>
          <p:spPr>
            <a:xfrm>
              <a:off x="5598160" y="1072020"/>
              <a:ext cx="2641598" cy="1275144"/>
            </a:xfrm>
            <a:prstGeom prst="cloudCallout">
              <a:avLst>
                <a:gd name="adj1" fmla="val -76750"/>
                <a:gd name="adj2" fmla="val 6390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153D337-6FD8-43D0-856D-C015C039509B}"/>
                </a:ext>
              </a:extLst>
            </p:cNvPr>
            <p:cNvSpPr txBox="1"/>
            <p:nvPr/>
          </p:nvSpPr>
          <p:spPr>
            <a:xfrm rot="21283930">
              <a:off x="5684739" y="1294094"/>
              <a:ext cx="24684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强调了当时科技落后的状况。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3A05CB0F-3082-4727-9A39-3B6861D90BC3}"/>
              </a:ext>
            </a:extLst>
          </p:cNvPr>
          <p:cNvSpPr/>
          <p:nvPr/>
        </p:nvSpPr>
        <p:spPr>
          <a:xfrm>
            <a:off x="2880360" y="3291736"/>
            <a:ext cx="1112520" cy="4732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06A4CBD-92F7-490D-9C91-2F19E18B4096}"/>
              </a:ext>
            </a:extLst>
          </p:cNvPr>
          <p:cNvSpPr/>
          <p:nvPr/>
        </p:nvSpPr>
        <p:spPr>
          <a:xfrm>
            <a:off x="5374640" y="3291736"/>
            <a:ext cx="1112520" cy="4732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C957CC3-8A68-4EA5-9FA8-F09875B21ADA}"/>
              </a:ext>
            </a:extLst>
          </p:cNvPr>
          <p:cNvSpPr/>
          <p:nvPr/>
        </p:nvSpPr>
        <p:spPr>
          <a:xfrm>
            <a:off x="7868920" y="3271331"/>
            <a:ext cx="715144" cy="4732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335FC35-A663-4AED-90CF-2E200A48054E}"/>
              </a:ext>
            </a:extLst>
          </p:cNvPr>
          <p:cNvSpPr/>
          <p:nvPr/>
        </p:nvSpPr>
        <p:spPr>
          <a:xfrm>
            <a:off x="1083176" y="3810000"/>
            <a:ext cx="420504" cy="431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C0CA8F-5BF0-44E2-B178-C8E1C0469632}"/>
              </a:ext>
            </a:extLst>
          </p:cNvPr>
          <p:cNvGrpSpPr/>
          <p:nvPr/>
        </p:nvGrpSpPr>
        <p:grpSpPr>
          <a:xfrm>
            <a:off x="3982720" y="3744545"/>
            <a:ext cx="4210594" cy="1275144"/>
            <a:chOff x="3845560" y="1072020"/>
            <a:chExt cx="4210594" cy="1275144"/>
          </a:xfrm>
        </p:grpSpPr>
        <p:sp>
          <p:nvSpPr>
            <p:cNvPr id="20" name="思想气泡: 云 19">
              <a:extLst>
                <a:ext uri="{FF2B5EF4-FFF2-40B4-BE49-F238E27FC236}">
                  <a16:creationId xmlns:a16="http://schemas.microsoft.com/office/drawing/2014/main" id="{634DA50B-A23A-418C-8874-15CFCB68BE48}"/>
                </a:ext>
              </a:extLst>
            </p:cNvPr>
            <p:cNvSpPr/>
            <p:nvPr/>
          </p:nvSpPr>
          <p:spPr>
            <a:xfrm>
              <a:off x="3845560" y="1072020"/>
              <a:ext cx="4210594" cy="1275144"/>
            </a:xfrm>
            <a:prstGeom prst="cloudCallout">
              <a:avLst>
                <a:gd name="adj1" fmla="val -46282"/>
                <a:gd name="adj2" fmla="val -5321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A4FE0AD-3598-4008-BAC5-1FAB1BF1C73D}"/>
                </a:ext>
              </a:extLst>
            </p:cNvPr>
            <p:cNvSpPr txBox="1"/>
            <p:nvPr/>
          </p:nvSpPr>
          <p:spPr>
            <a:xfrm>
              <a:off x="4106977" y="1232538"/>
              <a:ext cx="37699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强调了狗在不同的情绪状态下十分爱叫的特点。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9F86B384-4AA2-7E42-7280-793EAE58AE16}"/>
              </a:ext>
            </a:extLst>
          </p:cNvPr>
          <p:cNvSpPr/>
          <p:nvPr/>
        </p:nvSpPr>
        <p:spPr>
          <a:xfrm>
            <a:off x="7533275" y="1554064"/>
            <a:ext cx="1050787" cy="4732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8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</TotalTime>
  <Words>1453</Words>
  <Application>Microsoft Office PowerPoint</Application>
  <PresentationFormat>全屏显示(16:9)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Arial</vt:lpstr>
      <vt:lpstr>Calibri</vt:lpstr>
      <vt:lpstr>Wingdings</vt:lpstr>
      <vt:lpstr>黑体</vt:lpstr>
      <vt:lpstr>楷体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CC14098</cp:lastModifiedBy>
  <cp:revision>165</cp:revision>
  <dcterms:created xsi:type="dcterms:W3CDTF">2017-07-25T02:42:00Z</dcterms:created>
  <dcterms:modified xsi:type="dcterms:W3CDTF">2022-08-09T02:27:23Z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