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433" r:id="rId2"/>
    <p:sldId id="545" r:id="rId3"/>
    <p:sldId id="1061" r:id="rId4"/>
    <p:sldId id="1254" r:id="rId5"/>
    <p:sldId id="988" r:id="rId6"/>
    <p:sldId id="1220" r:id="rId7"/>
    <p:sldId id="1262" r:id="rId8"/>
    <p:sldId id="1221" r:id="rId9"/>
    <p:sldId id="1256" r:id="rId10"/>
    <p:sldId id="1257" r:id="rId11"/>
    <p:sldId id="1099" r:id="rId12"/>
    <p:sldId id="1098" r:id="rId13"/>
    <p:sldId id="1153" r:id="rId14"/>
    <p:sldId id="1258" r:id="rId15"/>
    <p:sldId id="1250" r:id="rId16"/>
    <p:sldId id="1259" r:id="rId17"/>
    <p:sldId id="1260" r:id="rId18"/>
    <p:sldId id="1097" r:id="rId19"/>
    <p:sldId id="1192" r:id="rId20"/>
    <p:sldId id="1193" r:id="rId21"/>
    <p:sldId id="1247" r:id="rId22"/>
    <p:sldId id="1194" r:id="rId23"/>
    <p:sldId id="1252" r:id="rId24"/>
    <p:sldId id="1202" r:id="rId25"/>
    <p:sldId id="119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黑体" panose="02010609060101010101" pitchFamily="49" charset="-122"/>
      <p:regular r:id="rId33"/>
    </p:embeddedFont>
    <p:embeddedFont>
      <p:font typeface="楷体" panose="02010609060101010101" pitchFamily="49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0CEB7BA-57BC-404C-9576-6A7C589B65E2}">
          <p14:sldIdLst>
            <p14:sldId id="1433"/>
            <p14:sldId id="545"/>
            <p14:sldId id="1061"/>
            <p14:sldId id="1254"/>
            <p14:sldId id="988"/>
            <p14:sldId id="1220"/>
            <p14:sldId id="1262"/>
            <p14:sldId id="1221"/>
            <p14:sldId id="1256"/>
            <p14:sldId id="1257"/>
            <p14:sldId id="1099"/>
            <p14:sldId id="1098"/>
            <p14:sldId id="1153"/>
            <p14:sldId id="1258"/>
            <p14:sldId id="1250"/>
            <p14:sldId id="1259"/>
            <p14:sldId id="1260"/>
            <p14:sldId id="1097"/>
            <p14:sldId id="1192"/>
            <p14:sldId id="1193"/>
            <p14:sldId id="1247"/>
            <p14:sldId id="1194"/>
            <p14:sldId id="1252"/>
            <p14:sldId id="1202"/>
            <p14:sldId id="11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D0"/>
    <a:srgbClr val="FF0000"/>
    <a:srgbClr val="0070C0"/>
    <a:srgbClr val="FF6600"/>
    <a:srgbClr val="009900"/>
    <a:srgbClr val="FF9933"/>
    <a:srgbClr val="EE6060"/>
    <a:srgbClr val="FF9F9F"/>
    <a:srgbClr val="FFB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4660"/>
  </p:normalViewPr>
  <p:slideViewPr>
    <p:cSldViewPr>
      <p:cViewPr varScale="1">
        <p:scale>
          <a:sx n="142" d="100"/>
          <a:sy n="142" d="100"/>
        </p:scale>
        <p:origin x="408" y="114"/>
      </p:cViewPr>
      <p:guideLst>
        <p:guide orient="horz" pos="15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7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60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71" y="4768096"/>
            <a:ext cx="2133933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BEE1-2FDF-4E67-B289-6F0CB0ED4004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688" y="4768096"/>
            <a:ext cx="2894862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034" y="4768096"/>
            <a:ext cx="2133933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C:\Users\wzsdth\Desktop\图片1_副本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88817"/>
            <a:ext cx="9144000" cy="167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 userDrawn="1"/>
        </p:nvGrpSpPr>
        <p:grpSpPr>
          <a:xfrm>
            <a:off x="1" y="92978"/>
            <a:ext cx="2771800" cy="276999"/>
            <a:chOff x="1" y="92978"/>
            <a:chExt cx="2771800" cy="276999"/>
          </a:xfrm>
        </p:grpSpPr>
        <p:sp>
          <p:nvSpPr>
            <p:cNvPr id="8" name="矩形 7"/>
            <p:cNvSpPr/>
            <p:nvPr userDrawn="1"/>
          </p:nvSpPr>
          <p:spPr>
            <a:xfrm flipH="1">
              <a:off x="1" y="123478"/>
              <a:ext cx="2771800" cy="216000"/>
            </a:xfrm>
            <a:prstGeom prst="rect">
              <a:avLst/>
            </a:prstGeom>
            <a:gradFill flip="none" rotWithShape="1">
              <a:gsLst>
                <a:gs pos="40000">
                  <a:schemeClr val="accent5">
                    <a:lumMod val="60000"/>
                    <a:lumOff val="40000"/>
                  </a:schemeClr>
                </a:gs>
                <a:gs pos="97000">
                  <a:schemeClr val="bg1">
                    <a:alpha val="0"/>
                  </a:schemeClr>
                </a:gs>
                <a:gs pos="70000">
                  <a:schemeClr val="accent5">
                    <a:lumMod val="40000"/>
                    <a:lumOff val="60000"/>
                    <a:alpha val="7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" name="文本框 10"/>
            <p:cNvSpPr txBox="1"/>
            <p:nvPr userDrawn="1"/>
          </p:nvSpPr>
          <p:spPr>
            <a:xfrm>
              <a:off x="179512" y="92978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交流平台与初试身手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tiff"/><Relationship Id="rId7" Type="http://schemas.openxmlformats.org/officeDocument/2006/relationships/image" Target="../media/image17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36258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517741"/>
            <a:ext cx="1744345" cy="13582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3528" y="1851670"/>
            <a:ext cx="150146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奶奶的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生日聚会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5580112" y="105958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E2ED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自己看到了什么</a:t>
            </a:r>
          </a:p>
        </p:txBody>
      </p:sp>
      <p:sp>
        <p:nvSpPr>
          <p:cNvPr id="18" name="文本框 8"/>
          <p:cNvSpPr txBox="1"/>
          <p:nvPr/>
        </p:nvSpPr>
        <p:spPr>
          <a:xfrm>
            <a:off x="5481381" y="1848165"/>
            <a:ext cx="297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E2ED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图中的人会想些什么</a:t>
            </a:r>
          </a:p>
        </p:txBody>
      </p:sp>
      <p:sp>
        <p:nvSpPr>
          <p:cNvPr id="19" name="矩形 18"/>
          <p:cNvSpPr/>
          <p:nvPr/>
        </p:nvSpPr>
        <p:spPr>
          <a:xfrm>
            <a:off x="5478760" y="2634125"/>
            <a:ext cx="297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E2ED0"/>
                </a:solidFill>
              </a:rPr>
              <a:t>如果自己就在生日聚会上，会听到些什么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96" y="972649"/>
            <a:ext cx="3404792" cy="26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0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/>
          <p:nvPr/>
        </p:nvSpPr>
        <p:spPr>
          <a:xfrm>
            <a:off x="2256155" y="1059582"/>
            <a:ext cx="5560060" cy="1961123"/>
          </a:xfrm>
          <a:prstGeom prst="wedgeRoundRectCallout">
            <a:avLst>
              <a:gd name="adj1" fmla="val -50000"/>
              <a:gd name="adj2" fmla="val -19944"/>
              <a:gd name="adj3" fmla="val 166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结合图片发挥想象，把图片的内容说清楚。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292513"/>
            <a:ext cx="2050415" cy="2646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289662"/>
            <a:ext cx="1744345" cy="1358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584" y="3274799"/>
            <a:ext cx="7272808" cy="95313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说之前先想一想，要把图片内容说清楚，可以运用交流平台总结的哪些方法？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62034"/>
            <a:ext cx="6228184" cy="25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/>
          <p:nvPr/>
        </p:nvSpPr>
        <p:spPr>
          <a:xfrm>
            <a:off x="337457" y="555526"/>
            <a:ext cx="1354223" cy="843280"/>
          </a:xfrm>
          <a:prstGeom prst="wedgeRoundRectCallout">
            <a:avLst>
              <a:gd name="adj1" fmla="val -50000"/>
              <a:gd name="adj2" fmla="val -19944"/>
              <a:gd name="adj3" fmla="val 166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评一评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5845" y="3235325"/>
            <a:ext cx="1744345" cy="13582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0032" y="3269527"/>
            <a:ext cx="6625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仔细观察图片，看看是否把看到的、听到的、想到的都表达出来了？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5526"/>
            <a:ext cx="6228184" cy="25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/>
          <p:nvPr/>
        </p:nvSpPr>
        <p:spPr>
          <a:xfrm>
            <a:off x="337457" y="555526"/>
            <a:ext cx="1354223" cy="843280"/>
          </a:xfrm>
          <a:prstGeom prst="wedgeRoundRectCallout">
            <a:avLst>
              <a:gd name="adj1" fmla="val -50000"/>
              <a:gd name="adj2" fmla="val -19944"/>
              <a:gd name="adj3" fmla="val 166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评一评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5845" y="3235325"/>
            <a:ext cx="1744345" cy="1358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5576" y="3227661"/>
            <a:ext cx="6993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看到的画面上人物的动作、样子、表情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听到的声音、人物的语言……</a:t>
            </a: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当时的感受、产生的联想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1494"/>
            <a:ext cx="6228184" cy="25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6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5845" y="3235325"/>
            <a:ext cx="1744345" cy="13582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1560" y="3201713"/>
            <a:ext cx="72605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对照这些要点，请你进一步完善自己的表达。抓住看到的、听到的、想到的，把重要内容表达清楚。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5526"/>
            <a:ext cx="6228184" cy="25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2571750"/>
            <a:ext cx="8532440" cy="136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36" y="2574801"/>
            <a:ext cx="14287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771550"/>
            <a:ext cx="2411760" cy="218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90759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5043"/>
            <a:ext cx="8629997" cy="133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8" y="458703"/>
            <a:ext cx="2802932" cy="214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1970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57983" y="1203598"/>
            <a:ext cx="6225540" cy="2245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这节课，我们梳理总结了把一件事写清楚的方法，还尝试通过看到的、听到的、想到的把图片上的情形说清楚了，大家都很棒。我们可以把学到的这些方法运用到今后的表达中去。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090"/>
          <a:stretch>
            <a:fillRect/>
          </a:stretch>
        </p:blipFill>
        <p:spPr>
          <a:xfrm>
            <a:off x="376555" y="1466850"/>
            <a:ext cx="1970405" cy="2646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/>
          <p:nvPr/>
        </p:nvSpPr>
        <p:spPr>
          <a:xfrm>
            <a:off x="2267744" y="528296"/>
            <a:ext cx="5560060" cy="3124200"/>
          </a:xfrm>
          <a:prstGeom prst="wedgeRoundRectCallout">
            <a:avLst>
              <a:gd name="adj1" fmla="val -50000"/>
              <a:gd name="adj2" fmla="val -19944"/>
              <a:gd name="adj3" fmla="val 16667"/>
            </a:avLst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微软雅黑" panose="020B0503020204020204" charset="-122"/>
              </a:rPr>
              <a:t>家庭生活就是由大大小小的事情组成的，我为你泡茶，你为我洗衣，这些平常的家务联接着彼此的心，蕴藏这最真的情。</a:t>
            </a:r>
            <a:r>
              <a:rPr lang="zh-CN" altLang="en-US" sz="2800" dirty="0">
                <a:solidFill>
                  <a:srgbClr val="2E2ED0"/>
                </a:solidFill>
                <a:latin typeface="黑体" pitchFamily="49" charset="-122"/>
                <a:ea typeface="黑体" pitchFamily="49" charset="-122"/>
                <a:cs typeface="微软雅黑" panose="020B0503020204020204" charset="-122"/>
              </a:rPr>
              <a:t>把你观察到的家人做家务的过程，用一段话记录下来，注意用上表示动作的词语。</a:t>
            </a:r>
            <a:endParaRPr lang="zh-CN" altLang="en-US" sz="2800" b="1" dirty="0">
              <a:solidFill>
                <a:srgbClr val="2E2ED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9418"/>
          <a:stretch>
            <a:fillRect/>
          </a:stretch>
        </p:blipFill>
        <p:spPr>
          <a:xfrm>
            <a:off x="600710" y="1413510"/>
            <a:ext cx="1910715" cy="2646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5845" y="3235325"/>
            <a:ext cx="1744345" cy="1358265"/>
          </a:xfrm>
          <a:prstGeom prst="rect">
            <a:avLst/>
          </a:prstGeom>
        </p:spPr>
      </p:pic>
      <p:sp>
        <p:nvSpPr>
          <p:cNvPr id="8" name="文本框 14">
            <a:hlinkClick r:id="" action="ppaction://noaction"/>
          </p:cNvPr>
          <p:cNvSpPr txBox="1"/>
          <p:nvPr/>
        </p:nvSpPr>
        <p:spPr>
          <a:xfrm>
            <a:off x="9085" y="355576"/>
            <a:ext cx="1086986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Q58PICtZ5_1024[1]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6858" t="12756" r="13882" b="27205"/>
          <a:stretch>
            <a:fillRect/>
          </a:stretch>
        </p:blipFill>
        <p:spPr>
          <a:xfrm>
            <a:off x="259591" y="2293432"/>
            <a:ext cx="2519756" cy="2184424"/>
          </a:xfrm>
          <a:prstGeom prst="rect">
            <a:avLst/>
          </a:prstGeom>
        </p:spPr>
      </p:pic>
      <p:pic>
        <p:nvPicPr>
          <p:cNvPr id="5" name="图片 4" descr="09758PICqUQ_102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296" y="525017"/>
            <a:ext cx="1253704" cy="12537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60103" y="3501033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999578" y="1303331"/>
            <a:ext cx="7138493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zh-CN" sz="60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交流平台与初试身手</a:t>
            </a:r>
          </a:p>
        </p:txBody>
      </p:sp>
      <p:pic>
        <p:nvPicPr>
          <p:cNvPr id="16" name="Picture 2" descr="https://timgsa.baidu.com/timg?image&amp;quality=80&amp;size=b9999_10000&amp;sec=1596796571047&amp;di=eb37d11a227c1ba87472b1c782569c39&amp;imgtype=0&amp;src=http%3A%2F%2Fbpic.588ku.com%2Felement_origin_min_pic%2F16%2F10%2F24%2Fd51189538c6dbb05d86a92b6ed0933a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37"/>
          <a:stretch/>
        </p:blipFill>
        <p:spPr bwMode="auto">
          <a:xfrm>
            <a:off x="2485206" y="2972007"/>
            <a:ext cx="6191250" cy="19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 flipH="1">
            <a:off x="0" y="117531"/>
            <a:ext cx="34920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"/>
          <p:cNvSpPr txBox="1"/>
          <p:nvPr/>
        </p:nvSpPr>
        <p:spPr>
          <a:xfrm>
            <a:off x="107510" y="81415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语文  四年级  上册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50367" y="1275606"/>
            <a:ext cx="7236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    我们来看一位同学写的片段。看看下面这两位同学有没有把家务的过程写清楚。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7199"/>
          <a:stretch/>
        </p:blipFill>
        <p:spPr>
          <a:xfrm>
            <a:off x="5580112" y="3363838"/>
            <a:ext cx="2517140" cy="1331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35150" y="2279015"/>
            <a:ext cx="5401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7544" y="586298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一天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早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上，只有我和姐姐在家，姐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姐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说给我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摊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鸡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蛋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吃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站在旁边看。只见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她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打开冰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箱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拿出两只鸡蛋去壳后放在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碗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加入一点点盐，左手拿碗右手拿筷子，朝顺时针方向搅拌，不ー会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鸡蛋就成了黄黄的蛋汁。紧接着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她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把平底锅放到灶上，点火，拿起油壶往锅里倒了一些油。不一会儿，油热了，锅里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袅袅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升起一些烟。姐姐就往锅里倒搅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拌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好的蛋汁。伴随着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滋滋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声，眼看着贴着锅的蛋汁凝成了鸡蛋饼，香味也飘出来了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姐姐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立即把鸡蛋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饼翻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了个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，又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</a:t>
            </a:r>
            <a:r>
              <a:rPr lang="en-US" altLang="zh-CN"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了两下，就出锅装到了盘子里。我端起盘子，用鼻子去闻，哇，真香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63875" y="4126309"/>
            <a:ext cx="2809900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这个片段写了什么？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552" y="627534"/>
            <a:ext cx="8112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妈妈把牛肉洗干净，切成块，用夹子夹起一块黑椒牛肉放进烤盘里，把烤盘放进烤箱。肉渐渐烤好了，一股浓郁的香味直扑我的鼻子里，我收起口水，迫不及待地夹起一块肉往嘴里塞，妈妈急忙说：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可别烫伤了！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一家人不约而同地笑起来。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1344930" y="3398936"/>
            <a:ext cx="7523480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黑椒牛肉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是怎么做出来的呢？没有写清楚。</a:t>
            </a:r>
          </a:p>
        </p:txBody>
      </p:sp>
      <p:sp>
        <p:nvSpPr>
          <p:cNvPr id="6" name="文本框 7"/>
          <p:cNvSpPr txBox="1"/>
          <p:nvPr/>
        </p:nvSpPr>
        <p:spPr>
          <a:xfrm>
            <a:off x="1331640" y="4246115"/>
            <a:ext cx="3960440" cy="5232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烤肉的时间没有写清楚。</a:t>
            </a:r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2" y="3147814"/>
            <a:ext cx="684589" cy="8909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8" y="4103865"/>
            <a:ext cx="629606" cy="807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94746" y="1203598"/>
            <a:ext cx="8388424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首先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，回忆做家务的步骤，按照先后顺序，把相关动作罗列下来。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接着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，自己边模仿家人做家务的动作边核对相关动词，检查是否有遗漏。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然后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，把动词扩展成句子，写出做家务的过程。  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最后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，读一读，着重关注句子是否通顺、连贯。</a:t>
            </a:r>
          </a:p>
        </p:txBody>
      </p:sp>
      <p:sp>
        <p:nvSpPr>
          <p:cNvPr id="2" name="矩形 1"/>
          <p:cNvSpPr/>
          <p:nvPr/>
        </p:nvSpPr>
        <p:spPr>
          <a:xfrm>
            <a:off x="3779912" y="48443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2E2ED0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  <a:sym typeface="+mn-ea"/>
              </a:rPr>
              <a:t>小  结</a:t>
            </a:r>
            <a:endParaRPr lang="zh-CN" altLang="en-US" sz="2000" dirty="0">
              <a:solidFill>
                <a:srgbClr val="2E2ED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89129" y="1853411"/>
            <a:ext cx="7571303" cy="646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修改加工，把做家务的过程写清楚。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16397" y="987574"/>
            <a:ext cx="7704856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写一件事，</a:t>
            </a:r>
            <a:r>
              <a:rPr lang="zh-CN" altLang="en-US" sz="2800" dirty="0">
                <a:solidFill>
                  <a:srgbClr val="2E2ED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把事情发展中的重要内容写清楚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是难点。通过写做家务的过程，我们有了新的收获，知道如何</a:t>
            </a:r>
            <a:r>
              <a:rPr lang="zh-CN" altLang="en-US" sz="2800" dirty="0">
                <a:solidFill>
                  <a:srgbClr val="2E2ED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用上表示动作的词语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，把做事的过程写清楚，这一方法可以用到以后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algn="l" defTabSz="685800">
              <a:lnSpc>
                <a:spcPct val="13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的表达中去。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5337"/>
          <a:stretch>
            <a:fillRect/>
          </a:stretch>
        </p:blipFill>
        <p:spPr>
          <a:xfrm>
            <a:off x="6422826" y="2859782"/>
            <a:ext cx="2114550" cy="180149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/>
          <p:nvPr/>
        </p:nvSpPr>
        <p:spPr>
          <a:xfrm>
            <a:off x="1730773" y="1635646"/>
            <a:ext cx="6729659" cy="1573708"/>
          </a:xfrm>
          <a:prstGeom prst="wedgeRoundRectCallout">
            <a:avLst>
              <a:gd name="adj1" fmla="val -48937"/>
              <a:gd name="adj2" fmla="val -1661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同学们，本单元我们学过两篇课文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麻雀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》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和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爬天都峰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》, 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请你回忆这两篇课文，作者如何把一件事情写清楚？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630" y="1275606"/>
            <a:ext cx="2050415" cy="26466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172061" y="244475"/>
            <a:ext cx="2367915" cy="822325"/>
            <a:chOff x="-111985" y="-57194"/>
            <a:chExt cx="3427776" cy="109642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635596" y="645368"/>
              <a:ext cx="0" cy="384721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4339" y="1039226"/>
              <a:ext cx="149042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918742" y="178827"/>
              <a:ext cx="1397049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315791" y="196658"/>
              <a:ext cx="0" cy="64107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>
              <a:off x="-111985" y="-57194"/>
              <a:ext cx="1152128" cy="914751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81129" y="490459"/>
            <a:ext cx="1859280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300" dirty="0">
                <a:latin typeface="黑体" panose="02010609060101010101" pitchFamily="49" charset="-122"/>
                <a:ea typeface="黑体" panose="02010609060101010101" pitchFamily="49" charset="-122"/>
              </a:rPr>
              <a:t>交流平台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"/>
          <p:cNvSpPr txBox="1"/>
          <p:nvPr/>
        </p:nvSpPr>
        <p:spPr>
          <a:xfrm>
            <a:off x="1421104" y="915566"/>
            <a:ext cx="25028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按一定的顺序写。</a:t>
            </a:r>
          </a:p>
        </p:txBody>
      </p:sp>
      <p:sp>
        <p:nvSpPr>
          <p:cNvPr id="19" name="文本框 5"/>
          <p:cNvSpPr txBox="1"/>
          <p:nvPr/>
        </p:nvSpPr>
        <p:spPr>
          <a:xfrm>
            <a:off x="1421105" y="2032268"/>
            <a:ext cx="502310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把事情的起因、经过和结果写清楚。</a:t>
            </a:r>
          </a:p>
        </p:txBody>
      </p:sp>
      <p:sp>
        <p:nvSpPr>
          <p:cNvPr id="20" name="文本框 2"/>
          <p:cNvSpPr txBox="1"/>
          <p:nvPr/>
        </p:nvSpPr>
        <p:spPr>
          <a:xfrm>
            <a:off x="1421103" y="2576394"/>
            <a:ext cx="59592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用上表示动作的词语把事情的过程写清楚。</a:t>
            </a:r>
          </a:p>
        </p:txBody>
      </p:sp>
      <p:sp>
        <p:nvSpPr>
          <p:cNvPr id="21" name="文本框 7"/>
          <p:cNvSpPr txBox="1"/>
          <p:nvPr/>
        </p:nvSpPr>
        <p:spPr>
          <a:xfrm>
            <a:off x="1403648" y="3180913"/>
            <a:ext cx="61206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抓住当时怎么想、怎么做、怎么说，把事情的经过写清楚。</a:t>
            </a:r>
          </a:p>
        </p:txBody>
      </p:sp>
      <p:sp>
        <p:nvSpPr>
          <p:cNvPr id="22" name="文本框 4"/>
          <p:cNvSpPr txBox="1"/>
          <p:nvPr/>
        </p:nvSpPr>
        <p:spPr>
          <a:xfrm>
            <a:off x="1403648" y="1462013"/>
            <a:ext cx="381642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写清楚时间、地点、人物。</a:t>
            </a:r>
          </a:p>
        </p:txBody>
      </p:sp>
    </p:spTree>
    <p:extLst>
      <p:ext uri="{BB962C8B-B14F-4D97-AF65-F5344CB8AC3E}">
        <p14:creationId xmlns:p14="http://schemas.microsoft.com/office/powerpoint/2010/main" val="39043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2267744" y="1419622"/>
            <a:ext cx="5693410" cy="17543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阅读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“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交流平台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”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，说说哪些方法是已经清楚的，哪些方法还想进一步了解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35" y="1678305"/>
            <a:ext cx="2050415" cy="2646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716016" y="789353"/>
            <a:ext cx="3778634" cy="1182526"/>
            <a:chOff x="4716016" y="1038638"/>
            <a:chExt cx="3778634" cy="1182526"/>
          </a:xfrm>
        </p:grpSpPr>
        <p:sp>
          <p:nvSpPr>
            <p:cNvPr id="5" name="文本框 4"/>
            <p:cNvSpPr txBox="1"/>
            <p:nvPr/>
          </p:nvSpPr>
          <p:spPr>
            <a:xfrm>
              <a:off x="4716016" y="1205500"/>
              <a:ext cx="3024336" cy="83099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    时间、地点、人物要交代明白。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1038638"/>
              <a:ext cx="1042330" cy="1182526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251520" y="2250457"/>
            <a:ext cx="4176464" cy="2037807"/>
            <a:chOff x="251520" y="2499742"/>
            <a:chExt cx="4176464" cy="2037807"/>
          </a:xfrm>
        </p:grpSpPr>
        <p:sp>
          <p:nvSpPr>
            <p:cNvPr id="3" name="文本框 2"/>
            <p:cNvSpPr txBox="1"/>
            <p:nvPr/>
          </p:nvSpPr>
          <p:spPr>
            <a:xfrm>
              <a:off x="1115616" y="2499742"/>
              <a:ext cx="3312368" cy="193899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    写事情要按照一定的顺序写。如，</a:t>
              </a:r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《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爬天都峰</a:t>
              </a:r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》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是按照爬山前、爬山中、爬上峰顶后的顺序来写的。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1520" y="2958597"/>
              <a:ext cx="1337130" cy="157895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743243" y="2250457"/>
            <a:ext cx="4103234" cy="1938992"/>
            <a:chOff x="4743243" y="2499742"/>
            <a:chExt cx="4103234" cy="1938992"/>
          </a:xfrm>
        </p:grpSpPr>
        <p:sp>
          <p:nvSpPr>
            <p:cNvPr id="6" name="文本框 5"/>
            <p:cNvSpPr txBox="1"/>
            <p:nvPr/>
          </p:nvSpPr>
          <p:spPr>
            <a:xfrm>
              <a:off x="4743243" y="2499742"/>
              <a:ext cx="3600400" cy="19389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    《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麻雀</a:t>
              </a:r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》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的作者把看到的、听到的、想到的都写了下来，活灵活现地展现了麻雀和猎狗相遇时的情形。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2822" y="3197880"/>
              <a:ext cx="703655" cy="1240854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88217" y="771550"/>
            <a:ext cx="3307719" cy="1244397"/>
            <a:chOff x="688217" y="1020835"/>
            <a:chExt cx="3307719" cy="1244397"/>
          </a:xfrm>
        </p:grpSpPr>
        <p:sp>
          <p:nvSpPr>
            <p:cNvPr id="4" name="文本框 3"/>
            <p:cNvSpPr txBox="1"/>
            <p:nvPr/>
          </p:nvSpPr>
          <p:spPr>
            <a:xfrm>
              <a:off x="1187624" y="1020835"/>
              <a:ext cx="2808312" cy="1200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    写一件事，要把事情的起因、经过、结果写清楚。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17" y="1186329"/>
              <a:ext cx="707078" cy="10789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0262" y="354908"/>
            <a:ext cx="3185487" cy="2022847"/>
            <a:chOff x="70262" y="354908"/>
            <a:chExt cx="3185487" cy="2022847"/>
          </a:xfrm>
        </p:grpSpPr>
        <p:sp>
          <p:nvSpPr>
            <p:cNvPr id="3" name="矩形 2"/>
            <p:cNvSpPr/>
            <p:nvPr/>
          </p:nvSpPr>
          <p:spPr>
            <a:xfrm>
              <a:off x="70262" y="2008423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dirty="0"/>
                <a:t>《</a:t>
              </a:r>
              <a:r>
                <a:rPr lang="zh-CN" altLang="zh-CN" b="1" kern="100" dirty="0">
                  <a:cs typeface="Times New Roman" panose="02020603050405020304" pitchFamily="18" charset="0"/>
                </a:rPr>
                <a:t>慢性子裁缝和急性子顾客》</a:t>
              </a:r>
              <a:endParaRPr lang="zh-CN" altLang="en-US" b="1" dirty="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82" y="354908"/>
              <a:ext cx="2413646" cy="17063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chemeClr val="accent6">
                  <a:lumMod val="50000"/>
                  <a:alpha val="58000"/>
                </a:schemeClr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15" name="组合 14"/>
          <p:cNvGrpSpPr/>
          <p:nvPr/>
        </p:nvGrpSpPr>
        <p:grpSpPr>
          <a:xfrm>
            <a:off x="3607296" y="-45351"/>
            <a:ext cx="2632198" cy="2127495"/>
            <a:chOff x="3491880" y="250260"/>
            <a:chExt cx="2632198" cy="2127495"/>
          </a:xfrm>
        </p:grpSpPr>
        <p:sp>
          <p:nvSpPr>
            <p:cNvPr id="4" name="矩形 3"/>
            <p:cNvSpPr/>
            <p:nvPr/>
          </p:nvSpPr>
          <p:spPr>
            <a:xfrm>
              <a:off x="4023149" y="200842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dirty="0"/>
                <a:t>《方帽子店》</a:t>
              </a:r>
              <a:endParaRPr lang="zh-CN" altLang="en-US" b="1" dirty="0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50260"/>
              <a:ext cx="2632198" cy="18608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chemeClr val="accent6">
                  <a:lumMod val="50000"/>
                  <a:alpha val="58000"/>
                </a:schemeClr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17" name="组合 16"/>
          <p:cNvGrpSpPr/>
          <p:nvPr/>
        </p:nvGrpSpPr>
        <p:grpSpPr>
          <a:xfrm>
            <a:off x="6732240" y="487937"/>
            <a:ext cx="2080954" cy="1727294"/>
            <a:chOff x="6655347" y="746135"/>
            <a:chExt cx="2080954" cy="1727294"/>
          </a:xfrm>
        </p:grpSpPr>
        <p:sp>
          <p:nvSpPr>
            <p:cNvPr id="5" name="矩形 4"/>
            <p:cNvSpPr/>
            <p:nvPr/>
          </p:nvSpPr>
          <p:spPr>
            <a:xfrm rot="351286">
              <a:off x="7127203" y="2104097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kern="100" dirty="0">
                  <a:cs typeface="Times New Roman" panose="02020603050405020304" pitchFamily="18" charset="0"/>
                </a:rPr>
                <a:t>《漏》</a:t>
              </a:r>
              <a:endParaRPr lang="zh-CN" altLang="en-US" b="1" dirty="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0346">
              <a:off x="6655347" y="746135"/>
              <a:ext cx="2080954" cy="14711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chemeClr val="accent6">
                  <a:lumMod val="50000"/>
                  <a:alpha val="58000"/>
                </a:schemeClr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19" name="组合 18"/>
          <p:cNvGrpSpPr/>
          <p:nvPr/>
        </p:nvGrpSpPr>
        <p:grpSpPr>
          <a:xfrm>
            <a:off x="205303" y="2645131"/>
            <a:ext cx="1935610" cy="1838182"/>
            <a:chOff x="251520" y="2662880"/>
            <a:chExt cx="1935610" cy="1838182"/>
          </a:xfrm>
        </p:grpSpPr>
        <p:sp>
          <p:nvSpPr>
            <p:cNvPr id="6" name="矩形 5"/>
            <p:cNvSpPr/>
            <p:nvPr/>
          </p:nvSpPr>
          <p:spPr>
            <a:xfrm rot="21213438">
              <a:off x="770834" y="413173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kern="100" dirty="0">
                  <a:cs typeface="Times New Roman" panose="02020603050405020304" pitchFamily="18" charset="0"/>
                </a:rPr>
                <a:t>《枣核》</a:t>
              </a:r>
              <a:endParaRPr lang="zh-CN" altLang="en-US" b="1" dirty="0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62880"/>
              <a:ext cx="1935610" cy="1368390"/>
            </a:xfrm>
            <a:prstGeom prst="rect">
              <a:avLst/>
            </a:prstGeom>
            <a:solidFill>
              <a:schemeClr val="bg1"/>
            </a:solidFill>
            <a:ln w="101600" cap="sq">
              <a:solidFill>
                <a:schemeClr val="accent6">
                  <a:lumMod val="50000"/>
                  <a:alpha val="57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10" name="组合 9"/>
          <p:cNvGrpSpPr/>
          <p:nvPr/>
        </p:nvGrpSpPr>
        <p:grpSpPr>
          <a:xfrm rot="287172">
            <a:off x="2642357" y="2597071"/>
            <a:ext cx="2195736" cy="1673889"/>
            <a:chOff x="2869828" y="2488445"/>
            <a:chExt cx="2195736" cy="1673889"/>
          </a:xfrm>
        </p:grpSpPr>
        <p:sp>
          <p:nvSpPr>
            <p:cNvPr id="7" name="矩形 6"/>
            <p:cNvSpPr/>
            <p:nvPr/>
          </p:nvSpPr>
          <p:spPr>
            <a:xfrm rot="21254722">
              <a:off x="3233987" y="379300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kern="100" dirty="0">
                  <a:cs typeface="Times New Roman" panose="02020603050405020304" pitchFamily="18" charset="0"/>
                </a:rPr>
                <a:t>《盘古开天地》</a:t>
              </a:r>
              <a:endParaRPr lang="zh-CN" altLang="en-US" b="1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828" y="2488445"/>
              <a:ext cx="2195736" cy="1206511"/>
            </a:xfrm>
            <a:prstGeom prst="rect">
              <a:avLst/>
            </a:prstGeom>
            <a:solidFill>
              <a:schemeClr val="bg1"/>
            </a:solidFill>
            <a:ln w="101600" cap="sq">
              <a:solidFill>
                <a:schemeClr val="accent6">
                  <a:lumMod val="50000"/>
                  <a:alpha val="57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20" name="组合 19"/>
          <p:cNvGrpSpPr/>
          <p:nvPr/>
        </p:nvGrpSpPr>
        <p:grpSpPr>
          <a:xfrm>
            <a:off x="4992453" y="2654930"/>
            <a:ext cx="1800493" cy="1543257"/>
            <a:chOff x="4992453" y="2654930"/>
            <a:chExt cx="1800493" cy="1543257"/>
          </a:xfrm>
        </p:grpSpPr>
        <p:sp>
          <p:nvSpPr>
            <p:cNvPr id="8" name="矩形 7"/>
            <p:cNvSpPr/>
            <p:nvPr/>
          </p:nvSpPr>
          <p:spPr>
            <a:xfrm rot="257693">
              <a:off x="4992453" y="382885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kern="100" dirty="0">
                  <a:cs typeface="Times New Roman" panose="02020603050405020304" pitchFamily="18" charset="0"/>
                </a:rPr>
                <a:t>《</a:t>
              </a:r>
              <a:r>
                <a:rPr lang="zh-CN" altLang="zh-CN" b="1" kern="100" dirty="0">
                  <a:cs typeface="Times New Roman" panose="02020603050405020304" pitchFamily="18" charset="0"/>
                </a:rPr>
                <a:t>普罗米修</a:t>
              </a:r>
              <a:r>
                <a:rPr lang="zh-CN" altLang="en-US" b="1" kern="100" dirty="0">
                  <a:cs typeface="Times New Roman" panose="02020603050405020304" pitchFamily="18" charset="0"/>
                </a:rPr>
                <a:t>斯</a:t>
              </a:r>
              <a:r>
                <a:rPr lang="zh-CN" altLang="zh-CN" b="1" kern="100" dirty="0">
                  <a:cs typeface="Times New Roman" panose="02020603050405020304" pitchFamily="18" charset="0"/>
                </a:rPr>
                <a:t>》</a:t>
              </a:r>
              <a:endParaRPr lang="zh-CN" altLang="en-US" b="1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0" r="7285"/>
            <a:stretch/>
          </p:blipFill>
          <p:spPr>
            <a:xfrm rot="646616">
              <a:off x="5282533" y="2654930"/>
              <a:ext cx="1377476" cy="1065994"/>
            </a:xfrm>
            <a:prstGeom prst="rect">
              <a:avLst/>
            </a:prstGeom>
            <a:solidFill>
              <a:schemeClr val="bg1"/>
            </a:solidFill>
            <a:ln w="101600" cap="sq">
              <a:solidFill>
                <a:schemeClr val="accent6">
                  <a:lumMod val="50000"/>
                  <a:alpha val="57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22" name="组合 21"/>
          <p:cNvGrpSpPr/>
          <p:nvPr/>
        </p:nvGrpSpPr>
        <p:grpSpPr>
          <a:xfrm>
            <a:off x="7160011" y="2382850"/>
            <a:ext cx="1872208" cy="1972338"/>
            <a:chOff x="7082028" y="2340093"/>
            <a:chExt cx="1872208" cy="1972338"/>
          </a:xfrm>
        </p:grpSpPr>
        <p:sp>
          <p:nvSpPr>
            <p:cNvPr id="2" name="矩形 1"/>
            <p:cNvSpPr/>
            <p:nvPr/>
          </p:nvSpPr>
          <p:spPr>
            <a:xfrm rot="21369987">
              <a:off x="7082028" y="3943099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b="1" kern="100" dirty="0">
                  <a:cs typeface="Times New Roman" panose="02020603050405020304" pitchFamily="18" charset="0"/>
                </a:rPr>
                <a:t>《女娲补天》</a:t>
              </a:r>
              <a:endParaRPr lang="zh-CN" altLang="en-US" b="1" dirty="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3" r="22955"/>
            <a:stretch/>
          </p:blipFill>
          <p:spPr>
            <a:xfrm rot="158204">
              <a:off x="7106136" y="2340093"/>
              <a:ext cx="1391974" cy="1525868"/>
            </a:xfrm>
            <a:prstGeom prst="rect">
              <a:avLst/>
            </a:prstGeom>
            <a:solidFill>
              <a:schemeClr val="bg1"/>
            </a:solidFill>
            <a:ln w="101600" cap="sq">
              <a:solidFill>
                <a:schemeClr val="accent6">
                  <a:lumMod val="50000"/>
                  <a:alpha val="57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70291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3598"/>
            <a:ext cx="6228184" cy="25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475656" y="3867466"/>
            <a:ext cx="643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观察这两幅图分别呈现了什么场景？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504" y="2175447"/>
            <a:ext cx="15374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运动场上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63021" y="1981616"/>
            <a:ext cx="150146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奶奶的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生日聚会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-172061" y="244475"/>
            <a:ext cx="2367915" cy="822325"/>
            <a:chOff x="-111985" y="-57194"/>
            <a:chExt cx="3427776" cy="109642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635596" y="645368"/>
              <a:ext cx="0" cy="384721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4339" y="1039226"/>
              <a:ext cx="149042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918742" y="178827"/>
              <a:ext cx="1397049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315791" y="196658"/>
              <a:ext cx="0" cy="64107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>
              <a:off x="-111985" y="-57194"/>
              <a:ext cx="1152128" cy="914751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381129" y="490459"/>
            <a:ext cx="1859280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dirty="0">
                <a:latin typeface="黑体" panose="02010609060101010101" pitchFamily="49" charset="-122"/>
                <a:ea typeface="黑体" panose="02010609060101010101" pitchFamily="49" charset="-122"/>
              </a:rPr>
              <a:t>初试身手</a:t>
            </a:r>
            <a:endParaRPr lang="zh-CN" altLang="zh-CN" sz="33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211" y="3785235"/>
            <a:ext cx="1744345" cy="13582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5885" y="2175447"/>
            <a:ext cx="15374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运动场上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93432" y="110231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E2ED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自己看到了什么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5366709" y="1890897"/>
            <a:ext cx="297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E2ED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图中的人会想些什么</a:t>
            </a:r>
          </a:p>
        </p:txBody>
      </p:sp>
      <p:sp>
        <p:nvSpPr>
          <p:cNvPr id="2" name="矩形 1"/>
          <p:cNvSpPr/>
          <p:nvPr/>
        </p:nvSpPr>
        <p:spPr>
          <a:xfrm>
            <a:off x="5364088" y="2676857"/>
            <a:ext cx="297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E2ED0"/>
                </a:solidFill>
              </a:rPr>
              <a:t>如果自己就在运动场上，会听到些什么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40483"/>
            <a:ext cx="3232446" cy="293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4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PresentationFormat>全屏显示(16:9)</PresentationFormat>
  <Paragraphs>65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Calibri</vt:lpstr>
      <vt:lpstr>宋体</vt:lpstr>
      <vt:lpstr>楷体</vt:lpstr>
      <vt:lpstr>微软雅黑</vt:lpstr>
      <vt:lpstr>黑体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2017-03-17T02:28:00Z</dcterms:created>
  <dcterms:modified xsi:type="dcterms:W3CDTF">2022-08-09T02:12:08Z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