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sldIdLst>
    <p:sldId id="1433" r:id="rId3"/>
    <p:sldId id="257" r:id="rId4"/>
    <p:sldId id="256" r:id="rId5"/>
    <p:sldId id="258" r:id="rId6"/>
    <p:sldId id="284" r:id="rId7"/>
    <p:sldId id="259" r:id="rId8"/>
    <p:sldId id="260" r:id="rId9"/>
    <p:sldId id="287" r:id="rId10"/>
    <p:sldId id="261" r:id="rId11"/>
    <p:sldId id="264" r:id="rId12"/>
    <p:sldId id="262" r:id="rId13"/>
    <p:sldId id="265" r:id="rId14"/>
    <p:sldId id="266" r:id="rId15"/>
    <p:sldId id="267" r:id="rId16"/>
    <p:sldId id="268" r:id="rId17"/>
    <p:sldId id="283" r:id="rId18"/>
    <p:sldId id="269" r:id="rId19"/>
    <p:sldId id="278" r:id="rId20"/>
    <p:sldId id="286" r:id="rId21"/>
    <p:sldId id="279" r:id="rId22"/>
    <p:sldId id="280" r:id="rId23"/>
    <p:sldId id="271" r:id="rId24"/>
    <p:sldId id="272" r:id="rId25"/>
    <p:sldId id="273" r:id="rId26"/>
    <p:sldId id="274" r:id="rId27"/>
    <p:sldId id="275" r:id="rId28"/>
    <p:sldId id="277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汉语拼音" panose="02010600030101010101" charset="0"/>
      <p:regular r:id="rId34"/>
    </p:embeddedFont>
    <p:embeddedFont>
      <p:font typeface="黑体" panose="02010609060101010101" pitchFamily="49" charset="-122"/>
      <p:regular r:id="rId35"/>
    </p:embeddedFont>
    <p:embeddedFont>
      <p:font typeface="楷体" panose="02010609060101010101" pitchFamily="49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60"/>
  </p:normalViewPr>
  <p:slideViewPr>
    <p:cSldViewPr>
      <p:cViewPr varScale="1">
        <p:scale>
          <a:sx n="133" d="100"/>
          <a:sy n="133" d="100"/>
        </p:scale>
        <p:origin x="61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5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23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9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5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4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7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4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5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0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3" r:id="rId3"/>
    <p:sldLayoutId id="2147483655" r:id="rId4"/>
    <p:sldLayoutId id="2147483656" r:id="rId5"/>
    <p:sldLayoutId id="2147483657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30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164;&#26009;&#38142;&#25509;/&#35270;&#39057;/&#26391;&#35835;17&#29228;&#22825;&#37117;&#23792;.mp4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29492;.mp4" TargetMode="External"/><Relationship Id="rId3" Type="http://schemas.openxmlformats.org/officeDocument/2006/relationships/hyperlink" Target="&#36164;&#26009;&#38142;&#25509;/&#35270;&#39057;/&#32423;.mp4" TargetMode="External"/><Relationship Id="rId7" Type="http://schemas.openxmlformats.org/officeDocument/2006/relationships/hyperlink" Target="&#36164;&#26009;&#38142;&#25509;/&#35270;&#39057;/&#25856;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164;&#26009;&#38142;&#25509;/&#35270;&#39057;/&#39076;.mp4" TargetMode="External"/><Relationship Id="rId11" Type="http://schemas.openxmlformats.org/officeDocument/2006/relationships/hyperlink" Target="&#36164;&#26009;&#38142;&#25509;/&#35270;&#39057;/&#21621;.mp4" TargetMode="External"/><Relationship Id="rId5" Type="http://schemas.openxmlformats.org/officeDocument/2006/relationships/hyperlink" Target="&#36164;&#26009;&#38142;&#25509;/&#35270;&#39057;/&#38142;.mp4" TargetMode="External"/><Relationship Id="rId10" Type="http://schemas.openxmlformats.org/officeDocument/2006/relationships/hyperlink" Target="&#36164;&#26009;&#38142;&#25509;/&#35270;&#39057;/&#36779;.mp4" TargetMode="External"/><Relationship Id="rId4" Type="http://schemas.openxmlformats.org/officeDocument/2006/relationships/image" Target="../media/image16.png"/><Relationship Id="rId9" Type="http://schemas.openxmlformats.org/officeDocument/2006/relationships/hyperlink" Target="&#36164;&#26009;&#38142;&#25509;/&#35270;&#39057;/&#24565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4491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2925" y="141962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默读课文，抓住关键词句梳理课文内容。回答：</a:t>
            </a:r>
            <a:r>
              <a:rPr lang="zh-CN" altLang="en-US" sz="3200" b="1" dirty="0">
                <a:latin typeface="宋体" pitchFamily="2" charset="-122"/>
              </a:rPr>
              <a:t>课文写了一件什么事，是按照什么顺序写的？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57" y="294997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792925" y="26298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整体感知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" y="294997"/>
            <a:ext cx="450000" cy="559756"/>
          </a:xfrm>
          <a:prstGeom prst="rect">
            <a:avLst/>
          </a:prstGeom>
        </p:spPr>
      </p:pic>
      <p:pic>
        <p:nvPicPr>
          <p:cNvPr id="9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277" y="1275606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467544" y="94903"/>
            <a:ext cx="8436050" cy="4968552"/>
            <a:chOff x="2987824" y="267494"/>
            <a:chExt cx="6408712" cy="3384376"/>
          </a:xfrm>
        </p:grpSpPr>
        <p:pic>
          <p:nvPicPr>
            <p:cNvPr id="3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5202" r="6522" b="28999"/>
            <a:stretch>
              <a:fillRect/>
            </a:stretch>
          </p:blipFill>
          <p:spPr bwMode="auto">
            <a:xfrm>
              <a:off x="2987824" y="267494"/>
              <a:ext cx="3168352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4" t="3799" r="7117" b="61821"/>
            <a:stretch>
              <a:fillRect/>
            </a:stretch>
          </p:blipFill>
          <p:spPr bwMode="auto">
            <a:xfrm>
              <a:off x="6156176" y="276225"/>
              <a:ext cx="3240360" cy="176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4"/>
          <p:cNvCxnSpPr/>
          <p:nvPr/>
        </p:nvCxnSpPr>
        <p:spPr>
          <a:xfrm flipV="1">
            <a:off x="1196338" y="1745752"/>
            <a:ext cx="1615823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915816" y="2283720"/>
            <a:ext cx="72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96338" y="4083918"/>
            <a:ext cx="12154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96338" y="4659982"/>
            <a:ext cx="222353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65409" y="4948014"/>
            <a:ext cx="144635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707952" y="1131590"/>
            <a:ext cx="3864048" cy="26071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17" name="对话气泡: 圆角矩形 14"/>
          <p:cNvSpPr/>
          <p:nvPr/>
        </p:nvSpPr>
        <p:spPr>
          <a:xfrm>
            <a:off x="136248" y="1628494"/>
            <a:ext cx="504056" cy="1329702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爬山前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对话气泡: 圆角矩形 14"/>
          <p:cNvSpPr/>
          <p:nvPr/>
        </p:nvSpPr>
        <p:spPr>
          <a:xfrm>
            <a:off x="136079" y="3615670"/>
            <a:ext cx="479842" cy="149541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9FA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爬山中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812796" y="166910"/>
            <a:ext cx="3945193" cy="2400647"/>
          </a:xfrm>
          <a:prstGeom prst="rect">
            <a:avLst/>
          </a:prstGeom>
          <a:noFill/>
          <a:ln w="25400" cap="flat" cmpd="sng" algn="ctr">
            <a:solidFill>
              <a:srgbClr val="FFBF53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20" name="对话气泡: 圆角矩形 14"/>
          <p:cNvSpPr/>
          <p:nvPr/>
        </p:nvSpPr>
        <p:spPr>
          <a:xfrm>
            <a:off x="5639962" y="2703664"/>
            <a:ext cx="2316414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BF5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爬上峰顶后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722933" y="1131590"/>
            <a:ext cx="33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1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712143" y="1419622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2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725049" y="2289284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3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713520" y="2596133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4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730536" y="3436079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5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731193" y="3738736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6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731193" y="4357856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7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694390" y="3807774"/>
            <a:ext cx="3877609" cy="1255682"/>
          </a:xfrm>
          <a:prstGeom prst="rect">
            <a:avLst/>
          </a:prstGeom>
          <a:noFill/>
          <a:ln w="25400" cap="flat" cmpd="sng" algn="ctr">
            <a:solidFill>
              <a:srgbClr val="00B9FA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4860032" y="195486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8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4860032" y="1373962"/>
            <a:ext cx="3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9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4735066" y="1948294"/>
            <a:ext cx="538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b="1" dirty="0">
                <a:solidFill>
                  <a:srgbClr val="E60012"/>
                </a:solidFill>
                <a:latin typeface="宋体" pitchFamily="2" charset="-122"/>
              </a:rPr>
              <a:t>10</a:t>
            </a:r>
            <a:endParaRPr kumimoji="1" lang="zh-CN" altLang="en-US" b="1" dirty="0">
              <a:solidFill>
                <a:srgbClr val="E60012"/>
              </a:solidFill>
              <a:latin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025132" y="483518"/>
            <a:ext cx="9408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91" y="1059582"/>
            <a:ext cx="8361200" cy="1773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这篇课文按照</a:t>
            </a:r>
            <a:r>
              <a:rPr lang="zh-CN" altLang="en-US" sz="3000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的顺序，写了</a:t>
            </a:r>
            <a:r>
              <a:rPr lang="en-US" altLang="zh-CN" sz="3000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的事。</a:t>
            </a:r>
          </a:p>
        </p:txBody>
      </p:sp>
      <p:sp>
        <p:nvSpPr>
          <p:cNvPr id="3" name="矩形 2"/>
          <p:cNvSpPr/>
          <p:nvPr/>
        </p:nvSpPr>
        <p:spPr>
          <a:xfrm>
            <a:off x="2555776" y="220207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假日里“我”和爸爸爬天都峰</a:t>
            </a:r>
          </a:p>
        </p:txBody>
      </p:sp>
      <p:sp>
        <p:nvSpPr>
          <p:cNvPr id="7" name="矩形 6"/>
          <p:cNvSpPr/>
          <p:nvPr/>
        </p:nvSpPr>
        <p:spPr>
          <a:xfrm>
            <a:off x="3410347" y="132437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爬山前、爬山中、爬上峰顶后 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2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1578154"/>
            <a:ext cx="792088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“我”开始不敢爬，最后爬上去了。课文是怎样把“我”爬山的过程写清楚的？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4" y="1311811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1" y="1635646"/>
            <a:ext cx="8532440" cy="18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339502"/>
            <a:ext cx="18002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爬山前</a:t>
            </a:r>
          </a:p>
        </p:txBody>
      </p:sp>
      <p:sp>
        <p:nvSpPr>
          <p:cNvPr id="4" name="矩形 3"/>
          <p:cNvSpPr/>
          <p:nvPr/>
        </p:nvSpPr>
        <p:spPr>
          <a:xfrm>
            <a:off x="4885983" y="3885144"/>
            <a:ext cx="1420582" cy="584775"/>
          </a:xfrm>
          <a:prstGeom prst="rect">
            <a:avLst/>
          </a:prstGeom>
          <a:solidFill>
            <a:srgbClr val="F07474">
              <a:lumMod val="40000"/>
              <a:lumOff val="60000"/>
            </a:srgbClr>
          </a:solidFill>
        </p:spPr>
        <p:txBody>
          <a:bodyPr wrap="non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不敢爬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691680" y="2463900"/>
            <a:ext cx="2102544" cy="5398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4773712" y="3039964"/>
            <a:ext cx="2102544" cy="539898"/>
          </a:xfrm>
          <a:prstGeom prst="rect">
            <a:avLst/>
          </a:prstGeom>
        </p:spPr>
      </p:pic>
      <p:sp>
        <p:nvSpPr>
          <p:cNvPr id="7" name="燕尾形箭头 6"/>
          <p:cNvSpPr/>
          <p:nvPr/>
        </p:nvSpPr>
        <p:spPr>
          <a:xfrm>
            <a:off x="4166440" y="3964779"/>
            <a:ext cx="636492" cy="403913"/>
          </a:xfrm>
          <a:prstGeom prst="notched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0437" y="3874347"/>
            <a:ext cx="1495092" cy="584775"/>
          </a:xfrm>
          <a:prstGeom prst="rect">
            <a:avLst/>
          </a:prstGeom>
          <a:solidFill>
            <a:srgbClr val="F07474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怎么想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03848" y="230795"/>
            <a:ext cx="3364271" cy="1548867"/>
            <a:chOff x="3203848" y="230795"/>
            <a:chExt cx="3364271" cy="1548867"/>
          </a:xfrm>
        </p:grpSpPr>
        <p:sp>
          <p:nvSpPr>
            <p:cNvPr id="14" name="云形标注 13"/>
            <p:cNvSpPr/>
            <p:nvPr/>
          </p:nvSpPr>
          <p:spPr>
            <a:xfrm>
              <a:off x="3203848" y="230795"/>
              <a:ext cx="3364271" cy="1548867"/>
            </a:xfrm>
            <a:prstGeom prst="cloudCallout">
              <a:avLst>
                <a:gd name="adj1" fmla="val -27628"/>
                <a:gd name="adj2" fmla="val 6188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5"/>
            <p:cNvSpPr txBox="1"/>
            <p:nvPr/>
          </p:nvSpPr>
          <p:spPr>
            <a:xfrm>
              <a:off x="3483364" y="528174"/>
              <a:ext cx="3035891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 表现出“我”的畏难和害怕。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763688" y="2211710"/>
            <a:ext cx="3010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236296" y="2787774"/>
            <a:ext cx="149549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43371" y="3363838"/>
            <a:ext cx="437264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827584" y="3408590"/>
            <a:ext cx="936104" cy="8342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夸张</a:t>
            </a:r>
          </a:p>
        </p:txBody>
      </p:sp>
    </p:spTree>
    <p:extLst>
      <p:ext uri="{BB962C8B-B14F-4D97-AF65-F5344CB8AC3E}">
        <p14:creationId xmlns:p14="http://schemas.microsoft.com/office/powerpoint/2010/main" val="37158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8208912" cy="271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4729311" y="1275606"/>
            <a:ext cx="3416254" cy="7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1237" y="2931790"/>
            <a:ext cx="6767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24128" y="2427734"/>
            <a:ext cx="27363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355976" y="3487416"/>
            <a:ext cx="27363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29311" y="3935447"/>
            <a:ext cx="18325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相互鼓励</a:t>
            </a:r>
          </a:p>
        </p:txBody>
      </p:sp>
      <p:sp>
        <p:nvSpPr>
          <p:cNvPr id="9" name="燕尾形箭头 8"/>
          <p:cNvSpPr/>
          <p:nvPr/>
        </p:nvSpPr>
        <p:spPr>
          <a:xfrm>
            <a:off x="4009768" y="4015082"/>
            <a:ext cx="636492" cy="40391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13392" y="3931191"/>
            <a:ext cx="14835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怎么说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32053" y="15652"/>
            <a:ext cx="3035891" cy="1548867"/>
            <a:chOff x="1127205" y="139737"/>
            <a:chExt cx="3035891" cy="1548867"/>
          </a:xfrm>
        </p:grpSpPr>
        <p:sp>
          <p:nvSpPr>
            <p:cNvPr id="14" name="云形标注 13"/>
            <p:cNvSpPr/>
            <p:nvPr/>
          </p:nvSpPr>
          <p:spPr>
            <a:xfrm>
              <a:off x="1331640" y="139737"/>
              <a:ext cx="2736304" cy="1548867"/>
            </a:xfrm>
            <a:prstGeom prst="cloudCallout">
              <a:avLst>
                <a:gd name="adj1" fmla="val 45961"/>
                <a:gd name="adj2" fmla="val 3605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1127205" y="456166"/>
              <a:ext cx="3035891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语气既惊讶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又赞许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42790"/>
            <a:ext cx="4680520" cy="2677656"/>
          </a:xfrm>
          <a:prstGeom prst="rect">
            <a:avLst/>
          </a:prstGeom>
          <a:ln w="317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爬山前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，作者用了夸张的修辞手法写出了山的“高”和“陡”；运用了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心理描写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，写出了“我”的胆怯；“我”和老爷爷互相鼓励，运用了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语言描写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41458"/>
            <a:ext cx="290775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26659"/>
            <a:ext cx="8892480" cy="12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339502"/>
            <a:ext cx="18002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爬山中</a:t>
            </a:r>
          </a:p>
        </p:txBody>
      </p:sp>
      <p:sp>
        <p:nvSpPr>
          <p:cNvPr id="4" name="椭圆 3"/>
          <p:cNvSpPr/>
          <p:nvPr/>
        </p:nvSpPr>
        <p:spPr>
          <a:xfrm>
            <a:off x="4996596" y="1429147"/>
            <a:ext cx="799515" cy="802399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44408" y="1597512"/>
            <a:ext cx="792088" cy="645421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32040" y="3402270"/>
            <a:ext cx="18325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奋力攀登</a:t>
            </a:r>
          </a:p>
        </p:txBody>
      </p:sp>
      <p:sp>
        <p:nvSpPr>
          <p:cNvPr id="7" name="燕尾形箭头 6"/>
          <p:cNvSpPr/>
          <p:nvPr/>
        </p:nvSpPr>
        <p:spPr>
          <a:xfrm>
            <a:off x="4111852" y="3481905"/>
            <a:ext cx="636492" cy="40391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00097" y="3402271"/>
            <a:ext cx="15841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怎么做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4016" y="2231546"/>
            <a:ext cx="720080" cy="645421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5913" y="88288"/>
            <a:ext cx="3035891" cy="1548867"/>
            <a:chOff x="4805913" y="88288"/>
            <a:chExt cx="3035891" cy="1548867"/>
          </a:xfrm>
        </p:grpSpPr>
        <p:sp>
          <p:nvSpPr>
            <p:cNvPr id="10" name="云形标注 9"/>
            <p:cNvSpPr/>
            <p:nvPr/>
          </p:nvSpPr>
          <p:spPr>
            <a:xfrm>
              <a:off x="5010348" y="88288"/>
              <a:ext cx="2736304" cy="1548867"/>
            </a:xfrm>
            <a:prstGeom prst="cloudCallout">
              <a:avLst>
                <a:gd name="adj1" fmla="val -37234"/>
                <a:gd name="adj2" fmla="val 3667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4805913" y="404717"/>
              <a:ext cx="3035891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边读边想象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爬山的姿态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123728" y="261520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~~~~~~~~~~~~~~~~~~</a:t>
            </a:r>
            <a:endParaRPr lang="zh-CN" altLang="en-US" sz="24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12016" y="2399381"/>
            <a:ext cx="936104" cy="8342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比喻</a:t>
            </a:r>
          </a:p>
        </p:txBody>
      </p:sp>
    </p:spTree>
    <p:extLst>
      <p:ext uri="{BB962C8B-B14F-4D97-AF65-F5344CB8AC3E}">
        <p14:creationId xmlns:p14="http://schemas.microsoft.com/office/powerpoint/2010/main" val="30253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7946" y="942969"/>
            <a:ext cx="4896544" cy="3194721"/>
          </a:xfrm>
          <a:prstGeom prst="rect">
            <a:avLst/>
          </a:prstGeom>
          <a:ln w="317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爬山中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，抓住“我”的</a:t>
            </a:r>
            <a:r>
              <a:rPr lang="zh-CN" altLang="en-US" sz="24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动作和样子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来写，“奋力”“手脚并用”表现出“我”爬山的艰难和奋力攀登、勇往直前的精神；“一会儿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一会儿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……”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将奋力攀登天都峰的“我”比作“小猴子”，写出了“我”爬天都峰时的样子。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28" y="942969"/>
            <a:ext cx="2508835" cy="319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505187"/>
            <a:ext cx="7776864" cy="178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“我”和老爷爷登上峰顶后，又有怎样的对话呢？拿起课本，小组内分角色和旁白朗读这段话，并谈谈你的感受。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C4801D-6FD2-534E-8068-311A36D27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490" y="1073139"/>
            <a:ext cx="1013927" cy="10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79712" y="1347614"/>
            <a:ext cx="4968552" cy="9361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"/>
          <p:cNvSpPr txBox="1"/>
          <p:nvPr/>
        </p:nvSpPr>
        <p:spPr>
          <a:xfrm>
            <a:off x="10095" y="14307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四年级 上册</a:t>
            </a:r>
          </a:p>
        </p:txBody>
      </p:sp>
      <p:sp>
        <p:nvSpPr>
          <p:cNvPr id="10" name="TextBox 48"/>
          <p:cNvSpPr txBox="1"/>
          <p:nvPr/>
        </p:nvSpPr>
        <p:spPr>
          <a:xfrm>
            <a:off x="3230996" y="1203598"/>
            <a:ext cx="3717268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>
                <a:ln w="0"/>
                <a:latin typeface="宋体" pitchFamily="2" charset="-122"/>
                <a:ea typeface="宋体" pitchFamily="2" charset="-122"/>
              </a:rPr>
              <a:t>爬天都峰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51720" y="1347614"/>
            <a:ext cx="1071495" cy="1000557"/>
            <a:chOff x="1683888" y="876657"/>
            <a:chExt cx="1021463" cy="9927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2521D20-73C0-8845-9A67-616245E6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3" name="文本框 6">
              <a:extLst>
                <a:ext uri="{FF2B5EF4-FFF2-40B4-BE49-F238E27FC236}">
                  <a16:creationId xmlns:a16="http://schemas.microsoft.com/office/drawing/2014/main" id="{D72EACE4-6DBD-7247-92D1-5B31521A4382}"/>
                </a:ext>
              </a:extLst>
            </p:cNvPr>
            <p:cNvSpPr txBox="1"/>
            <p:nvPr/>
          </p:nvSpPr>
          <p:spPr>
            <a:xfrm>
              <a:off x="1796825" y="939979"/>
              <a:ext cx="908526" cy="92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4400" b="1" dirty="0">
                  <a:solidFill>
                    <a:srgbClr val="FF6E00"/>
                  </a:solidFill>
                  <a:latin typeface="楷体" pitchFamily="49" charset="-122"/>
                  <a:ea typeface="楷体" pitchFamily="49" charset="-122"/>
                </a:rPr>
                <a:t>17</a:t>
              </a:r>
              <a:endParaRPr kumimoji="1" lang="zh-CN" altLang="en-US" sz="4800" b="1" dirty="0">
                <a:solidFill>
                  <a:srgbClr val="FF6E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6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799" r="7117" b="61821"/>
          <a:stretch>
            <a:fillRect/>
          </a:stretch>
        </p:blipFill>
        <p:spPr bwMode="auto">
          <a:xfrm>
            <a:off x="1618134" y="771550"/>
            <a:ext cx="6120680" cy="33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/>
          <p:cNvCxnSpPr/>
          <p:nvPr/>
        </p:nvCxnSpPr>
        <p:spPr>
          <a:xfrm flipV="1">
            <a:off x="1979712" y="2041270"/>
            <a:ext cx="5347642" cy="7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1688490"/>
            <a:ext cx="12527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30810" y="2793837"/>
            <a:ext cx="49155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979712" y="3181608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827679" y="4344075"/>
            <a:ext cx="18325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相互致谢</a:t>
            </a:r>
          </a:p>
        </p:txBody>
      </p:sp>
      <p:sp>
        <p:nvSpPr>
          <p:cNvPr id="7" name="燕尾形箭头 6"/>
          <p:cNvSpPr/>
          <p:nvPr/>
        </p:nvSpPr>
        <p:spPr>
          <a:xfrm>
            <a:off x="4067944" y="4423710"/>
            <a:ext cx="636492" cy="40391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1760" y="4315332"/>
            <a:ext cx="149979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怎么说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76322"/>
            <a:ext cx="230425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爬上峰顶后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979712" y="2432490"/>
            <a:ext cx="12527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9542"/>
            <a:ext cx="60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学完课文后，你有什么收获？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70765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要把一件事写清楚，我们要按照顺序来写。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我们还可以把怎么想、怎么说、怎么做的都写下来，把事情的整个过程写得很细致。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0" y="404422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634580" y="1893379"/>
            <a:ext cx="598263" cy="2000937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爬天都峰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505967" y="1734076"/>
            <a:ext cx="236372" cy="2304256"/>
          </a:xfrm>
          <a:prstGeom prst="leftBrace">
            <a:avLst>
              <a:gd name="adj1" fmla="val 54898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830798" y="1511158"/>
            <a:ext cx="210124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爬山前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5148064" y="1086004"/>
            <a:ext cx="236372" cy="1248187"/>
          </a:xfrm>
          <a:prstGeom prst="leftBrace">
            <a:avLst>
              <a:gd name="adj1" fmla="val 54898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045139" y="2719460"/>
            <a:ext cx="442222" cy="24231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508104" y="1066840"/>
            <a:ext cx="19442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685800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不敢爬山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0798" y="2579008"/>
            <a:ext cx="210124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爬山中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2156" y="3632706"/>
            <a:ext cx="2081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爬上峰顶后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878092"/>
            <a:ext cx="19442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685800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互相鼓励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2579008"/>
            <a:ext cx="19442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685800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奋力攀登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8104" y="3604809"/>
            <a:ext cx="19442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685800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相互致谢</a:t>
            </a:r>
          </a:p>
        </p:txBody>
      </p:sp>
      <p:sp>
        <p:nvSpPr>
          <p:cNvPr id="27" name="右箭头 26"/>
          <p:cNvSpPr/>
          <p:nvPr/>
        </p:nvSpPr>
        <p:spPr>
          <a:xfrm>
            <a:off x="5065487" y="3745261"/>
            <a:ext cx="442222" cy="24231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0" y="222989"/>
            <a:ext cx="2268000" cy="69257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216931"/>
            <a:ext cx="450000" cy="559756"/>
          </a:xfrm>
          <a:prstGeom prst="rect">
            <a:avLst/>
          </a:prstGeom>
        </p:spPr>
      </p:pic>
      <p:sp>
        <p:nvSpPr>
          <p:cNvPr id="32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4518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</p:spTree>
    <p:extLst>
      <p:ext uri="{BB962C8B-B14F-4D97-AF65-F5344CB8AC3E}">
        <p14:creationId xmlns:p14="http://schemas.microsoft.com/office/powerpoint/2010/main" val="4794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9775" y="113159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课文描写了在假日，“我”和爸爸去爬天都峰，路遇一位素不相识的老大爷，“我们”（        ），克服（        ）的困难，终于一起爬上了天都峰。课文向人们揭示了在困难面前，要有战胜困难的（          ）；在与人相处的过程中，要善于（        ）、（        ）、（        ）的道理。</a:t>
            </a:r>
          </a:p>
        </p:txBody>
      </p:sp>
      <p:sp>
        <p:nvSpPr>
          <p:cNvPr id="3" name="矩形 2"/>
          <p:cNvSpPr/>
          <p:nvPr/>
        </p:nvSpPr>
        <p:spPr>
          <a:xfrm>
            <a:off x="1212284" y="199568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互相鼓励</a:t>
            </a:r>
          </a:p>
        </p:txBody>
      </p:sp>
      <p:sp>
        <p:nvSpPr>
          <p:cNvPr id="4" name="矩形 3"/>
          <p:cNvSpPr/>
          <p:nvPr/>
        </p:nvSpPr>
        <p:spPr>
          <a:xfrm>
            <a:off x="4470175" y="199112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山高路陡</a:t>
            </a:r>
          </a:p>
        </p:txBody>
      </p:sp>
      <p:sp>
        <p:nvSpPr>
          <p:cNvPr id="5" name="矩形 4"/>
          <p:cNvSpPr/>
          <p:nvPr/>
        </p:nvSpPr>
        <p:spPr>
          <a:xfrm>
            <a:off x="5101117" y="285978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勇气和信心</a:t>
            </a:r>
          </a:p>
        </p:txBody>
      </p:sp>
      <p:sp>
        <p:nvSpPr>
          <p:cNvPr id="6" name="矩形 5"/>
          <p:cNvSpPr/>
          <p:nvPr/>
        </p:nvSpPr>
        <p:spPr>
          <a:xfrm>
            <a:off x="5550294" y="32873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互相学习</a:t>
            </a:r>
          </a:p>
        </p:txBody>
      </p:sp>
      <p:sp>
        <p:nvSpPr>
          <p:cNvPr id="7" name="矩形 6"/>
          <p:cNvSpPr/>
          <p:nvPr/>
        </p:nvSpPr>
        <p:spPr>
          <a:xfrm>
            <a:off x="1205289" y="36842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互相鼓励</a:t>
            </a:r>
          </a:p>
        </p:txBody>
      </p:sp>
      <p:sp>
        <p:nvSpPr>
          <p:cNvPr id="8" name="矩形 7"/>
          <p:cNvSpPr/>
          <p:nvPr/>
        </p:nvSpPr>
        <p:spPr>
          <a:xfrm>
            <a:off x="3757414" y="36823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共同进步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5" y="234169"/>
            <a:ext cx="2268000" cy="692577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735703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" y="224410"/>
            <a:ext cx="460522" cy="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934" y="2150188"/>
            <a:ext cx="7908272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张小红同学（    ）学习成绩很好，但身体非常弱。 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我正在看着书，（    ）听见有人在叫我的名字。 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3.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中华健儿（    ）不负重望，在奥运赛场上取得了金牌大丰收。</a:t>
            </a:r>
          </a:p>
        </p:txBody>
      </p:sp>
      <p:sp>
        <p:nvSpPr>
          <p:cNvPr id="3" name="矩形 2"/>
          <p:cNvSpPr/>
          <p:nvPr/>
        </p:nvSpPr>
        <p:spPr>
          <a:xfrm>
            <a:off x="741875" y="984148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一、选词填空。 </a:t>
            </a:r>
          </a:p>
        </p:txBody>
      </p:sp>
      <p:sp>
        <p:nvSpPr>
          <p:cNvPr id="4" name="矩形 3"/>
          <p:cNvSpPr/>
          <p:nvPr/>
        </p:nvSpPr>
        <p:spPr>
          <a:xfrm>
            <a:off x="3999089" y="2799404"/>
            <a:ext cx="1157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忽然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72206" y="3347346"/>
            <a:ext cx="1157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果然</a:t>
            </a:r>
            <a:endParaRPr lang="zh-CN" altLang="en-US" sz="2400" dirty="0">
              <a:solidFill>
                <a:srgbClr val="FF0000"/>
              </a:solidFill>
              <a:latin typeface="Times New Roman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7544" y="2267346"/>
            <a:ext cx="1157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endParaRPr lang="zh-CN" altLang="en-US" sz="2400" dirty="0">
              <a:solidFill>
                <a:srgbClr val="FF0000"/>
              </a:solidFill>
              <a:latin typeface="Times New Roman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27580" y="154564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  果然  忽然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D61E90-4F2F-3E44-AD2D-62302838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2989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13209B86-8BB7-D84D-9240-3B90A93EE5CC}"/>
              </a:ext>
            </a:extLst>
          </p:cNvPr>
          <p:cNvSpPr txBox="1"/>
          <p:nvPr/>
        </p:nvSpPr>
        <p:spPr>
          <a:xfrm>
            <a:off x="792925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4244E0-0621-0F40-9DA8-04528D5D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6" y="212989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90" y="843558"/>
            <a:ext cx="5256584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二、给多音字选择正确的读音。</a:t>
            </a:r>
          </a:p>
        </p:txBody>
      </p:sp>
      <p:sp>
        <p:nvSpPr>
          <p:cNvPr id="3" name="矩形 2"/>
          <p:cNvSpPr/>
          <p:nvPr/>
        </p:nvSpPr>
        <p:spPr>
          <a:xfrm>
            <a:off x="2364740" y="1708785"/>
            <a:ext cx="4302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xiāng</a:t>
            </a:r>
            <a:r>
              <a:rPr lang="en-US" altLang="zh-CN" sz="3200" b="1" dirty="0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               </a:t>
            </a:r>
            <a:r>
              <a:rPr lang="en-US" altLang="zh-CN" sz="3200" b="1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xiàng</a:t>
            </a:r>
            <a:endParaRPr lang="en-US" altLang="zh-CN" sz="3200" b="1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2571750"/>
            <a:ext cx="560749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      照相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  <a:p>
            <a:pPr defTabSz="685800"/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      相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片</a:t>
            </a:r>
          </a:p>
        </p:txBody>
      </p:sp>
      <p:sp>
        <p:nvSpPr>
          <p:cNvPr id="5" name="矩形 4"/>
          <p:cNvSpPr/>
          <p:nvPr/>
        </p:nvSpPr>
        <p:spPr>
          <a:xfrm>
            <a:off x="5642992" y="3425944"/>
            <a:ext cx="1081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  <a:sym typeface="+mn-ea"/>
              </a:rPr>
              <a:t>xiàng</a:t>
            </a:r>
          </a:p>
        </p:txBody>
      </p:sp>
      <p:sp>
        <p:nvSpPr>
          <p:cNvPr id="6" name="矩形 5"/>
          <p:cNvSpPr/>
          <p:nvPr/>
        </p:nvSpPr>
        <p:spPr>
          <a:xfrm>
            <a:off x="2364764" y="3425944"/>
            <a:ext cx="1081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  <a:sym typeface="+mn-ea"/>
              </a:rPr>
              <a:t>xiāng</a:t>
            </a:r>
          </a:p>
        </p:txBody>
      </p:sp>
      <p:sp>
        <p:nvSpPr>
          <p:cNvPr id="7" name="矩形 6"/>
          <p:cNvSpPr/>
          <p:nvPr/>
        </p:nvSpPr>
        <p:spPr>
          <a:xfrm>
            <a:off x="2402632" y="2585680"/>
            <a:ext cx="1081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  <a:sym typeface="+mn-ea"/>
              </a:rPr>
              <a:t>xiāng</a:t>
            </a:r>
          </a:p>
        </p:txBody>
      </p:sp>
      <p:sp>
        <p:nvSpPr>
          <p:cNvPr id="8" name="矩形 7"/>
          <p:cNvSpPr/>
          <p:nvPr/>
        </p:nvSpPr>
        <p:spPr>
          <a:xfrm>
            <a:off x="5998815" y="2571710"/>
            <a:ext cx="108140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  <a:sym typeface="+mn-ea"/>
              </a:rPr>
              <a:t>xiàng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  <a:p>
            <a:pPr defTabSz="685800"/>
            <a:endParaRPr lang="zh-CN" altLang="en-US" sz="2800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99975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三、根据课文内容填空。</a:t>
            </a:r>
          </a:p>
        </p:txBody>
      </p:sp>
      <p:sp>
        <p:nvSpPr>
          <p:cNvPr id="3" name="矩形 2"/>
          <p:cNvSpPr/>
          <p:nvPr/>
        </p:nvSpPr>
        <p:spPr>
          <a:xfrm>
            <a:off x="1001417" y="126224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在爬之前，望着又高又陡的天都峰，“我”（        ） ，产生了（    ）的心理；在与老爷爷相遇并交谈后，“我”受到（    ），有了爬向峰顶的（    ）；最后“我”克服重重困难，奋力爬上了天都峰顶，此时，“我”既兴奋又激动。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2441577" y="16832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缺乏自信</a:t>
            </a:r>
          </a:p>
        </p:txBody>
      </p:sp>
      <p:sp>
        <p:nvSpPr>
          <p:cNvPr id="5" name="矩形 4"/>
          <p:cNvSpPr/>
          <p:nvPr/>
        </p:nvSpPr>
        <p:spPr>
          <a:xfrm>
            <a:off x="6177121" y="16832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畏惧</a:t>
            </a:r>
          </a:p>
        </p:txBody>
      </p:sp>
      <p:sp>
        <p:nvSpPr>
          <p:cNvPr id="6" name="矩形 5"/>
          <p:cNvSpPr/>
          <p:nvPr/>
        </p:nvSpPr>
        <p:spPr>
          <a:xfrm>
            <a:off x="1721496" y="252053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鼓舞</a:t>
            </a:r>
          </a:p>
        </p:txBody>
      </p:sp>
      <p:sp>
        <p:nvSpPr>
          <p:cNvPr id="7" name="矩形 6"/>
          <p:cNvSpPr/>
          <p:nvPr/>
        </p:nvSpPr>
        <p:spPr>
          <a:xfrm>
            <a:off x="5969969" y="249860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勇气</a:t>
            </a:r>
          </a:p>
        </p:txBody>
      </p:sp>
    </p:spTree>
    <p:extLst>
      <p:ext uri="{BB962C8B-B14F-4D97-AF65-F5344CB8AC3E}">
        <p14:creationId xmlns:p14="http://schemas.microsoft.com/office/powerpoint/2010/main" val="17034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7117" y="1563638"/>
            <a:ext cx="7272808" cy="127335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你有没有相似的经历呢？课后跟同学交流一番吧。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7" y="294997"/>
            <a:ext cx="2268000" cy="692577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885355" y="26298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4997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7\Desktop\千图网_春游之卡通男孩爬山PNG素材_图片编号34094425\预览图_千图网_编号340944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5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851920" y="1185750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  你有过爬山的经历吗？你在爬山时遇到过哪些好玩的事情呢？跟大家一起分享吧。</a:t>
            </a:r>
          </a:p>
        </p:txBody>
      </p:sp>
    </p:spTree>
    <p:extLst>
      <p:ext uri="{BB962C8B-B14F-4D97-AF65-F5344CB8AC3E}">
        <p14:creationId xmlns:p14="http://schemas.microsoft.com/office/powerpoint/2010/main" val="78530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7984" y="656829"/>
            <a:ext cx="453650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天都峰位于黄山东南，西对莲花峰，东连钵盂峰，与光明顶、莲花峰并称三大黄山主峰，为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大峰之一，海拔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1810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米。古称“群仙所都”，意为天上都会，故取名“天都峰”。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919371"/>
            <a:ext cx="1646494" cy="644267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天都峰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å¤©é½å³°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1981898"/>
            <a:ext cx="3612121" cy="2030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0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71600" y="887117"/>
            <a:ext cx="1872208" cy="648072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685800"/>
            <a:r>
              <a:rPr lang="zh-CN" altLang="en-US" sz="36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鲫鱼背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8" y="1707654"/>
            <a:ext cx="3041072" cy="2268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对角圆角矩形 3"/>
          <p:cNvSpPr/>
          <p:nvPr/>
        </p:nvSpPr>
        <p:spPr>
          <a:xfrm>
            <a:off x="5940152" y="361814"/>
            <a:ext cx="914400" cy="914400"/>
          </a:xfrm>
          <a:prstGeom prst="round2DiagRect">
            <a:avLst/>
          </a:prstGeom>
          <a:grpFill/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zh-CN" altLang="en-US" sz="1400" kern="0">
              <a:solidFill>
                <a:prstClr val="white"/>
              </a:solidFill>
              <a:latin typeface="Times New Roman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896" y="555526"/>
            <a:ext cx="55081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鲫鱼背在天都峰上，以奇险著称。从天都峰脚，手扶铁索栏杆，沿“天梯”攀登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1564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级台阶，即至海拔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1770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米处的石矼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/>
              <a:t> </a:t>
            </a:r>
            <a:r>
              <a:rPr lang="en-US" altLang="zh-CN" sz="2000" b="1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gāng</a:t>
            </a:r>
            <a:r>
              <a:rPr lang="zh-CN" altLang="en-US" sz="2000" b="1" dirty="0">
                <a:latin typeface="汉语拼音" panose="020B0604020202020204" pitchFamily="34" charset="0"/>
                <a:cs typeface="汉语拼音" panose="020B0604020202020204" pitchFamily="34" charset="0"/>
              </a:rPr>
              <a:t>，石桥</a:t>
            </a:r>
            <a:r>
              <a:rPr lang="en-US" altLang="zh-CN" sz="2000" b="1" dirty="0"/>
              <a:t> 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/>
              <a:t> 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，这里是登峰顶的必经之处。此石矼长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余米，宽仅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米，两侧是千仞悬崖，深邃莫测，其形颇似出没于波涛之中的鲫鱼之背，故名。</a:t>
            </a:r>
          </a:p>
        </p:txBody>
      </p:sp>
    </p:spTree>
    <p:extLst>
      <p:ext uri="{BB962C8B-B14F-4D97-AF65-F5344CB8AC3E}">
        <p14:creationId xmlns:p14="http://schemas.microsoft.com/office/powerpoint/2010/main" val="16750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9792" y="980142"/>
            <a:ext cx="6226533" cy="4083546"/>
            <a:chOff x="2970194" y="980142"/>
            <a:chExt cx="6226533" cy="40835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194" y="980142"/>
              <a:ext cx="3183554" cy="4083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4"/>
            <a:stretch/>
          </p:blipFill>
          <p:spPr bwMode="auto">
            <a:xfrm>
              <a:off x="6012160" y="980142"/>
              <a:ext cx="3184567" cy="4083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395536" y="1559570"/>
            <a:ext cx="2239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有感情地朗读课文，读准字音，读通句子。</a:t>
            </a:r>
          </a:p>
        </p:txBody>
      </p:sp>
      <p:pic>
        <p:nvPicPr>
          <p:cNvPr id="6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065" y="1329030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1" y="286991"/>
            <a:ext cx="2269879" cy="693151"/>
          </a:xfrm>
          <a:prstGeom prst="rect">
            <a:avLst/>
          </a:prstGeom>
        </p:spPr>
      </p:pic>
      <p:sp>
        <p:nvSpPr>
          <p:cNvPr id="9" name="文本框 14">
            <a:hlinkClick r:id="rId6" action="ppaction://hlinkfile"/>
          </p:cNvPr>
          <p:cNvSpPr txBox="1"/>
          <p:nvPr/>
        </p:nvSpPr>
        <p:spPr>
          <a:xfrm>
            <a:off x="720917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461"/>
            <a:ext cx="443315" cy="551442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3203848" y="555526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点击图标，听范读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11795" y="120560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275606"/>
            <a:ext cx="7632848" cy="293926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685800">
              <a:lnSpc>
                <a:spcPct val="250000"/>
              </a:lnSpc>
            </a:pP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 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铁 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链</a:t>
            </a: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攀</a:t>
            </a: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爬</a:t>
            </a:r>
            <a:endParaRPr lang="en-US" altLang="zh-CN" sz="37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250000"/>
              </a:lnSpc>
            </a:pP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 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en-US" altLang="zh-CN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辫</a:t>
            </a:r>
            <a:r>
              <a:rPr lang="zh-CN" altLang="en-US" sz="3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子     笑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呵呵</a:t>
            </a:r>
          </a:p>
        </p:txBody>
      </p:sp>
      <p:sp>
        <p:nvSpPr>
          <p:cNvPr id="8" name="矩形 7"/>
          <p:cNvSpPr/>
          <p:nvPr/>
        </p:nvSpPr>
        <p:spPr>
          <a:xfrm>
            <a:off x="1952532" y="1275606"/>
            <a:ext cx="11454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jí</a:t>
            </a:r>
          </a:p>
        </p:txBody>
      </p:sp>
      <p:sp>
        <p:nvSpPr>
          <p:cNvPr id="9" name="矩形 8"/>
          <p:cNvSpPr/>
          <p:nvPr/>
        </p:nvSpPr>
        <p:spPr>
          <a:xfrm>
            <a:off x="4431348" y="1275606"/>
            <a:ext cx="165282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liàn</a:t>
            </a:r>
          </a:p>
        </p:txBody>
      </p:sp>
      <p:sp>
        <p:nvSpPr>
          <p:cNvPr id="10" name="矩形 9"/>
          <p:cNvSpPr/>
          <p:nvPr/>
        </p:nvSpPr>
        <p:spPr>
          <a:xfrm>
            <a:off x="6084168" y="1275605"/>
            <a:ext cx="11454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pān</a:t>
            </a:r>
          </a:p>
        </p:txBody>
      </p:sp>
      <p:sp>
        <p:nvSpPr>
          <p:cNvPr id="11" name="矩形 10"/>
          <p:cNvSpPr/>
          <p:nvPr/>
        </p:nvSpPr>
        <p:spPr>
          <a:xfrm>
            <a:off x="1763688" y="2727697"/>
            <a:ext cx="11454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xiàng</a:t>
            </a:r>
          </a:p>
        </p:txBody>
      </p:sp>
      <p:sp>
        <p:nvSpPr>
          <p:cNvPr id="12" name="矩形 11"/>
          <p:cNvSpPr/>
          <p:nvPr/>
        </p:nvSpPr>
        <p:spPr>
          <a:xfrm>
            <a:off x="3714632" y="2727697"/>
            <a:ext cx="11454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biàn</a:t>
            </a:r>
          </a:p>
        </p:txBody>
      </p:sp>
      <p:sp>
        <p:nvSpPr>
          <p:cNvPr id="13" name="矩形 12"/>
          <p:cNvSpPr/>
          <p:nvPr/>
        </p:nvSpPr>
        <p:spPr>
          <a:xfrm>
            <a:off x="6666960" y="2727696"/>
            <a:ext cx="11454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hē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1731"/>
            <a:ext cx="431626" cy="558077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657820" y="123478"/>
            <a:ext cx="17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学认字</a:t>
            </a:r>
          </a:p>
        </p:txBody>
      </p:sp>
    </p:spTree>
    <p:extLst>
      <p:ext uri="{BB962C8B-B14F-4D97-AF65-F5344CB8AC3E}">
        <p14:creationId xmlns:p14="http://schemas.microsoft.com/office/powerpoint/2010/main" val="5460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55576" y="2787774"/>
            <a:ext cx="2952328" cy="1152128"/>
            <a:chOff x="755576" y="2715766"/>
            <a:chExt cx="2952328" cy="1152128"/>
          </a:xfrm>
        </p:grpSpPr>
        <p:sp>
          <p:nvSpPr>
            <p:cNvPr id="31" name="云形 30"/>
            <p:cNvSpPr/>
            <p:nvPr/>
          </p:nvSpPr>
          <p:spPr>
            <a:xfrm>
              <a:off x="827584" y="2715766"/>
              <a:ext cx="2808312" cy="1152128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55576" y="2912947"/>
              <a:ext cx="2952328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相信  相对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97275" y="2787774"/>
            <a:ext cx="2979181" cy="1152128"/>
            <a:chOff x="5697275" y="2715766"/>
            <a:chExt cx="2979181" cy="1152128"/>
          </a:xfrm>
        </p:grpSpPr>
        <p:sp>
          <p:nvSpPr>
            <p:cNvPr id="32" name="云形 31"/>
            <p:cNvSpPr/>
            <p:nvPr/>
          </p:nvSpPr>
          <p:spPr>
            <a:xfrm>
              <a:off x="5697275" y="2715766"/>
              <a:ext cx="2808312" cy="1152128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796136" y="2912947"/>
              <a:ext cx="2880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照相  相片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84841" y="1994894"/>
            <a:ext cx="153919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xiāng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99053" y="2010058"/>
            <a:ext cx="134129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xiàng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257115" y="1059582"/>
            <a:ext cx="1152128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7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endParaRPr lang="en-US" altLang="zh-CN" sz="7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左右箭头 32"/>
          <p:cNvSpPr/>
          <p:nvPr/>
        </p:nvSpPr>
        <p:spPr>
          <a:xfrm>
            <a:off x="3707904" y="2027861"/>
            <a:ext cx="2160240" cy="543889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E5606F34-2A0B-8241-BE17-F3D899C2A2CF}"/>
              </a:ext>
            </a:extLst>
          </p:cNvPr>
          <p:cNvSpPr txBox="1"/>
          <p:nvPr/>
        </p:nvSpPr>
        <p:spPr>
          <a:xfrm>
            <a:off x="3635896" y="26923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0000FF"/>
                </a:solidFill>
                <a:latin typeface="+mn-ea"/>
              </a:rPr>
              <a:t>多音字</a:t>
            </a:r>
          </a:p>
        </p:txBody>
      </p:sp>
    </p:spTree>
    <p:extLst>
      <p:ext uri="{BB962C8B-B14F-4D97-AF65-F5344CB8AC3E}">
        <p14:creationId xmlns:p14="http://schemas.microsoft.com/office/powerpoint/2010/main" val="35823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64"/>
          <p:cNvSpPr txBox="1"/>
          <p:nvPr/>
        </p:nvSpPr>
        <p:spPr>
          <a:xfrm>
            <a:off x="4923617" y="3303535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辫</a:t>
            </a:r>
          </a:p>
        </p:txBody>
      </p:sp>
      <p:grpSp>
        <p:nvGrpSpPr>
          <p:cNvPr id="27" name="组合 7"/>
          <p:cNvGrpSpPr/>
          <p:nvPr/>
        </p:nvGrpSpPr>
        <p:grpSpPr>
          <a:xfrm>
            <a:off x="4837639" y="3313874"/>
            <a:ext cx="1029163" cy="1085656"/>
            <a:chOff x="2437" y="2032"/>
            <a:chExt cx="1244" cy="1264"/>
          </a:xfrm>
        </p:grpSpPr>
        <p:sp>
          <p:nvSpPr>
            <p:cNvPr id="2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31" name="组合 7"/>
          <p:cNvGrpSpPr/>
          <p:nvPr/>
        </p:nvGrpSpPr>
        <p:grpSpPr>
          <a:xfrm>
            <a:off x="3327055" y="3308159"/>
            <a:ext cx="1029163" cy="1085656"/>
            <a:chOff x="2437" y="2032"/>
            <a:chExt cx="1244" cy="1264"/>
          </a:xfrm>
        </p:grpSpPr>
        <p:sp>
          <p:nvSpPr>
            <p:cNvPr id="3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5" name="文本框 64"/>
          <p:cNvSpPr txBox="1"/>
          <p:nvPr/>
        </p:nvSpPr>
        <p:spPr>
          <a:xfrm>
            <a:off x="3343042" y="3262356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念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55679" y="1260698"/>
            <a:ext cx="1029163" cy="1088572"/>
            <a:chOff x="2437" y="2032"/>
            <a:chExt cx="1244" cy="1264"/>
          </a:xfrm>
        </p:grpSpPr>
        <p:sp>
          <p:nvSpPr>
            <p:cNvPr id="3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51" name="文本框 64"/>
          <p:cNvSpPr txBox="1"/>
          <p:nvPr/>
        </p:nvSpPr>
        <p:spPr>
          <a:xfrm>
            <a:off x="879759" y="1226303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</a:p>
        </p:txBody>
      </p:sp>
      <p:grpSp>
        <p:nvGrpSpPr>
          <p:cNvPr id="61" name="组合 7"/>
          <p:cNvGrpSpPr/>
          <p:nvPr/>
        </p:nvGrpSpPr>
        <p:grpSpPr>
          <a:xfrm>
            <a:off x="2521868" y="1255323"/>
            <a:ext cx="1029163" cy="1085656"/>
            <a:chOff x="2437" y="2032"/>
            <a:chExt cx="1244" cy="1264"/>
          </a:xfrm>
        </p:grpSpPr>
        <p:sp>
          <p:nvSpPr>
            <p:cNvPr id="6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5" name="文本框 64"/>
          <p:cNvSpPr txBox="1"/>
          <p:nvPr/>
        </p:nvSpPr>
        <p:spPr>
          <a:xfrm>
            <a:off x="2537855" y="1203598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链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072343" y="1261261"/>
            <a:ext cx="1029163" cy="1088572"/>
            <a:chOff x="2437" y="2032"/>
            <a:chExt cx="1244" cy="1264"/>
          </a:xfrm>
        </p:grpSpPr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9" name="组合 7"/>
          <p:cNvGrpSpPr/>
          <p:nvPr/>
        </p:nvGrpSpPr>
        <p:grpSpPr>
          <a:xfrm>
            <a:off x="5616732" y="1250119"/>
            <a:ext cx="1029163" cy="1085656"/>
            <a:chOff x="2437" y="2032"/>
            <a:chExt cx="1244" cy="1264"/>
          </a:xfrm>
        </p:grpSpPr>
        <p:sp>
          <p:nvSpPr>
            <p:cNvPr id="8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3" name="文本框 64"/>
          <p:cNvSpPr txBox="1"/>
          <p:nvPr/>
        </p:nvSpPr>
        <p:spPr>
          <a:xfrm>
            <a:off x="5647212" y="1203598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攀</a:t>
            </a:r>
          </a:p>
        </p:txBody>
      </p:sp>
      <p:sp>
        <p:nvSpPr>
          <p:cNvPr id="84" name="文本框 64"/>
          <p:cNvSpPr txBox="1"/>
          <p:nvPr/>
        </p:nvSpPr>
        <p:spPr>
          <a:xfrm>
            <a:off x="4053293" y="1212224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颤</a:t>
            </a:r>
          </a:p>
        </p:txBody>
      </p:sp>
      <p:grpSp>
        <p:nvGrpSpPr>
          <p:cNvPr id="87" name="组合 7"/>
          <p:cNvGrpSpPr/>
          <p:nvPr/>
        </p:nvGrpSpPr>
        <p:grpSpPr>
          <a:xfrm>
            <a:off x="1732081" y="3307102"/>
            <a:ext cx="1029163" cy="1085656"/>
            <a:chOff x="2437" y="2032"/>
            <a:chExt cx="1244" cy="1264"/>
          </a:xfrm>
        </p:grpSpPr>
        <p:sp>
          <p:nvSpPr>
            <p:cNvPr id="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1" name="文本框 64"/>
          <p:cNvSpPr txBox="1"/>
          <p:nvPr/>
        </p:nvSpPr>
        <p:spPr>
          <a:xfrm>
            <a:off x="1762561" y="3293684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</a:t>
            </a:r>
          </a:p>
        </p:txBody>
      </p:sp>
      <p:sp>
        <p:nvSpPr>
          <p:cNvPr id="93" name="文本框 64"/>
          <p:cNvSpPr txBox="1"/>
          <p:nvPr/>
        </p:nvSpPr>
        <p:spPr>
          <a:xfrm>
            <a:off x="6579801" y="3304133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呵</a:t>
            </a:r>
          </a:p>
        </p:txBody>
      </p:sp>
      <p:grpSp>
        <p:nvGrpSpPr>
          <p:cNvPr id="94" name="组合 7"/>
          <p:cNvGrpSpPr/>
          <p:nvPr/>
        </p:nvGrpSpPr>
        <p:grpSpPr>
          <a:xfrm>
            <a:off x="6493823" y="3314472"/>
            <a:ext cx="1029163" cy="1085656"/>
            <a:chOff x="2437" y="2032"/>
            <a:chExt cx="1244" cy="1264"/>
          </a:xfrm>
        </p:grpSpPr>
        <p:sp>
          <p:nvSpPr>
            <p:cNvPr id="9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6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683568" y="957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学写字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" y="95783"/>
            <a:ext cx="864096" cy="819783"/>
          </a:xfrm>
          <a:prstGeom prst="rect">
            <a:avLst/>
          </a:prstGeom>
        </p:spPr>
      </p:pic>
      <p:pic>
        <p:nvPicPr>
          <p:cNvPr id="68" name="Picture 2" descr="C:\Users\zhangye\Desktop\点击.png">
            <a:hlinkClick r:id="rId3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07" y="235572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zhangye\Desktop\点击.png">
            <a:hlinkClick r:id="rId5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02" y="2346503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zhangye\Desktop\点击.png">
            <a:hlinkClick r:id="rId6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77" y="2346503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zhangye\Desktop\点击.png">
            <a:hlinkClick r:id="rId7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80" y="2337280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zhangye\Desktop\点击.png">
            <a:hlinkClick r:id="rId8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8" y="440752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zhangye\Desktop\点击.png">
            <a:hlinkClick r:id="rId9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89" y="439623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zhangye\Desktop\点击.png">
            <a:hlinkClick r:id="rId10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58" y="440456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zhangye\Desktop\点击.png">
            <a:hlinkClick r:id="rId11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71" y="4413790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拼音开关"/>
          <p:cNvGrpSpPr/>
          <p:nvPr/>
        </p:nvGrpSpPr>
        <p:grpSpPr>
          <a:xfrm>
            <a:off x="7585217" y="1457538"/>
            <a:ext cx="1276472" cy="576064"/>
            <a:chOff x="7236296" y="555526"/>
            <a:chExt cx="1276472" cy="576064"/>
          </a:xfrm>
        </p:grpSpPr>
        <p:sp>
          <p:nvSpPr>
            <p:cNvPr id="59" name="椭圆 58"/>
            <p:cNvSpPr/>
            <p:nvPr/>
          </p:nvSpPr>
          <p:spPr>
            <a:xfrm>
              <a:off x="7236296" y="555526"/>
              <a:ext cx="1276472" cy="576064"/>
            </a:xfrm>
            <a:prstGeom prst="ellipse">
              <a:avLst/>
            </a:prstGeom>
            <a:solidFill>
              <a:srgbClr val="02B3C5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402251" y="647771"/>
              <a:ext cx="904222" cy="3915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02251" y="689669"/>
              <a:ext cx="1110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</a:rPr>
                <a:t>拼音开关</a:t>
              </a:r>
            </a:p>
          </p:txBody>
        </p:sp>
      </p:grpSp>
      <p:sp>
        <p:nvSpPr>
          <p:cNvPr id="98" name="矩形 97"/>
          <p:cNvSpPr/>
          <p:nvPr/>
        </p:nvSpPr>
        <p:spPr>
          <a:xfrm>
            <a:off x="2631148" y="730455"/>
            <a:ext cx="90601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liàn</a:t>
            </a:r>
          </a:p>
        </p:txBody>
      </p:sp>
      <p:sp>
        <p:nvSpPr>
          <p:cNvPr id="99" name="矩形 98"/>
          <p:cNvSpPr/>
          <p:nvPr/>
        </p:nvSpPr>
        <p:spPr>
          <a:xfrm>
            <a:off x="1166667" y="718775"/>
            <a:ext cx="45300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jí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053293" y="689935"/>
            <a:ext cx="104904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chàn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754222" y="692896"/>
            <a:ext cx="90601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pān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882992" y="2787774"/>
            <a:ext cx="90601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hóu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379519" y="2788831"/>
            <a:ext cx="104846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niàn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32040" y="2794823"/>
            <a:ext cx="104846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biàn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691887" y="2794823"/>
            <a:ext cx="104846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hē</a:t>
            </a:r>
            <a:endParaRPr lang="en-US" altLang="zh-CN" sz="3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4" grpId="0"/>
      <p:bldP spid="104" grpId="1"/>
      <p:bldP spid="105" grpId="0"/>
      <p:bldP spid="105" grpId="1"/>
      <p:bldP spid="106" grpId="0"/>
      <p:bldP spid="106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911</Words>
  <PresentationFormat>全屏显示(16:9)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Times New Roman</vt:lpstr>
      <vt:lpstr>Arial</vt:lpstr>
      <vt:lpstr>Kaiti SC</vt:lpstr>
      <vt:lpstr>Calibri</vt:lpstr>
      <vt:lpstr>宋体</vt:lpstr>
      <vt:lpstr>楷体</vt:lpstr>
      <vt:lpstr>黑体</vt:lpstr>
      <vt:lpstr>汉语拼音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2021-04-08T03:56:53Z</dcterms:created>
  <dcterms:modified xsi:type="dcterms:W3CDTF">2022-08-09T02:14:43Z</dcterms:modified>
</cp:coreProperties>
</file>