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1433" r:id="rId2"/>
    <p:sldId id="523" r:id="rId3"/>
    <p:sldId id="1535" r:id="rId4"/>
    <p:sldId id="1003" r:id="rId5"/>
    <p:sldId id="1534" r:id="rId6"/>
    <p:sldId id="1609" r:id="rId7"/>
    <p:sldId id="1536" r:id="rId8"/>
    <p:sldId id="1300" r:id="rId9"/>
    <p:sldId id="1606" r:id="rId10"/>
    <p:sldId id="1045" r:id="rId11"/>
    <p:sldId id="1513" r:id="rId12"/>
    <p:sldId id="1330" r:id="rId13"/>
    <p:sldId id="1515" r:id="rId14"/>
    <p:sldId id="1465" r:id="rId15"/>
    <p:sldId id="1468" r:id="rId16"/>
    <p:sldId id="1331" r:id="rId17"/>
    <p:sldId id="1520" r:id="rId18"/>
    <p:sldId id="1342" r:id="rId19"/>
    <p:sldId id="1469" r:id="rId20"/>
    <p:sldId id="1521" r:id="rId21"/>
    <p:sldId id="1496" r:id="rId22"/>
    <p:sldId id="1495" r:id="rId23"/>
    <p:sldId id="1524" r:id="rId24"/>
    <p:sldId id="1498" r:id="rId25"/>
    <p:sldId id="1355" r:id="rId26"/>
    <p:sldId id="1497" r:id="rId27"/>
    <p:sldId id="1537" r:id="rId28"/>
    <p:sldId id="1538" r:id="rId29"/>
    <p:sldId id="1539" r:id="rId30"/>
    <p:sldId id="1540" r:id="rId31"/>
    <p:sldId id="1603" r:id="rId32"/>
    <p:sldId id="1541" r:id="rId33"/>
    <p:sldId id="1543" r:id="rId34"/>
    <p:sldId id="1608" r:id="rId35"/>
    <p:sldId id="1544" r:id="rId36"/>
    <p:sldId id="1545" r:id="rId37"/>
    <p:sldId id="1546" r:id="rId38"/>
    <p:sldId id="1547" r:id="rId39"/>
    <p:sldId id="1548" r:id="rId40"/>
    <p:sldId id="1549" r:id="rId41"/>
    <p:sldId id="1550" r:id="rId42"/>
    <p:sldId id="1551" r:id="rId43"/>
    <p:sldId id="1552" r:id="rId44"/>
    <p:sldId id="1345" r:id="rId45"/>
    <p:sldId id="937" r:id="rId46"/>
    <p:sldId id="1346" r:id="rId47"/>
    <p:sldId id="1529" r:id="rId48"/>
    <p:sldId id="1605" r:id="rId4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汉语拼音" panose="02010600030101010101" charset="0"/>
      <p:regular r:id="rId56"/>
    </p:embeddedFont>
    <p:embeddedFont>
      <p:font typeface="黑体" panose="02010609060101010101" pitchFamily="49" charset="-122"/>
      <p:regular r:id="rId57"/>
    </p:embeddedFont>
    <p:embeddedFont>
      <p:font typeface="楷体" panose="02010609060101010101" pitchFamily="49" charset="-122"/>
      <p:regular r:id="rId58"/>
    </p:embeddedFont>
    <p:embeddedFont>
      <p:font typeface="微软雅黑" panose="020B0503020204020204" pitchFamily="34" charset="-122"/>
      <p:regular r:id="rId59"/>
      <p:bold r:id="rId60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pos="57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05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FF"/>
    <a:srgbClr val="0066FF"/>
    <a:srgbClr val="A38302"/>
    <a:srgbClr val="FEFCDE"/>
    <a:srgbClr val="00B050"/>
    <a:srgbClr val="FF00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9" autoAdjust="0"/>
    <p:restoredTop sz="94705" autoAdjust="0"/>
  </p:normalViewPr>
  <p:slideViewPr>
    <p:cSldViewPr>
      <p:cViewPr varScale="1">
        <p:scale>
          <a:sx n="141" d="100"/>
          <a:sy n="141" d="100"/>
        </p:scale>
        <p:origin x="414" y="126"/>
      </p:cViewPr>
      <p:guideLst>
        <p:guide orient="horz" pos="2976"/>
        <p:guide pos="5717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3222"/>
        <p:guide pos="205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926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2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hyperlink" Target="&#36164;&#26009;&#38142;&#25509;/&#35270;&#39057;/&#26391;&#35835;27&#25925;&#20107;&#20108;&#21017;.mp4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13731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22"/>
          <p:cNvSpPr>
            <a:spLocks noChangeArrowheads="1"/>
          </p:cNvSpPr>
          <p:nvPr/>
        </p:nvSpPr>
        <p:spPr bwMode="gray">
          <a:xfrm>
            <a:off x="433070" y="1303655"/>
            <a:ext cx="8422640" cy="2264410"/>
          </a:xfrm>
          <a:prstGeom prst="roundRect">
            <a:avLst>
              <a:gd name="adj" fmla="val 1750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有一天，名医扁鹊去拜见蔡桓侯。</a:t>
            </a:r>
          </a:p>
          <a:p>
            <a:pPr algn="l"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扁鹊在蔡桓侯身边站了一会儿，说：“据我看</a:t>
            </a:r>
          </a:p>
          <a:p>
            <a:pPr algn="l"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来，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您皮肤上有点儿小病。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要是不治，恐怕会向体内</a:t>
            </a:r>
          </a:p>
          <a:p>
            <a:pPr algn="l" defTabSz="685165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发展。”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728595" y="1419860"/>
            <a:ext cx="833755" cy="44323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右箭头 6"/>
          <p:cNvSpPr/>
          <p:nvPr/>
        </p:nvSpPr>
        <p:spPr>
          <a:xfrm>
            <a:off x="2973705" y="769620"/>
            <a:ext cx="360045" cy="5759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354070" y="574675"/>
            <a:ext cx="336804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点出扁鹊的身份是医生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879118" y="3651870"/>
            <a:ext cx="1964690" cy="504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n-ea"/>
              </a:rPr>
              <a:t>病在皮肤上</a:t>
            </a:r>
          </a:p>
        </p:txBody>
      </p:sp>
      <p:sp>
        <p:nvSpPr>
          <p:cNvPr id="11" name="圆角右箭头 10"/>
          <p:cNvSpPr/>
          <p:nvPr/>
        </p:nvSpPr>
        <p:spPr>
          <a:xfrm rot="10800000">
            <a:off x="2895599" y="3024921"/>
            <a:ext cx="523240" cy="1020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4124637" y="1931670"/>
            <a:ext cx="1872615" cy="5041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707904" y="3754963"/>
            <a:ext cx="4643749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sz="2400" b="1" dirty="0">
                <a:latin typeface="+mn-ea"/>
              </a:rPr>
              <a:t>只是看了一会儿，就知道蔡桓侯有病，可见扁鹊的</a:t>
            </a:r>
            <a:r>
              <a:rPr lang="zh-CN" sz="2400" b="1" dirty="0">
                <a:solidFill>
                  <a:srgbClr val="0000FF"/>
                </a:solidFill>
                <a:latin typeface="+mn-ea"/>
              </a:rPr>
              <a:t>医术高明</a:t>
            </a:r>
            <a:r>
              <a:rPr lang="zh-CN" sz="2400" b="1" dirty="0">
                <a:latin typeface="+mn-ea"/>
              </a:rPr>
              <a:t>。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31" name="Freeform 24"/>
          <p:cNvSpPr/>
          <p:nvPr/>
        </p:nvSpPr>
        <p:spPr bwMode="gray">
          <a:xfrm rot="7148031">
            <a:off x="5673090" y="2340610"/>
            <a:ext cx="594995" cy="100838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79512" y="332193"/>
            <a:ext cx="1566738" cy="874853"/>
            <a:chOff x="179512" y="332193"/>
            <a:chExt cx="1566738" cy="874853"/>
          </a:xfrm>
        </p:grpSpPr>
        <p:sp>
          <p:nvSpPr>
            <p:cNvPr id="12" name="矩形 11"/>
            <p:cNvSpPr/>
            <p:nvPr/>
          </p:nvSpPr>
          <p:spPr>
            <a:xfrm>
              <a:off x="810146" y="595927"/>
              <a:ext cx="93610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起因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512" y="332193"/>
              <a:ext cx="743777" cy="87485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" b="97106" l="0" r="97244">
                        <a14:foregroundMark x1="37008" y1="41479" x2="81890" y2="48875"/>
                        <a14:foregroundMark x1="73228" y1="39550" x2="23622" y2="47910"/>
                        <a14:foregroundMark x1="29134" y1="34084" x2="64961" y2="5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63838"/>
            <a:ext cx="774192" cy="947928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278198" y="1360169"/>
            <a:ext cx="1349586" cy="462915"/>
          </a:xfrm>
          <a:prstGeom prst="roundRect">
            <a:avLst/>
          </a:prstGeom>
          <a:noFill/>
          <a:ln w="28575" cmpd="sng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animBg="1"/>
      <p:bldP spid="8" grpId="0" bldLvl="0" animBg="1"/>
      <p:bldP spid="10" grpId="0" bldLvl="0" animBg="1"/>
      <p:bldP spid="11" grpId="0" animBg="1"/>
      <p:bldP spid="5" grpId="0" bldLvl="0" animBg="1"/>
      <p:bldP spid="100" grpId="0" bldLvl="0" animBg="1"/>
      <p:bldP spid="31" grpId="1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22"/>
          <p:cNvSpPr>
            <a:spLocks noChangeArrowheads="1"/>
          </p:cNvSpPr>
          <p:nvPr/>
        </p:nvSpPr>
        <p:spPr bwMode="gray">
          <a:xfrm>
            <a:off x="432435" y="660400"/>
            <a:ext cx="8422640" cy="1925320"/>
          </a:xfrm>
          <a:prstGeom prst="roundRect">
            <a:avLst>
              <a:gd name="adj" fmla="val 1750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l" defTabSz="685165">
              <a:lnSpc>
                <a:spcPct val="10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蔡桓侯说：“我的身体很好，什么病也没有。”</a:t>
            </a:r>
          </a:p>
          <a:p>
            <a:pPr algn="l" defTabSz="685165"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扁鹊走后，蔡桓侯对左右的人说：“这些做医生的，</a:t>
            </a:r>
          </a:p>
          <a:p>
            <a:pPr algn="l" defTabSz="685165"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总喜欢给没有病的人治病。医治没有病的人，才容易</a:t>
            </a:r>
          </a:p>
          <a:p>
            <a:pPr algn="l" defTabSz="685165"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显示自己的高明！”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052955" y="3740388"/>
            <a:ext cx="1876425" cy="671830"/>
            <a:chOff x="8100392" y="1962696"/>
            <a:chExt cx="1043608" cy="549508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+mn-ea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48973" y="1998283"/>
              <a:ext cx="795020" cy="477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+mn-ea"/>
                </a:rPr>
                <a:t>傲慢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47870" y="3723878"/>
            <a:ext cx="2513966" cy="671830"/>
            <a:chOff x="8100392" y="1962696"/>
            <a:chExt cx="1398188" cy="549508"/>
          </a:xfrm>
        </p:grpSpPr>
        <p:sp>
          <p:nvSpPr>
            <p:cNvPr id="5" name="云形 4"/>
            <p:cNvSpPr/>
            <p:nvPr/>
          </p:nvSpPr>
          <p:spPr>
            <a:xfrm>
              <a:off x="8100392" y="1962696"/>
              <a:ext cx="1398188" cy="549508"/>
            </a:xfrm>
            <a:prstGeom prst="cloud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+mn-ea"/>
              </a:endParaRPr>
            </a:p>
          </p:txBody>
        </p:sp>
        <p:sp>
          <p:nvSpPr>
            <p:cNvPr id="6" name="TextBox 75"/>
            <p:cNvSpPr txBox="1"/>
            <p:nvPr/>
          </p:nvSpPr>
          <p:spPr>
            <a:xfrm>
              <a:off x="8234949" y="1998533"/>
              <a:ext cx="1149558" cy="477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+mn-ea"/>
                </a:rPr>
                <a:t>自以为是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48361" y="2620412"/>
            <a:ext cx="7052032" cy="887442"/>
            <a:chOff x="1048361" y="2620412"/>
            <a:chExt cx="7052032" cy="887442"/>
          </a:xfrm>
        </p:grpSpPr>
        <p:sp>
          <p:nvSpPr>
            <p:cNvPr id="2" name="文本框 1"/>
            <p:cNvSpPr txBox="1"/>
            <p:nvPr/>
          </p:nvSpPr>
          <p:spPr>
            <a:xfrm>
              <a:off x="1907705" y="2924289"/>
              <a:ext cx="6192688" cy="5835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你从蔡桓侯的言行中体会到什么？</a:t>
              </a:r>
              <a:r>
                <a:rPr lang="zh-CN" altLang="en-US" dirty="0">
                  <a:solidFill>
                    <a:srgbClr val="0000FF"/>
                  </a:solidFill>
                </a:rPr>
                <a:t>  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361" y="2620412"/>
              <a:ext cx="1144468" cy="8308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2"/>
          <p:cNvSpPr>
            <a:spLocks noChangeArrowheads="1"/>
          </p:cNvSpPr>
          <p:nvPr/>
        </p:nvSpPr>
        <p:spPr bwMode="gray">
          <a:xfrm>
            <a:off x="395536" y="1150942"/>
            <a:ext cx="8422640" cy="3451225"/>
          </a:xfrm>
          <a:prstGeom prst="roundRect">
            <a:avLst>
              <a:gd name="adj" fmla="val 1750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9301" y="1136615"/>
            <a:ext cx="8393430" cy="3477875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过了十天，扁鹊又来拜见蔡桓侯，说道：“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您的病已经发展到皮肉之间了，要是不治还会加深。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”蔡桓侯听了很不高兴，没有理睬他。扁鹊只好退了出去。</a:t>
            </a: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十天后，扁鹊再一次来拜见，对蔡桓侯说：“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您的病已经发展到肠胃里，再不治会更加严重。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”蔡桓侯听了非常不高兴。扁鹊连忙退了出去。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327656" y="1224245"/>
            <a:ext cx="1903730" cy="462915"/>
          </a:xfrm>
          <a:prstGeom prst="roundRect">
            <a:avLst/>
          </a:prstGeom>
          <a:noFill/>
          <a:ln w="28575" cmpd="sng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27656" y="3154645"/>
            <a:ext cx="1439545" cy="411480"/>
          </a:xfrm>
          <a:prstGeom prst="roundRect">
            <a:avLst/>
          </a:prstGeom>
          <a:noFill/>
          <a:ln w="28575" cmpd="sng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279521" y="2604700"/>
            <a:ext cx="151193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374771" y="4523705"/>
            <a:ext cx="1909445" cy="635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4395578" y="574664"/>
            <a:ext cx="2200910" cy="504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n-ea"/>
              </a:rPr>
              <a:t>病在皮肉之间</a:t>
            </a:r>
          </a:p>
        </p:txBody>
      </p:sp>
      <p:sp>
        <p:nvSpPr>
          <p:cNvPr id="12" name="圆角右箭头 11"/>
          <p:cNvSpPr/>
          <p:nvPr/>
        </p:nvSpPr>
        <p:spPr>
          <a:xfrm>
            <a:off x="3720842" y="765774"/>
            <a:ext cx="523240" cy="1020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 flipH="1">
            <a:off x="5134218" y="4587840"/>
            <a:ext cx="2052320" cy="504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n-ea"/>
              </a:rPr>
              <a:t>病到肠胃里</a:t>
            </a:r>
          </a:p>
        </p:txBody>
      </p:sp>
      <p:sp>
        <p:nvSpPr>
          <p:cNvPr id="14" name="圆角右箭头 13"/>
          <p:cNvSpPr/>
          <p:nvPr/>
        </p:nvSpPr>
        <p:spPr>
          <a:xfrm rot="10800000" flipH="1">
            <a:off x="4405501" y="4016340"/>
            <a:ext cx="628015" cy="1020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9512" y="332193"/>
            <a:ext cx="1566738" cy="874853"/>
            <a:chOff x="179512" y="332193"/>
            <a:chExt cx="1566738" cy="874853"/>
          </a:xfrm>
        </p:grpSpPr>
        <p:sp>
          <p:nvSpPr>
            <p:cNvPr id="17" name="矩形 16"/>
            <p:cNvSpPr/>
            <p:nvPr/>
          </p:nvSpPr>
          <p:spPr>
            <a:xfrm>
              <a:off x="810146" y="595927"/>
              <a:ext cx="93610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经过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512" y="332193"/>
              <a:ext cx="743777" cy="8748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95966" y="828695"/>
            <a:ext cx="2264590" cy="647700"/>
            <a:chOff x="3685" y="6010"/>
            <a:chExt cx="3718" cy="1020"/>
          </a:xfrm>
        </p:grpSpPr>
        <p:sp>
          <p:nvSpPr>
            <p:cNvPr id="7" name="燕尾形 6"/>
            <p:cNvSpPr/>
            <p:nvPr/>
          </p:nvSpPr>
          <p:spPr>
            <a:xfrm>
              <a:off x="3685" y="6010"/>
              <a:ext cx="3718" cy="10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345" y="6010"/>
              <a:ext cx="2651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</a:rPr>
                <a:t>第一次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446127" y="826770"/>
            <a:ext cx="137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不相信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46127" y="1693565"/>
            <a:ext cx="272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不高兴、不理睬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46763" y="2658140"/>
            <a:ext cx="2005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非常不高兴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20731" y="1693565"/>
            <a:ext cx="2264590" cy="647700"/>
            <a:chOff x="3685" y="6010"/>
            <a:chExt cx="3718" cy="1020"/>
          </a:xfrm>
        </p:grpSpPr>
        <p:sp>
          <p:nvSpPr>
            <p:cNvPr id="17" name="燕尾形 16"/>
            <p:cNvSpPr/>
            <p:nvPr/>
          </p:nvSpPr>
          <p:spPr>
            <a:xfrm>
              <a:off x="3685" y="6010"/>
              <a:ext cx="3718" cy="10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45" y="6010"/>
              <a:ext cx="2651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</a:rPr>
                <a:t>第二次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51211" y="2595900"/>
            <a:ext cx="2264590" cy="647700"/>
            <a:chOff x="3685" y="6010"/>
            <a:chExt cx="3718" cy="1020"/>
          </a:xfrm>
        </p:grpSpPr>
        <p:sp>
          <p:nvSpPr>
            <p:cNvPr id="20" name="燕尾形 19"/>
            <p:cNvSpPr/>
            <p:nvPr/>
          </p:nvSpPr>
          <p:spPr>
            <a:xfrm>
              <a:off x="3685" y="6010"/>
              <a:ext cx="3718" cy="10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345" y="6010"/>
              <a:ext cx="2651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</a:rPr>
                <a:t>第三次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640107" y="831235"/>
            <a:ext cx="165197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病在皮肤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640106" y="1706900"/>
            <a:ext cx="165197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病在皮肉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640106" y="2658140"/>
            <a:ext cx="165197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病在肠胃</a:t>
            </a:r>
          </a:p>
        </p:txBody>
      </p:sp>
      <p:sp>
        <p:nvSpPr>
          <p:cNvPr id="25" name="爆炸形 1 24"/>
          <p:cNvSpPr/>
          <p:nvPr/>
        </p:nvSpPr>
        <p:spPr>
          <a:xfrm>
            <a:off x="2627784" y="3245485"/>
            <a:ext cx="3919220" cy="1508125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固执己见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5" grpId="0"/>
      <p:bldP spid="22" grpId="0" animBg="1"/>
      <p:bldP spid="23" grpId="0" animBg="1"/>
      <p:bldP spid="24" grpId="0" animBg="1"/>
      <p:bldP spid="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/>
          <p:cNvSpPr>
            <a:spLocks noChangeArrowheads="1"/>
          </p:cNvSpPr>
          <p:nvPr/>
        </p:nvSpPr>
        <p:spPr bwMode="gray">
          <a:xfrm>
            <a:off x="755576" y="843558"/>
            <a:ext cx="7488832" cy="1440160"/>
          </a:xfrm>
          <a:prstGeom prst="roundRect">
            <a:avLst>
              <a:gd name="adj" fmla="val 1750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9592" y="1001266"/>
            <a:ext cx="78289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又过了十天，扁鹊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老远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望见蔡桓侯，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只看了几眼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，就掉头跑了。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654554" y="1041271"/>
            <a:ext cx="2197365" cy="46164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55576" y="2715766"/>
            <a:ext cx="7670800" cy="140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说明扁鹊已经知道蔡桓侯的病无药可救了，更加反映出扁鹊的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医术高明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" b="97106" l="0" r="97244">
                        <a14:foregroundMark x1="37008" y1="41479" x2="81890" y2="48875"/>
                        <a14:foregroundMark x1="73228" y1="39550" x2="23622" y2="47910"/>
                        <a14:foregroundMark x1="29134" y1="34084" x2="64961" y2="5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4" y="2396674"/>
            <a:ext cx="993551" cy="121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2"/>
          <p:cNvSpPr>
            <a:spLocks noChangeArrowheads="1"/>
          </p:cNvSpPr>
          <p:nvPr/>
        </p:nvSpPr>
        <p:spPr bwMode="gray">
          <a:xfrm>
            <a:off x="364569" y="1628299"/>
            <a:ext cx="8422640" cy="1735539"/>
          </a:xfrm>
          <a:prstGeom prst="roundRect">
            <a:avLst>
              <a:gd name="adj" fmla="val 1750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l" defTabSz="685165">
              <a:lnSpc>
                <a:spcPct val="130000"/>
              </a:lnSpc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185" y="1651372"/>
            <a:ext cx="83934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五天之后，蔡桓侯浑身疼痛，派人去请扁鹊给他治病。扁鹊早知道蔡桓侯要来请他，几天前就跑到秦国去了。不久，蔡桓侯病死了。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248360" y="1721222"/>
            <a:ext cx="1661795" cy="46164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3367693" y="2182867"/>
            <a:ext cx="284139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500106" y="3143037"/>
            <a:ext cx="374441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79512" y="332193"/>
            <a:ext cx="1566738" cy="874853"/>
            <a:chOff x="179512" y="332193"/>
            <a:chExt cx="1566738" cy="874853"/>
          </a:xfrm>
        </p:grpSpPr>
        <p:sp>
          <p:nvSpPr>
            <p:cNvPr id="11" name="矩形 10"/>
            <p:cNvSpPr/>
            <p:nvPr/>
          </p:nvSpPr>
          <p:spPr>
            <a:xfrm>
              <a:off x="810146" y="595927"/>
              <a:ext cx="93610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结果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512" y="332193"/>
              <a:ext cx="743777" cy="874853"/>
            </a:xfrm>
            <a:prstGeom prst="rect">
              <a:avLst/>
            </a:prstGeom>
          </p:spPr>
        </p:pic>
      </p:grpSp>
      <p:sp>
        <p:nvSpPr>
          <p:cNvPr id="14" name="圆角矩形 13"/>
          <p:cNvSpPr/>
          <p:nvPr/>
        </p:nvSpPr>
        <p:spPr>
          <a:xfrm>
            <a:off x="5250625" y="567627"/>
            <a:ext cx="2200910" cy="504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n-ea"/>
              </a:rPr>
              <a:t>病得非常严重</a:t>
            </a:r>
          </a:p>
        </p:txBody>
      </p:sp>
      <p:sp>
        <p:nvSpPr>
          <p:cNvPr id="16" name="圆角右箭头 15"/>
          <p:cNvSpPr/>
          <p:nvPr/>
        </p:nvSpPr>
        <p:spPr>
          <a:xfrm>
            <a:off x="4575889" y="758737"/>
            <a:ext cx="523240" cy="1020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419872" y="2161406"/>
            <a:ext cx="1872615" cy="5041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99"/>
          <p:cNvSpPr txBox="1"/>
          <p:nvPr/>
        </p:nvSpPr>
        <p:spPr>
          <a:xfrm>
            <a:off x="971965" y="3780731"/>
            <a:ext cx="3816423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latin typeface="+mn-ea"/>
              </a:rPr>
              <a:t>    </a:t>
            </a:r>
            <a:r>
              <a:rPr lang="zh-CN" sz="2400" b="1" dirty="0">
                <a:latin typeface="+mn-ea"/>
              </a:rPr>
              <a:t>可见扁鹊的</a:t>
            </a:r>
            <a:r>
              <a:rPr lang="zh-CN" altLang="en-US" sz="2400" b="1" dirty="0">
                <a:latin typeface="+mn-ea"/>
              </a:rPr>
              <a:t>处世智慧</a:t>
            </a:r>
          </a:p>
        </p:txBody>
      </p:sp>
      <p:sp>
        <p:nvSpPr>
          <p:cNvPr id="19" name="Freeform 24"/>
          <p:cNvSpPr/>
          <p:nvPr/>
        </p:nvSpPr>
        <p:spPr bwMode="gray">
          <a:xfrm rot="14451969" flipH="1">
            <a:off x="3265945" y="2685521"/>
            <a:ext cx="677689" cy="1075907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" b="97106" l="0" r="97244">
                        <a14:foregroundMark x1="37008" y1="41479" x2="81890" y2="48875"/>
                        <a14:foregroundMark x1="73228" y1="39550" x2="23622" y2="47910"/>
                        <a14:foregroundMark x1="29134" y1="34084" x2="64961" y2="5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69" y="3408351"/>
            <a:ext cx="774192" cy="9479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24128" y="3697263"/>
            <a:ext cx="2423126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dk1"/>
                </a:solidFill>
                <a:latin typeface="+mn-ea"/>
                <a:sym typeface="+mn-ea"/>
              </a:rPr>
              <a:t>听取别人正确的意见，防微杜渐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4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52120" y="843558"/>
            <a:ext cx="1152128" cy="38244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48"/>
          <p:cNvSpPr txBox="1"/>
          <p:nvPr/>
        </p:nvSpPr>
        <p:spPr>
          <a:xfrm>
            <a:off x="5724128" y="870326"/>
            <a:ext cx="1141198" cy="372563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纪</a:t>
            </a:r>
          </a:p>
          <a:p>
            <a:pPr>
              <a:lnSpc>
                <a:spcPct val="90000"/>
              </a:lnSpc>
            </a:pPr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昌</a:t>
            </a:r>
          </a:p>
          <a:p>
            <a:pPr>
              <a:lnSpc>
                <a:spcPct val="90000"/>
              </a:lnSpc>
            </a:pPr>
            <a:r>
              <a:rPr lang="zh-CN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学</a:t>
            </a:r>
          </a:p>
          <a:p>
            <a:pPr>
              <a:lnSpc>
                <a:spcPct val="90000"/>
              </a:lnSpc>
            </a:pPr>
            <a:r>
              <a:rPr lang="zh-CN" alt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7649" y="847353"/>
            <a:ext cx="74707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飞卫是一名射箭能手。有个叫纪昌的人，想学习射箭，就去向飞卫请教。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995686"/>
            <a:ext cx="3960440" cy="262324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9512" y="332193"/>
            <a:ext cx="1566738" cy="874853"/>
            <a:chOff x="179512" y="332193"/>
            <a:chExt cx="1566738" cy="874853"/>
          </a:xfrm>
        </p:grpSpPr>
        <p:sp>
          <p:nvSpPr>
            <p:cNvPr id="6" name="矩形 5"/>
            <p:cNvSpPr/>
            <p:nvPr/>
          </p:nvSpPr>
          <p:spPr>
            <a:xfrm>
              <a:off x="810146" y="595927"/>
              <a:ext cx="93610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起因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512" y="332193"/>
              <a:ext cx="743777" cy="874853"/>
            </a:xfrm>
            <a:prstGeom prst="rect">
              <a:avLst/>
            </a:prstGeom>
          </p:spPr>
        </p:pic>
      </p:grpSp>
      <p:sp>
        <p:nvSpPr>
          <p:cNvPr id="8" name="圆角矩形 7"/>
          <p:cNvSpPr/>
          <p:nvPr/>
        </p:nvSpPr>
        <p:spPr>
          <a:xfrm>
            <a:off x="1821096" y="942285"/>
            <a:ext cx="833755" cy="44323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164288" y="942285"/>
            <a:ext cx="833755" cy="44323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9593" y="915566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一开始飞卫是怎么教的？给纪昌提出了什么要求</a:t>
            </a:r>
            <a:r>
              <a:rPr 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？</a:t>
            </a:r>
            <a:endParaRPr lang="en-US" altLang="en-US" sz="32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250" y="2355850"/>
            <a:ext cx="7971790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练习的时候，飞卫对纪昌说：“你要想学会射箭，首先应该下功夫练眼力。你要牢牢地盯住一个目标，不能眨眼！”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370330" y="2376170"/>
            <a:ext cx="2566670" cy="46164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95325" y="3263389"/>
            <a:ext cx="7621270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95325" y="3744277"/>
            <a:ext cx="4885055" cy="196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164070" y="2831465"/>
            <a:ext cx="1249045" cy="63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79512" y="332193"/>
            <a:ext cx="1566738" cy="874853"/>
            <a:chOff x="179512" y="332193"/>
            <a:chExt cx="1566738" cy="874853"/>
          </a:xfrm>
        </p:grpSpPr>
        <p:sp>
          <p:nvSpPr>
            <p:cNvPr id="11" name="矩形 10"/>
            <p:cNvSpPr/>
            <p:nvPr/>
          </p:nvSpPr>
          <p:spPr>
            <a:xfrm>
              <a:off x="810146" y="595927"/>
              <a:ext cx="93610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经过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512" y="332193"/>
              <a:ext cx="743777" cy="8748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9730" y="1532890"/>
            <a:ext cx="577596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纪昌回家之后，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就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练习起来。妻子织布的时候，他躺在织布机下面，睁大眼睛，死死盯住织布机的踏板。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067560" y="1594485"/>
            <a:ext cx="1680845" cy="4629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520700" y="3504565"/>
            <a:ext cx="4195445" cy="31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455930" y="3004185"/>
            <a:ext cx="5052060" cy="311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圆角矩形标注 8"/>
          <p:cNvSpPr/>
          <p:nvPr/>
        </p:nvSpPr>
        <p:spPr>
          <a:xfrm>
            <a:off x="1158875" y="3853180"/>
            <a:ext cx="4996815" cy="601980"/>
          </a:xfrm>
          <a:prstGeom prst="wedgeRoundRectCallout">
            <a:avLst>
              <a:gd name="adj1" fmla="val -19286"/>
              <a:gd name="adj2" fmla="val 506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latin typeface="+mn-ea"/>
              </a:rPr>
              <a:t>可以看出纪昌片刻也不敢耽误。</a:t>
            </a:r>
          </a:p>
        </p:txBody>
      </p:sp>
      <p:sp>
        <p:nvSpPr>
          <p:cNvPr id="23" name="矩形 22"/>
          <p:cNvSpPr/>
          <p:nvPr/>
        </p:nvSpPr>
        <p:spPr>
          <a:xfrm>
            <a:off x="1574363" y="844659"/>
            <a:ext cx="7030085" cy="718979"/>
          </a:xfrm>
          <a:prstGeom prst="rect">
            <a:avLst/>
          </a:prstGeom>
          <a:ln w="12700" cmpd="sng">
            <a:solidFill>
              <a:srgbClr val="000000">
                <a:alpha val="0"/>
              </a:srgbClr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纪昌第一次是怎样练习眼力的</a:t>
            </a:r>
            <a:r>
              <a:rPr 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？</a:t>
            </a:r>
            <a:endParaRPr lang="zh-CN" altLang="en-US" sz="32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600" l="4844" r="91563"/>
                    </a14:imgEffect>
                  </a14:imgLayer>
                </a14:imgProps>
              </a:ext>
            </a:extLst>
          </a:blip>
          <a:srcRect l="2939" r="12028"/>
          <a:stretch>
            <a:fillRect/>
          </a:stretch>
        </p:blipFill>
        <p:spPr>
          <a:xfrm>
            <a:off x="6155690" y="1594485"/>
            <a:ext cx="2920687" cy="2683325"/>
          </a:xfrm>
          <a:prstGeom prst="rect">
            <a:avLst/>
          </a:prstGeom>
        </p:spPr>
      </p:pic>
      <p:sp>
        <p:nvSpPr>
          <p:cNvPr id="31" name="Freeform 24"/>
          <p:cNvSpPr/>
          <p:nvPr/>
        </p:nvSpPr>
        <p:spPr bwMode="gray">
          <a:xfrm rot="9008031">
            <a:off x="4712970" y="2003425"/>
            <a:ext cx="904240" cy="174053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9512" y="509142"/>
            <a:ext cx="237626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一</a:t>
            </a:r>
            <a:r>
              <a:rPr lang="en-US" altLang="zh-CN" sz="2400" dirty="0" err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次练习眼力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9" grpId="0" bldLvl="0" animBg="1"/>
      <p:bldP spid="3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6"/>
            <a:ext cx="9144000" cy="514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"/>
          <p:cNvSpPr txBox="1"/>
          <p:nvPr/>
        </p:nvSpPr>
        <p:spPr>
          <a:xfrm>
            <a:off x="635807" y="123478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语文 四年级 上册</a:t>
            </a:r>
          </a:p>
        </p:txBody>
      </p:sp>
      <p:sp>
        <p:nvSpPr>
          <p:cNvPr id="12" name="TextBox 48"/>
          <p:cNvSpPr txBox="1"/>
          <p:nvPr/>
        </p:nvSpPr>
        <p:spPr>
          <a:xfrm>
            <a:off x="3303004" y="1923678"/>
            <a:ext cx="3717268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600" b="1" dirty="0">
                <a:ln w="0"/>
                <a:latin typeface="宋体" pitchFamily="2" charset="-122"/>
                <a:ea typeface="宋体" pitchFamily="2" charset="-122"/>
              </a:rPr>
              <a:t>故事二则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144586"/>
            <a:ext cx="830188" cy="823946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D72EACE4-6DBD-7247-92D1-5B31521A4382}"/>
              </a:ext>
            </a:extLst>
          </p:cNvPr>
          <p:cNvSpPr txBox="1"/>
          <p:nvPr/>
        </p:nvSpPr>
        <p:spPr>
          <a:xfrm>
            <a:off x="2235695" y="2130177"/>
            <a:ext cx="752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4400" b="1" dirty="0">
                <a:solidFill>
                  <a:srgbClr val="92D050"/>
                </a:solidFill>
                <a:latin typeface="楷体" pitchFamily="49" charset="-122"/>
                <a:ea typeface="楷体" pitchFamily="49" charset="-122"/>
              </a:rPr>
              <a:t>27</a:t>
            </a:r>
            <a:endParaRPr kumimoji="1" lang="zh-CN" altLang="en-US" sz="4800" b="1" dirty="0">
              <a:solidFill>
                <a:srgbClr val="92D05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2637123" y="1851670"/>
            <a:ext cx="909613" cy="1076573"/>
          </a:xfrm>
          <a:prstGeom prst="rect">
            <a:avLst/>
          </a:prstGeom>
          <a:noFill/>
          <a:ln w="12700">
            <a:noFill/>
          </a:ln>
        </p:spPr>
        <p:txBody>
          <a:bodyPr anchor="t"/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prstClr val="black"/>
                </a:solidFill>
                <a:latin typeface="宋体" pitchFamily="2" charset="-122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6300192" y="1924050"/>
            <a:ext cx="1872259" cy="5759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72770" y="1903095"/>
            <a:ext cx="7606665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两年以后，纪昌的本领练得相当到家了——就是锋利的锥尖要刺到眼角了，他的眼睛也不眨一下。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435100" y="1962150"/>
            <a:ext cx="1680845" cy="506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44525" y="622300"/>
            <a:ext cx="7814946" cy="718979"/>
          </a:xfrm>
          <a:prstGeom prst="rect">
            <a:avLst/>
          </a:prstGeom>
          <a:ln w="12700" cmpd="sng">
            <a:solidFill>
              <a:srgbClr val="000000">
                <a:alpha val="0"/>
              </a:srgbClr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纪昌第一次练习眼力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取得了怎样的成效</a:t>
            </a:r>
            <a:r>
              <a:rPr 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？</a:t>
            </a:r>
            <a:endParaRPr lang="zh-CN" altLang="en-US" sz="32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1849755" y="2931795"/>
            <a:ext cx="6250940" cy="622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644525" y="3507740"/>
            <a:ext cx="3711575" cy="349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553883" y="3773354"/>
            <a:ext cx="2090420" cy="953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+mn-ea"/>
              </a:rPr>
              <a:t>意思是：有相当的造诣</a:t>
            </a:r>
          </a:p>
        </p:txBody>
      </p:sp>
      <p:sp>
        <p:nvSpPr>
          <p:cNvPr id="31" name="Freeform 24"/>
          <p:cNvSpPr/>
          <p:nvPr/>
        </p:nvSpPr>
        <p:spPr bwMode="gray">
          <a:xfrm rot="10307032">
            <a:off x="6726132" y="2566218"/>
            <a:ext cx="844550" cy="120586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8" grpId="0" bldLvl="0" animBg="1"/>
      <p:bldP spid="5" grpId="0" bldLvl="0" animBg="1"/>
      <p:bldP spid="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2768" y="732154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纪昌第一次练习眼力</a:t>
            </a:r>
            <a:endParaRPr lang="en-US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75970" y="1952491"/>
            <a:ext cx="3291974" cy="1123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睁大眼睛，死死盯住织布机的踏板</a:t>
            </a:r>
          </a:p>
        </p:txBody>
      </p:sp>
      <p:sp>
        <p:nvSpPr>
          <p:cNvPr id="5" name="弧形 4"/>
          <p:cNvSpPr/>
          <p:nvPr/>
        </p:nvSpPr>
        <p:spPr>
          <a:xfrm rot="16200000">
            <a:off x="2967355" y="1220470"/>
            <a:ext cx="1169035" cy="1457960"/>
          </a:xfrm>
          <a:prstGeom prst="arc">
            <a:avLst/>
          </a:prstGeom>
          <a:ln w="698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540250" y="2006600"/>
            <a:ext cx="3848174" cy="1121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  <a:cs typeface="微软雅黑" panose="020B0503020204020204" charset="-122"/>
                <a:sym typeface="+mn-ea"/>
              </a:rPr>
              <a:t>锥尖要刺到眼角了，眼睛也能不眨一下。</a:t>
            </a:r>
          </a:p>
        </p:txBody>
      </p:sp>
      <p:sp>
        <p:nvSpPr>
          <p:cNvPr id="7" name="弧形 6"/>
          <p:cNvSpPr/>
          <p:nvPr/>
        </p:nvSpPr>
        <p:spPr>
          <a:xfrm rot="21420000">
            <a:off x="4517825" y="1303394"/>
            <a:ext cx="1169035" cy="1454785"/>
          </a:xfrm>
          <a:prstGeom prst="arc">
            <a:avLst/>
          </a:prstGeom>
          <a:ln w="698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>
            <a:off x="2383790" y="3357617"/>
            <a:ext cx="215900" cy="477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>
              <a:latin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39190" y="3939902"/>
            <a:ext cx="2705100" cy="6483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一盯就是两年</a:t>
            </a:r>
          </a:p>
        </p:txBody>
      </p:sp>
      <p:sp>
        <p:nvSpPr>
          <p:cNvPr id="10" name="下箭头 9"/>
          <p:cNvSpPr/>
          <p:nvPr/>
        </p:nvSpPr>
        <p:spPr>
          <a:xfrm>
            <a:off x="6346226" y="3357617"/>
            <a:ext cx="236220" cy="477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>
              <a:latin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348324" y="3939902"/>
            <a:ext cx="2232025" cy="6483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>
                <a:latin typeface="+mn-ea"/>
              </a:rPr>
              <a:t>你能做到吗？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4582" y="1749742"/>
            <a:ext cx="768921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飞卫对他说：“虽然你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已经取得了不小的成绩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但你的眼力还不够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。你要练到把极小的东西看得很大，把模糊难辨的东西看得很清楚，那时候再来见我。”</a:t>
            </a:r>
          </a:p>
        </p:txBody>
      </p:sp>
      <p:sp>
        <p:nvSpPr>
          <p:cNvPr id="8" name="上箭头 7"/>
          <p:cNvSpPr/>
          <p:nvPr/>
        </p:nvSpPr>
        <p:spPr>
          <a:xfrm>
            <a:off x="6815455" y="1467128"/>
            <a:ext cx="257175" cy="3601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824437" y="3212782"/>
            <a:ext cx="7317105" cy="203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5818187" y="909836"/>
            <a:ext cx="2251710" cy="5256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n-ea"/>
              </a:rPr>
              <a:t>肯定成绩</a:t>
            </a:r>
          </a:p>
        </p:txBody>
      </p:sp>
      <p:sp>
        <p:nvSpPr>
          <p:cNvPr id="11" name="上箭头 10"/>
          <p:cNvSpPr/>
          <p:nvPr/>
        </p:nvSpPr>
        <p:spPr>
          <a:xfrm>
            <a:off x="3831162" y="1749742"/>
            <a:ext cx="287655" cy="569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983119" y="1049734"/>
            <a:ext cx="1983740" cy="5657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n-ea"/>
              </a:rPr>
              <a:t>指出不足</a:t>
            </a:r>
          </a:p>
        </p:txBody>
      </p:sp>
      <p:sp>
        <p:nvSpPr>
          <p:cNvPr id="14" name="上箭头 13"/>
          <p:cNvSpPr/>
          <p:nvPr/>
        </p:nvSpPr>
        <p:spPr>
          <a:xfrm rot="7500000">
            <a:off x="3583047" y="3674757"/>
            <a:ext cx="320238" cy="8101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393565" y="3986638"/>
            <a:ext cx="2550795" cy="584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n-ea"/>
              </a:rPr>
              <a:t>提出要求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868887" y="3716337"/>
            <a:ext cx="24479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79512" y="509142"/>
            <a:ext cx="237626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en-US" altLang="zh-CN" sz="2400" dirty="0" err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次练习眼力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3" grpId="0" bldLvl="0" animBg="1"/>
      <p:bldP spid="14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6653" y="1851670"/>
            <a:ext cx="768921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纪昌记住了飞卫的话，回到家里，又开始练习起来。他用一根牛尾毛拴住一只虱子，把它吊在窗口，然后每天站在虱子旁边，聚精会神地盯着它。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那只小虱子，在纪昌的眼里一天天大起来，练到后来，大得竟然像车轮一样。</a:t>
            </a:r>
          </a:p>
        </p:txBody>
      </p:sp>
      <p:sp>
        <p:nvSpPr>
          <p:cNvPr id="23" name="矩形 22"/>
          <p:cNvSpPr/>
          <p:nvPr/>
        </p:nvSpPr>
        <p:spPr>
          <a:xfrm>
            <a:off x="727075" y="618073"/>
            <a:ext cx="8136904" cy="718979"/>
          </a:xfrm>
          <a:prstGeom prst="rect">
            <a:avLst/>
          </a:prstGeom>
          <a:ln w="12700" cmpd="sng">
            <a:solidFill>
              <a:srgbClr val="000000">
                <a:alpha val="0"/>
              </a:srgbClr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纪昌第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en-US" sz="3200" dirty="0" err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次是怎样练习眼力的</a:t>
            </a:r>
            <a:r>
              <a:rPr 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？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成效如何？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603713" y="2736339"/>
            <a:ext cx="5496560" cy="514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838413" y="3194061"/>
            <a:ext cx="71177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826983" y="3580775"/>
            <a:ext cx="8646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68786" y="648970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纪昌第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en-US" sz="3200" dirty="0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次练习眼力</a:t>
            </a:r>
            <a:endParaRPr lang="en-US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580277" y="2130107"/>
            <a:ext cx="2576830" cy="901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用牛尾毛拴住虱子吊在窗口</a:t>
            </a:r>
          </a:p>
        </p:txBody>
      </p:sp>
      <p:sp>
        <p:nvSpPr>
          <p:cNvPr id="5" name="弧形 4"/>
          <p:cNvSpPr/>
          <p:nvPr/>
        </p:nvSpPr>
        <p:spPr>
          <a:xfrm rot="16200000">
            <a:off x="3085555" y="1254579"/>
            <a:ext cx="1169035" cy="1457960"/>
          </a:xfrm>
          <a:prstGeom prst="arc">
            <a:avLst/>
          </a:prstGeom>
          <a:ln w="698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813558" y="2140266"/>
            <a:ext cx="2749550" cy="8807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每天聚精会神地盯着虱子</a:t>
            </a:r>
          </a:p>
        </p:txBody>
      </p:sp>
      <p:sp>
        <p:nvSpPr>
          <p:cNvPr id="7" name="弧形 6"/>
          <p:cNvSpPr/>
          <p:nvPr/>
        </p:nvSpPr>
        <p:spPr>
          <a:xfrm rot="21420000">
            <a:off x="4951664" y="1402714"/>
            <a:ext cx="1169035" cy="1454785"/>
          </a:xfrm>
          <a:prstGeom prst="arc">
            <a:avLst>
              <a:gd name="adj1" fmla="val 16200000"/>
              <a:gd name="adj2" fmla="val 21128047"/>
            </a:avLst>
          </a:prstGeom>
          <a:ln w="698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2699643" y="3123565"/>
            <a:ext cx="215900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b="1">
              <a:latin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403290" y="3858577"/>
            <a:ext cx="2808605" cy="64833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+mn-ea"/>
                <a:cs typeface="宋体" panose="02010600030101010101" pitchFamily="2" charset="-122"/>
                <a:sym typeface="+mn-ea"/>
              </a:rPr>
              <a:t>谦虚的学习态度</a:t>
            </a:r>
            <a:endParaRPr lang="en-US" altLang="en-US" sz="2800" b="1" dirty="0">
              <a:solidFill>
                <a:srgbClr val="FF0000"/>
              </a:solidFill>
              <a:latin typeface="+mn-ea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6085463" y="3124200"/>
            <a:ext cx="215900" cy="527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b="1">
              <a:latin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910078" y="3721417"/>
            <a:ext cx="2653030" cy="8229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虱子在他眼里一天天大起来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876935" y="2639695"/>
            <a:ext cx="4703177" cy="830997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这样练习有什么好处呢</a:t>
            </a:r>
            <a:r>
              <a:rPr lang="en-US" sz="3200" b="1" dirty="0"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？</a:t>
            </a:r>
            <a:endParaRPr lang="en-US" altLang="en-US" sz="3200" b="1" dirty="0"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578843" y="1755775"/>
            <a:ext cx="1257300" cy="4870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疲劳</a:t>
            </a:r>
            <a:endParaRPr lang="zh-CN" altLang="en-US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435" y="1326515"/>
            <a:ext cx="381000" cy="3263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lum bright="6000"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6" b="95785" l="15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224" y="650875"/>
            <a:ext cx="1981200" cy="1988820"/>
          </a:xfrm>
          <a:prstGeom prst="ellipse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1482958" y="1430655"/>
            <a:ext cx="4987925" cy="220345"/>
          </a:xfrm>
          <a:prstGeom prst="rightArrow">
            <a:avLst>
              <a:gd name="adj1" fmla="val 2795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44528" y="949325"/>
            <a:ext cx="5308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从虱子到车轮中间经历了什么呢？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010768" y="1755775"/>
            <a:ext cx="1161415" cy="486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孤独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4339188" y="1755775"/>
            <a:ext cx="1958975" cy="486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坚持不懈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76935" y="3692525"/>
            <a:ext cx="7587615" cy="953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+mn-ea"/>
              </a:rPr>
              <a:t>     </a:t>
            </a:r>
            <a:r>
              <a:rPr lang="zh-CN" altLang="en-US" sz="2800" b="1" dirty="0">
                <a:latin typeface="+mn-ea"/>
              </a:rPr>
              <a:t>这是在培养他的注意力，飞卫是想先让他练好扎实的基本功。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5" grpId="0" bldLvl="0" animBg="1"/>
      <p:bldP spid="8" grpId="0" bldLvl="0" animBg="1"/>
      <p:bldP spid="11" grpId="0"/>
      <p:bldP spid="13" grpId="0" bldLvl="0" animBg="1"/>
      <p:bldP spid="14" grpId="0" bldLvl="0" animBg="1"/>
      <p:bldP spid="1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3609" y="648970"/>
            <a:ext cx="72008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取得了这样大的进步，纪昌赶紧跑到飞卫那里，报告了这个好消息。飞卫高兴地说：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你就要成功了！”于是，飞卫开始教他怎样开弓，怎样放箭。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后来，纪昌成了百发百中的射箭能手。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3528" y="2959578"/>
            <a:ext cx="6914728" cy="953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纪昌最后的成功除了自己努力练就的基本功外，还离不开谁？</a:t>
            </a: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913890" y="2859782"/>
            <a:ext cx="5826462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27990" y="4028750"/>
            <a:ext cx="5097145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+mn-ea"/>
                <a:sym typeface="+mn-ea"/>
              </a:rPr>
              <a:t>离不开师父飞卫的严格要求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79512" y="332193"/>
            <a:ext cx="1566738" cy="874853"/>
            <a:chOff x="179512" y="332193"/>
            <a:chExt cx="1566738" cy="874853"/>
          </a:xfrm>
        </p:grpSpPr>
        <p:sp>
          <p:nvSpPr>
            <p:cNvPr id="8" name="矩形 7"/>
            <p:cNvSpPr/>
            <p:nvPr/>
          </p:nvSpPr>
          <p:spPr>
            <a:xfrm>
              <a:off x="810146" y="595927"/>
              <a:ext cx="93610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结果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512" y="332193"/>
              <a:ext cx="743777" cy="874853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7380312" y="2917318"/>
            <a:ext cx="1512168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dk1"/>
                </a:solidFill>
                <a:latin typeface="+mn-ea"/>
                <a:sym typeface="+mn-ea"/>
              </a:rPr>
              <a:t>刻苦学习</a:t>
            </a:r>
          </a:p>
          <a:p>
            <a:r>
              <a:rPr lang="zh-CN" altLang="en-US" sz="2400" b="1" dirty="0">
                <a:solidFill>
                  <a:schemeClr val="dk1"/>
                </a:solidFill>
                <a:latin typeface="+mn-ea"/>
                <a:sym typeface="+mn-ea"/>
              </a:rPr>
              <a:t>有恒心</a:t>
            </a:r>
            <a:endParaRPr lang="en-US" altLang="zh-CN" sz="2400" b="1" dirty="0">
              <a:solidFill>
                <a:schemeClr val="dk1"/>
              </a:solidFill>
              <a:latin typeface="+mn-ea"/>
              <a:sym typeface="+mn-ea"/>
            </a:endParaRPr>
          </a:p>
          <a:p>
            <a:r>
              <a:rPr lang="zh-CN" altLang="en-US" sz="2400" b="1" dirty="0">
                <a:solidFill>
                  <a:schemeClr val="dk1"/>
                </a:solidFill>
                <a:latin typeface="+mn-ea"/>
                <a:sym typeface="+mn-ea"/>
              </a:rPr>
              <a:t>有毅力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11960" y="699542"/>
            <a:ext cx="4248472" cy="1569660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扁鹊治病</a:t>
            </a:r>
            <a:r>
              <a:rPr lang="en-US" altLang="zh-CN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主要讲了扁鹊给蔡桓侯看病，蔡桓侯讳疾忌医，不听扁鹊的劝告，最后病死了。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3240252"/>
            <a:ext cx="4392488" cy="1089529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《</a:t>
            </a:r>
            <a:r>
              <a:rPr lang="zh-CN" altLang="en-US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纪昌学射</a:t>
            </a:r>
            <a:r>
              <a:rPr lang="en-US" altLang="zh-CN" sz="2400" b="1" dirty="0">
                <a:ln w="0"/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主要讲了纪昌向飞卫学习射箭，最终成为射箭高手的故事。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67" y="2766741"/>
            <a:ext cx="3024336" cy="1850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15110"/>
            <a:ext cx="3528392" cy="213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167443" y="-18797"/>
            <a:ext cx="20890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主要内容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13159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请同学们说一说简要复述课文要做哪些准备？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2368302"/>
            <a:ext cx="4032448" cy="1754326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能抓住文中的主要内容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省略无关内容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抓住文中的关键词句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0" y="1995686"/>
            <a:ext cx="1761638" cy="26376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4" y="222989"/>
            <a:ext cx="2268000" cy="692577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复述课文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016701"/>
            <a:ext cx="6048672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请同学们从以下两项任务中选取一项，默读课文，根据提示提取关键信息。</a:t>
            </a:r>
          </a:p>
        </p:txBody>
      </p:sp>
      <p:pic>
        <p:nvPicPr>
          <p:cNvPr id="4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8" y="91556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467544" y="1429345"/>
            <a:ext cx="2376264" cy="265457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认真朗读课文，读准容易读错的字音，注意停顿。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1" y="244194"/>
            <a:ext cx="2269879" cy="693151"/>
          </a:xfrm>
          <a:prstGeom prst="rect">
            <a:avLst/>
          </a:prstGeom>
        </p:spPr>
      </p:pic>
      <p:sp>
        <p:nvSpPr>
          <p:cNvPr id="9" name="文本框 14">
            <a:hlinkClick r:id="rId3" action="ppaction://hlinkfile"/>
          </p:cNvPr>
          <p:cNvSpPr txBox="1"/>
          <p:nvPr/>
        </p:nvSpPr>
        <p:spPr>
          <a:xfrm>
            <a:off x="720917" y="224697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2664"/>
            <a:ext cx="443315" cy="551442"/>
          </a:xfrm>
          <a:prstGeom prst="rect">
            <a:avLst/>
          </a:prstGeom>
        </p:spPr>
      </p:pic>
      <p:pic>
        <p:nvPicPr>
          <p:cNvPr id="7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301" y="1236893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843164"/>
            <a:ext cx="2879990" cy="401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73" y="834297"/>
            <a:ext cx="2871363" cy="40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4"/>
          <p:cNvSpPr txBox="1"/>
          <p:nvPr/>
        </p:nvSpPr>
        <p:spPr>
          <a:xfrm>
            <a:off x="3262461" y="614446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363208" y="74926"/>
            <a:ext cx="1059582" cy="1059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44654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任务一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穿越时空，回到古代，你是扁鹊的助手，现在需要你整理扁鹊为蔡桓侯诊断病情的病例，填写下面的病历表。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5230102"/>
              </p:ext>
            </p:extLst>
          </p:nvPr>
        </p:nvGraphicFramePr>
        <p:xfrm>
          <a:off x="819757" y="1995686"/>
          <a:ext cx="7640675" cy="25279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5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8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时间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诊断结果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治疗方案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扁鹊的行为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蔡桓侯的态度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有一天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/>
                        <a:t>皮肤上有点儿小病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热敷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站了一会儿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/>
                        <a:t>对左右的人说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627534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任务二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纪昌能成为射箭的顶级高手，让我们佩服又羡慕。让我们一起来探寻他的成功秘诀吧。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5132329"/>
              </p:ext>
            </p:extLst>
          </p:nvPr>
        </p:nvGraphicFramePr>
        <p:xfrm>
          <a:off x="478790" y="2013585"/>
          <a:ext cx="8242935" cy="213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3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41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  时   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飞卫的要求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怎样学习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itchFamily="49" charset="-122"/>
                          <a:ea typeface="黑体" pitchFamily="49" charset="-122"/>
                        </a:rPr>
                        <a:t>取得的成绩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开始练习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ym typeface="+mn-ea"/>
                        </a:rPr>
                        <a:t>他躺在织布机下面，睁大眼睛，死死盯住织布机的踏板。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/>
                        <a:t>就是锋利的锥尖要刺到眼角了，他的眼睛也不眨一下。</a:t>
                      </a:r>
                      <a:endParaRPr lang="zh-CN" altLang="en-US" sz="16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后来</a:t>
                      </a:r>
                      <a:endParaRPr lang="zh-CN" altLang="en-US" sz="2000" b="1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133444" y="2607707"/>
            <a:ext cx="194421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盯住一个目标，不能眨眼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0194" y="509836"/>
            <a:ext cx="129614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病历表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1724707"/>
              </p:ext>
            </p:extLst>
          </p:nvPr>
        </p:nvGraphicFramePr>
        <p:xfrm>
          <a:off x="570837" y="1203598"/>
          <a:ext cx="7849150" cy="2589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7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诊断结果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治疗方案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扁鹊的行为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蔡桓侯的态度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7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有一天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皮肤上有点儿小病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热敷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站了一会儿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对左右的人说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7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07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07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647775" y="2455385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过了十天</a:t>
            </a:r>
            <a:endParaRPr lang="zh-CN" altLang="en-US" sz="2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26391" y="2459672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病在皮肉</a:t>
            </a:r>
          </a:p>
        </p:txBody>
      </p:sp>
      <p:sp>
        <p:nvSpPr>
          <p:cNvPr id="7" name="矩形 6"/>
          <p:cNvSpPr/>
          <p:nvPr/>
        </p:nvSpPr>
        <p:spPr>
          <a:xfrm>
            <a:off x="6919607" y="2459672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很不高兴</a:t>
            </a:r>
            <a:endParaRPr lang="zh-CN" altLang="en-US" sz="2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3721" y="2887433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十天后</a:t>
            </a:r>
            <a:endParaRPr lang="zh-CN" altLang="en-US" sz="2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01967" y="2887433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病在肠胃</a:t>
            </a:r>
          </a:p>
        </p:txBody>
      </p:sp>
      <p:sp>
        <p:nvSpPr>
          <p:cNvPr id="11" name="矩形 10"/>
          <p:cNvSpPr/>
          <p:nvPr/>
        </p:nvSpPr>
        <p:spPr>
          <a:xfrm>
            <a:off x="6772023" y="2887433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非常不高兴</a:t>
            </a:r>
            <a:endParaRPr lang="zh-CN" altLang="en-US" sz="20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2903" y="3319481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又过了十天</a:t>
            </a:r>
            <a:endParaRPr lang="zh-CN" altLang="en-US" sz="2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35431" y="3319481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掉头跑了</a:t>
            </a:r>
            <a:endParaRPr lang="zh-CN" altLang="en-US" sz="2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73104" y="3319481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病死了</a:t>
            </a:r>
          </a:p>
        </p:txBody>
      </p:sp>
      <p:sp>
        <p:nvSpPr>
          <p:cNvPr id="15" name="矩形 14"/>
          <p:cNvSpPr/>
          <p:nvPr/>
        </p:nvSpPr>
        <p:spPr>
          <a:xfrm>
            <a:off x="3967278" y="2455385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扎针</a:t>
            </a:r>
          </a:p>
        </p:txBody>
      </p:sp>
      <p:sp>
        <p:nvSpPr>
          <p:cNvPr id="16" name="矩形 15"/>
          <p:cNvSpPr/>
          <p:nvPr/>
        </p:nvSpPr>
        <p:spPr>
          <a:xfrm>
            <a:off x="3620836" y="2887433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服几剂汤药</a:t>
            </a:r>
          </a:p>
        </p:txBody>
      </p:sp>
      <p:sp>
        <p:nvSpPr>
          <p:cNvPr id="17" name="矩形 16"/>
          <p:cNvSpPr/>
          <p:nvPr/>
        </p:nvSpPr>
        <p:spPr>
          <a:xfrm>
            <a:off x="2301967" y="3311277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病入骨髓</a:t>
            </a:r>
          </a:p>
        </p:txBody>
      </p:sp>
      <p:sp>
        <p:nvSpPr>
          <p:cNvPr id="18" name="矩形 17"/>
          <p:cNvSpPr/>
          <p:nvPr/>
        </p:nvSpPr>
        <p:spPr>
          <a:xfrm>
            <a:off x="3749878" y="3319481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只能等死</a:t>
            </a:r>
          </a:p>
        </p:txBody>
      </p:sp>
      <p:sp>
        <p:nvSpPr>
          <p:cNvPr id="19" name="矩形 18"/>
          <p:cNvSpPr/>
          <p:nvPr/>
        </p:nvSpPr>
        <p:spPr>
          <a:xfrm>
            <a:off x="5220072" y="2487323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退了出去</a:t>
            </a:r>
            <a:endParaRPr lang="zh-CN" altLang="en-US" sz="20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76056" y="2930217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连忙退了出去</a:t>
            </a:r>
            <a:endParaRPr lang="zh-CN" altLang="en-US" sz="1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635770"/>
            <a:ext cx="244827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纪昌的学习记录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610994"/>
              </p:ext>
            </p:extLst>
          </p:nvPr>
        </p:nvGraphicFramePr>
        <p:xfrm>
          <a:off x="467544" y="1345308"/>
          <a:ext cx="8208912" cy="2450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1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  时   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飞卫的要求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怎样学习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取得的成绩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1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开始练习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就是锋利的锥尖要刺到眼角了，他的眼睛也不眨一下。</a:t>
                      </a:r>
                      <a:endParaRPr lang="zh-CN" altLang="en-US" sz="1800" b="1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endParaRPr lang="zh-CN" altLang="en-US" sz="1800" b="1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charset="-122"/>
                          <a:ea typeface="黑体" panose="02010609060101010101" charset="-122"/>
                        </a:rPr>
                        <a:t>后来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126459" y="1949952"/>
            <a:ext cx="194421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盯住一个目标，不能眨眼</a:t>
            </a:r>
          </a:p>
        </p:txBody>
      </p:sp>
      <p:sp>
        <p:nvSpPr>
          <p:cNvPr id="6" name="矩形 5"/>
          <p:cNvSpPr/>
          <p:nvPr/>
        </p:nvSpPr>
        <p:spPr>
          <a:xfrm>
            <a:off x="4273940" y="1950392"/>
            <a:ext cx="220632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他躺在织布机下面，睁大眼睛，死死盯住织布机的踏板。</a:t>
            </a:r>
          </a:p>
        </p:txBody>
      </p:sp>
      <p:sp>
        <p:nvSpPr>
          <p:cNvPr id="8" name="矩形 7"/>
          <p:cNvSpPr/>
          <p:nvPr/>
        </p:nvSpPr>
        <p:spPr>
          <a:xfrm>
            <a:off x="2050465" y="2856320"/>
            <a:ext cx="2369393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要练到把极小的东西看得很大，把模糊难辨的东西看得很清楚</a:t>
            </a:r>
            <a:r>
              <a:rPr lang="zh-CN" altLang="en-US" sz="1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。</a:t>
            </a:r>
            <a:endParaRPr lang="zh-CN" altLang="en-US" sz="18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84062" y="2871560"/>
            <a:ext cx="219624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用牛尾毛拴住虱子吊在窗口，每天聚精会神地盯着虱子。</a:t>
            </a:r>
          </a:p>
        </p:txBody>
      </p:sp>
      <p:sp>
        <p:nvSpPr>
          <p:cNvPr id="10" name="矩形 9"/>
          <p:cNvSpPr/>
          <p:nvPr/>
        </p:nvSpPr>
        <p:spPr>
          <a:xfrm>
            <a:off x="6480941" y="2856320"/>
            <a:ext cx="22012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虱子在他眼里一天天大起来，</a:t>
            </a:r>
            <a:r>
              <a:rPr lang="zh-CN" altLang="en-US" sz="16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成了百发百中的射箭能手。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8"/>
          <a:stretch/>
        </p:blipFill>
        <p:spPr>
          <a:xfrm>
            <a:off x="-36512" y="1078"/>
            <a:ext cx="9180512" cy="5142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51720" y="1563638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88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复述课文</a:t>
            </a:r>
            <a:endParaRPr lang="en-US" altLang="zh-CN" sz="8800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2613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"/>
            <a:ext cx="9144000" cy="51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47614"/>
            <a:ext cx="9144000" cy="1930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简要复述“扁鹊第一次见蔡桓侯”的情景。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第一次是什么时候？蔡桓侯的病情怎样？蔡桓侯的态度如何？抓住关键词语有序复述。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1807825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有一天，扁鹊去拜见蔡桓侯，指出他皮肤上有点儿小病。蔡桓侯认为自己没有病，还在扁鹊告退后，嘲笑医生喜欢显示自己的高明。</a:t>
            </a:r>
          </a:p>
        </p:txBody>
      </p:sp>
      <p:sp>
        <p:nvSpPr>
          <p:cNvPr id="5" name="矩形 4"/>
          <p:cNvSpPr/>
          <p:nvPr/>
        </p:nvSpPr>
        <p:spPr>
          <a:xfrm>
            <a:off x="3779912" y="771550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交流展示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rcRect r="64424"/>
          <a:stretch>
            <a:fillRect/>
          </a:stretch>
        </p:blipFill>
        <p:spPr>
          <a:xfrm>
            <a:off x="281673" y="1347614"/>
            <a:ext cx="1897380" cy="27363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718159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评价标准</a:t>
            </a:r>
          </a:p>
        </p:txBody>
      </p:sp>
      <p:sp>
        <p:nvSpPr>
          <p:cNvPr id="4" name="矩形 3"/>
          <p:cNvSpPr/>
          <p:nvPr/>
        </p:nvSpPr>
        <p:spPr>
          <a:xfrm>
            <a:off x="3131840" y="1923678"/>
            <a:ext cx="3672408" cy="222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按故事发展的顺序；</a:t>
            </a:r>
            <a:endParaRPr lang="en-US" altLang="zh-CN" sz="32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主要信息不遗漏；</a:t>
            </a:r>
            <a:endParaRPr lang="en-US" altLang="zh-CN" sz="32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人物对话要转换。</a:t>
            </a:r>
            <a:endParaRPr lang="zh-CN" altLang="en-US" sz="3200" dirty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8" y="1425842"/>
            <a:ext cx="1884136" cy="2821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"/>
            <a:ext cx="9144000" cy="51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19622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运用这样的方法，练习复述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扁鹊治病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》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中剩下的故事情节吧。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131590"/>
            <a:ext cx="72728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楷体" panose="02010609060101010101" pitchFamily="49" charset="-122"/>
              </a:rPr>
              <a:t>过了十天，扁鹊又来拜见蔡桓侯，指出蔡桓侯的病已经发展到皮肉之间了，要不治还会加深。蔡桓侯听了很不高兴，没有理睬他。十天后，扁鹊再一次来拜访，指出蔡桓侯的病已经发展到肠胃里，再不治会更加严重。蔡桓侯听了非常不高兴。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楷体" panose="02010609060101010101" pitchFamily="49" charset="-122"/>
                <a:sym typeface="+mn-ea"/>
              </a:rPr>
              <a:t>又过了十天，扁鹊老远望见蔡桓侯，只看了几眼，就掉头跑了。</a:t>
            </a:r>
            <a:r>
              <a:rPr lang="en-US" altLang="zh-CN" sz="2400" b="1" dirty="0" err="1">
                <a:latin typeface="楷体" pitchFamily="49" charset="-122"/>
                <a:ea typeface="楷体" pitchFamily="49" charset="-122"/>
                <a:cs typeface="黑体" panose="02010609060101010101" charset="-122"/>
                <a:sym typeface="+mn-ea"/>
              </a:rPr>
              <a:t>蔡桓侯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黑体" panose="02010609060101010101" charset="-122"/>
                <a:sym typeface="+mn-ea"/>
              </a:rPr>
              <a:t>觉得奇怪，派人问扁鹊缘由，扁鹊把他的病情发展情况详详细细地做了分析。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楷体" panose="02010609060101010101" pitchFamily="49" charset="-122"/>
              </a:rPr>
              <a:t>五天之后，蔡桓侯浑身疼痛，不久，蔡桓侯病死了。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63888" y="417607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交流展示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62357" y="1574161"/>
            <a:ext cx="636270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拜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000" b="1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20492" y="1105926"/>
            <a:ext cx="858014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bài</a:t>
            </a:r>
            <a:r>
              <a:rPr lang="en-US" altLang="en-US" sz="3000" dirty="0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392547" y="1561831"/>
            <a:ext cx="6934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桓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98324" y="1574161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91609" y="1561831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蔡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22914" y="2929833"/>
            <a:ext cx="6934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41024" y="2445394"/>
            <a:ext cx="434734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en-US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  <a:sym typeface="+mn-ea"/>
              </a:rPr>
              <a:t>jì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3528" y="2929833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079746" y="1573262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侯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131840" y="1105027"/>
            <a:ext cx="189827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  <a:sym typeface="+mn-ea"/>
              </a:rPr>
              <a:t>huán</a:t>
            </a:r>
            <a:r>
              <a:rPr lang="en-US" altLang="zh-CN" sz="3000" dirty="0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  <a:sym typeface="+mn-ea"/>
              </a:rPr>
              <a:t> </a:t>
            </a:r>
            <a:r>
              <a:rPr lang="en-US" altLang="en-US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  <a:sym typeface="+mn-ea"/>
              </a:rPr>
              <a:t>hóu</a:t>
            </a:r>
            <a:endParaRPr lang="en-US" altLang="en-US" sz="3000" dirty="0">
              <a:latin typeface="汉语拼音" panose="02010600030101010101" charset="0"/>
              <a:ea typeface="微软雅黑" panose="020B0503020204020204" charset="-122"/>
              <a:cs typeface="汉语拼音" panose="02010600030101010101" charset="0"/>
              <a:sym typeface="+mn-ea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951954" y="1599140"/>
            <a:ext cx="636270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肤 </a:t>
            </a:r>
            <a:endParaRPr lang="zh-CN" altLang="en-US" sz="4000" b="1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47179" y="1105027"/>
            <a:ext cx="126111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 fū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297750" y="1573262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皮</a:t>
            </a:r>
          </a:p>
        </p:txBody>
      </p:sp>
      <p:sp>
        <p:nvSpPr>
          <p:cNvPr id="32" name="文本框 12"/>
          <p:cNvSpPr txBox="1"/>
          <p:nvPr/>
        </p:nvSpPr>
        <p:spPr>
          <a:xfrm>
            <a:off x="1506821" y="2935661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药汤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3874790" y="2929833"/>
            <a:ext cx="72008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髓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886954" y="2473573"/>
            <a:ext cx="126111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3000" dirty="0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su</a:t>
            </a:r>
            <a:r>
              <a:rPr lang="en-US" altLang="en-US" sz="3000" b="1" dirty="0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ǐ</a:t>
            </a:r>
          </a:p>
        </p:txBody>
      </p:sp>
      <p:sp>
        <p:nvSpPr>
          <p:cNvPr id="39" name="文本框 11"/>
          <p:cNvSpPr txBox="1"/>
          <p:nvPr/>
        </p:nvSpPr>
        <p:spPr>
          <a:xfrm>
            <a:off x="3131840" y="2929833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骨</a:t>
            </a:r>
          </a:p>
        </p:txBody>
      </p:sp>
      <p:grpSp>
        <p:nvGrpSpPr>
          <p:cNvPr id="44" name="组合 5"/>
          <p:cNvGrpSpPr/>
          <p:nvPr/>
        </p:nvGrpSpPr>
        <p:grpSpPr>
          <a:xfrm>
            <a:off x="4199135" y="3723372"/>
            <a:ext cx="1537325" cy="596248"/>
            <a:chOff x="-133677" y="2377885"/>
            <a:chExt cx="1537325" cy="722017"/>
          </a:xfrm>
        </p:grpSpPr>
        <p:sp>
          <p:nvSpPr>
            <p:cNvPr id="45" name="云形标注 44"/>
            <p:cNvSpPr/>
            <p:nvPr/>
          </p:nvSpPr>
          <p:spPr>
            <a:xfrm>
              <a:off x="-133677" y="2377885"/>
              <a:ext cx="1527544" cy="722017"/>
            </a:xfrm>
            <a:prstGeom prst="cloudCallout">
              <a:avLst>
                <a:gd name="adj1" fmla="val -32949"/>
                <a:gd name="adj2" fmla="val -114794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11360" y="2475090"/>
              <a:ext cx="1415008" cy="5590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平舌音</a:t>
              </a:r>
            </a:p>
          </p:txBody>
        </p:sp>
      </p:grpSp>
      <p:sp>
        <p:nvSpPr>
          <p:cNvPr id="47" name="椭圆 46"/>
          <p:cNvSpPr/>
          <p:nvPr/>
        </p:nvSpPr>
        <p:spPr>
          <a:xfrm>
            <a:off x="3949065" y="2921738"/>
            <a:ext cx="495935" cy="721995"/>
          </a:xfrm>
          <a:prstGeom prst="ellipse">
            <a:avLst/>
          </a:prstGeom>
          <a:grpFill/>
          <a:ln>
            <a:solidFill>
              <a:srgbClr val="0000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992703" y="2935661"/>
            <a:ext cx="63627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昌</a:t>
            </a:r>
          </a:p>
        </p:txBody>
      </p:sp>
      <p:sp>
        <p:nvSpPr>
          <p:cNvPr id="26" name="矩形 25"/>
          <p:cNvSpPr/>
          <p:nvPr/>
        </p:nvSpPr>
        <p:spPr>
          <a:xfrm>
            <a:off x="5364088" y="2545581"/>
            <a:ext cx="57340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jǐ</a:t>
            </a:r>
            <a:endParaRPr lang="en-US" altLang="en-US" sz="3000" dirty="0">
              <a:latin typeface="汉语拼音" panose="02010600030101010101" charset="0"/>
              <a:ea typeface="微软雅黑" panose="020B0503020204020204" charset="-122"/>
              <a:cs typeface="汉语拼音" panose="02010600030101010101" charset="0"/>
            </a:endParaRPr>
          </a:p>
        </p:txBody>
      </p:sp>
      <p:sp>
        <p:nvSpPr>
          <p:cNvPr id="27" name="文本框 11"/>
          <p:cNvSpPr txBox="1"/>
          <p:nvPr/>
        </p:nvSpPr>
        <p:spPr>
          <a:xfrm>
            <a:off x="5252928" y="2935661"/>
            <a:ext cx="81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纪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839784" y="2935661"/>
            <a:ext cx="636270" cy="6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 </a:t>
            </a:r>
            <a:endParaRPr lang="zh-CN" altLang="en-US" sz="4000" b="1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660714" y="2473573"/>
            <a:ext cx="1261110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3000" dirty="0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 </a:t>
            </a:r>
            <a:r>
              <a:rPr lang="en-US" altLang="zh-CN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b</a:t>
            </a:r>
            <a:r>
              <a:rPr lang="en-US" altLang="en-US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iāo</a:t>
            </a:r>
            <a:endParaRPr lang="en-US" altLang="en-US" sz="3000" dirty="0">
              <a:latin typeface="汉语拼音" panose="02010600030101010101" charset="0"/>
              <a:ea typeface="微软雅黑" panose="020B0503020204020204" charset="-122"/>
              <a:cs typeface="汉语拼音" panose="02010600030101010101" charset="0"/>
            </a:endParaRPr>
          </a:p>
        </p:txBody>
      </p:sp>
      <p:sp>
        <p:nvSpPr>
          <p:cNvPr id="31" name="文本框 21"/>
          <p:cNvSpPr txBox="1"/>
          <p:nvPr/>
        </p:nvSpPr>
        <p:spPr>
          <a:xfrm>
            <a:off x="7155889" y="2921691"/>
            <a:ext cx="817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目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7488"/>
            <a:ext cx="399673" cy="558077"/>
          </a:xfrm>
          <a:prstGeom prst="rect">
            <a:avLst/>
          </a:prstGeom>
        </p:spPr>
      </p:pic>
      <p:sp>
        <p:nvSpPr>
          <p:cNvPr id="33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657821" y="269235"/>
            <a:ext cx="160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+mn-ea"/>
              </a:rPr>
              <a:t>学认字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7079228" y="1576963"/>
            <a:ext cx="63627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endParaRPr lang="zh-CN" altLang="en-US" sz="4000" b="1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037363" y="1108728"/>
            <a:ext cx="858014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zh</a:t>
            </a:r>
            <a:r>
              <a:rPr lang="en-US" altLang="en-US" sz="3000" dirty="0" err="1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ā</a:t>
            </a:r>
            <a:r>
              <a:rPr lang="en-US" altLang="en-US" sz="3000" dirty="0">
                <a:latin typeface="汉语拼音" panose="02010600030101010101" charset="0"/>
                <a:ea typeface="微软雅黑" panose="020B0503020204020204" charset="-122"/>
                <a:cs typeface="汉语拼音" panose="02010600030101010101" charset="0"/>
              </a:rPr>
              <a:t> </a:t>
            </a:r>
          </a:p>
        </p:txBody>
      </p:sp>
      <p:sp>
        <p:nvSpPr>
          <p:cNvPr id="37" name="文本框 5"/>
          <p:cNvSpPr txBox="1"/>
          <p:nvPr/>
        </p:nvSpPr>
        <p:spPr>
          <a:xfrm>
            <a:off x="7715195" y="1576963"/>
            <a:ext cx="81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  <p:bldP spid="18" grpId="0"/>
      <p:bldP spid="21" grpId="0"/>
      <p:bldP spid="38" grpId="0"/>
      <p:bldP spid="47" grpId="0" bldLvl="0" animBg="1"/>
      <p:bldP spid="26" grpId="0"/>
      <p:bldP spid="30" grpId="0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91630"/>
            <a:ext cx="91439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    现在，让我们运用刚才的方法练习复述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纪昌学射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》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874330"/>
            <a:ext cx="8352928" cy="37856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    古时有个叫纪昌的人，想学习射箭，就去向飞卫请教。开始练习的时候，飞卫告诉纪昌，要想学会射箭，首先应该下功夫练眼力。要求他眼睛要牢牢地盯住一个目标，不能眨眼。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楷体" pitchFamily="49" charset="-122"/>
              </a:rPr>
              <a:t>纪昌回家之后，就开始练习起来。妻子织布的时候，他躺在织布机下面，睁大眼睛，死死盯住织布机的踏板。两年以后，纪昌的本领练得相当到家了——就是锋利的锥尖要刺到眼角了，他的眼睛也能不眨一下。可是飞卫说这还不够，让纪昌练到把极小的东西看得很大，把模糊难辨的东西看得很清楚，那时候再去见他。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微软雅黑" panose="020B0503020204020204" charset="-122"/>
              </a:rPr>
              <a:t>纪昌记住了飞卫的话，回到家里，又开始练习起来。他用一根牛尾毛拴住一只虱子，把它吊在窗口，然后每天站在虱子旁边，聚精会神地盯着它。那只小虱子，在纪昌的眼里一天天大起来，练到后来，大得竟然像车轮一样。此时，飞卫开始教他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楷体" panose="02010609060101010101" pitchFamily="49" charset="-122"/>
              </a:rPr>
              <a:t>怎样开弓，怎样放箭。</a:t>
            </a:r>
          </a:p>
          <a:p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楷体" panose="02010609060101010101" pitchFamily="49" charset="-122"/>
              </a:rPr>
              <a:t>    后来，纪昌成了百发百中的射箭能手。</a:t>
            </a:r>
            <a:endParaRPr lang="zh-CN" altLang="en-US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47864" y="170243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交流展示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1347614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    蔡桓公最终病死了，他在临终前，回顾自己的这段生病历程，会对身边的人说些什么呢？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请你口头拟一份</a:t>
            </a: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蔡桓侯临终遗言</a:t>
            </a: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</a:rPr>
              <a:t>，把他得到的教训告知后人。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966E2C-EBBC-D947-8B33-433064B0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96" y="227232"/>
            <a:ext cx="2268000" cy="692577"/>
          </a:xfrm>
          <a:prstGeom prst="rect">
            <a:avLst/>
          </a:prstGeom>
        </p:spPr>
      </p:pic>
      <p:sp>
        <p:nvSpPr>
          <p:cNvPr id="5" name="文本框 14">
            <a:extLst>
              <a:ext uri="{FF2B5EF4-FFF2-40B4-BE49-F238E27FC236}">
                <a16:creationId xmlns:a16="http://schemas.microsoft.com/office/drawing/2014/main" id="{F676DB18-A8E7-EF49-935A-1773895EFDAA}"/>
              </a:ext>
            </a:extLst>
          </p:cNvPr>
          <p:cNvSpPr txBox="1"/>
          <p:nvPr/>
        </p:nvSpPr>
        <p:spPr>
          <a:xfrm>
            <a:off x="730442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拓展延伸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DBBAFB-55B6-1B40-BF37-0820FFA69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39949" y="1093560"/>
            <a:ext cx="6840760" cy="3168352"/>
            <a:chOff x="1331640" y="843558"/>
            <a:chExt cx="6840760" cy="3168352"/>
          </a:xfrm>
        </p:grpSpPr>
        <p:sp>
          <p:nvSpPr>
            <p:cNvPr id="3" name="圆角矩形 2"/>
            <p:cNvSpPr/>
            <p:nvPr/>
          </p:nvSpPr>
          <p:spPr>
            <a:xfrm>
              <a:off x="1331640" y="843558"/>
              <a:ext cx="6768752" cy="31683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403648" y="915566"/>
              <a:ext cx="6768752" cy="3046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    扁鹊是个医术高明和医德高尚的医生。我真后悔呀！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扁鹊拜见</a:t>
              </a:r>
              <a:r>
                <a:rPr lang="zh-CN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我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，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四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次指出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我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病在何处，劝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我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赶快治疗。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我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坚信自己没有病，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对他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不理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不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睬，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还嘲笑他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，致使延误了病情，小病酿成了大病，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病入膏肓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cs typeface="楷体" panose="02010609060101010101" pitchFamily="49" charset="-122"/>
                </a:rPr>
                <a:t>，无药可医。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</a:rPr>
                <a:t>如果我能听从扁鹊的劝告早点治疗，就不会出现这样的结果了。你们要学会防微杜渐，要学会采纳别人的劝告，不能固执己见。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3247245" y="55997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蔡桓侯临终遗言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43608" y="123478"/>
            <a:ext cx="10342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示例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39502"/>
            <a:ext cx="1553845" cy="6311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0641" y="78213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</a:rPr>
              <a:t>故事二则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2605" y="15765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扁鹊治病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2845" y="169678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纪昌学射</a:t>
            </a:r>
          </a:p>
        </p:txBody>
      </p:sp>
      <p:sp>
        <p:nvSpPr>
          <p:cNvPr id="21" name="文本框 8"/>
          <p:cNvSpPr txBox="1"/>
          <p:nvPr/>
        </p:nvSpPr>
        <p:spPr>
          <a:xfrm>
            <a:off x="522189" y="2327117"/>
            <a:ext cx="3744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听取别人正确的意见，防微杜渐</a:t>
            </a:r>
          </a:p>
        </p:txBody>
      </p:sp>
      <p:sp>
        <p:nvSpPr>
          <p:cNvPr id="25" name="文本框 14"/>
          <p:cNvSpPr txBox="1"/>
          <p:nvPr/>
        </p:nvSpPr>
        <p:spPr>
          <a:xfrm>
            <a:off x="5184386" y="2327117"/>
            <a:ext cx="3579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刻苦学习</a:t>
            </a:r>
          </a:p>
          <a:p>
            <a:r>
              <a:rPr lang="zh-CN" altLang="en-US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有恒心、有毅力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8D620C8-24F7-C94A-ABC7-FD7FC9B62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50" y="235824"/>
            <a:ext cx="2268000" cy="6925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3EC9424-3499-8349-9874-217520367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" y="229766"/>
            <a:ext cx="450000" cy="559756"/>
          </a:xfrm>
          <a:prstGeom prst="rect">
            <a:avLst/>
          </a:prstGeom>
        </p:spPr>
      </p:pic>
      <p:sp>
        <p:nvSpPr>
          <p:cNvPr id="13" name="文本框 14">
            <a:extLst>
              <a:ext uri="{FF2B5EF4-FFF2-40B4-BE49-F238E27FC236}">
                <a16:creationId xmlns:a16="http://schemas.microsoft.com/office/drawing/2014/main" id="{AD809E10-4CA3-BC48-A019-BDFE045C1624}"/>
              </a:ext>
            </a:extLst>
          </p:cNvPr>
          <p:cNvSpPr txBox="1"/>
          <p:nvPr/>
        </p:nvSpPr>
        <p:spPr>
          <a:xfrm>
            <a:off x="684518" y="18864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结构梳理</a:t>
            </a:r>
          </a:p>
        </p:txBody>
      </p:sp>
      <p:sp>
        <p:nvSpPr>
          <p:cNvPr id="2" name="矩形 1"/>
          <p:cNvSpPr/>
          <p:nvPr/>
        </p:nvSpPr>
        <p:spPr>
          <a:xfrm>
            <a:off x="1156649" y="3294945"/>
            <a:ext cx="6444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       能抓住文中的主要内容</a:t>
            </a:r>
            <a:endParaRPr lang="en-US" altLang="zh-CN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简要复述  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省略无关内容</a:t>
            </a:r>
            <a:endParaRPr lang="en-US" altLang="zh-CN" sz="2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       抓住文中的关键词句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7693" y="1510762"/>
            <a:ext cx="7406714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《扁鹊治病》通过写扁鹊几次要给蔡桓侯治病，均被蔡桓侯拒绝，最后蔡桓侯病死的故事，告诉我们要善于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     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，学会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60403" y="2427734"/>
            <a:ext cx="346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听取别人正确的意见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40606" y="2884391"/>
            <a:ext cx="1663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防微杜渐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35" y="234169"/>
            <a:ext cx="2268000" cy="692577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35703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9" y="224410"/>
            <a:ext cx="460522" cy="57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1680" y="1313180"/>
            <a:ext cx="7378700" cy="2462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《纪昌学射》讲了好学的纪昌在名师飞卫的指导下，经过坚持不懈的努力，终于成为射箭高手。通过这则寓言表达了在良师的引导下，要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，</a:t>
            </a:r>
            <a:r>
              <a:rPr lang="zh-CN" altLang="en-US" sz="2800" b="1" u="sng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          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  <a:cs typeface="楷体" panose="02010609060101010101" pitchFamily="49" charset="-122"/>
              </a:rPr>
              <a:t>，终能实现自己的梦想。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87624" y="2715766"/>
            <a:ext cx="1878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刻苦学习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044885" y="2715002"/>
            <a:ext cx="2801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楷体" panose="02010609060101010101" pitchFamily="49" charset="-122"/>
                <a:sym typeface="+mn-ea"/>
              </a:rPr>
              <a:t>有恒心、有毅力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9512" y="1749494"/>
            <a:ext cx="8964488" cy="21904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+mn-ea"/>
              </a:rPr>
              <a:t>《扁鹊治病》</a:t>
            </a:r>
            <a:r>
              <a:rPr lang="en-US" sz="2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CN" sz="2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zh-CN" sz="2400" b="1" dirty="0">
                <a:solidFill>
                  <a:srgbClr val="000000"/>
                </a:solidFill>
                <a:latin typeface="+mn-ea"/>
              </a:rPr>
              <a:t>西门豹 </a:t>
            </a:r>
            <a:r>
              <a:rPr lang="en-US" sz="2400" b="1" dirty="0">
                <a:solidFill>
                  <a:srgbClr val="000000"/>
                </a:solidFill>
                <a:latin typeface="+mn-ea"/>
              </a:rPr>
              <a:t>     A.</a:t>
            </a:r>
            <a:r>
              <a:rPr lang="zh-CN" sz="1800" b="1" dirty="0">
                <a:solidFill>
                  <a:srgbClr val="000000"/>
                </a:solidFill>
                <a:latin typeface="+mn-ea"/>
              </a:rPr>
              <a:t>不畏强暴，为民造福，不惜牺牲一切的精神。</a:t>
            </a:r>
            <a:endParaRPr lang="zh-CN" sz="2400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sz="2400" b="1" dirty="0">
                <a:solidFill>
                  <a:srgbClr val="000000"/>
                </a:solidFill>
                <a:latin typeface="+mn-ea"/>
              </a:rPr>
              <a:t>《纪昌学射》 </a:t>
            </a:r>
            <a:r>
              <a:rPr lang="en-US" altLang="zh-CN" sz="2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CN" sz="2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+mn-ea"/>
              </a:rPr>
              <a:t>蔡桓侯</a:t>
            </a:r>
            <a:r>
              <a:rPr lang="en-US" altLang="zh-CN" sz="2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CN" sz="2400" b="1" dirty="0">
                <a:solidFill>
                  <a:srgbClr val="000000"/>
                </a:solidFill>
                <a:latin typeface="+mn-ea"/>
              </a:rPr>
              <a:t>  </a:t>
            </a:r>
            <a:r>
              <a:rPr lang="en-US" sz="2400" b="1" dirty="0">
                <a:solidFill>
                  <a:srgbClr val="000000"/>
                </a:solidFill>
                <a:latin typeface="+mn-ea"/>
              </a:rPr>
              <a:t>B.</a:t>
            </a:r>
            <a:r>
              <a:rPr lang="zh-CN" sz="1800" b="1" dirty="0">
                <a:solidFill>
                  <a:srgbClr val="000000"/>
                </a:solidFill>
                <a:latin typeface="+mn-ea"/>
              </a:rPr>
              <a:t>无论学什么，都要从基本功入手。</a:t>
            </a:r>
          </a:p>
          <a:p>
            <a:pPr>
              <a:lnSpc>
                <a:spcPct val="200000"/>
              </a:lnSpc>
            </a:pPr>
            <a:r>
              <a:rPr lang="zh-CN" sz="2400" b="1" dirty="0">
                <a:solidFill>
                  <a:srgbClr val="000000"/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rgbClr val="000000"/>
                </a:solidFill>
                <a:latin typeface="+mn-ea"/>
              </a:rPr>
              <a:t>西门豹治邺</a:t>
            </a:r>
            <a:r>
              <a:rPr lang="zh-CN" sz="2400" b="1" dirty="0">
                <a:solidFill>
                  <a:srgbClr val="000000"/>
                </a:solidFill>
                <a:latin typeface="+mn-ea"/>
              </a:rPr>
              <a:t>》</a:t>
            </a:r>
            <a:r>
              <a:rPr lang="en-US" sz="2400" b="1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+mn-ea"/>
              </a:rPr>
              <a:t>飞卫</a:t>
            </a:r>
            <a:r>
              <a:rPr lang="en-US" sz="2400" b="1" dirty="0">
                <a:solidFill>
                  <a:srgbClr val="000000"/>
                </a:solidFill>
                <a:latin typeface="+mn-ea"/>
              </a:rPr>
              <a:t>         C.</a:t>
            </a:r>
            <a:r>
              <a:rPr lang="zh-CN" sz="1800" b="1" dirty="0">
                <a:solidFill>
                  <a:srgbClr val="000000"/>
                </a:solidFill>
                <a:latin typeface="+mn-ea"/>
              </a:rPr>
              <a:t>要善于听取别人的正确意见。</a:t>
            </a:r>
            <a:endParaRPr lang="zh-CN" altLang="en-US" sz="18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016376" y="2266136"/>
            <a:ext cx="681928" cy="6661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623260" y="3000350"/>
            <a:ext cx="516692" cy="621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016376" y="3000350"/>
            <a:ext cx="755424" cy="721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347864" y="2982716"/>
            <a:ext cx="730929" cy="7388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267744" y="2378999"/>
            <a:ext cx="430560" cy="12427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623260" y="2266136"/>
            <a:ext cx="43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7504" y="1109527"/>
            <a:ext cx="4676353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04800"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想一想，连一连。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2989"/>
            <a:ext cx="2268000" cy="692577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720917" y="17580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8" y="212989"/>
            <a:ext cx="450000" cy="559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885" y="1707654"/>
            <a:ext cx="7422515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 err="1">
                <a:latin typeface="黑体" panose="02010609060101010101" charset="-122"/>
                <a:ea typeface="黑体" panose="02010609060101010101" charset="-122"/>
              </a:rPr>
              <a:t>将这两个故事讲给</a:t>
            </a: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爸爸妈妈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听。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1" y="439013"/>
            <a:ext cx="2268000" cy="692577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741339" y="407001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9013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323529" y="627535"/>
            <a:ext cx="2218316" cy="1368152"/>
            <a:chOff x="4706876" y="2443229"/>
            <a:chExt cx="2445267" cy="1841720"/>
          </a:xfrm>
        </p:grpSpPr>
        <p:sp>
          <p:nvSpPr>
            <p:cNvPr id="24" name="云形标注 23"/>
            <p:cNvSpPr/>
            <p:nvPr/>
          </p:nvSpPr>
          <p:spPr>
            <a:xfrm>
              <a:off x="4706876" y="2443229"/>
              <a:ext cx="2445267" cy="1841720"/>
            </a:xfrm>
            <a:prstGeom prst="cloudCallout">
              <a:avLst>
                <a:gd name="adj1" fmla="val 66818"/>
                <a:gd name="adj2" fmla="val 1294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103751" y="2695990"/>
              <a:ext cx="1961638" cy="12843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刺；驻扎；钻。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5508104" y="2118796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辫子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一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线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292080" y="1131590"/>
            <a:ext cx="11158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汉语拼音" panose="02010600030101010101" charset="0"/>
                <a:ea typeface="楷体" panose="02010609060101010101" pitchFamily="49" charset="-122"/>
                <a:cs typeface="汉语拼音" panose="02010600030101010101" charset="0"/>
              </a:rPr>
              <a:t>zā</a:t>
            </a:r>
            <a:endParaRPr lang="en-US" altLang="zh-CN" sz="4000" b="1" dirty="0">
              <a:solidFill>
                <a:srgbClr val="FF0000"/>
              </a:solidFill>
              <a:latin typeface="汉语拼音" panose="02010600030101010101" charset="0"/>
              <a:ea typeface="楷体" panose="02010609060101010101" pitchFamily="49" charset="-122"/>
              <a:cs typeface="汉语拼音" panose="02010600030101010101" charset="0"/>
            </a:endParaRPr>
          </a:p>
        </p:txBody>
      </p:sp>
      <p:grpSp>
        <p:nvGrpSpPr>
          <p:cNvPr id="4" name="组合 17"/>
          <p:cNvGrpSpPr/>
          <p:nvPr/>
        </p:nvGrpSpPr>
        <p:grpSpPr>
          <a:xfrm>
            <a:off x="6372201" y="411510"/>
            <a:ext cx="2664296" cy="1224136"/>
            <a:chOff x="3167945" y="2729720"/>
            <a:chExt cx="3342941" cy="2460408"/>
          </a:xfrm>
        </p:grpSpPr>
        <p:sp>
          <p:nvSpPr>
            <p:cNvPr id="19" name="云形标注 18"/>
            <p:cNvSpPr/>
            <p:nvPr/>
          </p:nvSpPr>
          <p:spPr>
            <a:xfrm>
              <a:off x="3167945" y="2729720"/>
              <a:ext cx="3342941" cy="2460408"/>
            </a:xfrm>
            <a:prstGeom prst="cloudCallout">
              <a:avLst>
                <a:gd name="adj1" fmla="val -56726"/>
                <a:gd name="adj2" fmla="val 400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19693" y="3019180"/>
              <a:ext cx="2529793" cy="1917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汉语拼音" panose="02010600030101010101" charset="0"/>
                </a:rPr>
                <a:t>捆，缠束；量词。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334148" y="2175703"/>
            <a:ext cx="2557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针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营  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猛子</a:t>
            </a:r>
          </a:p>
        </p:txBody>
      </p:sp>
      <p:sp>
        <p:nvSpPr>
          <p:cNvPr id="5" name="矩形 4"/>
          <p:cNvSpPr/>
          <p:nvPr/>
        </p:nvSpPr>
        <p:spPr>
          <a:xfrm>
            <a:off x="3851015" y="1834031"/>
            <a:ext cx="13179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8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扎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86580" y="1149228"/>
            <a:ext cx="11158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汉语拼音" panose="02010600030101010101" charset="0"/>
                <a:ea typeface="楷体" panose="02010609060101010101" pitchFamily="49" charset="-122"/>
                <a:cs typeface="汉语拼音" panose="02010600030101010101" charset="0"/>
              </a:rPr>
              <a:t>zhā</a:t>
            </a:r>
            <a:endParaRPr lang="en-US" altLang="zh-CN" sz="4000" b="1" dirty="0">
              <a:solidFill>
                <a:srgbClr val="FF0000"/>
              </a:solidFill>
              <a:latin typeface="汉语拼音" panose="02010600030101010101" charset="0"/>
              <a:ea typeface="楷体" panose="02010609060101010101" pitchFamily="49" charset="-122"/>
              <a:cs typeface="汉语拼音" panose="02010600030101010101" charset="0"/>
            </a:endParaRPr>
          </a:p>
        </p:txBody>
      </p:sp>
      <p:sp>
        <p:nvSpPr>
          <p:cNvPr id="15" name="文本框 15">
            <a:extLst>
              <a:ext uri="{FF2B5EF4-FFF2-40B4-BE49-F238E27FC236}">
                <a16:creationId xmlns:a16="http://schemas.microsoft.com/office/drawing/2014/main" id="{E5606F34-2A0B-8241-BE17-F3D899C2A2CF}"/>
              </a:ext>
            </a:extLst>
          </p:cNvPr>
          <p:cNvSpPr txBox="1"/>
          <p:nvPr/>
        </p:nvSpPr>
        <p:spPr>
          <a:xfrm>
            <a:off x="3635896" y="33950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0000FF"/>
                </a:solidFill>
                <a:latin typeface="+mn-ea"/>
              </a:rPr>
              <a:t>多音字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960181" y="3579862"/>
            <a:ext cx="11158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汉语拼音" panose="02010600030101010101" charset="0"/>
                <a:ea typeface="楷体" panose="02010609060101010101" pitchFamily="49" charset="-122"/>
                <a:cs typeface="汉语拼音" panose="02010600030101010101" charset="0"/>
              </a:rPr>
              <a:t>zhá</a:t>
            </a:r>
            <a:endParaRPr lang="en-US" altLang="zh-CN" sz="4000" b="1" dirty="0">
              <a:solidFill>
                <a:srgbClr val="FF0000"/>
              </a:solidFill>
              <a:latin typeface="汉语拼音" panose="02010600030101010101" charset="0"/>
              <a:ea typeface="楷体" panose="02010609060101010101" pitchFamily="49" charset="-122"/>
              <a:cs typeface="汉语拼音" panose="02010600030101010101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71804" y="4267114"/>
            <a:ext cx="122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挣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5" grpId="0"/>
      <p:bldP spid="23" grpId="0"/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832421" y="1690016"/>
            <a:ext cx="2286156" cy="1368152"/>
            <a:chOff x="4706876" y="2443229"/>
            <a:chExt cx="2520048" cy="1841720"/>
          </a:xfrm>
        </p:grpSpPr>
        <p:sp>
          <p:nvSpPr>
            <p:cNvPr id="24" name="云形标注 23"/>
            <p:cNvSpPr/>
            <p:nvPr/>
          </p:nvSpPr>
          <p:spPr>
            <a:xfrm>
              <a:off x="4706876" y="2443229"/>
              <a:ext cx="2445267" cy="1841720"/>
            </a:xfrm>
            <a:prstGeom prst="cloudCallout">
              <a:avLst>
                <a:gd name="adj1" fmla="val 51652"/>
                <a:gd name="adj2" fmla="val -810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265287" y="2879464"/>
              <a:ext cx="1961637" cy="870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姓氏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5674658" y="3070362"/>
            <a:ext cx="3073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  <a:r>
              <a: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律、世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39129" y="861197"/>
            <a:ext cx="11158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汉语拼音" panose="02010600030101010101" charset="0"/>
                <a:ea typeface="楷体" panose="02010609060101010101" pitchFamily="49" charset="-122"/>
                <a:cs typeface="汉语拼音" panose="02010600030101010101" charset="0"/>
              </a:rPr>
              <a:t>jì</a:t>
            </a:r>
          </a:p>
        </p:txBody>
      </p:sp>
      <p:grpSp>
        <p:nvGrpSpPr>
          <p:cNvPr id="4" name="组合 17"/>
          <p:cNvGrpSpPr/>
          <p:nvPr/>
        </p:nvGrpSpPr>
        <p:grpSpPr>
          <a:xfrm>
            <a:off x="5662951" y="1762024"/>
            <a:ext cx="2869489" cy="1080120"/>
            <a:chOff x="3167944" y="3019180"/>
            <a:chExt cx="3600400" cy="2170948"/>
          </a:xfrm>
        </p:grpSpPr>
        <p:sp>
          <p:nvSpPr>
            <p:cNvPr id="19" name="云形标注 18"/>
            <p:cNvSpPr/>
            <p:nvPr/>
          </p:nvSpPr>
          <p:spPr>
            <a:xfrm>
              <a:off x="3167944" y="3019180"/>
              <a:ext cx="3600400" cy="2170948"/>
            </a:xfrm>
            <a:prstGeom prst="cloudCallout">
              <a:avLst>
                <a:gd name="adj1" fmla="val -39290"/>
                <a:gd name="adj2" fmla="val -9816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19693" y="3019180"/>
              <a:ext cx="2981542" cy="1917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cs typeface="汉语拼音" panose="02010600030101010101" charset="0"/>
                </a:rPr>
                <a:t>法律、制度、时间。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1372566" y="3131917"/>
            <a:ext cx="1111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  <a:r>
              <a:rPr lang="zh-CN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昌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51015" y="1690016"/>
            <a:ext cx="13179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8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纪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86580" y="843558"/>
            <a:ext cx="11158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汉语拼音" panose="02010600030101010101" charset="0"/>
                <a:ea typeface="楷体" panose="02010609060101010101" pitchFamily="49" charset="-122"/>
                <a:cs typeface="汉语拼音" panose="02010600030101010101" charset="0"/>
              </a:rPr>
              <a:t>jǐ</a:t>
            </a:r>
            <a:endParaRPr lang="en-US" altLang="zh-CN" sz="4000" b="1" dirty="0">
              <a:solidFill>
                <a:srgbClr val="FF0000"/>
              </a:solidFill>
              <a:latin typeface="汉语拼音" panose="02010600030101010101" charset="0"/>
              <a:ea typeface="楷体" panose="02010609060101010101" pitchFamily="49" charset="-122"/>
              <a:cs typeface="汉语拼音" panose="02010600030101010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1347614"/>
            <a:ext cx="6618847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默读课文，找出事情的起因、经过、结果的关键词句并批注勾画，和同桌交流这两则故事分别讲了什么。</a:t>
            </a:r>
          </a:p>
        </p:txBody>
      </p:sp>
      <p:pic>
        <p:nvPicPr>
          <p:cNvPr id="7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640" y="105958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"/>
            <a:ext cx="9144000" cy="51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771800" y="3507854"/>
            <a:ext cx="3744416" cy="11521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48"/>
          <p:cNvSpPr txBox="1"/>
          <p:nvPr/>
        </p:nvSpPr>
        <p:spPr>
          <a:xfrm>
            <a:off x="2870956" y="3507854"/>
            <a:ext cx="3717268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600" b="1" dirty="0">
                <a:ln w="0"/>
                <a:latin typeface="黑体" pitchFamily="49" charset="-122"/>
                <a:ea typeface="黑体" pitchFamily="49" charset="-122"/>
              </a:rPr>
              <a:t>扁鹊治病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22989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64890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0" y="227232"/>
            <a:ext cx="450000" cy="559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3568" y="1419622"/>
            <a:ext cx="568863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扁鹊</a:t>
            </a:r>
            <a:r>
              <a:rPr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春秋</a:t>
            </a:r>
            <a:r>
              <a:rPr sz="2800" b="1" dirty="0" err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战国时期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的一位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名</a:t>
            </a:r>
            <a:r>
              <a:rPr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医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，医术高超，原名秦越人。</a:t>
            </a:r>
            <a:endParaRPr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0937" y="621527"/>
            <a:ext cx="2058670" cy="2319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3"/>
          <p:cNvSpPr txBox="1"/>
          <p:nvPr/>
        </p:nvSpPr>
        <p:spPr>
          <a:xfrm>
            <a:off x="1259632" y="3147814"/>
            <a:ext cx="576064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蔡桓侯</a:t>
            </a:r>
            <a:r>
              <a:rPr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春秋战国时期蔡国国君。</a:t>
            </a:r>
            <a:endParaRPr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23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6eb9f50-cd49-420b-9e81-0d3766addb7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d8fc8a9-7e1c-4135-afe3-3ade3759d26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415b6b1-c621-4a73-8e7d-70d4507eb85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c198027-736d-4e1f-883a-ed73c20b99bd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2307</Words>
  <PresentationFormat>全屏显示(16:9)</PresentationFormat>
  <Paragraphs>270</Paragraphs>
  <Slides>48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7" baseType="lpstr">
      <vt:lpstr>Arial</vt:lpstr>
      <vt:lpstr>Kaiti SC</vt:lpstr>
      <vt:lpstr>宋体</vt:lpstr>
      <vt:lpstr>Calibri</vt:lpstr>
      <vt:lpstr>楷体</vt:lpstr>
      <vt:lpstr>微软雅黑</vt:lpstr>
      <vt:lpstr>黑体</vt:lpstr>
      <vt:lpstr>汉语拼音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