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1433" r:id="rId2"/>
    <p:sldId id="545" r:id="rId3"/>
    <p:sldId id="1306" r:id="rId4"/>
    <p:sldId id="1307" r:id="rId5"/>
    <p:sldId id="1362" r:id="rId6"/>
    <p:sldId id="1151" r:id="rId7"/>
    <p:sldId id="1363" r:id="rId8"/>
    <p:sldId id="989" r:id="rId9"/>
    <p:sldId id="991" r:id="rId10"/>
    <p:sldId id="1097" r:id="rId11"/>
    <p:sldId id="1387" r:id="rId12"/>
    <p:sldId id="1063" r:id="rId13"/>
    <p:sldId id="1365" r:id="rId14"/>
    <p:sldId id="1372" r:id="rId15"/>
    <p:sldId id="1343" r:id="rId16"/>
    <p:sldId id="1342" r:id="rId17"/>
    <p:sldId id="1000" r:id="rId18"/>
    <p:sldId id="1374" r:id="rId19"/>
    <p:sldId id="1224" r:id="rId20"/>
    <p:sldId id="1382" r:id="rId21"/>
    <p:sldId id="1285" r:id="rId22"/>
    <p:sldId id="1376" r:id="rId23"/>
    <p:sldId id="1225" r:id="rId24"/>
    <p:sldId id="1377" r:id="rId25"/>
    <p:sldId id="1347" r:id="rId26"/>
    <p:sldId id="1383" r:id="rId27"/>
    <p:sldId id="1248" r:id="rId28"/>
    <p:sldId id="1101" r:id="rId29"/>
    <p:sldId id="1269" r:id="rId30"/>
    <p:sldId id="1384" r:id="rId31"/>
    <p:sldId id="1378" r:id="rId32"/>
    <p:sldId id="1364" r:id="rId33"/>
    <p:sldId id="1385" r:id="rId34"/>
    <p:sldId id="1379" r:id="rId3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汉语拼音" panose="02010600030101010101" charset="0"/>
      <p:regular r:id="rId42"/>
    </p:embeddedFont>
    <p:embeddedFont>
      <p:font typeface="黑体" panose="02010609060101010101" pitchFamily="49" charset="-122"/>
      <p:regular r:id="rId43"/>
    </p:embeddedFont>
    <p:embeddedFont>
      <p:font typeface="楷体" panose="02010609060101010101" pitchFamily="49" charset="-122"/>
      <p:regular r:id="rId4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0CEB7BA-57BC-404C-9576-6A7C589B65E2}">
          <p14:sldIdLst>
            <p14:sldId id="1433"/>
            <p14:sldId id="545"/>
            <p14:sldId id="1306"/>
            <p14:sldId id="1307"/>
            <p14:sldId id="1362"/>
            <p14:sldId id="1151"/>
            <p14:sldId id="1363"/>
            <p14:sldId id="989"/>
            <p14:sldId id="991"/>
            <p14:sldId id="1097"/>
            <p14:sldId id="1387"/>
            <p14:sldId id="1063"/>
            <p14:sldId id="1365"/>
            <p14:sldId id="1372"/>
            <p14:sldId id="1343"/>
            <p14:sldId id="1342"/>
            <p14:sldId id="1000"/>
            <p14:sldId id="1374"/>
            <p14:sldId id="1224"/>
            <p14:sldId id="1382"/>
            <p14:sldId id="1285"/>
            <p14:sldId id="1376"/>
            <p14:sldId id="1225"/>
            <p14:sldId id="1377"/>
            <p14:sldId id="1347"/>
            <p14:sldId id="1383"/>
            <p14:sldId id="1248"/>
            <p14:sldId id="1101"/>
            <p14:sldId id="1269"/>
            <p14:sldId id="1384"/>
            <p14:sldId id="1378"/>
            <p14:sldId id="1364"/>
            <p14:sldId id="1385"/>
            <p14:sldId id="13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58">
          <p15:clr>
            <a:srgbClr val="A4A3A4"/>
          </p15:clr>
        </p15:guide>
        <p15:guide id="2" pos="2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2E2ED0"/>
    <a:srgbClr val="0070C0"/>
    <a:srgbClr val="FF6600"/>
    <a:srgbClr val="009900"/>
    <a:srgbClr val="FF9933"/>
    <a:srgbClr val="EE6060"/>
    <a:srgbClr val="FF9F9F"/>
    <a:srgbClr val="FFB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4660"/>
  </p:normalViewPr>
  <p:slideViewPr>
    <p:cSldViewPr>
      <p:cViewPr varScale="1">
        <p:scale>
          <a:sx n="142" d="100"/>
          <a:sy n="142" d="100"/>
        </p:scale>
        <p:origin x="678" y="120"/>
      </p:cViewPr>
      <p:guideLst>
        <p:guide orient="horz" pos="1558"/>
        <p:guide pos="2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2022-8-9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214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2022-8-9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4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31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EC719-7A77-4601-83F2-2D6597F4362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EC719-7A77-4601-83F2-2D6597F4362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EC719-7A77-4601-83F2-2D6597F4362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EC719-7A77-4601-83F2-2D6597F4362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 flipH="1">
            <a:off x="-7036" y="980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rgbClr val="33CCFF"/>
              </a:gs>
              <a:gs pos="97000">
                <a:srgbClr val="FFFFFF">
                  <a:alpha val="0"/>
                </a:srgbClr>
              </a:gs>
              <a:gs pos="0">
                <a:srgbClr val="99CC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387405" y="6757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语文园地</a:t>
            </a:r>
          </a:p>
        </p:txBody>
      </p:sp>
      <p:pic>
        <p:nvPicPr>
          <p:cNvPr id="12" name="图片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451485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四年级</a:t>
            </a:r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语文上册</a:t>
            </a:r>
          </a:p>
        </p:txBody>
      </p:sp>
    </p:spTree>
    <p:extLst>
      <p:ext uri="{BB962C8B-B14F-4D97-AF65-F5344CB8AC3E}">
        <p14:creationId xmlns:p14="http://schemas.microsoft.com/office/powerpoint/2010/main" val="131985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51535" y="1380882"/>
            <a:ext cx="6318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冈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纲（提纲）    受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授（传授）  奏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揍（挨揍）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3120" y="1775986"/>
            <a:ext cx="6169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建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键（键盘）    普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谱（乐谱）  秀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锈（生锈）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7584" y="2207786"/>
            <a:ext cx="6319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末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沫（泡沫）    专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砖（砖头）  广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矿（矿物）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31783" y="2638951"/>
            <a:ext cx="65030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宗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综（综合）    羊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氧（氧气）  具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俱（俱乐部）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21466" y="3201819"/>
            <a:ext cx="779272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0480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  这些字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都是一个字加上一个偏旁，组成了一个与它读音相同的字。</a:t>
            </a:r>
            <a:endParaRPr kumimoji="0" 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48558" y="443606"/>
            <a:ext cx="5204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自读</a:t>
            </a:r>
            <a:r>
              <a:rPr lang="en-US" altLang="zh-CN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识字加油站</a:t>
            </a:r>
            <a:r>
              <a:rPr lang="en-US" altLang="zh-CN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中的汉字，看看这些字的字形特点吧！</a:t>
            </a:r>
          </a:p>
        </p:txBody>
      </p:sp>
      <p:sp>
        <p:nvSpPr>
          <p:cNvPr id="10" name="文本框 14"/>
          <p:cNvSpPr txBox="1"/>
          <p:nvPr/>
        </p:nvSpPr>
        <p:spPr>
          <a:xfrm>
            <a:off x="777596" y="506497"/>
            <a:ext cx="2138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latin typeface="造字工房悦黑演示版常规体" pitchFamily="50" charset="-122"/>
                <a:ea typeface="造字工房悦黑演示版常规体" pitchFamily="50" charset="-122"/>
              </a:rPr>
              <a:t>识字加油站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8898" y="220254"/>
            <a:ext cx="2764909" cy="911335"/>
            <a:chOff x="-264385" y="-76879"/>
            <a:chExt cx="3580176" cy="1116105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635596" y="645368"/>
              <a:ext cx="0" cy="384721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44339" y="1039226"/>
              <a:ext cx="1490427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918742" y="178827"/>
              <a:ext cx="1397049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3315791" y="196658"/>
              <a:ext cx="0" cy="64107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10" t="64450" r="63336" b="-6857"/>
            <a:stretch>
              <a:fillRect/>
            </a:stretch>
          </p:blipFill>
          <p:spPr>
            <a:xfrm>
              <a:off x="-264385" y="-76879"/>
              <a:ext cx="1152128" cy="9147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600" y="907085"/>
            <a:ext cx="80021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纲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49307" y="907085"/>
            <a:ext cx="80021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授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50034" y="907085"/>
            <a:ext cx="80021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4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揍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80882" y="907085"/>
            <a:ext cx="80021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键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52480" y="907085"/>
            <a:ext cx="80021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谱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64288" y="907085"/>
            <a:ext cx="80021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锈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71600" y="2820873"/>
            <a:ext cx="80021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沫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49307" y="2820873"/>
            <a:ext cx="80021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砖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50034" y="2820873"/>
            <a:ext cx="80021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4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矿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80882" y="2820873"/>
            <a:ext cx="80021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4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综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52480" y="2820873"/>
            <a:ext cx="80021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4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氧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64288" y="2820873"/>
            <a:ext cx="80021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4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俱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7723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79712" y="915565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8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  你还能给</a:t>
            </a:r>
            <a:r>
              <a:rPr lang="en-US" altLang="zh-CN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冈、建</a:t>
            </a:r>
            <a:r>
              <a:rPr lang="en-US" altLang="zh-CN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等熟字加哪些偏旁，变成另一个汉字？</a:t>
            </a:r>
          </a:p>
        </p:txBody>
      </p:sp>
      <p:sp>
        <p:nvSpPr>
          <p:cNvPr id="6" name="矩形 5"/>
          <p:cNvSpPr/>
          <p:nvPr/>
        </p:nvSpPr>
        <p:spPr>
          <a:xfrm>
            <a:off x="2987824" y="2513457"/>
            <a:ext cx="3952057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  <a:sym typeface="+mn-ea"/>
              </a:rPr>
              <a:t>冈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  <a:sym typeface="+mn-ea"/>
              </a:rPr>
              <a:t>钅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  <a:sym typeface="+mn-ea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  <a:sym typeface="+mn-ea"/>
              </a:rPr>
              <a:t>钢   冈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  <a:sym typeface="+mn-ea"/>
              </a:rPr>
              <a:t>刂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  <a:sym typeface="+mn-ea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  <a:sym typeface="+mn-ea"/>
              </a:rPr>
              <a:t>刚  </a:t>
            </a:r>
            <a:endParaRPr lang="en-US" altLang="zh-CN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楷体" panose="02010609060101010101" charset="-122"/>
              <a:sym typeface="+mn-ea"/>
            </a:endParaRPr>
          </a:p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  <a:sym typeface="+mn-ea"/>
              </a:rPr>
              <a:t>建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  <a:sym typeface="+mn-ea"/>
              </a:rPr>
              <a:t>亻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  <a:sym typeface="+mn-ea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  <a:sym typeface="+mn-ea"/>
              </a:rPr>
              <a:t>健   建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  <a:sym typeface="+mn-ea"/>
              </a:rPr>
              <a:t>毛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  <a:sym typeface="+mn-ea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  <a:sym typeface="+mn-ea"/>
              </a:rPr>
              <a:t>毽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70466"/>
            <a:ext cx="1332865" cy="1910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标注 2"/>
          <p:cNvSpPr/>
          <p:nvPr/>
        </p:nvSpPr>
        <p:spPr>
          <a:xfrm>
            <a:off x="2185534" y="1070466"/>
            <a:ext cx="5303977" cy="643255"/>
          </a:xfrm>
          <a:prstGeom prst="wedgeRectCallout">
            <a:avLst>
              <a:gd name="adj1" fmla="val -49950"/>
              <a:gd name="adj2" fmla="val 7779"/>
            </a:avLst>
          </a:prstGeom>
          <a:grp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你还能说出些类似的字吗</a:t>
            </a:r>
            <a:r>
              <a:rPr lang="en-US" altLang="zh-CN" sz="3200" dirty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en-US" sz="3200" dirty="0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45809" y="1979619"/>
            <a:ext cx="311422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采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—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彩（彩带）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148064" y="1986975"/>
            <a:ext cx="311422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朝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—</a:t>
            </a: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潮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（潮水）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23300" y="2635047"/>
            <a:ext cx="311422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会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—</a:t>
            </a: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绘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（绘画）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148064" y="2635047"/>
            <a:ext cx="311422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尊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—</a:t>
            </a: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遵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（遵守）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23300" y="3283119"/>
            <a:ext cx="3154611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逢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—</a:t>
            </a: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缝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（缝纫）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148064" y="3283119"/>
            <a:ext cx="311422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交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—</a:t>
            </a: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胶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（胶水）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70466"/>
            <a:ext cx="1332865" cy="1910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55576" y="2146028"/>
            <a:ext cx="7966506" cy="5730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茂盛</a:t>
            </a:r>
            <a:r>
              <a:rPr kumimoji="0" lang="zh-CN" alt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投降   赞叹   麻雀   胸怀   既然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387350" y="1236980"/>
            <a:ext cx="8369300" cy="885825"/>
          </a:xfrm>
          <a:prstGeom prst="wedgeRectCallout">
            <a:avLst>
              <a:gd name="adj1" fmla="val -49826"/>
              <a:gd name="adj2" fmla="val -4491"/>
            </a:avLst>
          </a:prstGeom>
          <a:grp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抄写下面的词语，注意加点的字不要写错。平时还有哪些字容易写错？和同学交流。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7884368" y="2834342"/>
            <a:ext cx="469290" cy="9925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.</a:t>
            </a:r>
            <a:endParaRPr kumimoji="0" lang="zh-CN" altLang="en-US" sz="4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755576" y="2906351"/>
            <a:ext cx="7920880" cy="6524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暮色</a:t>
            </a:r>
            <a:r>
              <a:rPr kumimoji="0" lang="zh-CN" alt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拨打   裤子   出塞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富饶</a:t>
            </a:r>
            <a:r>
              <a:rPr kumimoji="0" lang="zh-CN" alt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严厉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276435" y="2068547"/>
            <a:ext cx="477674" cy="9925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.</a:t>
            </a:r>
            <a:endParaRPr kumimoji="0" lang="zh-CN" altLang="en-US" sz="4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843808" y="2042254"/>
            <a:ext cx="469290" cy="9925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.</a:t>
            </a:r>
            <a:endParaRPr kumimoji="0" lang="zh-CN" altLang="en-US" sz="4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3779540" y="2114262"/>
            <a:ext cx="469290" cy="9925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.</a:t>
            </a:r>
            <a:endParaRPr kumimoji="0" lang="zh-CN" altLang="en-US" sz="4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5364088" y="2042254"/>
            <a:ext cx="397282" cy="9925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.</a:t>
            </a:r>
            <a:endParaRPr kumimoji="0" lang="zh-CN" altLang="en-US" sz="4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6228184" y="2042254"/>
            <a:ext cx="469290" cy="9925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.</a:t>
            </a:r>
            <a:endParaRPr kumimoji="0" lang="zh-CN" altLang="en-US" sz="4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7452320" y="2042254"/>
            <a:ext cx="469290" cy="9925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.</a:t>
            </a:r>
            <a:endParaRPr kumimoji="0" lang="zh-CN" altLang="en-US" sz="4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222390" y="2849875"/>
            <a:ext cx="469290" cy="9925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.</a:t>
            </a:r>
            <a:endParaRPr kumimoji="0" lang="zh-CN" altLang="en-US" sz="4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2518534" y="2834342"/>
            <a:ext cx="469290" cy="9925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.</a:t>
            </a:r>
            <a:endParaRPr kumimoji="0" lang="zh-CN" altLang="en-US" sz="4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3742670" y="2834342"/>
            <a:ext cx="469290" cy="9925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.</a:t>
            </a:r>
            <a:endParaRPr kumimoji="0" lang="zh-CN" altLang="en-US" sz="4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5326846" y="2834342"/>
            <a:ext cx="469290" cy="9925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.</a:t>
            </a:r>
            <a:endParaRPr kumimoji="0" lang="zh-CN" altLang="en-US" sz="4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6588224" y="2834342"/>
            <a:ext cx="469290" cy="9925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.</a:t>
            </a:r>
            <a:endParaRPr kumimoji="0" lang="zh-CN" altLang="en-US" sz="4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33" name="文本框 14"/>
          <p:cNvSpPr txBox="1"/>
          <p:nvPr/>
        </p:nvSpPr>
        <p:spPr>
          <a:xfrm>
            <a:off x="446162" y="506497"/>
            <a:ext cx="2138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latin typeface="造字工房悦黑演示版常规体" pitchFamily="50" charset="-122"/>
                <a:ea typeface="造字工房悦黑演示版常规体" pitchFamily="50" charset="-122"/>
              </a:rPr>
              <a:t>词句段运用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-252536" y="220254"/>
            <a:ext cx="2764909" cy="911335"/>
            <a:chOff x="-264385" y="-76879"/>
            <a:chExt cx="3580176" cy="1116105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635596" y="645368"/>
              <a:ext cx="0" cy="384721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44339" y="1039226"/>
              <a:ext cx="1490427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1918742" y="178827"/>
              <a:ext cx="1397049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315791" y="196658"/>
              <a:ext cx="0" cy="64107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10" t="64450" r="63336" b="-6857"/>
            <a:stretch>
              <a:fillRect/>
            </a:stretch>
          </p:blipFill>
          <p:spPr>
            <a:xfrm>
              <a:off x="-264385" y="-76879"/>
              <a:ext cx="1152128" cy="9147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1939" y="699542"/>
            <a:ext cx="688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针对实际情况，一起来分析汉字书写易错情况。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5984" y="1491630"/>
            <a:ext cx="5332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+mn-ea"/>
                <a:cs typeface="楷体" panose="02010609060101010101" charset="-122"/>
              </a:rPr>
              <a:t>    出现错误较多的同学：请写错字的同学自己说说为什么写错？</a:t>
            </a:r>
          </a:p>
        </p:txBody>
      </p:sp>
      <p:sp>
        <p:nvSpPr>
          <p:cNvPr id="5" name="矩形 4"/>
          <p:cNvSpPr/>
          <p:nvPr/>
        </p:nvSpPr>
        <p:spPr>
          <a:xfrm>
            <a:off x="895984" y="2717746"/>
            <a:ext cx="5332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dk1"/>
                </a:solidFill>
                <a:latin typeface="+mn-ea"/>
                <a:cs typeface="楷体" panose="02010609060101010101" charset="-122"/>
              </a:rPr>
              <a:t>    出现错误不多的同学：请你关注加点字，说说容易出现什么错误。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821" y="1419622"/>
            <a:ext cx="1866542" cy="26437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extLst>
              <p:ext uri="{D42A27DB-BD31-4B8C-83A1-F6EECF244321}">
                <p14:modId xmlns:p14="http://schemas.microsoft.com/office/powerpoint/2010/main" val="4136379956"/>
              </p:ext>
            </p:extLst>
          </p:nvPr>
        </p:nvGraphicFramePr>
        <p:xfrm>
          <a:off x="810237" y="1874118"/>
          <a:ext cx="784352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4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易错字小档案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+mn-ea"/>
                          <a:ea typeface="+mn-ea"/>
                        </a:rPr>
                        <a:t>易错原因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+mn-ea"/>
                          <a:ea typeface="+mn-ea"/>
                        </a:rPr>
                        <a:t>举例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+mn-ea"/>
                          <a:ea typeface="+mn-ea"/>
                        </a:rPr>
                        <a:t>易错原因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+mn-ea"/>
                          <a:ea typeface="+mn-ea"/>
                        </a:rPr>
                        <a:t>举例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+mn-ea"/>
                          <a:ea typeface="+mn-ea"/>
                        </a:rPr>
                        <a:t>增加笔画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+mn-ea"/>
                          <a:ea typeface="+mn-ea"/>
                        </a:rPr>
                        <a:t>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+mn-ea"/>
                          <a:ea typeface="+mn-ea"/>
                        </a:rPr>
                        <a:t>与形近字混淆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+mn-ea"/>
                          <a:ea typeface="+mn-ea"/>
                          <a:cs typeface="楷体" panose="02010609060101010101" charset="-122"/>
                        </a:rPr>
                        <a:t>拨</a:t>
                      </a:r>
                      <a:r>
                        <a:rPr lang="en-US" altLang="zh-CN" sz="2400" b="1" dirty="0">
                          <a:latin typeface="+mn-ea"/>
                          <a:ea typeface="+mn-ea"/>
                          <a:cs typeface="楷体" panose="02010609060101010101" charset="-122"/>
                        </a:rPr>
                        <a:t>—</a:t>
                      </a:r>
                      <a:r>
                        <a:rPr lang="zh-CN" altLang="en-US" sz="2400" b="1" dirty="0">
                          <a:latin typeface="+mn-ea"/>
                          <a:ea typeface="+mn-ea"/>
                          <a:cs typeface="楷体" panose="02010609060101010101" charset="-122"/>
                        </a:rPr>
                        <a:t>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+mn-ea"/>
                          <a:ea typeface="+mn-ea"/>
                        </a:rPr>
                        <a:t>减少笔画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+mn-ea"/>
                          <a:ea typeface="+mn-ea"/>
                        </a:rPr>
                        <a:t>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+mn-ea"/>
                          <a:ea typeface="+mn-ea"/>
                        </a:rPr>
                        <a:t>与同音字混淆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+mn-ea"/>
                          <a:ea typeface="+mn-ea"/>
                          <a:cs typeface="楷体" panose="02010609060101010101" charset="-122"/>
                        </a:rPr>
                        <a:t>厉</a:t>
                      </a:r>
                      <a:r>
                        <a:rPr lang="en-US" altLang="zh-CN" sz="2400" b="1" dirty="0">
                          <a:latin typeface="+mn-ea"/>
                          <a:ea typeface="+mn-ea"/>
                          <a:cs typeface="楷体" panose="02010609060101010101" charset="-122"/>
                          <a:sym typeface="+mn-ea"/>
                        </a:rPr>
                        <a:t>—</a:t>
                      </a:r>
                      <a:r>
                        <a:rPr lang="zh-CN" altLang="en-US" sz="2400" b="1" dirty="0">
                          <a:latin typeface="+mn-ea"/>
                          <a:ea typeface="+mn-ea"/>
                          <a:cs typeface="楷体" panose="02010609060101010101" charset="-122"/>
                        </a:rPr>
                        <a:t>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+mn-ea"/>
                          <a:ea typeface="+mn-ea"/>
                        </a:rPr>
                        <a:t>改变笔画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+mn-ea"/>
                          <a:ea typeface="+mn-ea"/>
                        </a:rPr>
                        <a:t>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971600" y="771550"/>
            <a:ext cx="72339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 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出现错误的同学进行订正，同桌检查。同桌交流，还有哪些字容易写错，整理在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“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易错字小档案里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”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1" y="2726720"/>
            <a:ext cx="680025" cy="90039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43142" y="3040896"/>
            <a:ext cx="3553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两个句子意思是相同的。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56234" y="3734424"/>
            <a:ext cx="57340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第一句写出了官绅害怕的样子，还描写了他们的动作，比第二句具体生动。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43608" y="1413217"/>
            <a:ext cx="7704856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官绅一个个吓得面如土色，跪下来磕头求饶，把头都磕破了，直淌血。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13" name="矩形标注 12"/>
          <p:cNvSpPr/>
          <p:nvPr/>
        </p:nvSpPr>
        <p:spPr>
          <a:xfrm>
            <a:off x="1935" y="624282"/>
            <a:ext cx="8772465" cy="643255"/>
          </a:xfrm>
          <a:prstGeom prst="wedgeRectCallout">
            <a:avLst>
              <a:gd name="adj1" fmla="val -49826"/>
              <a:gd name="adj2" fmla="val -4491"/>
            </a:avLst>
          </a:prstGeom>
          <a:grp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◎读一读，体会每组中的两个句子在表达上的不同。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115616" y="2244214"/>
            <a:ext cx="230425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官绅跪地求饶。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5215" y="141962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 flipV="1">
            <a:off x="730117" y="2321222"/>
            <a:ext cx="3261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endParaRPr lang="zh-CN" altLang="en-US" dirty="0"/>
          </a:p>
        </p:txBody>
      </p:sp>
      <p:sp>
        <p:nvSpPr>
          <p:cNvPr id="18" name="文本框 7"/>
          <p:cNvSpPr txBox="1"/>
          <p:nvPr/>
        </p:nvSpPr>
        <p:spPr>
          <a:xfrm>
            <a:off x="4380032" y="1967280"/>
            <a:ext cx="403244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n-ea"/>
                <a:cs typeface="楷体" panose="02010609060101010101" charset="-122"/>
              </a:rPr>
              <a:t>读长句时，想一想</a:t>
            </a:r>
            <a:r>
              <a:rPr lang="en-US" altLang="zh-CN" sz="2000" b="1" dirty="0">
                <a:latin typeface="+mn-ea"/>
                <a:cs typeface="楷体" panose="02010609060101010101" charset="-122"/>
              </a:rPr>
              <a:t>“</a:t>
            </a:r>
            <a:r>
              <a:rPr lang="zh-CN" altLang="en-US" sz="2000" b="1" dirty="0">
                <a:latin typeface="+mn-ea"/>
                <a:cs typeface="楷体" panose="02010609060101010101" charset="-122"/>
              </a:rPr>
              <a:t>谁</a:t>
            </a:r>
            <a:r>
              <a:rPr lang="en-US" altLang="zh-CN" sz="2000" b="1" dirty="0">
                <a:latin typeface="+mn-ea"/>
                <a:cs typeface="楷体" panose="02010609060101010101" charset="-122"/>
              </a:rPr>
              <a:t>”“</a:t>
            </a:r>
            <a:r>
              <a:rPr lang="zh-CN" altLang="en-US" sz="2000" b="1" dirty="0">
                <a:latin typeface="+mn-ea"/>
                <a:cs typeface="楷体" panose="02010609060101010101" charset="-122"/>
              </a:rPr>
              <a:t>干什么</a:t>
            </a:r>
            <a:r>
              <a:rPr lang="en-US" altLang="zh-CN" sz="2000" b="1" dirty="0">
                <a:latin typeface="+mn-ea"/>
                <a:cs typeface="楷体" panose="02010609060101010101" charset="-122"/>
              </a:rPr>
              <a:t>”</a:t>
            </a:r>
            <a:r>
              <a:rPr lang="zh-CN" altLang="en-US" sz="2000" b="1" dirty="0">
                <a:latin typeface="+mn-ea"/>
                <a:cs typeface="楷体" panose="02010609060101010101" charset="-122"/>
              </a:rPr>
              <a:t>，把最主要的信息提取出来，可以做到长话短说。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508" y="3834754"/>
            <a:ext cx="729615" cy="729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972106" y="627534"/>
            <a:ext cx="7056784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蔡桓侯觉得奇怪，派人去问他：“扁鹊，你为什么一声不响就跑掉了？”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grpSp>
        <p:nvGrpSpPr>
          <p:cNvPr id="2" name="组合 18"/>
          <p:cNvGrpSpPr/>
          <p:nvPr/>
        </p:nvGrpSpPr>
        <p:grpSpPr>
          <a:xfrm>
            <a:off x="684074" y="2787774"/>
            <a:ext cx="6585691" cy="1223117"/>
            <a:chOff x="273955" y="3012641"/>
            <a:chExt cx="7384258" cy="1421765"/>
          </a:xfrm>
        </p:grpSpPr>
        <p:sp>
          <p:nvSpPr>
            <p:cNvPr id="16" name="矩形标注 15"/>
            <p:cNvSpPr/>
            <p:nvPr/>
          </p:nvSpPr>
          <p:spPr>
            <a:xfrm>
              <a:off x="273955" y="3012641"/>
              <a:ext cx="7201926" cy="1421765"/>
            </a:xfrm>
            <a:prstGeom prst="wedgeRectCallout">
              <a:avLst>
                <a:gd name="adj1" fmla="val 57107"/>
                <a:gd name="adj2" fmla="val -31968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73955" y="3012641"/>
              <a:ext cx="7384258" cy="1294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    第一个句子采用描写的表达方式，给人真实的感受；第二句采用间接引语，较简洁。</a:t>
              </a: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72106" y="1707654"/>
            <a:ext cx="756084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蔡桓侯派人问扁鹊，他为什么不说话就跑掉了。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4074" y="69954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11560" y="177966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endParaRPr lang="zh-CN" altLang="en-US" dirty="0"/>
          </a:p>
        </p:txBody>
      </p:sp>
      <p:pic>
        <p:nvPicPr>
          <p:cNvPr id="13" name="Picture 2" descr="C:\Users\CHB-WYW\Desktop\图片\小女孩 (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544571"/>
            <a:ext cx="1025730" cy="214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45786" y="1563638"/>
            <a:ext cx="639199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第二组句子把对话进行了转述，并且省略了对蔡桓侯态度的描写。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1291322" y="3147814"/>
            <a:ext cx="6988689" cy="1064404"/>
          </a:xfrm>
          <a:prstGeom prst="wedgeRoundRectCallout">
            <a:avLst>
              <a:gd name="adj1" fmla="val -19833"/>
              <a:gd name="adj2" fmla="val 5110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3800"/>
              </a:lnSpc>
            </a:pPr>
            <a:r>
              <a:rPr lang="en-US" altLang="zh-CN" sz="2800" b="1" dirty="0">
                <a:latin typeface="+mn-ea"/>
                <a:cs typeface="楷体" panose="02010609060101010101" charset="-122"/>
              </a:rPr>
              <a:t>    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这一组短句，也提取了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“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什么人干什么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”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这一主要信息，将直接引语对话变成了间接引语。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83210" y="248454"/>
            <a:ext cx="4216782" cy="1008112"/>
            <a:chOff x="3491880" y="915566"/>
            <a:chExt cx="4216782" cy="1008112"/>
          </a:xfrm>
        </p:grpSpPr>
        <p:sp>
          <p:nvSpPr>
            <p:cNvPr id="9" name="矩形 8"/>
            <p:cNvSpPr/>
            <p:nvPr/>
          </p:nvSpPr>
          <p:spPr>
            <a:xfrm>
              <a:off x="4139952" y="1131590"/>
              <a:ext cx="3568710" cy="576064"/>
            </a:xfrm>
            <a:prstGeom prst="rect">
              <a:avLst/>
            </a:prstGeom>
            <a:ln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0000FF"/>
                </a:solidFill>
              </a:endParaRPr>
            </a:p>
          </p:txBody>
        </p:sp>
        <p:pic>
          <p:nvPicPr>
            <p:cNvPr id="10" name="Picture 4" descr="https://p0.ssl.qhimgs1.com/sdr/400__/t01f424a4a466dac06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915566"/>
              <a:ext cx="1008112" cy="1008112"/>
            </a:xfrm>
            <a:prstGeom prst="rect">
              <a:avLst/>
            </a:prstGeom>
            <a:noFill/>
          </p:spPr>
        </p:pic>
      </p:grpSp>
      <p:sp>
        <p:nvSpPr>
          <p:cNvPr id="3" name="矩形 2"/>
          <p:cNvSpPr/>
          <p:nvPr/>
        </p:nvSpPr>
        <p:spPr>
          <a:xfrm>
            <a:off x="1043608" y="490900"/>
            <a:ext cx="3706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感受长话短说的方法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87" y="1256566"/>
            <a:ext cx="690557" cy="1789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91Q58PICtZ5_1024[1]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6858" t="12756" r="13882" b="27205"/>
          <a:stretch>
            <a:fillRect/>
          </a:stretch>
        </p:blipFill>
        <p:spPr>
          <a:xfrm>
            <a:off x="88748" y="2529331"/>
            <a:ext cx="2519756" cy="2184424"/>
          </a:xfrm>
          <a:prstGeom prst="rect">
            <a:avLst/>
          </a:prstGeom>
        </p:spPr>
      </p:pic>
      <p:pic>
        <p:nvPicPr>
          <p:cNvPr id="12" name="图片 11" descr="09758PICqUQ_102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924" y="555526"/>
            <a:ext cx="1325712" cy="1325712"/>
          </a:xfrm>
          <a:prstGeom prst="rect">
            <a:avLst/>
          </a:prstGeom>
        </p:spPr>
      </p:pic>
      <p:sp>
        <p:nvSpPr>
          <p:cNvPr id="13" name="文本框 2"/>
          <p:cNvSpPr txBox="1"/>
          <p:nvPr/>
        </p:nvSpPr>
        <p:spPr>
          <a:xfrm>
            <a:off x="2060103" y="3501033"/>
            <a:ext cx="3098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350"/>
          </a:p>
        </p:txBody>
      </p:sp>
      <p:sp>
        <p:nvSpPr>
          <p:cNvPr id="14" name="矩形 13"/>
          <p:cNvSpPr/>
          <p:nvPr/>
        </p:nvSpPr>
        <p:spPr>
          <a:xfrm>
            <a:off x="2698279" y="1421335"/>
            <a:ext cx="3583032" cy="110799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zh-CN" altLang="en-US" sz="6600" b="1" dirty="0">
                <a:ln w="0"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语文园地</a:t>
            </a:r>
          </a:p>
        </p:txBody>
      </p:sp>
      <p:pic>
        <p:nvPicPr>
          <p:cNvPr id="15" name="Picture 2" descr="C:\Users\CHB-WYW\Desktop\)YTL4R0Z(A8}EYFKB2(0LS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621543"/>
            <a:ext cx="57245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-6507" y="51117"/>
            <a:ext cx="4434491" cy="321945"/>
            <a:chOff x="0" y="218"/>
            <a:chExt cx="4971" cy="556"/>
          </a:xfrm>
        </p:grpSpPr>
        <p:sp>
          <p:nvSpPr>
            <p:cNvPr id="17" name="矩形 16"/>
            <p:cNvSpPr/>
            <p:nvPr/>
          </p:nvSpPr>
          <p:spPr>
            <a:xfrm flipH="1">
              <a:off x="0" y="218"/>
              <a:ext cx="4365" cy="556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文本框 13"/>
            <p:cNvSpPr txBox="1"/>
            <p:nvPr/>
          </p:nvSpPr>
          <p:spPr>
            <a:xfrm>
              <a:off x="49" y="255"/>
              <a:ext cx="4922" cy="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2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语文  四年级  上册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56289" y="771550"/>
            <a:ext cx="7992888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文成公主和她的随从们，跨过一条条大河，翻过一座座高山，走了一程又一程，终于来到了拉萨。</a:t>
            </a:r>
            <a:endParaRPr kumimoji="0" lang="en-US" altLang="zh-CN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grpSp>
        <p:nvGrpSpPr>
          <p:cNvPr id="2" name="组合 18"/>
          <p:cNvGrpSpPr/>
          <p:nvPr/>
        </p:nvGrpSpPr>
        <p:grpSpPr>
          <a:xfrm>
            <a:off x="1907704" y="2826221"/>
            <a:ext cx="6692582" cy="1241679"/>
            <a:chOff x="-288083" y="2287755"/>
            <a:chExt cx="6997604" cy="1788867"/>
          </a:xfrm>
        </p:grpSpPr>
        <p:sp>
          <p:nvSpPr>
            <p:cNvPr id="16" name="矩形标注 15"/>
            <p:cNvSpPr/>
            <p:nvPr/>
          </p:nvSpPr>
          <p:spPr>
            <a:xfrm>
              <a:off x="-288083" y="2287755"/>
              <a:ext cx="6997604" cy="1788867"/>
            </a:xfrm>
            <a:prstGeom prst="wedgeRectCallout">
              <a:avLst>
                <a:gd name="adj1" fmla="val -59623"/>
                <a:gd name="adj2" fmla="val 9696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-288083" y="2287756"/>
              <a:ext cx="6924398" cy="1729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    第一个句子内容详细，生动；第二个句子通过提炼主要内容，使表达简洁。</a:t>
              </a: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55050" y="1975528"/>
            <a:ext cx="770485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文成公主和她的随从们经过长途跋涉来到了拉萨。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1008" y="87927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◎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1590" y="209578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◎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278" y="2826220"/>
            <a:ext cx="952885" cy="190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520209" y="2931790"/>
            <a:ext cx="6798260" cy="10669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去拉萨的漫长过程，用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“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经过长途跋涉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”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进行概括，也可以做到长话短说。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31619" y="1255394"/>
            <a:ext cx="639508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第三组的短句子，省略了文成公主和随从们怎样去拉萨的过程。</a:t>
            </a:r>
          </a:p>
        </p:txBody>
      </p:sp>
      <p:pic>
        <p:nvPicPr>
          <p:cNvPr id="7" name="Picture 2" descr="C:\Users\CHB-WYW\Desktop\图片\小女孩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282988"/>
            <a:ext cx="1025730" cy="214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283210" y="248454"/>
            <a:ext cx="4216782" cy="1008112"/>
            <a:chOff x="3491880" y="915566"/>
            <a:chExt cx="4216782" cy="1008112"/>
          </a:xfrm>
        </p:grpSpPr>
        <p:sp>
          <p:nvSpPr>
            <p:cNvPr id="9" name="矩形 8"/>
            <p:cNvSpPr/>
            <p:nvPr/>
          </p:nvSpPr>
          <p:spPr>
            <a:xfrm>
              <a:off x="4139952" y="1131590"/>
              <a:ext cx="3568710" cy="576064"/>
            </a:xfrm>
            <a:prstGeom prst="rect">
              <a:avLst/>
            </a:prstGeom>
            <a:ln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0000FF"/>
                </a:solidFill>
              </a:endParaRPr>
            </a:p>
          </p:txBody>
        </p:sp>
        <p:pic>
          <p:nvPicPr>
            <p:cNvPr id="10" name="Picture 4" descr="https://p0.ssl.qhimgs1.com/sdr/400__/t01f424a4a466dac060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915566"/>
              <a:ext cx="1008112" cy="1008112"/>
            </a:xfrm>
            <a:prstGeom prst="rect">
              <a:avLst/>
            </a:prstGeom>
            <a:noFill/>
          </p:spPr>
        </p:pic>
      </p:grpSp>
      <p:sp>
        <p:nvSpPr>
          <p:cNvPr id="11" name="矩形 10"/>
          <p:cNvSpPr/>
          <p:nvPr/>
        </p:nvSpPr>
        <p:spPr>
          <a:xfrm>
            <a:off x="1043608" y="490900"/>
            <a:ext cx="3706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感受长话短说的方法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标注 2"/>
          <p:cNvSpPr/>
          <p:nvPr/>
        </p:nvSpPr>
        <p:spPr>
          <a:xfrm>
            <a:off x="2088441" y="924433"/>
            <a:ext cx="6738434" cy="643255"/>
          </a:xfrm>
          <a:prstGeom prst="wedgeRectCallout">
            <a:avLst>
              <a:gd name="adj1" fmla="val -49950"/>
              <a:gd name="adj2" fmla="val 7779"/>
            </a:avLst>
          </a:prstGeom>
          <a:grp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ysClr val="windowText" lastClr="000000"/>
                </a:solidFill>
                <a:latin typeface="黑体" pitchFamily="49" charset="-122"/>
                <a:ea typeface="黑体" pitchFamily="49" charset="-122"/>
              </a:rPr>
              <a:t>你知道怎样能做到长话短说吗？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88441" y="1732219"/>
            <a:ext cx="6164990" cy="21236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1.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要留主干、去枝叶，删减次要的内容。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 2.</a:t>
            </a:r>
            <a:r>
              <a:rPr lang="zh-CN" altLang="en-US" sz="24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要简化人物语言，要把直接引语改为间接引语。</a:t>
            </a:r>
            <a:endParaRPr lang="en-US" altLang="zh-CN" sz="2400" b="1" dirty="0">
              <a:solidFill>
                <a:schemeClr val="bg1"/>
              </a:solidFill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 3.</a:t>
            </a:r>
            <a:r>
              <a:rPr lang="zh-CN" altLang="en-US" sz="24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压缩语段时，应提炼中心句。</a:t>
            </a:r>
            <a:endParaRPr lang="en-US" altLang="zh-CN" sz="2400" b="1" dirty="0">
              <a:solidFill>
                <a:schemeClr val="bg1"/>
              </a:solidFill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 4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.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要不改变句子原意。</a:t>
            </a:r>
            <a:endParaRPr kumimoji="0" lang="zh-CN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91301"/>
            <a:ext cx="1332865" cy="1910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195736" y="915566"/>
            <a:ext cx="5976664" cy="1077218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自主选择教材中的其他长句子，在小组内练习长话短说。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91301"/>
            <a:ext cx="1332865" cy="1910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611560" y="1275606"/>
            <a:ext cx="6264696" cy="1512168"/>
          </a:xfrm>
          <a:prstGeom prst="roundRec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4"/>
          <p:cNvSpPr txBox="1"/>
          <p:nvPr/>
        </p:nvSpPr>
        <p:spPr>
          <a:xfrm>
            <a:off x="777596" y="506497"/>
            <a:ext cx="2138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latin typeface="造字工房悦黑演示版常规体" pitchFamily="50" charset="-122"/>
                <a:ea typeface="造字工房悦黑演示版常规体" pitchFamily="50" charset="-122"/>
              </a:rPr>
              <a:t>书写提示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8898" y="220254"/>
            <a:ext cx="2504726" cy="911335"/>
            <a:chOff x="-264385" y="-76879"/>
            <a:chExt cx="3243277" cy="1116105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635596" y="645368"/>
              <a:ext cx="0" cy="384721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644339" y="1039226"/>
              <a:ext cx="1490427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581842" y="178827"/>
              <a:ext cx="1397050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972002" y="178827"/>
              <a:ext cx="0" cy="64107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10" t="64450" r="63336" b="-6857"/>
            <a:stretch>
              <a:fillRect/>
            </a:stretch>
          </p:blipFill>
          <p:spPr>
            <a:xfrm>
              <a:off x="-264385" y="-76879"/>
              <a:ext cx="1152128" cy="914751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07" y="506497"/>
            <a:ext cx="3600400" cy="4160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89129" y="1235685"/>
            <a:ext cx="5123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Clr>
                <a:srgbClr val="FF0000"/>
              </a:buClr>
              <a:buFont typeface="Wingdings" panose="05000000000000000000" charset="0"/>
              <a:buChar char="u"/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集中注意力。</a:t>
            </a:r>
          </a:p>
          <a:p>
            <a:pPr marL="457200" indent="-457200">
              <a:lnSpc>
                <a:spcPct val="120000"/>
              </a:lnSpc>
              <a:buClr>
                <a:srgbClr val="FF0000"/>
              </a:buClr>
              <a:buFont typeface="Wingdings" panose="05000000000000000000" charset="0"/>
              <a:buChar char="u"/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掌握正确的运笔方式。</a:t>
            </a:r>
          </a:p>
          <a:p>
            <a:pPr marL="457200" indent="-457200">
              <a:lnSpc>
                <a:spcPct val="120000"/>
              </a:lnSpc>
              <a:buClr>
                <a:srgbClr val="FF0000"/>
              </a:buClr>
              <a:buFont typeface="Wingdings" panose="05000000000000000000" charset="0"/>
              <a:buChar char="u"/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一句话要连贯地写出来。</a:t>
            </a:r>
          </a:p>
          <a:p>
            <a:pPr marL="457200" indent="-457200">
              <a:lnSpc>
                <a:spcPct val="120000"/>
              </a:lnSpc>
              <a:buClr>
                <a:srgbClr val="FF0000"/>
              </a:buClr>
              <a:buFont typeface="Wingdings" panose="05000000000000000000" charset="0"/>
              <a:buChar char="u"/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书写速度要均匀，不要忽快忽慢。</a:t>
            </a:r>
          </a:p>
        </p:txBody>
      </p:sp>
      <p:pic>
        <p:nvPicPr>
          <p:cNvPr id="4" name="图片 3" descr="26523992_010017343033_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F93">
                  <a:alpha val="100000"/>
                </a:srgbClr>
              </a:clrFrom>
              <a:clrTo>
                <a:srgbClr val="F9FF9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2284834"/>
            <a:ext cx="2173594" cy="217359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7584" y="483518"/>
            <a:ext cx="361807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+mn-ea"/>
                <a:cs typeface="微软雅黑" panose="020B0503020204020204" charset="-122"/>
                <a:sym typeface="+mn-ea"/>
              </a:rPr>
              <a:t>提高书写速度的方法：</a:t>
            </a:r>
            <a:endParaRPr lang="zh-CN" altLang="en-US" sz="2800" b="1" dirty="0">
              <a:latin typeface="+mn-ea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88441" y="967075"/>
            <a:ext cx="626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抄写本段，注意：</a:t>
            </a:r>
            <a:endParaRPr lang="en-US" altLang="zh-CN" sz="28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在横格中抄写一段话，字要写在横格中间，不要挨着上下两条线；</a:t>
            </a:r>
            <a:endParaRPr lang="en-US" altLang="zh-CN" sz="28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每一行字的大小、高矮一致；</a:t>
            </a:r>
            <a:endParaRPr lang="en-US" altLang="zh-CN" sz="28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字与字的距离要一致。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09107"/>
            <a:ext cx="1332865" cy="19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8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/>
          <p:nvPr/>
        </p:nvSpPr>
        <p:spPr>
          <a:xfrm>
            <a:off x="2411760" y="1635646"/>
            <a:ext cx="6123800" cy="11264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你们都知道哪些形容人的词语的呢？小组内交流一下吧。</a:t>
            </a:r>
          </a:p>
        </p:txBody>
      </p:sp>
      <p:sp>
        <p:nvSpPr>
          <p:cNvPr id="5" name="文本框 14"/>
          <p:cNvSpPr txBox="1"/>
          <p:nvPr/>
        </p:nvSpPr>
        <p:spPr>
          <a:xfrm>
            <a:off x="777596" y="506497"/>
            <a:ext cx="2138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latin typeface="造字工房悦黑演示版常规体" pitchFamily="50" charset="-122"/>
                <a:ea typeface="造字工房悦黑演示版常规体" pitchFamily="50" charset="-122"/>
              </a:rPr>
              <a:t>日积月累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8898" y="220254"/>
            <a:ext cx="2504726" cy="911335"/>
            <a:chOff x="-264385" y="-76879"/>
            <a:chExt cx="3243277" cy="1116105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635596" y="645368"/>
              <a:ext cx="0" cy="384721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44339" y="1039226"/>
              <a:ext cx="1490427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581842" y="178827"/>
              <a:ext cx="1397050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972002" y="178827"/>
              <a:ext cx="0" cy="64107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10" t="64450" r="63336" b="-6857"/>
            <a:stretch>
              <a:fillRect/>
            </a:stretch>
          </p:blipFill>
          <p:spPr>
            <a:xfrm>
              <a:off x="-264385" y="-76879"/>
              <a:ext cx="1152128" cy="91475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59" y="1491630"/>
            <a:ext cx="1332865" cy="1910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52657" y="1500922"/>
            <a:ext cx="7910269" cy="5219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524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眉清目秀   亭亭玉立   明眸皓齿   文质彬彬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13099" y="2437026"/>
            <a:ext cx="7910269" cy="521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524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相貌堂堂   威风凛凛   膀大腰圆   短小精悍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42046" y="3445138"/>
            <a:ext cx="792088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524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容光焕发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鹤发童颜   慈眉善目   老态龙钟</a:t>
            </a:r>
          </a:p>
        </p:txBody>
      </p:sp>
      <p:sp>
        <p:nvSpPr>
          <p:cNvPr id="2" name="矩形 1"/>
          <p:cNvSpPr/>
          <p:nvPr/>
        </p:nvSpPr>
        <p:spPr>
          <a:xfrm>
            <a:off x="579347" y="44202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借助拼音读词语，注意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“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眸、凛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”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的读音。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9645" y="12035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  <a:latin typeface="汉语拼音" pitchFamily="34" charset="0"/>
                <a:cs typeface="汉语拼音" pitchFamily="34" charset="0"/>
              </a:rPr>
              <a:t>móu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2035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  <a:latin typeface="汉语拼音" pitchFamily="34" charset="0"/>
                <a:cs typeface="汉语拼音" pitchFamily="34" charset="0"/>
              </a:rPr>
              <a:t>hào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12035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  <a:latin typeface="汉语拼音" pitchFamily="34" charset="0"/>
                <a:cs typeface="汉语拼音" pitchFamily="34" charset="0"/>
              </a:rPr>
              <a:t>bīn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2145" y="213041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  <a:latin typeface="汉语拼音" pitchFamily="34" charset="0"/>
                <a:cs typeface="汉语拼音" pitchFamily="34" charset="0"/>
              </a:rPr>
              <a:t>hàn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313852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  <a:latin typeface="汉语拼音" pitchFamily="34" charset="0"/>
                <a:cs typeface="汉语拼音" pitchFamily="34" charset="0"/>
              </a:rPr>
              <a:t>huàn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213041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  <a:latin typeface="汉语拼音" pitchFamily="34" charset="0"/>
                <a:cs typeface="汉语拼音" pitchFamily="34" charset="0"/>
              </a:rPr>
              <a:t>lǐn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0126" y="1396518"/>
            <a:ext cx="762411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effectLst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眉清目秀：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形容人的容貌俊秀。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0040" y="2052657"/>
            <a:ext cx="882047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亭亭玉立：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形容美女身材修长或花木等形体挺拔。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0126" y="2746315"/>
            <a:ext cx="762411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明眸皓齿：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形容女子容貌美丽。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80521" y="3416682"/>
            <a:ext cx="762411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0480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文质彬彬：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形容人举止文雅有礼貌。</a:t>
            </a:r>
          </a:p>
        </p:txBody>
      </p:sp>
      <p:sp>
        <p:nvSpPr>
          <p:cNvPr id="2" name="矩形 1"/>
          <p:cNvSpPr/>
          <p:nvPr/>
        </p:nvSpPr>
        <p:spPr>
          <a:xfrm>
            <a:off x="611560" y="445494"/>
            <a:ext cx="489654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我们一起来了解这些成语的意思吧！</a:t>
            </a:r>
            <a:endParaRPr lang="zh-CN" altLang="en-US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14092" y="1804477"/>
            <a:ext cx="62198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根据课题能猜出课文的主要内容，学习了如何简要复述课文。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14092" y="3125152"/>
            <a:ext cx="65657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学习了历史人物故事，每个故事中藏着做人做事的道理。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336" y="1503154"/>
            <a:ext cx="942975" cy="12477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60555" y="483518"/>
            <a:ext cx="6850935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同学们，通过本单元的学习，你有哪些收获呢？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252"/>
          <a:stretch>
            <a:fillRect/>
          </a:stretch>
        </p:blipFill>
        <p:spPr>
          <a:xfrm>
            <a:off x="1028584" y="3047365"/>
            <a:ext cx="862330" cy="985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8534" y="1707654"/>
            <a:ext cx="762411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威风凛凛：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形容声势或气派使人敬畏、恐惧。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914985"/>
            <a:ext cx="79928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相貌堂堂：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形容人的仪表端庄帅气，举止大方。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2427734"/>
            <a:ext cx="762411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膀大腰圆：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形容魁梧粗壮的人。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8534" y="3057036"/>
            <a:ext cx="8267922" cy="1284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短小精悍：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形容人身躯短小，精明强悍；也形容文章或发言简短而有力。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839573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11806" y="1059582"/>
            <a:ext cx="7621619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容光焕发：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形容身体好，精神饱满。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11806" y="1691146"/>
            <a:ext cx="7621619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鹤发童颜：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形容老年人气色好。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06643" y="2355726"/>
            <a:ext cx="7621619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慈眉善目：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形容人的容貌一副善良的样子。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06643" y="3030708"/>
            <a:ext cx="845784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老态龙钟：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形容年老体衰，行动不便。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76473" y="1275606"/>
            <a:ext cx="6051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小组内交流，选择其中的一个词语或几个词语描述你自己熟悉的人物吧。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9622"/>
            <a:ext cx="1332865" cy="1910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31456" y="633150"/>
            <a:ext cx="66426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 王老师长得眉清目秀，一双水灵灵的大眼睛，中等身材，对同学和蔼可亲，无微不至。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252"/>
          <a:stretch>
            <a:fillRect/>
          </a:stretch>
        </p:blipFill>
        <p:spPr>
          <a:xfrm>
            <a:off x="692345" y="710466"/>
            <a:ext cx="846304" cy="9672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308" b="86462" l="26097" r="74134">
                        <a14:backgroundMark x1="35566" y1="35692" x2="29099" y2="53231"/>
                        <a14:backgroundMark x1="65820" y1="37231" x2="74134" y2="60923"/>
                        <a14:backgroundMark x1="70670" y1="57231" x2="64896" y2="72000"/>
                        <a14:backgroundMark x1="29792" y1="53231" x2="36028" y2="72000"/>
                        <a14:backgroundMark x1="28176" y1="61538" x2="36952" y2="78154"/>
                        <a14:backgroundMark x1="61663" y1="70769" x2="63279" y2="78154"/>
                        <a14:backgroundMark x1="56351" y1="67692" x2="56351" y2="67692"/>
                        <a14:backgroundMark x1="42263" y1="69231" x2="42263" y2="69231"/>
                        <a14:backgroundMark x1="31871" y1="37846" x2="36028" y2="29538"/>
                        <a14:backgroundMark x1="62125" y1="26769" x2="67436" y2="35077"/>
                      </a14:backgroundRemoval>
                    </a14:imgEffect>
                  </a14:imgLayer>
                </a14:imgProps>
              </a:ext>
            </a:extLst>
          </a:blip>
          <a:srcRect l="25821" t="20960" r="26655" b="14100"/>
          <a:stretch>
            <a:fillRect/>
          </a:stretch>
        </p:blipFill>
        <p:spPr>
          <a:xfrm>
            <a:off x="589320" y="3410184"/>
            <a:ext cx="961266" cy="985530"/>
          </a:xfrm>
          <a:prstGeom prst="ellipse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31456" y="2078618"/>
            <a:ext cx="6964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 老爷爷天天坚持锻炼，虽然已年逾古稀，却仍是鹤发童颜，神采奕奕。</a:t>
            </a:r>
          </a:p>
        </p:txBody>
      </p:sp>
      <p:sp>
        <p:nvSpPr>
          <p:cNvPr id="7" name="矩形 6"/>
          <p:cNvSpPr/>
          <p:nvPr/>
        </p:nvSpPr>
        <p:spPr>
          <a:xfrm>
            <a:off x="1621348" y="3410183"/>
            <a:ext cx="67670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 宋奶奶长得慈眉善目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又爱给我们讲故事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大家都非常喜欢她。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769" y="1934602"/>
            <a:ext cx="829880" cy="109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21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6801" y="1491630"/>
            <a:ext cx="8064500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蓬头垢面   和蔼可亲   炯炯有神   宽鼻阔嘴</a:t>
            </a:r>
          </a:p>
          <a:p>
            <a:pPr lvl="0" indent="3048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唇红齿白   尖嘴猴腮   平易近人   愁眉苦脸</a:t>
            </a:r>
          </a:p>
          <a:p>
            <a:pPr lvl="0" indent="3048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面红耳赤   满面春风   天庭饱满   虎背熊腰</a:t>
            </a:r>
          </a:p>
          <a:p>
            <a:pPr lvl="0" indent="3048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德高望重   白发如霜   贼眉鼠眼   眉如卧蚕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31640" y="668269"/>
            <a:ext cx="4320480" cy="5724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685165">
              <a:lnSpc>
                <a:spcPct val="13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你还知道哪些描写人物的词语？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610232"/>
            <a:ext cx="711113" cy="68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195514" y="1455496"/>
            <a:ext cx="6172835" cy="198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在简要复述中，你获得了哪些经验呢？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自主默读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“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交流平台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”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，圈画出关键语句，并和同学交流简要复述的方法吧！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9380" y="244475"/>
            <a:ext cx="2367915" cy="822325"/>
            <a:chOff x="-111985" y="-57194"/>
            <a:chExt cx="3427776" cy="109642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635596" y="645368"/>
              <a:ext cx="0" cy="384721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44339" y="1039226"/>
              <a:ext cx="1490427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918742" y="178827"/>
              <a:ext cx="1397049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315791" y="196658"/>
              <a:ext cx="0" cy="64107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10" t="64450" r="63336" b="-6857"/>
            <a:stretch>
              <a:fillRect/>
            </a:stretch>
          </p:blipFill>
          <p:spPr>
            <a:xfrm>
              <a:off x="-111985" y="-57194"/>
              <a:ext cx="1152128" cy="914751"/>
            </a:xfrm>
            <a:prstGeom prst="rect">
              <a:avLst/>
            </a:prstGeom>
          </p:spPr>
        </p:pic>
      </p:grpSp>
      <p:sp>
        <p:nvSpPr>
          <p:cNvPr id="12" name="文本框 6"/>
          <p:cNvSpPr txBox="1"/>
          <p:nvPr/>
        </p:nvSpPr>
        <p:spPr>
          <a:xfrm>
            <a:off x="672570" y="490459"/>
            <a:ext cx="188384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300" b="1" dirty="0">
                <a:latin typeface="黑体" panose="02010609060101010101" pitchFamily="49" charset="-122"/>
                <a:ea typeface="黑体" panose="02010609060101010101" pitchFamily="49" charset="-122"/>
              </a:rPr>
              <a:t>交流平台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78" y="1635646"/>
            <a:ext cx="1332865" cy="1910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0249" y="1131590"/>
            <a:ext cx="6659880" cy="2583180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 lIns="91437" tIns="45718" rIns="91437" bIns="45718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复述前多读几遍课文，熟悉课文内容。复述时要抓住课文的主要内容，对于其他内容可以适当省略。如，《西门豹治邺》中调查民情这个情节不是主要内容，可以复述得简单一些；而惩治巫婆和官绅是主要内容，要讲得详细一些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341774" y="1760875"/>
            <a:ext cx="5598795" cy="1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691680" y="2264430"/>
            <a:ext cx="5439899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1809000"/>
            <a:ext cx="952885" cy="1905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10690" y="1159510"/>
            <a:ext cx="6821750" cy="2675255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 lIns="91437" tIns="45718" rIns="91437" bIns="45718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按照事情发展顺序进行复述，要注意课文中一些提示顺序的词句。如《扁鹊治病》中表示时间的词句，这样不容易遗漏情节。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507615" y="1796415"/>
            <a:ext cx="5664785" cy="1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835696" y="2415540"/>
            <a:ext cx="432048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CHB-WYW\Desktop\图片\小女孩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538650"/>
            <a:ext cx="1025730" cy="214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24336" y="707722"/>
            <a:ext cx="6490161" cy="10577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选取本册教材中你最感兴趣的课文，运用学到的方法，尝试简要复述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吧！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22908" y="2016421"/>
            <a:ext cx="619268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800" b="1" dirty="0">
                <a:latin typeface="+mn-ea"/>
                <a:cs typeface="楷体" panose="02010609060101010101" charset="-122"/>
                <a:sym typeface="+mn-ea"/>
              </a:rPr>
              <a:t>《普罗米修斯》讲述了哪些故事情节？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20249" y="3056642"/>
            <a:ext cx="595547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盗取天火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遭受严惩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重获自由</a:t>
            </a:r>
            <a:endParaRPr lang="zh-CN" altLang="en-US" sz="20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1" y="707722"/>
            <a:ext cx="1332865" cy="1910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47384" y="701069"/>
            <a:ext cx="6493728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  自主交流：哪些内容可以适当省略，哪些可以详细一些？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74451" y="2211710"/>
            <a:ext cx="6889750" cy="11988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latin typeface="+mn-ea"/>
                <a:cs typeface="楷体" panose="02010609060101010101" charset="-122"/>
                <a:sym typeface="+mn-ea"/>
              </a:rPr>
              <a:t>    “</a:t>
            </a:r>
            <a:r>
              <a:rPr lang="zh-CN" altLang="en-US" sz="2400" b="1" dirty="0">
                <a:latin typeface="+mn-ea"/>
                <a:cs typeface="楷体" panose="02010609060101010101" charset="-122"/>
                <a:sym typeface="+mn-ea"/>
              </a:rPr>
              <a:t>盗取天火</a:t>
            </a:r>
            <a:r>
              <a:rPr lang="en-US" altLang="zh-CN" sz="2400" b="1" dirty="0">
                <a:latin typeface="+mn-ea"/>
                <a:cs typeface="楷体" panose="02010609060101010101" charset="-122"/>
                <a:sym typeface="+mn-ea"/>
              </a:rPr>
              <a:t>”</a:t>
            </a:r>
            <a:r>
              <a:rPr lang="zh-CN" altLang="en-US" sz="2400" b="1" dirty="0">
                <a:latin typeface="+mn-ea"/>
                <a:cs typeface="楷体" panose="02010609060101010101" charset="-122"/>
                <a:sym typeface="+mn-ea"/>
              </a:rPr>
              <a:t>和</a:t>
            </a:r>
            <a:r>
              <a:rPr lang="en-US" altLang="zh-CN" sz="2400" b="1" dirty="0">
                <a:latin typeface="+mn-ea"/>
                <a:cs typeface="楷体" panose="02010609060101010101" charset="-122"/>
                <a:sym typeface="+mn-ea"/>
              </a:rPr>
              <a:t>“</a:t>
            </a:r>
            <a:r>
              <a:rPr lang="zh-CN" altLang="en-US" sz="2400" b="1" dirty="0">
                <a:latin typeface="+mn-ea"/>
                <a:cs typeface="楷体" panose="02010609060101010101" charset="-122"/>
                <a:sym typeface="+mn-ea"/>
              </a:rPr>
              <a:t>重获自由</a:t>
            </a:r>
            <a:r>
              <a:rPr lang="en-US" altLang="zh-CN" sz="2400" b="1" dirty="0">
                <a:latin typeface="+mn-ea"/>
                <a:cs typeface="楷体" panose="02010609060101010101" charset="-122"/>
                <a:sym typeface="+mn-ea"/>
              </a:rPr>
              <a:t>”</a:t>
            </a:r>
            <a:r>
              <a:rPr lang="zh-CN" altLang="en-US" sz="2400" b="1" dirty="0">
                <a:latin typeface="+mn-ea"/>
                <a:cs typeface="楷体" panose="02010609060101010101" charset="-122"/>
                <a:sym typeface="+mn-ea"/>
              </a:rPr>
              <a:t>不是故事的主要内容，可以适当省略。</a:t>
            </a:r>
            <a:r>
              <a:rPr lang="en-US" altLang="zh-CN" sz="2400" b="1" dirty="0">
                <a:latin typeface="+mn-ea"/>
                <a:cs typeface="楷体" panose="02010609060101010101" charset="-122"/>
                <a:sym typeface="+mn-ea"/>
              </a:rPr>
              <a:t>“</a:t>
            </a:r>
            <a:r>
              <a:rPr lang="zh-CN" altLang="en-US" sz="2400" b="1" dirty="0">
                <a:latin typeface="+mn-ea"/>
                <a:cs typeface="楷体" panose="02010609060101010101" charset="-122"/>
                <a:sym typeface="+mn-ea"/>
              </a:rPr>
              <a:t>遭受严惩</a:t>
            </a:r>
            <a:r>
              <a:rPr lang="en-US" altLang="zh-CN" sz="2400" b="1" dirty="0">
                <a:latin typeface="+mn-ea"/>
                <a:cs typeface="楷体" panose="02010609060101010101" charset="-122"/>
                <a:sym typeface="+mn-ea"/>
              </a:rPr>
              <a:t>”</a:t>
            </a:r>
            <a:r>
              <a:rPr lang="zh-CN" altLang="en-US" sz="2400" b="1" dirty="0">
                <a:latin typeface="+mn-ea"/>
                <a:cs typeface="楷体" panose="02010609060101010101" charset="-122"/>
                <a:sym typeface="+mn-ea"/>
              </a:rPr>
              <a:t>是主要内容，可以复述得详细一些。</a:t>
            </a:r>
            <a:endParaRPr lang="zh-CN" altLang="en-US" sz="24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1" y="707722"/>
            <a:ext cx="1332865" cy="1910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18471" y="1203598"/>
            <a:ext cx="6646812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latin typeface="+mn-ea"/>
                <a:sym typeface="+mn-ea"/>
              </a:rPr>
              <a:t>  </a:t>
            </a:r>
            <a:r>
              <a:rPr lang="zh-CN" altLang="en-US" sz="2800" b="1" dirty="0">
                <a:latin typeface="+mn-ea"/>
                <a:sym typeface="+mn-ea"/>
              </a:rPr>
              <a:t>复述之前读几遍，熟悉内容很关键。</a:t>
            </a: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latin typeface="+mn-ea"/>
                <a:sym typeface="+mn-ea"/>
              </a:rPr>
              <a:t>  主要信息是重点，次要信息恰当减。</a:t>
            </a: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latin typeface="+mn-ea"/>
                <a:sym typeface="+mn-ea"/>
              </a:rPr>
              <a:t>  抓住顺序关键词，复述有序才圆满。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46" y="3186132"/>
            <a:ext cx="1867129" cy="1995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1487</Words>
  <PresentationFormat>全屏显示(16:9)</PresentationFormat>
  <Paragraphs>163</Paragraphs>
  <Slides>34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Wingdings</vt:lpstr>
      <vt:lpstr>Arial</vt:lpstr>
      <vt:lpstr>造字工房悦黑演示版常规体</vt:lpstr>
      <vt:lpstr>Calibri</vt:lpstr>
      <vt:lpstr>宋体</vt:lpstr>
      <vt:lpstr>楷体</vt:lpstr>
      <vt:lpstr>黑体</vt:lpstr>
      <vt:lpstr>汉语拼音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2017-03-17T02:28:00Z</dcterms:created>
  <dcterms:modified xsi:type="dcterms:W3CDTF">2022-08-09T02:13:30Z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