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94" r:id="rId2"/>
    <p:sldId id="257" r:id="rId3"/>
    <p:sldId id="354" r:id="rId4"/>
    <p:sldId id="353" r:id="rId5"/>
    <p:sldId id="362" r:id="rId6"/>
    <p:sldId id="352" r:id="rId7"/>
    <p:sldId id="387" r:id="rId8"/>
    <p:sldId id="388" r:id="rId9"/>
    <p:sldId id="393" r:id="rId10"/>
    <p:sldId id="391" r:id="rId11"/>
    <p:sldId id="366" r:id="rId12"/>
    <p:sldId id="392" r:id="rId13"/>
    <p:sldId id="367" r:id="rId14"/>
    <p:sldId id="35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99"/>
    <a:srgbClr val="468DE4"/>
    <a:srgbClr val="33F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196" autoAdjust="0"/>
    <p:restoredTop sz="86373"/>
  </p:normalViewPr>
  <p:slideViewPr>
    <p:cSldViewPr>
      <p:cViewPr varScale="1">
        <p:scale>
          <a:sx n="61" d="100"/>
          <a:sy n="61" d="100"/>
        </p:scale>
        <p:origin x="-139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7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349500"/>
            <a:ext cx="2332038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AutoShape 6"/>
          <p:cNvSpPr>
            <a:spLocks noChangeArrowheads="1"/>
          </p:cNvSpPr>
          <p:nvPr/>
        </p:nvSpPr>
        <p:spPr bwMode="auto">
          <a:xfrm>
            <a:off x="1166018" y="260350"/>
            <a:ext cx="7798469" cy="1800225"/>
          </a:xfrm>
          <a:prstGeom prst="cloudCallout">
            <a:avLst>
              <a:gd name="adj1" fmla="val -47042"/>
              <a:gd name="adj2" fmla="val 98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2332038" y="560297"/>
            <a:ext cx="62724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什么是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温度</a:t>
            </a:r>
            <a:r>
              <a:rPr lang="zh-CN" altLang="en-US" sz="3600" b="1" dirty="0" smtClean="0"/>
              <a:t>？用什么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仪器</a:t>
            </a:r>
            <a:r>
              <a:rPr lang="zh-CN" altLang="en-US" sz="3600" b="1" dirty="0" smtClean="0"/>
              <a:t>测量温度呢？</a:t>
            </a:r>
            <a:endParaRPr lang="zh-CN" altLang="en-US" sz="3600" b="1" dirty="0"/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2411413" y="3213100"/>
            <a:ext cx="61930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/>
              <a:t>物体的</a:t>
            </a:r>
            <a:r>
              <a:rPr lang="zh-CN" altLang="en-US" sz="3600" b="1" dirty="0">
                <a:solidFill>
                  <a:srgbClr val="FF0000"/>
                </a:solidFill>
              </a:rPr>
              <a:t>冷热程度</a:t>
            </a:r>
            <a:r>
              <a:rPr lang="zh-CN" altLang="en-US" sz="3600" b="1" dirty="0"/>
              <a:t>叫作</a:t>
            </a:r>
            <a:r>
              <a:rPr lang="zh-CN" altLang="en-US" sz="3600" b="1" dirty="0">
                <a:solidFill>
                  <a:srgbClr val="FF0000"/>
                </a:solidFill>
              </a:rPr>
              <a:t>温度</a:t>
            </a:r>
          </a:p>
          <a:p>
            <a:endParaRPr lang="zh-CN" altLang="en-US" sz="3600" b="1" dirty="0"/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2377723" y="4440202"/>
            <a:ext cx="5940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测量温度的仪器叫</a:t>
            </a:r>
            <a:r>
              <a:rPr lang="zh-CN" altLang="en-US" sz="3600" b="1" dirty="0">
                <a:solidFill>
                  <a:srgbClr val="FF0000"/>
                </a:solidFill>
              </a:rPr>
              <a:t>温度计</a:t>
            </a:r>
          </a:p>
        </p:txBody>
      </p:sp>
    </p:spTree>
    <p:extLst>
      <p:ext uri="{BB962C8B-B14F-4D97-AF65-F5344CB8AC3E}">
        <p14:creationId xmlns:p14="http://schemas.microsoft.com/office/powerpoint/2010/main" val="313318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4" grpId="0"/>
      <p:bldP spid="706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227"/>
          <p:cNvGrpSpPr/>
          <p:nvPr/>
        </p:nvGrpSpPr>
        <p:grpSpPr bwMode="auto">
          <a:xfrm>
            <a:off x="444016" y="855662"/>
            <a:ext cx="2903848" cy="4872271"/>
            <a:chOff x="264" y="255"/>
            <a:chExt cx="1709" cy="3402"/>
          </a:xfrm>
        </p:grpSpPr>
        <p:sp>
          <p:nvSpPr>
            <p:cNvPr id="18434" name="Rectangle 9"/>
            <p:cNvSpPr>
              <a:spLocks noChangeArrowheads="1"/>
            </p:cNvSpPr>
            <p:nvPr/>
          </p:nvSpPr>
          <p:spPr bwMode="auto">
            <a:xfrm>
              <a:off x="264" y="255"/>
              <a:ext cx="337" cy="340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35" name="Line 10"/>
            <p:cNvSpPr>
              <a:spLocks noChangeShapeType="1"/>
            </p:cNvSpPr>
            <p:nvPr/>
          </p:nvSpPr>
          <p:spPr bwMode="auto">
            <a:xfrm flipH="1">
              <a:off x="429" y="3022"/>
              <a:ext cx="2" cy="635"/>
            </a:xfrm>
            <a:prstGeom prst="line">
              <a:avLst/>
            </a:prstGeom>
            <a:noFill/>
            <a:ln w="1905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6" name="Line 11"/>
            <p:cNvSpPr>
              <a:spLocks noChangeShapeType="1"/>
            </p:cNvSpPr>
            <p:nvPr/>
          </p:nvSpPr>
          <p:spPr bwMode="auto">
            <a:xfrm>
              <a:off x="601" y="2183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7" name="Line 12"/>
            <p:cNvSpPr>
              <a:spLocks noChangeShapeType="1"/>
            </p:cNvSpPr>
            <p:nvPr/>
          </p:nvSpPr>
          <p:spPr bwMode="auto">
            <a:xfrm>
              <a:off x="601" y="224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Line 13"/>
            <p:cNvSpPr>
              <a:spLocks noChangeShapeType="1"/>
            </p:cNvSpPr>
            <p:nvPr/>
          </p:nvSpPr>
          <p:spPr bwMode="auto">
            <a:xfrm>
              <a:off x="601" y="229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Line 14"/>
            <p:cNvSpPr>
              <a:spLocks noChangeShapeType="1"/>
            </p:cNvSpPr>
            <p:nvPr/>
          </p:nvSpPr>
          <p:spPr bwMode="auto">
            <a:xfrm>
              <a:off x="601" y="235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Line 15"/>
            <p:cNvSpPr>
              <a:spLocks noChangeShapeType="1"/>
            </p:cNvSpPr>
            <p:nvPr/>
          </p:nvSpPr>
          <p:spPr bwMode="auto">
            <a:xfrm>
              <a:off x="601" y="241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Line 16"/>
            <p:cNvSpPr>
              <a:spLocks noChangeShapeType="1"/>
            </p:cNvSpPr>
            <p:nvPr/>
          </p:nvSpPr>
          <p:spPr bwMode="auto">
            <a:xfrm>
              <a:off x="601" y="2466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Line 17"/>
            <p:cNvSpPr>
              <a:spLocks noChangeShapeType="1"/>
            </p:cNvSpPr>
            <p:nvPr/>
          </p:nvSpPr>
          <p:spPr bwMode="auto">
            <a:xfrm>
              <a:off x="601" y="252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Line 18"/>
            <p:cNvSpPr>
              <a:spLocks noChangeShapeType="1"/>
            </p:cNvSpPr>
            <p:nvPr/>
          </p:nvSpPr>
          <p:spPr bwMode="auto">
            <a:xfrm>
              <a:off x="601" y="258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Line 19"/>
            <p:cNvSpPr>
              <a:spLocks noChangeShapeType="1"/>
            </p:cNvSpPr>
            <p:nvPr/>
          </p:nvSpPr>
          <p:spPr bwMode="auto">
            <a:xfrm>
              <a:off x="601" y="263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Line 20"/>
            <p:cNvSpPr>
              <a:spLocks noChangeShapeType="1"/>
            </p:cNvSpPr>
            <p:nvPr/>
          </p:nvSpPr>
          <p:spPr bwMode="auto">
            <a:xfrm>
              <a:off x="601" y="269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Line 21"/>
            <p:cNvSpPr>
              <a:spLocks noChangeShapeType="1"/>
            </p:cNvSpPr>
            <p:nvPr/>
          </p:nvSpPr>
          <p:spPr bwMode="auto">
            <a:xfrm>
              <a:off x="601" y="1616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Line 22"/>
            <p:cNvSpPr>
              <a:spLocks noChangeShapeType="1"/>
            </p:cNvSpPr>
            <p:nvPr/>
          </p:nvSpPr>
          <p:spPr bwMode="auto">
            <a:xfrm>
              <a:off x="601" y="167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Line 23"/>
            <p:cNvSpPr>
              <a:spLocks noChangeShapeType="1"/>
            </p:cNvSpPr>
            <p:nvPr/>
          </p:nvSpPr>
          <p:spPr bwMode="auto">
            <a:xfrm>
              <a:off x="601" y="172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Line 24"/>
            <p:cNvSpPr>
              <a:spLocks noChangeShapeType="1"/>
            </p:cNvSpPr>
            <p:nvPr/>
          </p:nvSpPr>
          <p:spPr bwMode="auto">
            <a:xfrm>
              <a:off x="601" y="178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Line 25"/>
            <p:cNvSpPr>
              <a:spLocks noChangeShapeType="1"/>
            </p:cNvSpPr>
            <p:nvPr/>
          </p:nvSpPr>
          <p:spPr bwMode="auto">
            <a:xfrm>
              <a:off x="601" y="184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Line 26"/>
            <p:cNvSpPr>
              <a:spLocks noChangeShapeType="1"/>
            </p:cNvSpPr>
            <p:nvPr/>
          </p:nvSpPr>
          <p:spPr bwMode="auto">
            <a:xfrm>
              <a:off x="601" y="1899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Line 27"/>
            <p:cNvSpPr>
              <a:spLocks noChangeShapeType="1"/>
            </p:cNvSpPr>
            <p:nvPr/>
          </p:nvSpPr>
          <p:spPr bwMode="auto">
            <a:xfrm>
              <a:off x="601" y="195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Line 28"/>
            <p:cNvSpPr>
              <a:spLocks noChangeShapeType="1"/>
            </p:cNvSpPr>
            <p:nvPr/>
          </p:nvSpPr>
          <p:spPr bwMode="auto">
            <a:xfrm>
              <a:off x="601" y="201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Line 29"/>
            <p:cNvSpPr>
              <a:spLocks noChangeShapeType="1"/>
            </p:cNvSpPr>
            <p:nvPr/>
          </p:nvSpPr>
          <p:spPr bwMode="auto">
            <a:xfrm>
              <a:off x="601" y="206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Line 30"/>
            <p:cNvSpPr>
              <a:spLocks noChangeShapeType="1"/>
            </p:cNvSpPr>
            <p:nvPr/>
          </p:nvSpPr>
          <p:spPr bwMode="auto">
            <a:xfrm>
              <a:off x="601" y="212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Line 31"/>
            <p:cNvSpPr>
              <a:spLocks noChangeShapeType="1"/>
            </p:cNvSpPr>
            <p:nvPr/>
          </p:nvSpPr>
          <p:spPr bwMode="auto">
            <a:xfrm>
              <a:off x="601" y="1049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Line 32"/>
            <p:cNvSpPr>
              <a:spLocks noChangeShapeType="1"/>
            </p:cNvSpPr>
            <p:nvPr/>
          </p:nvSpPr>
          <p:spPr bwMode="auto">
            <a:xfrm>
              <a:off x="601" y="110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Line 33"/>
            <p:cNvSpPr>
              <a:spLocks noChangeShapeType="1"/>
            </p:cNvSpPr>
            <p:nvPr/>
          </p:nvSpPr>
          <p:spPr bwMode="auto">
            <a:xfrm>
              <a:off x="601" y="116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Line 34"/>
            <p:cNvSpPr>
              <a:spLocks noChangeShapeType="1"/>
            </p:cNvSpPr>
            <p:nvPr/>
          </p:nvSpPr>
          <p:spPr bwMode="auto">
            <a:xfrm>
              <a:off x="601" y="121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Line 35"/>
            <p:cNvSpPr>
              <a:spLocks noChangeShapeType="1"/>
            </p:cNvSpPr>
            <p:nvPr/>
          </p:nvSpPr>
          <p:spPr bwMode="auto">
            <a:xfrm>
              <a:off x="601" y="127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Line 36"/>
            <p:cNvSpPr>
              <a:spLocks noChangeShapeType="1"/>
            </p:cNvSpPr>
            <p:nvPr/>
          </p:nvSpPr>
          <p:spPr bwMode="auto">
            <a:xfrm>
              <a:off x="601" y="1332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Line 37"/>
            <p:cNvSpPr>
              <a:spLocks noChangeShapeType="1"/>
            </p:cNvSpPr>
            <p:nvPr/>
          </p:nvSpPr>
          <p:spPr bwMode="auto">
            <a:xfrm>
              <a:off x="601" y="138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Line 38"/>
            <p:cNvSpPr>
              <a:spLocks noChangeShapeType="1"/>
            </p:cNvSpPr>
            <p:nvPr/>
          </p:nvSpPr>
          <p:spPr bwMode="auto">
            <a:xfrm>
              <a:off x="601" y="144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Line 39"/>
            <p:cNvSpPr>
              <a:spLocks noChangeShapeType="1"/>
            </p:cNvSpPr>
            <p:nvPr/>
          </p:nvSpPr>
          <p:spPr bwMode="auto">
            <a:xfrm>
              <a:off x="601" y="150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Line 40"/>
            <p:cNvSpPr>
              <a:spLocks noChangeShapeType="1"/>
            </p:cNvSpPr>
            <p:nvPr/>
          </p:nvSpPr>
          <p:spPr bwMode="auto">
            <a:xfrm>
              <a:off x="601" y="155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Line 41"/>
            <p:cNvSpPr>
              <a:spLocks noChangeShapeType="1"/>
            </p:cNvSpPr>
            <p:nvPr/>
          </p:nvSpPr>
          <p:spPr bwMode="auto">
            <a:xfrm>
              <a:off x="601" y="2807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Line 42"/>
            <p:cNvSpPr>
              <a:spLocks noChangeShapeType="1"/>
            </p:cNvSpPr>
            <p:nvPr/>
          </p:nvSpPr>
          <p:spPr bwMode="auto">
            <a:xfrm>
              <a:off x="601" y="286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Line 43"/>
            <p:cNvSpPr>
              <a:spLocks noChangeShapeType="1"/>
            </p:cNvSpPr>
            <p:nvPr/>
          </p:nvSpPr>
          <p:spPr bwMode="auto">
            <a:xfrm>
              <a:off x="601" y="292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Line 44"/>
            <p:cNvSpPr>
              <a:spLocks noChangeShapeType="1"/>
            </p:cNvSpPr>
            <p:nvPr/>
          </p:nvSpPr>
          <p:spPr bwMode="auto">
            <a:xfrm>
              <a:off x="601" y="2977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Line 45"/>
            <p:cNvSpPr>
              <a:spLocks noChangeShapeType="1"/>
            </p:cNvSpPr>
            <p:nvPr/>
          </p:nvSpPr>
          <p:spPr bwMode="auto">
            <a:xfrm>
              <a:off x="601" y="3033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Line 46"/>
            <p:cNvSpPr>
              <a:spLocks noChangeShapeType="1"/>
            </p:cNvSpPr>
            <p:nvPr/>
          </p:nvSpPr>
          <p:spPr bwMode="auto">
            <a:xfrm>
              <a:off x="601" y="309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Line 47"/>
            <p:cNvSpPr>
              <a:spLocks noChangeShapeType="1"/>
            </p:cNvSpPr>
            <p:nvPr/>
          </p:nvSpPr>
          <p:spPr bwMode="auto">
            <a:xfrm>
              <a:off x="601" y="3147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Line 48"/>
            <p:cNvSpPr>
              <a:spLocks noChangeShapeType="1"/>
            </p:cNvSpPr>
            <p:nvPr/>
          </p:nvSpPr>
          <p:spPr bwMode="auto">
            <a:xfrm>
              <a:off x="601" y="320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Line 49"/>
            <p:cNvSpPr>
              <a:spLocks noChangeShapeType="1"/>
            </p:cNvSpPr>
            <p:nvPr/>
          </p:nvSpPr>
          <p:spPr bwMode="auto">
            <a:xfrm>
              <a:off x="601" y="326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Line 50"/>
            <p:cNvSpPr>
              <a:spLocks noChangeShapeType="1"/>
            </p:cNvSpPr>
            <p:nvPr/>
          </p:nvSpPr>
          <p:spPr bwMode="auto">
            <a:xfrm>
              <a:off x="601" y="3317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6" name="Line 51"/>
            <p:cNvSpPr>
              <a:spLocks noChangeShapeType="1"/>
            </p:cNvSpPr>
            <p:nvPr/>
          </p:nvSpPr>
          <p:spPr bwMode="auto">
            <a:xfrm>
              <a:off x="601" y="482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Line 52"/>
            <p:cNvSpPr>
              <a:spLocks noChangeShapeType="1"/>
            </p:cNvSpPr>
            <p:nvPr/>
          </p:nvSpPr>
          <p:spPr bwMode="auto">
            <a:xfrm>
              <a:off x="601" y="53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Line 53"/>
            <p:cNvSpPr>
              <a:spLocks noChangeShapeType="1"/>
            </p:cNvSpPr>
            <p:nvPr/>
          </p:nvSpPr>
          <p:spPr bwMode="auto">
            <a:xfrm>
              <a:off x="601" y="595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Line 54"/>
            <p:cNvSpPr>
              <a:spLocks noChangeShapeType="1"/>
            </p:cNvSpPr>
            <p:nvPr/>
          </p:nvSpPr>
          <p:spPr bwMode="auto">
            <a:xfrm>
              <a:off x="601" y="65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Line 55"/>
            <p:cNvSpPr>
              <a:spLocks noChangeShapeType="1"/>
            </p:cNvSpPr>
            <p:nvPr/>
          </p:nvSpPr>
          <p:spPr bwMode="auto">
            <a:xfrm>
              <a:off x="601" y="70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Line 56"/>
            <p:cNvSpPr>
              <a:spLocks noChangeShapeType="1"/>
            </p:cNvSpPr>
            <p:nvPr/>
          </p:nvSpPr>
          <p:spPr bwMode="auto">
            <a:xfrm>
              <a:off x="601" y="765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2" name="Line 57"/>
            <p:cNvSpPr>
              <a:spLocks noChangeShapeType="1"/>
            </p:cNvSpPr>
            <p:nvPr/>
          </p:nvSpPr>
          <p:spPr bwMode="auto">
            <a:xfrm>
              <a:off x="601" y="82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3" name="Line 58"/>
            <p:cNvSpPr>
              <a:spLocks noChangeShapeType="1"/>
            </p:cNvSpPr>
            <p:nvPr/>
          </p:nvSpPr>
          <p:spPr bwMode="auto">
            <a:xfrm>
              <a:off x="601" y="87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4" name="Line 59"/>
            <p:cNvSpPr>
              <a:spLocks noChangeShapeType="1"/>
            </p:cNvSpPr>
            <p:nvPr/>
          </p:nvSpPr>
          <p:spPr bwMode="auto">
            <a:xfrm>
              <a:off x="601" y="935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5" name="Line 60"/>
            <p:cNvSpPr>
              <a:spLocks noChangeShapeType="1"/>
            </p:cNvSpPr>
            <p:nvPr/>
          </p:nvSpPr>
          <p:spPr bwMode="auto">
            <a:xfrm>
              <a:off x="601" y="99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6" name="Line 61"/>
            <p:cNvSpPr>
              <a:spLocks noChangeShapeType="1"/>
            </p:cNvSpPr>
            <p:nvPr/>
          </p:nvSpPr>
          <p:spPr bwMode="auto">
            <a:xfrm>
              <a:off x="601" y="3374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7" name="Line 62"/>
            <p:cNvSpPr>
              <a:spLocks noChangeShapeType="1"/>
            </p:cNvSpPr>
            <p:nvPr/>
          </p:nvSpPr>
          <p:spPr bwMode="auto">
            <a:xfrm>
              <a:off x="601" y="343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8" name="Line 63"/>
            <p:cNvSpPr>
              <a:spLocks noChangeShapeType="1"/>
            </p:cNvSpPr>
            <p:nvPr/>
          </p:nvSpPr>
          <p:spPr bwMode="auto">
            <a:xfrm>
              <a:off x="601" y="3487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9" name="Text Box 64"/>
            <p:cNvSpPr txBox="1">
              <a:spLocks noChangeArrowheads="1"/>
            </p:cNvSpPr>
            <p:nvPr/>
          </p:nvSpPr>
          <p:spPr bwMode="auto">
            <a:xfrm>
              <a:off x="1386" y="2523"/>
              <a:ext cx="58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490" name="Text Box 65"/>
            <p:cNvSpPr txBox="1">
              <a:spLocks noChangeArrowheads="1"/>
            </p:cNvSpPr>
            <p:nvPr/>
          </p:nvSpPr>
          <p:spPr bwMode="auto">
            <a:xfrm>
              <a:off x="1051" y="2523"/>
              <a:ext cx="246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8491" name="Text Box 66"/>
            <p:cNvSpPr txBox="1">
              <a:spLocks noChangeArrowheads="1"/>
            </p:cNvSpPr>
            <p:nvPr/>
          </p:nvSpPr>
          <p:spPr bwMode="auto">
            <a:xfrm>
              <a:off x="1382" y="3147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492" name="Text Box 67"/>
            <p:cNvSpPr txBox="1">
              <a:spLocks noChangeArrowheads="1"/>
            </p:cNvSpPr>
            <p:nvPr/>
          </p:nvSpPr>
          <p:spPr bwMode="auto">
            <a:xfrm>
              <a:off x="1388" y="879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493" name="Text Box 68"/>
            <p:cNvSpPr txBox="1">
              <a:spLocks noChangeArrowheads="1"/>
            </p:cNvSpPr>
            <p:nvPr/>
          </p:nvSpPr>
          <p:spPr bwMode="auto">
            <a:xfrm>
              <a:off x="938" y="312"/>
              <a:ext cx="6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/>
                <a:t>40</a:t>
              </a:r>
            </a:p>
          </p:txBody>
        </p:sp>
        <p:sp>
          <p:nvSpPr>
            <p:cNvPr id="18494" name="Text Box 69"/>
            <p:cNvSpPr txBox="1">
              <a:spLocks noChangeArrowheads="1"/>
            </p:cNvSpPr>
            <p:nvPr/>
          </p:nvSpPr>
          <p:spPr bwMode="auto">
            <a:xfrm>
              <a:off x="1388" y="312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495" name="Text Box 70"/>
            <p:cNvSpPr txBox="1">
              <a:spLocks noChangeArrowheads="1"/>
            </p:cNvSpPr>
            <p:nvPr/>
          </p:nvSpPr>
          <p:spPr bwMode="auto">
            <a:xfrm>
              <a:off x="938" y="849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30</a:t>
              </a:r>
            </a:p>
          </p:txBody>
        </p:sp>
        <p:sp>
          <p:nvSpPr>
            <p:cNvPr id="18496" name="Text Box 71"/>
            <p:cNvSpPr txBox="1">
              <a:spLocks noChangeArrowheads="1"/>
            </p:cNvSpPr>
            <p:nvPr/>
          </p:nvSpPr>
          <p:spPr bwMode="auto">
            <a:xfrm>
              <a:off x="1388" y="1446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497" name="Text Box 72"/>
            <p:cNvSpPr txBox="1">
              <a:spLocks noChangeArrowheads="1"/>
            </p:cNvSpPr>
            <p:nvPr/>
          </p:nvSpPr>
          <p:spPr bwMode="auto">
            <a:xfrm>
              <a:off x="938" y="1416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/>
                <a:t>20</a:t>
              </a:r>
            </a:p>
          </p:txBody>
        </p:sp>
        <p:sp>
          <p:nvSpPr>
            <p:cNvPr id="18498" name="Text Box 73"/>
            <p:cNvSpPr txBox="1">
              <a:spLocks noChangeArrowheads="1"/>
            </p:cNvSpPr>
            <p:nvPr/>
          </p:nvSpPr>
          <p:spPr bwMode="auto">
            <a:xfrm>
              <a:off x="1388" y="2013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499" name="Text Box 74"/>
            <p:cNvSpPr txBox="1">
              <a:spLocks noChangeArrowheads="1"/>
            </p:cNvSpPr>
            <p:nvPr/>
          </p:nvSpPr>
          <p:spPr bwMode="auto">
            <a:xfrm>
              <a:off x="938" y="1983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10</a:t>
              </a:r>
            </a:p>
          </p:txBody>
        </p:sp>
        <p:sp>
          <p:nvSpPr>
            <p:cNvPr id="18500" name="Text Box 75"/>
            <p:cNvSpPr txBox="1">
              <a:spLocks noChangeArrowheads="1"/>
            </p:cNvSpPr>
            <p:nvPr/>
          </p:nvSpPr>
          <p:spPr bwMode="auto">
            <a:xfrm>
              <a:off x="1019" y="3101"/>
              <a:ext cx="39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-10</a:t>
              </a:r>
            </a:p>
          </p:txBody>
        </p:sp>
        <p:sp>
          <p:nvSpPr>
            <p:cNvPr id="18501" name="Line 76"/>
            <p:cNvSpPr>
              <a:spLocks noChangeShapeType="1"/>
            </p:cNvSpPr>
            <p:nvPr/>
          </p:nvSpPr>
          <p:spPr bwMode="auto">
            <a:xfrm>
              <a:off x="611" y="2750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02" name="Group 218"/>
          <p:cNvGrpSpPr/>
          <p:nvPr/>
        </p:nvGrpSpPr>
        <p:grpSpPr bwMode="auto">
          <a:xfrm>
            <a:off x="3609974" y="765176"/>
            <a:ext cx="2834233" cy="5040312"/>
            <a:chOff x="2274" y="618"/>
            <a:chExt cx="1709" cy="3402"/>
          </a:xfrm>
        </p:grpSpPr>
        <p:sp>
          <p:nvSpPr>
            <p:cNvPr id="18503" name="Rectangle 80"/>
            <p:cNvSpPr>
              <a:spLocks noChangeArrowheads="1"/>
            </p:cNvSpPr>
            <p:nvPr/>
          </p:nvSpPr>
          <p:spPr bwMode="auto">
            <a:xfrm>
              <a:off x="2274" y="618"/>
              <a:ext cx="337" cy="340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04" name="Line 81"/>
            <p:cNvSpPr>
              <a:spLocks noChangeShapeType="1"/>
            </p:cNvSpPr>
            <p:nvPr/>
          </p:nvSpPr>
          <p:spPr bwMode="auto">
            <a:xfrm>
              <a:off x="2426" y="2387"/>
              <a:ext cx="13" cy="1633"/>
            </a:xfrm>
            <a:prstGeom prst="line">
              <a:avLst/>
            </a:prstGeom>
            <a:noFill/>
            <a:ln w="1905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5" name="Line 82"/>
            <p:cNvSpPr>
              <a:spLocks noChangeShapeType="1"/>
            </p:cNvSpPr>
            <p:nvPr/>
          </p:nvSpPr>
          <p:spPr bwMode="auto">
            <a:xfrm>
              <a:off x="2611" y="2546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6" name="Line 83"/>
            <p:cNvSpPr>
              <a:spLocks noChangeShapeType="1"/>
            </p:cNvSpPr>
            <p:nvPr/>
          </p:nvSpPr>
          <p:spPr bwMode="auto">
            <a:xfrm>
              <a:off x="2611" y="260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Line 84"/>
            <p:cNvSpPr>
              <a:spLocks noChangeShapeType="1"/>
            </p:cNvSpPr>
            <p:nvPr/>
          </p:nvSpPr>
          <p:spPr bwMode="auto">
            <a:xfrm>
              <a:off x="2611" y="265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8" name="Line 85"/>
            <p:cNvSpPr>
              <a:spLocks noChangeShapeType="1"/>
            </p:cNvSpPr>
            <p:nvPr/>
          </p:nvSpPr>
          <p:spPr bwMode="auto">
            <a:xfrm>
              <a:off x="2611" y="271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9" name="Line 86"/>
            <p:cNvSpPr>
              <a:spLocks noChangeShapeType="1"/>
            </p:cNvSpPr>
            <p:nvPr/>
          </p:nvSpPr>
          <p:spPr bwMode="auto">
            <a:xfrm>
              <a:off x="2611" y="277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0" name="Line 87"/>
            <p:cNvSpPr>
              <a:spLocks noChangeShapeType="1"/>
            </p:cNvSpPr>
            <p:nvPr/>
          </p:nvSpPr>
          <p:spPr bwMode="auto">
            <a:xfrm>
              <a:off x="2611" y="2829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1" name="Line 88"/>
            <p:cNvSpPr>
              <a:spLocks noChangeShapeType="1"/>
            </p:cNvSpPr>
            <p:nvPr/>
          </p:nvSpPr>
          <p:spPr bwMode="auto">
            <a:xfrm>
              <a:off x="2611" y="288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2" name="Line 89"/>
            <p:cNvSpPr>
              <a:spLocks noChangeShapeType="1"/>
            </p:cNvSpPr>
            <p:nvPr/>
          </p:nvSpPr>
          <p:spPr bwMode="auto">
            <a:xfrm>
              <a:off x="2611" y="294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3" name="Line 90"/>
            <p:cNvSpPr>
              <a:spLocks noChangeShapeType="1"/>
            </p:cNvSpPr>
            <p:nvPr/>
          </p:nvSpPr>
          <p:spPr bwMode="auto">
            <a:xfrm>
              <a:off x="2611" y="299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4" name="Line 91"/>
            <p:cNvSpPr>
              <a:spLocks noChangeShapeType="1"/>
            </p:cNvSpPr>
            <p:nvPr/>
          </p:nvSpPr>
          <p:spPr bwMode="auto">
            <a:xfrm>
              <a:off x="2611" y="305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5" name="Line 92"/>
            <p:cNvSpPr>
              <a:spLocks noChangeShapeType="1"/>
            </p:cNvSpPr>
            <p:nvPr/>
          </p:nvSpPr>
          <p:spPr bwMode="auto">
            <a:xfrm>
              <a:off x="2611" y="1979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6" name="Line 93"/>
            <p:cNvSpPr>
              <a:spLocks noChangeShapeType="1"/>
            </p:cNvSpPr>
            <p:nvPr/>
          </p:nvSpPr>
          <p:spPr bwMode="auto">
            <a:xfrm>
              <a:off x="2611" y="203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7" name="Line 94"/>
            <p:cNvSpPr>
              <a:spLocks noChangeShapeType="1"/>
            </p:cNvSpPr>
            <p:nvPr/>
          </p:nvSpPr>
          <p:spPr bwMode="auto">
            <a:xfrm>
              <a:off x="2611" y="209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8" name="Line 95"/>
            <p:cNvSpPr>
              <a:spLocks noChangeShapeType="1"/>
            </p:cNvSpPr>
            <p:nvPr/>
          </p:nvSpPr>
          <p:spPr bwMode="auto">
            <a:xfrm>
              <a:off x="2611" y="214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9" name="Line 96"/>
            <p:cNvSpPr>
              <a:spLocks noChangeShapeType="1"/>
            </p:cNvSpPr>
            <p:nvPr/>
          </p:nvSpPr>
          <p:spPr bwMode="auto">
            <a:xfrm>
              <a:off x="2611" y="220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0" name="Line 97"/>
            <p:cNvSpPr>
              <a:spLocks noChangeShapeType="1"/>
            </p:cNvSpPr>
            <p:nvPr/>
          </p:nvSpPr>
          <p:spPr bwMode="auto">
            <a:xfrm>
              <a:off x="2611" y="2262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1" name="Line 98"/>
            <p:cNvSpPr>
              <a:spLocks noChangeShapeType="1"/>
            </p:cNvSpPr>
            <p:nvPr/>
          </p:nvSpPr>
          <p:spPr bwMode="auto">
            <a:xfrm>
              <a:off x="2611" y="231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2" name="Line 99"/>
            <p:cNvSpPr>
              <a:spLocks noChangeShapeType="1"/>
            </p:cNvSpPr>
            <p:nvPr/>
          </p:nvSpPr>
          <p:spPr bwMode="auto">
            <a:xfrm>
              <a:off x="2611" y="237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3" name="Line 100"/>
            <p:cNvSpPr>
              <a:spLocks noChangeShapeType="1"/>
            </p:cNvSpPr>
            <p:nvPr/>
          </p:nvSpPr>
          <p:spPr bwMode="auto">
            <a:xfrm>
              <a:off x="2611" y="243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4" name="Line 101"/>
            <p:cNvSpPr>
              <a:spLocks noChangeShapeType="1"/>
            </p:cNvSpPr>
            <p:nvPr/>
          </p:nvSpPr>
          <p:spPr bwMode="auto">
            <a:xfrm>
              <a:off x="2611" y="248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5" name="Line 102"/>
            <p:cNvSpPr>
              <a:spLocks noChangeShapeType="1"/>
            </p:cNvSpPr>
            <p:nvPr/>
          </p:nvSpPr>
          <p:spPr bwMode="auto">
            <a:xfrm>
              <a:off x="2611" y="1412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6" name="Line 103"/>
            <p:cNvSpPr>
              <a:spLocks noChangeShapeType="1"/>
            </p:cNvSpPr>
            <p:nvPr/>
          </p:nvSpPr>
          <p:spPr bwMode="auto">
            <a:xfrm>
              <a:off x="2611" y="146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7" name="Line 104"/>
            <p:cNvSpPr>
              <a:spLocks noChangeShapeType="1"/>
            </p:cNvSpPr>
            <p:nvPr/>
          </p:nvSpPr>
          <p:spPr bwMode="auto">
            <a:xfrm>
              <a:off x="2611" y="1525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8" name="Line 105"/>
            <p:cNvSpPr>
              <a:spLocks noChangeShapeType="1"/>
            </p:cNvSpPr>
            <p:nvPr/>
          </p:nvSpPr>
          <p:spPr bwMode="auto">
            <a:xfrm>
              <a:off x="2611" y="158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9" name="Line 106"/>
            <p:cNvSpPr>
              <a:spLocks noChangeShapeType="1"/>
            </p:cNvSpPr>
            <p:nvPr/>
          </p:nvSpPr>
          <p:spPr bwMode="auto">
            <a:xfrm>
              <a:off x="2611" y="163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0" name="Line 107"/>
            <p:cNvSpPr>
              <a:spLocks noChangeShapeType="1"/>
            </p:cNvSpPr>
            <p:nvPr/>
          </p:nvSpPr>
          <p:spPr bwMode="auto">
            <a:xfrm>
              <a:off x="2611" y="1695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1" name="Line 108"/>
            <p:cNvSpPr>
              <a:spLocks noChangeShapeType="1"/>
            </p:cNvSpPr>
            <p:nvPr/>
          </p:nvSpPr>
          <p:spPr bwMode="auto">
            <a:xfrm>
              <a:off x="2611" y="175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2" name="Line 109"/>
            <p:cNvSpPr>
              <a:spLocks noChangeShapeType="1"/>
            </p:cNvSpPr>
            <p:nvPr/>
          </p:nvSpPr>
          <p:spPr bwMode="auto">
            <a:xfrm>
              <a:off x="2611" y="180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3" name="Line 110"/>
            <p:cNvSpPr>
              <a:spLocks noChangeShapeType="1"/>
            </p:cNvSpPr>
            <p:nvPr/>
          </p:nvSpPr>
          <p:spPr bwMode="auto">
            <a:xfrm>
              <a:off x="2611" y="1865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4" name="Line 111"/>
            <p:cNvSpPr>
              <a:spLocks noChangeShapeType="1"/>
            </p:cNvSpPr>
            <p:nvPr/>
          </p:nvSpPr>
          <p:spPr bwMode="auto">
            <a:xfrm>
              <a:off x="2611" y="192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5" name="Line 112"/>
            <p:cNvSpPr>
              <a:spLocks noChangeShapeType="1"/>
            </p:cNvSpPr>
            <p:nvPr/>
          </p:nvSpPr>
          <p:spPr bwMode="auto">
            <a:xfrm>
              <a:off x="2611" y="317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" name="Line 113"/>
            <p:cNvSpPr>
              <a:spLocks noChangeShapeType="1"/>
            </p:cNvSpPr>
            <p:nvPr/>
          </p:nvSpPr>
          <p:spPr bwMode="auto">
            <a:xfrm>
              <a:off x="2611" y="322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" name="Line 114"/>
            <p:cNvSpPr>
              <a:spLocks noChangeShapeType="1"/>
            </p:cNvSpPr>
            <p:nvPr/>
          </p:nvSpPr>
          <p:spPr bwMode="auto">
            <a:xfrm>
              <a:off x="2611" y="328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" name="Line 115"/>
            <p:cNvSpPr>
              <a:spLocks noChangeShapeType="1"/>
            </p:cNvSpPr>
            <p:nvPr/>
          </p:nvSpPr>
          <p:spPr bwMode="auto">
            <a:xfrm>
              <a:off x="2611" y="334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" name="Line 116"/>
            <p:cNvSpPr>
              <a:spLocks noChangeShapeType="1"/>
            </p:cNvSpPr>
            <p:nvPr/>
          </p:nvSpPr>
          <p:spPr bwMode="auto">
            <a:xfrm>
              <a:off x="2611" y="3396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" name="Line 117"/>
            <p:cNvSpPr>
              <a:spLocks noChangeShapeType="1"/>
            </p:cNvSpPr>
            <p:nvPr/>
          </p:nvSpPr>
          <p:spPr bwMode="auto">
            <a:xfrm>
              <a:off x="2611" y="345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" name="Line 118"/>
            <p:cNvSpPr>
              <a:spLocks noChangeShapeType="1"/>
            </p:cNvSpPr>
            <p:nvPr/>
          </p:nvSpPr>
          <p:spPr bwMode="auto">
            <a:xfrm>
              <a:off x="2611" y="351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" name="Line 119"/>
            <p:cNvSpPr>
              <a:spLocks noChangeShapeType="1"/>
            </p:cNvSpPr>
            <p:nvPr/>
          </p:nvSpPr>
          <p:spPr bwMode="auto">
            <a:xfrm>
              <a:off x="2611" y="356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" name="Line 120"/>
            <p:cNvSpPr>
              <a:spLocks noChangeShapeType="1"/>
            </p:cNvSpPr>
            <p:nvPr/>
          </p:nvSpPr>
          <p:spPr bwMode="auto">
            <a:xfrm>
              <a:off x="2611" y="362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" name="Line 121"/>
            <p:cNvSpPr>
              <a:spLocks noChangeShapeType="1"/>
            </p:cNvSpPr>
            <p:nvPr/>
          </p:nvSpPr>
          <p:spPr bwMode="auto">
            <a:xfrm>
              <a:off x="2611" y="3680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" name="Line 122"/>
            <p:cNvSpPr>
              <a:spLocks noChangeShapeType="1"/>
            </p:cNvSpPr>
            <p:nvPr/>
          </p:nvSpPr>
          <p:spPr bwMode="auto">
            <a:xfrm>
              <a:off x="2611" y="845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" name="Line 123"/>
            <p:cNvSpPr>
              <a:spLocks noChangeShapeType="1"/>
            </p:cNvSpPr>
            <p:nvPr/>
          </p:nvSpPr>
          <p:spPr bwMode="auto">
            <a:xfrm>
              <a:off x="2611" y="90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" name="Line 124"/>
            <p:cNvSpPr>
              <a:spLocks noChangeShapeType="1"/>
            </p:cNvSpPr>
            <p:nvPr/>
          </p:nvSpPr>
          <p:spPr bwMode="auto">
            <a:xfrm>
              <a:off x="2611" y="958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8" name="Line 125"/>
            <p:cNvSpPr>
              <a:spLocks noChangeShapeType="1"/>
            </p:cNvSpPr>
            <p:nvPr/>
          </p:nvSpPr>
          <p:spPr bwMode="auto">
            <a:xfrm>
              <a:off x="2611" y="1015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9" name="Line 126"/>
            <p:cNvSpPr>
              <a:spLocks noChangeShapeType="1"/>
            </p:cNvSpPr>
            <p:nvPr/>
          </p:nvSpPr>
          <p:spPr bwMode="auto">
            <a:xfrm>
              <a:off x="2611" y="107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0" name="Line 127"/>
            <p:cNvSpPr>
              <a:spLocks noChangeShapeType="1"/>
            </p:cNvSpPr>
            <p:nvPr/>
          </p:nvSpPr>
          <p:spPr bwMode="auto">
            <a:xfrm>
              <a:off x="2611" y="1128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1" name="Line 128"/>
            <p:cNvSpPr>
              <a:spLocks noChangeShapeType="1"/>
            </p:cNvSpPr>
            <p:nvPr/>
          </p:nvSpPr>
          <p:spPr bwMode="auto">
            <a:xfrm>
              <a:off x="2611" y="1185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2" name="Line 129"/>
            <p:cNvSpPr>
              <a:spLocks noChangeShapeType="1"/>
            </p:cNvSpPr>
            <p:nvPr/>
          </p:nvSpPr>
          <p:spPr bwMode="auto">
            <a:xfrm>
              <a:off x="2611" y="124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3" name="Line 130"/>
            <p:cNvSpPr>
              <a:spLocks noChangeShapeType="1"/>
            </p:cNvSpPr>
            <p:nvPr/>
          </p:nvSpPr>
          <p:spPr bwMode="auto">
            <a:xfrm>
              <a:off x="2611" y="1298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4" name="Line 131"/>
            <p:cNvSpPr>
              <a:spLocks noChangeShapeType="1"/>
            </p:cNvSpPr>
            <p:nvPr/>
          </p:nvSpPr>
          <p:spPr bwMode="auto">
            <a:xfrm>
              <a:off x="2611" y="1355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5" name="Line 132"/>
            <p:cNvSpPr>
              <a:spLocks noChangeShapeType="1"/>
            </p:cNvSpPr>
            <p:nvPr/>
          </p:nvSpPr>
          <p:spPr bwMode="auto">
            <a:xfrm>
              <a:off x="2611" y="3737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6" name="Line 133"/>
            <p:cNvSpPr>
              <a:spLocks noChangeShapeType="1"/>
            </p:cNvSpPr>
            <p:nvPr/>
          </p:nvSpPr>
          <p:spPr bwMode="auto">
            <a:xfrm>
              <a:off x="2611" y="379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7" name="Line 134"/>
            <p:cNvSpPr>
              <a:spLocks noChangeShapeType="1"/>
            </p:cNvSpPr>
            <p:nvPr/>
          </p:nvSpPr>
          <p:spPr bwMode="auto">
            <a:xfrm>
              <a:off x="2611" y="385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8" name="Text Box 135"/>
            <p:cNvSpPr txBox="1">
              <a:spLocks noChangeArrowheads="1"/>
            </p:cNvSpPr>
            <p:nvPr/>
          </p:nvSpPr>
          <p:spPr bwMode="auto">
            <a:xfrm>
              <a:off x="3396" y="2886"/>
              <a:ext cx="58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559" name="Text Box 136"/>
            <p:cNvSpPr txBox="1">
              <a:spLocks noChangeArrowheads="1"/>
            </p:cNvSpPr>
            <p:nvPr/>
          </p:nvSpPr>
          <p:spPr bwMode="auto">
            <a:xfrm>
              <a:off x="3061" y="2886"/>
              <a:ext cx="24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8560" name="Text Box 137"/>
            <p:cNvSpPr txBox="1">
              <a:spLocks noChangeArrowheads="1"/>
            </p:cNvSpPr>
            <p:nvPr/>
          </p:nvSpPr>
          <p:spPr bwMode="auto">
            <a:xfrm>
              <a:off x="3392" y="3510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561" name="Text Box 138"/>
            <p:cNvSpPr txBox="1">
              <a:spLocks noChangeArrowheads="1"/>
            </p:cNvSpPr>
            <p:nvPr/>
          </p:nvSpPr>
          <p:spPr bwMode="auto">
            <a:xfrm>
              <a:off x="3398" y="1242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562" name="Text Box 139"/>
            <p:cNvSpPr txBox="1">
              <a:spLocks noChangeArrowheads="1"/>
            </p:cNvSpPr>
            <p:nvPr/>
          </p:nvSpPr>
          <p:spPr bwMode="auto">
            <a:xfrm>
              <a:off x="2948" y="675"/>
              <a:ext cx="6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/>
                <a:t>40</a:t>
              </a:r>
            </a:p>
          </p:txBody>
        </p:sp>
        <p:sp>
          <p:nvSpPr>
            <p:cNvPr id="18563" name="Text Box 140"/>
            <p:cNvSpPr txBox="1">
              <a:spLocks noChangeArrowheads="1"/>
            </p:cNvSpPr>
            <p:nvPr/>
          </p:nvSpPr>
          <p:spPr bwMode="auto">
            <a:xfrm>
              <a:off x="3398" y="675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564" name="Text Box 141"/>
            <p:cNvSpPr txBox="1">
              <a:spLocks noChangeArrowheads="1"/>
            </p:cNvSpPr>
            <p:nvPr/>
          </p:nvSpPr>
          <p:spPr bwMode="auto">
            <a:xfrm>
              <a:off x="2948" y="1212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30</a:t>
              </a:r>
            </a:p>
          </p:txBody>
        </p:sp>
        <p:sp>
          <p:nvSpPr>
            <p:cNvPr id="18565" name="Text Box 142"/>
            <p:cNvSpPr txBox="1">
              <a:spLocks noChangeArrowheads="1"/>
            </p:cNvSpPr>
            <p:nvPr/>
          </p:nvSpPr>
          <p:spPr bwMode="auto">
            <a:xfrm>
              <a:off x="3398" y="1809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566" name="Text Box 143"/>
            <p:cNvSpPr txBox="1">
              <a:spLocks noChangeArrowheads="1"/>
            </p:cNvSpPr>
            <p:nvPr/>
          </p:nvSpPr>
          <p:spPr bwMode="auto">
            <a:xfrm>
              <a:off x="2948" y="1779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20</a:t>
              </a:r>
            </a:p>
          </p:txBody>
        </p:sp>
        <p:sp>
          <p:nvSpPr>
            <p:cNvPr id="18567" name="Text Box 144"/>
            <p:cNvSpPr txBox="1">
              <a:spLocks noChangeArrowheads="1"/>
            </p:cNvSpPr>
            <p:nvPr/>
          </p:nvSpPr>
          <p:spPr bwMode="auto">
            <a:xfrm>
              <a:off x="3398" y="2376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568" name="Text Box 145"/>
            <p:cNvSpPr txBox="1">
              <a:spLocks noChangeArrowheads="1"/>
            </p:cNvSpPr>
            <p:nvPr/>
          </p:nvSpPr>
          <p:spPr bwMode="auto">
            <a:xfrm>
              <a:off x="2948" y="2346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10</a:t>
              </a:r>
            </a:p>
          </p:txBody>
        </p:sp>
        <p:sp>
          <p:nvSpPr>
            <p:cNvPr id="18569" name="Text Box 146"/>
            <p:cNvSpPr txBox="1">
              <a:spLocks noChangeArrowheads="1"/>
            </p:cNvSpPr>
            <p:nvPr/>
          </p:nvSpPr>
          <p:spPr bwMode="auto">
            <a:xfrm>
              <a:off x="3029" y="3464"/>
              <a:ext cx="39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-10</a:t>
              </a:r>
            </a:p>
          </p:txBody>
        </p:sp>
        <p:sp>
          <p:nvSpPr>
            <p:cNvPr id="18570" name="Line 147"/>
            <p:cNvSpPr>
              <a:spLocks noChangeShapeType="1"/>
            </p:cNvSpPr>
            <p:nvPr/>
          </p:nvSpPr>
          <p:spPr bwMode="auto">
            <a:xfrm>
              <a:off x="2621" y="3113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571" name="Group 226"/>
          <p:cNvGrpSpPr/>
          <p:nvPr/>
        </p:nvGrpSpPr>
        <p:grpSpPr bwMode="auto">
          <a:xfrm>
            <a:off x="6754813" y="495301"/>
            <a:ext cx="2248693" cy="5310187"/>
            <a:chOff x="4255" y="255"/>
            <a:chExt cx="1709" cy="3402"/>
          </a:xfrm>
        </p:grpSpPr>
        <p:sp>
          <p:nvSpPr>
            <p:cNvPr id="18572" name="Rectangle 149"/>
            <p:cNvSpPr>
              <a:spLocks noChangeArrowheads="1"/>
            </p:cNvSpPr>
            <p:nvPr/>
          </p:nvSpPr>
          <p:spPr bwMode="auto">
            <a:xfrm>
              <a:off x="4255" y="255"/>
              <a:ext cx="337" cy="340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73" name="Line 150"/>
            <p:cNvSpPr>
              <a:spLocks noChangeShapeType="1"/>
            </p:cNvSpPr>
            <p:nvPr/>
          </p:nvSpPr>
          <p:spPr bwMode="auto">
            <a:xfrm flipH="1">
              <a:off x="4420" y="3158"/>
              <a:ext cx="2" cy="499"/>
            </a:xfrm>
            <a:prstGeom prst="line">
              <a:avLst/>
            </a:prstGeom>
            <a:noFill/>
            <a:ln w="190500">
              <a:solidFill>
                <a:srgbClr val="FF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4" name="Line 151"/>
            <p:cNvSpPr>
              <a:spLocks noChangeShapeType="1"/>
            </p:cNvSpPr>
            <p:nvPr/>
          </p:nvSpPr>
          <p:spPr bwMode="auto">
            <a:xfrm>
              <a:off x="4592" y="2183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5" name="Line 152"/>
            <p:cNvSpPr>
              <a:spLocks noChangeShapeType="1"/>
            </p:cNvSpPr>
            <p:nvPr/>
          </p:nvSpPr>
          <p:spPr bwMode="auto">
            <a:xfrm>
              <a:off x="4592" y="224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6" name="Line 153"/>
            <p:cNvSpPr>
              <a:spLocks noChangeShapeType="1"/>
            </p:cNvSpPr>
            <p:nvPr/>
          </p:nvSpPr>
          <p:spPr bwMode="auto">
            <a:xfrm>
              <a:off x="4592" y="229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7" name="Line 154"/>
            <p:cNvSpPr>
              <a:spLocks noChangeShapeType="1"/>
            </p:cNvSpPr>
            <p:nvPr/>
          </p:nvSpPr>
          <p:spPr bwMode="auto">
            <a:xfrm>
              <a:off x="4592" y="235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8" name="Line 155"/>
            <p:cNvSpPr>
              <a:spLocks noChangeShapeType="1"/>
            </p:cNvSpPr>
            <p:nvPr/>
          </p:nvSpPr>
          <p:spPr bwMode="auto">
            <a:xfrm>
              <a:off x="4592" y="241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9" name="Line 156"/>
            <p:cNvSpPr>
              <a:spLocks noChangeShapeType="1"/>
            </p:cNvSpPr>
            <p:nvPr/>
          </p:nvSpPr>
          <p:spPr bwMode="auto">
            <a:xfrm>
              <a:off x="4592" y="2466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0" name="Line 157"/>
            <p:cNvSpPr>
              <a:spLocks noChangeShapeType="1"/>
            </p:cNvSpPr>
            <p:nvPr/>
          </p:nvSpPr>
          <p:spPr bwMode="auto">
            <a:xfrm>
              <a:off x="4592" y="252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1" name="Line 158"/>
            <p:cNvSpPr>
              <a:spLocks noChangeShapeType="1"/>
            </p:cNvSpPr>
            <p:nvPr/>
          </p:nvSpPr>
          <p:spPr bwMode="auto">
            <a:xfrm>
              <a:off x="4592" y="258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2" name="Line 159"/>
            <p:cNvSpPr>
              <a:spLocks noChangeShapeType="1"/>
            </p:cNvSpPr>
            <p:nvPr/>
          </p:nvSpPr>
          <p:spPr bwMode="auto">
            <a:xfrm>
              <a:off x="4592" y="263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3" name="Line 160"/>
            <p:cNvSpPr>
              <a:spLocks noChangeShapeType="1"/>
            </p:cNvSpPr>
            <p:nvPr/>
          </p:nvSpPr>
          <p:spPr bwMode="auto">
            <a:xfrm>
              <a:off x="4592" y="269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4" name="Line 161"/>
            <p:cNvSpPr>
              <a:spLocks noChangeShapeType="1"/>
            </p:cNvSpPr>
            <p:nvPr/>
          </p:nvSpPr>
          <p:spPr bwMode="auto">
            <a:xfrm>
              <a:off x="4592" y="1616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5" name="Line 162"/>
            <p:cNvSpPr>
              <a:spLocks noChangeShapeType="1"/>
            </p:cNvSpPr>
            <p:nvPr/>
          </p:nvSpPr>
          <p:spPr bwMode="auto">
            <a:xfrm>
              <a:off x="4592" y="167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6" name="Line 163"/>
            <p:cNvSpPr>
              <a:spLocks noChangeShapeType="1"/>
            </p:cNvSpPr>
            <p:nvPr/>
          </p:nvSpPr>
          <p:spPr bwMode="auto">
            <a:xfrm>
              <a:off x="4592" y="172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7" name="Line 164"/>
            <p:cNvSpPr>
              <a:spLocks noChangeShapeType="1"/>
            </p:cNvSpPr>
            <p:nvPr/>
          </p:nvSpPr>
          <p:spPr bwMode="auto">
            <a:xfrm>
              <a:off x="4592" y="178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8" name="Line 165"/>
            <p:cNvSpPr>
              <a:spLocks noChangeShapeType="1"/>
            </p:cNvSpPr>
            <p:nvPr/>
          </p:nvSpPr>
          <p:spPr bwMode="auto">
            <a:xfrm>
              <a:off x="4592" y="184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9" name="Line 166"/>
            <p:cNvSpPr>
              <a:spLocks noChangeShapeType="1"/>
            </p:cNvSpPr>
            <p:nvPr/>
          </p:nvSpPr>
          <p:spPr bwMode="auto">
            <a:xfrm>
              <a:off x="4592" y="1899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0" name="Line 167"/>
            <p:cNvSpPr>
              <a:spLocks noChangeShapeType="1"/>
            </p:cNvSpPr>
            <p:nvPr/>
          </p:nvSpPr>
          <p:spPr bwMode="auto">
            <a:xfrm>
              <a:off x="4592" y="195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1" name="Line 168"/>
            <p:cNvSpPr>
              <a:spLocks noChangeShapeType="1"/>
            </p:cNvSpPr>
            <p:nvPr/>
          </p:nvSpPr>
          <p:spPr bwMode="auto">
            <a:xfrm>
              <a:off x="4592" y="201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2" name="Line 169"/>
            <p:cNvSpPr>
              <a:spLocks noChangeShapeType="1"/>
            </p:cNvSpPr>
            <p:nvPr/>
          </p:nvSpPr>
          <p:spPr bwMode="auto">
            <a:xfrm>
              <a:off x="4592" y="206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3" name="Line 170"/>
            <p:cNvSpPr>
              <a:spLocks noChangeShapeType="1"/>
            </p:cNvSpPr>
            <p:nvPr/>
          </p:nvSpPr>
          <p:spPr bwMode="auto">
            <a:xfrm>
              <a:off x="4592" y="212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4" name="Line 171"/>
            <p:cNvSpPr>
              <a:spLocks noChangeShapeType="1"/>
            </p:cNvSpPr>
            <p:nvPr/>
          </p:nvSpPr>
          <p:spPr bwMode="auto">
            <a:xfrm>
              <a:off x="4592" y="1049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5" name="Line 172"/>
            <p:cNvSpPr>
              <a:spLocks noChangeShapeType="1"/>
            </p:cNvSpPr>
            <p:nvPr/>
          </p:nvSpPr>
          <p:spPr bwMode="auto">
            <a:xfrm>
              <a:off x="4592" y="110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6" name="Line 173"/>
            <p:cNvSpPr>
              <a:spLocks noChangeShapeType="1"/>
            </p:cNvSpPr>
            <p:nvPr/>
          </p:nvSpPr>
          <p:spPr bwMode="auto">
            <a:xfrm>
              <a:off x="4592" y="116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7" name="Line 174"/>
            <p:cNvSpPr>
              <a:spLocks noChangeShapeType="1"/>
            </p:cNvSpPr>
            <p:nvPr/>
          </p:nvSpPr>
          <p:spPr bwMode="auto">
            <a:xfrm>
              <a:off x="4592" y="121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8" name="Line 175"/>
            <p:cNvSpPr>
              <a:spLocks noChangeShapeType="1"/>
            </p:cNvSpPr>
            <p:nvPr/>
          </p:nvSpPr>
          <p:spPr bwMode="auto">
            <a:xfrm>
              <a:off x="4592" y="127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9" name="Line 176"/>
            <p:cNvSpPr>
              <a:spLocks noChangeShapeType="1"/>
            </p:cNvSpPr>
            <p:nvPr/>
          </p:nvSpPr>
          <p:spPr bwMode="auto">
            <a:xfrm>
              <a:off x="4592" y="1332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0" name="Line 177"/>
            <p:cNvSpPr>
              <a:spLocks noChangeShapeType="1"/>
            </p:cNvSpPr>
            <p:nvPr/>
          </p:nvSpPr>
          <p:spPr bwMode="auto">
            <a:xfrm>
              <a:off x="4592" y="138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1" name="Line 178"/>
            <p:cNvSpPr>
              <a:spLocks noChangeShapeType="1"/>
            </p:cNvSpPr>
            <p:nvPr/>
          </p:nvSpPr>
          <p:spPr bwMode="auto">
            <a:xfrm>
              <a:off x="4592" y="1446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2" name="Line 179"/>
            <p:cNvSpPr>
              <a:spLocks noChangeShapeType="1"/>
            </p:cNvSpPr>
            <p:nvPr/>
          </p:nvSpPr>
          <p:spPr bwMode="auto">
            <a:xfrm>
              <a:off x="4592" y="150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3" name="Line 180"/>
            <p:cNvSpPr>
              <a:spLocks noChangeShapeType="1"/>
            </p:cNvSpPr>
            <p:nvPr/>
          </p:nvSpPr>
          <p:spPr bwMode="auto">
            <a:xfrm>
              <a:off x="4592" y="155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4" name="Line 181"/>
            <p:cNvSpPr>
              <a:spLocks noChangeShapeType="1"/>
            </p:cNvSpPr>
            <p:nvPr/>
          </p:nvSpPr>
          <p:spPr bwMode="auto">
            <a:xfrm>
              <a:off x="4592" y="2807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5" name="Line 182"/>
            <p:cNvSpPr>
              <a:spLocks noChangeShapeType="1"/>
            </p:cNvSpPr>
            <p:nvPr/>
          </p:nvSpPr>
          <p:spPr bwMode="auto">
            <a:xfrm>
              <a:off x="4592" y="286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6" name="Line 183"/>
            <p:cNvSpPr>
              <a:spLocks noChangeShapeType="1"/>
            </p:cNvSpPr>
            <p:nvPr/>
          </p:nvSpPr>
          <p:spPr bwMode="auto">
            <a:xfrm>
              <a:off x="4592" y="292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7" name="Line 184"/>
            <p:cNvSpPr>
              <a:spLocks noChangeShapeType="1"/>
            </p:cNvSpPr>
            <p:nvPr/>
          </p:nvSpPr>
          <p:spPr bwMode="auto">
            <a:xfrm>
              <a:off x="4592" y="2977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8" name="Line 185"/>
            <p:cNvSpPr>
              <a:spLocks noChangeShapeType="1"/>
            </p:cNvSpPr>
            <p:nvPr/>
          </p:nvSpPr>
          <p:spPr bwMode="auto">
            <a:xfrm>
              <a:off x="4592" y="3033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9" name="Line 186"/>
            <p:cNvSpPr>
              <a:spLocks noChangeShapeType="1"/>
            </p:cNvSpPr>
            <p:nvPr/>
          </p:nvSpPr>
          <p:spPr bwMode="auto">
            <a:xfrm>
              <a:off x="4592" y="309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0" name="Line 187"/>
            <p:cNvSpPr>
              <a:spLocks noChangeShapeType="1"/>
            </p:cNvSpPr>
            <p:nvPr/>
          </p:nvSpPr>
          <p:spPr bwMode="auto">
            <a:xfrm>
              <a:off x="4592" y="3147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1" name="Line 188"/>
            <p:cNvSpPr>
              <a:spLocks noChangeShapeType="1"/>
            </p:cNvSpPr>
            <p:nvPr/>
          </p:nvSpPr>
          <p:spPr bwMode="auto">
            <a:xfrm>
              <a:off x="4592" y="3203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2" name="Line 189"/>
            <p:cNvSpPr>
              <a:spLocks noChangeShapeType="1"/>
            </p:cNvSpPr>
            <p:nvPr/>
          </p:nvSpPr>
          <p:spPr bwMode="auto">
            <a:xfrm>
              <a:off x="4592" y="326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3" name="Line 190"/>
            <p:cNvSpPr>
              <a:spLocks noChangeShapeType="1"/>
            </p:cNvSpPr>
            <p:nvPr/>
          </p:nvSpPr>
          <p:spPr bwMode="auto">
            <a:xfrm>
              <a:off x="4592" y="3317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4" name="Line 191"/>
            <p:cNvSpPr>
              <a:spLocks noChangeShapeType="1"/>
            </p:cNvSpPr>
            <p:nvPr/>
          </p:nvSpPr>
          <p:spPr bwMode="auto">
            <a:xfrm>
              <a:off x="4592" y="482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5" name="Line 192"/>
            <p:cNvSpPr>
              <a:spLocks noChangeShapeType="1"/>
            </p:cNvSpPr>
            <p:nvPr/>
          </p:nvSpPr>
          <p:spPr bwMode="auto">
            <a:xfrm>
              <a:off x="4592" y="53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6" name="Line 193"/>
            <p:cNvSpPr>
              <a:spLocks noChangeShapeType="1"/>
            </p:cNvSpPr>
            <p:nvPr/>
          </p:nvSpPr>
          <p:spPr bwMode="auto">
            <a:xfrm>
              <a:off x="4592" y="595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7" name="Line 194"/>
            <p:cNvSpPr>
              <a:spLocks noChangeShapeType="1"/>
            </p:cNvSpPr>
            <p:nvPr/>
          </p:nvSpPr>
          <p:spPr bwMode="auto">
            <a:xfrm>
              <a:off x="4592" y="65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8" name="Line 195"/>
            <p:cNvSpPr>
              <a:spLocks noChangeShapeType="1"/>
            </p:cNvSpPr>
            <p:nvPr/>
          </p:nvSpPr>
          <p:spPr bwMode="auto">
            <a:xfrm>
              <a:off x="4592" y="70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9" name="Line 196"/>
            <p:cNvSpPr>
              <a:spLocks noChangeShapeType="1"/>
            </p:cNvSpPr>
            <p:nvPr/>
          </p:nvSpPr>
          <p:spPr bwMode="auto">
            <a:xfrm>
              <a:off x="4592" y="765"/>
              <a:ext cx="33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20" name="Line 197"/>
            <p:cNvSpPr>
              <a:spLocks noChangeShapeType="1"/>
            </p:cNvSpPr>
            <p:nvPr/>
          </p:nvSpPr>
          <p:spPr bwMode="auto">
            <a:xfrm>
              <a:off x="4592" y="82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21" name="Line 198"/>
            <p:cNvSpPr>
              <a:spLocks noChangeShapeType="1"/>
            </p:cNvSpPr>
            <p:nvPr/>
          </p:nvSpPr>
          <p:spPr bwMode="auto">
            <a:xfrm>
              <a:off x="4592" y="879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22" name="Line 199"/>
            <p:cNvSpPr>
              <a:spLocks noChangeShapeType="1"/>
            </p:cNvSpPr>
            <p:nvPr/>
          </p:nvSpPr>
          <p:spPr bwMode="auto">
            <a:xfrm>
              <a:off x="4592" y="935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23" name="Line 200"/>
            <p:cNvSpPr>
              <a:spLocks noChangeShapeType="1"/>
            </p:cNvSpPr>
            <p:nvPr/>
          </p:nvSpPr>
          <p:spPr bwMode="auto">
            <a:xfrm>
              <a:off x="4592" y="992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24" name="Line 201"/>
            <p:cNvSpPr>
              <a:spLocks noChangeShapeType="1"/>
            </p:cNvSpPr>
            <p:nvPr/>
          </p:nvSpPr>
          <p:spPr bwMode="auto">
            <a:xfrm>
              <a:off x="4592" y="3374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25" name="Line 202"/>
            <p:cNvSpPr>
              <a:spLocks noChangeShapeType="1"/>
            </p:cNvSpPr>
            <p:nvPr/>
          </p:nvSpPr>
          <p:spPr bwMode="auto">
            <a:xfrm>
              <a:off x="4592" y="3430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26" name="Line 203"/>
            <p:cNvSpPr>
              <a:spLocks noChangeShapeType="1"/>
            </p:cNvSpPr>
            <p:nvPr/>
          </p:nvSpPr>
          <p:spPr bwMode="auto">
            <a:xfrm>
              <a:off x="4592" y="3487"/>
              <a:ext cx="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27" name="Text Box 204"/>
            <p:cNvSpPr txBox="1">
              <a:spLocks noChangeArrowheads="1"/>
            </p:cNvSpPr>
            <p:nvPr/>
          </p:nvSpPr>
          <p:spPr bwMode="auto">
            <a:xfrm>
              <a:off x="5377" y="2523"/>
              <a:ext cx="58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628" name="Text Box 205"/>
            <p:cNvSpPr txBox="1">
              <a:spLocks noChangeArrowheads="1"/>
            </p:cNvSpPr>
            <p:nvPr/>
          </p:nvSpPr>
          <p:spPr bwMode="auto">
            <a:xfrm>
              <a:off x="5042" y="2523"/>
              <a:ext cx="246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8629" name="Text Box 206"/>
            <p:cNvSpPr txBox="1">
              <a:spLocks noChangeArrowheads="1"/>
            </p:cNvSpPr>
            <p:nvPr/>
          </p:nvSpPr>
          <p:spPr bwMode="auto">
            <a:xfrm>
              <a:off x="5373" y="3147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630" name="Text Box 207"/>
            <p:cNvSpPr txBox="1">
              <a:spLocks noChangeArrowheads="1"/>
            </p:cNvSpPr>
            <p:nvPr/>
          </p:nvSpPr>
          <p:spPr bwMode="auto">
            <a:xfrm>
              <a:off x="5379" y="879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631" name="Text Box 208"/>
            <p:cNvSpPr txBox="1">
              <a:spLocks noChangeArrowheads="1"/>
            </p:cNvSpPr>
            <p:nvPr/>
          </p:nvSpPr>
          <p:spPr bwMode="auto">
            <a:xfrm>
              <a:off x="4929" y="312"/>
              <a:ext cx="6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/>
                <a:t>40</a:t>
              </a:r>
            </a:p>
          </p:txBody>
        </p:sp>
        <p:sp>
          <p:nvSpPr>
            <p:cNvPr id="18632" name="Text Box 209"/>
            <p:cNvSpPr txBox="1">
              <a:spLocks noChangeArrowheads="1"/>
            </p:cNvSpPr>
            <p:nvPr/>
          </p:nvSpPr>
          <p:spPr bwMode="auto">
            <a:xfrm>
              <a:off x="5379" y="312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633" name="Text Box 210"/>
            <p:cNvSpPr txBox="1">
              <a:spLocks noChangeArrowheads="1"/>
            </p:cNvSpPr>
            <p:nvPr/>
          </p:nvSpPr>
          <p:spPr bwMode="auto">
            <a:xfrm>
              <a:off x="4929" y="849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30</a:t>
              </a:r>
            </a:p>
          </p:txBody>
        </p:sp>
        <p:sp>
          <p:nvSpPr>
            <p:cNvPr id="18634" name="Text Box 211"/>
            <p:cNvSpPr txBox="1">
              <a:spLocks noChangeArrowheads="1"/>
            </p:cNvSpPr>
            <p:nvPr/>
          </p:nvSpPr>
          <p:spPr bwMode="auto">
            <a:xfrm>
              <a:off x="5379" y="1446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635" name="Text Box 212"/>
            <p:cNvSpPr txBox="1">
              <a:spLocks noChangeArrowheads="1"/>
            </p:cNvSpPr>
            <p:nvPr/>
          </p:nvSpPr>
          <p:spPr bwMode="auto">
            <a:xfrm>
              <a:off x="4929" y="1416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20</a:t>
              </a:r>
            </a:p>
          </p:txBody>
        </p:sp>
        <p:sp>
          <p:nvSpPr>
            <p:cNvPr id="18636" name="Text Box 213"/>
            <p:cNvSpPr txBox="1">
              <a:spLocks noChangeArrowheads="1"/>
            </p:cNvSpPr>
            <p:nvPr/>
          </p:nvSpPr>
          <p:spPr bwMode="auto">
            <a:xfrm>
              <a:off x="5379" y="2013"/>
              <a:ext cx="5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/>
                <a:t>℃</a:t>
              </a:r>
            </a:p>
          </p:txBody>
        </p:sp>
        <p:sp>
          <p:nvSpPr>
            <p:cNvPr id="18637" name="Text Box 214"/>
            <p:cNvSpPr txBox="1">
              <a:spLocks noChangeArrowheads="1"/>
            </p:cNvSpPr>
            <p:nvPr/>
          </p:nvSpPr>
          <p:spPr bwMode="auto">
            <a:xfrm>
              <a:off x="4929" y="1983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10</a:t>
              </a:r>
            </a:p>
          </p:txBody>
        </p:sp>
        <p:sp>
          <p:nvSpPr>
            <p:cNvPr id="18638" name="Text Box 215"/>
            <p:cNvSpPr txBox="1">
              <a:spLocks noChangeArrowheads="1"/>
            </p:cNvSpPr>
            <p:nvPr/>
          </p:nvSpPr>
          <p:spPr bwMode="auto">
            <a:xfrm>
              <a:off x="5010" y="3101"/>
              <a:ext cx="39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-10</a:t>
              </a:r>
            </a:p>
          </p:txBody>
        </p:sp>
        <p:sp>
          <p:nvSpPr>
            <p:cNvPr id="18639" name="Line 216"/>
            <p:cNvSpPr>
              <a:spLocks noChangeShapeType="1"/>
            </p:cNvSpPr>
            <p:nvPr/>
          </p:nvSpPr>
          <p:spPr bwMode="auto">
            <a:xfrm>
              <a:off x="4602" y="2750"/>
              <a:ext cx="4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640" name="Rectangle 220"/>
          <p:cNvSpPr>
            <a:spLocks noChangeArrowheads="1"/>
          </p:cNvSpPr>
          <p:nvPr/>
        </p:nvSpPr>
        <p:spPr bwMode="auto">
          <a:xfrm>
            <a:off x="34925" y="5876925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/>
              <a:t>（       ）</a:t>
            </a:r>
            <a:r>
              <a:rPr lang="zh-CN" altLang="en-US" sz="3600" b="1">
                <a:solidFill>
                  <a:srgbClr val="FF0000"/>
                </a:solidFill>
              </a:rPr>
              <a:t>℃</a:t>
            </a:r>
          </a:p>
        </p:txBody>
      </p:sp>
      <p:sp>
        <p:nvSpPr>
          <p:cNvPr id="18641" name="Rectangle 221"/>
          <p:cNvSpPr>
            <a:spLocks noChangeArrowheads="1"/>
          </p:cNvSpPr>
          <p:nvPr/>
        </p:nvSpPr>
        <p:spPr bwMode="auto">
          <a:xfrm>
            <a:off x="2987675" y="5876925"/>
            <a:ext cx="2736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/>
              <a:t>（       ）</a:t>
            </a:r>
            <a:r>
              <a:rPr lang="zh-CN" altLang="en-US" sz="3600" b="1">
                <a:solidFill>
                  <a:srgbClr val="FF0000"/>
                </a:solidFill>
              </a:rPr>
              <a:t>℃</a:t>
            </a:r>
          </a:p>
        </p:txBody>
      </p:sp>
      <p:sp>
        <p:nvSpPr>
          <p:cNvPr id="18642" name="Rectangle 222"/>
          <p:cNvSpPr>
            <a:spLocks noChangeArrowheads="1"/>
          </p:cNvSpPr>
          <p:nvPr/>
        </p:nvSpPr>
        <p:spPr bwMode="auto">
          <a:xfrm>
            <a:off x="6083300" y="5897563"/>
            <a:ext cx="3060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/>
              <a:t>（       ）</a:t>
            </a:r>
            <a:r>
              <a:rPr lang="zh-CN" altLang="en-US" sz="3600" b="1">
                <a:solidFill>
                  <a:srgbClr val="FF0000"/>
                </a:solidFill>
              </a:rPr>
              <a:t>℃</a:t>
            </a:r>
          </a:p>
        </p:txBody>
      </p:sp>
      <p:sp>
        <p:nvSpPr>
          <p:cNvPr id="151775" name="Rectangle 223"/>
          <p:cNvSpPr>
            <a:spLocks noChangeArrowheads="1"/>
          </p:cNvSpPr>
          <p:nvPr/>
        </p:nvSpPr>
        <p:spPr bwMode="auto">
          <a:xfrm>
            <a:off x="6804025" y="5883275"/>
            <a:ext cx="792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-7</a:t>
            </a:r>
            <a:r>
              <a:rPr lang="en-US" altLang="zh-CN"/>
              <a:t> </a:t>
            </a:r>
          </a:p>
        </p:txBody>
      </p:sp>
      <p:sp>
        <p:nvSpPr>
          <p:cNvPr id="151776" name="Rectangle 224"/>
          <p:cNvSpPr>
            <a:spLocks noChangeArrowheads="1"/>
          </p:cNvSpPr>
          <p:nvPr/>
        </p:nvSpPr>
        <p:spPr bwMode="auto">
          <a:xfrm>
            <a:off x="3635375" y="5876925"/>
            <a:ext cx="8651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13</a:t>
            </a:r>
            <a:endParaRPr lang="en-US" altLang="zh-CN"/>
          </a:p>
        </p:txBody>
      </p:sp>
      <p:sp>
        <p:nvSpPr>
          <p:cNvPr id="151777" name="Rectangle 225"/>
          <p:cNvSpPr>
            <a:spLocks noChangeArrowheads="1"/>
          </p:cNvSpPr>
          <p:nvPr/>
        </p:nvSpPr>
        <p:spPr bwMode="auto">
          <a:xfrm>
            <a:off x="755650" y="5883275"/>
            <a:ext cx="8651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-5</a:t>
            </a:r>
            <a:endParaRPr lang="en-US" altLang="zh-CN"/>
          </a:p>
        </p:txBody>
      </p:sp>
      <p:sp>
        <p:nvSpPr>
          <p:cNvPr id="215" name="TextBox 5"/>
          <p:cNvSpPr txBox="1"/>
          <p:nvPr/>
        </p:nvSpPr>
        <p:spPr>
          <a:xfrm>
            <a:off x="41910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小试牛刀：气温计的读与写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775" grpId="0"/>
      <p:bldP spid="151776" grpId="0"/>
      <p:bldP spid="1517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769892"/>
            <a:ext cx="4536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　　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085154" y="453157"/>
            <a:ext cx="1872209" cy="5760640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251520" y="332656"/>
            <a:ext cx="6655996" cy="600164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考考你：</a:t>
            </a:r>
            <a:endParaRPr lang="en-US" altLang="zh-CN" sz="32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利用</a:t>
            </a:r>
            <a:r>
              <a:rPr lang="zh-CN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气温计模型</a:t>
            </a:r>
            <a:r>
              <a:rPr lang="zh-CN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组长</a:t>
            </a:r>
            <a:r>
              <a:rPr lang="zh-CN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zh-CN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示出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-15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</a:t>
            </a:r>
            <a:r>
              <a:rPr lang="zh-CN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其他组员判断是否正确。</a:t>
            </a:r>
            <a:endParaRPr lang="en-US" altLang="zh-CN" sz="32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每个人出两个温度，让同学用气温计模型表示出来。一个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℃以上，一个</a:t>
            </a:r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℃以下。</a:t>
            </a:r>
            <a:endParaRPr lang="en-US" altLang="zh-CN" sz="3200" b="1" dirty="0" smtClean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学会后完成活动手册</a:t>
            </a:r>
            <a:r>
              <a:rPr lang="en-US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P9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格。</a:t>
            </a:r>
            <a:endParaRPr lang="en-US" altLang="zh-CN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0"/>
            <a:ext cx="2640013" cy="707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4562475" y="3519488"/>
            <a:ext cx="331788" cy="15113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5795963" y="3141663"/>
            <a:ext cx="30241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读作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b="1"/>
              <a:t>摄氏度</a:t>
            </a:r>
          </a:p>
        </p:txBody>
      </p:sp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5867400" y="3716338"/>
            <a:ext cx="24780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写成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</a:rPr>
              <a:t>20 ℃</a:t>
            </a:r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4562475" y="1744663"/>
            <a:ext cx="331788" cy="1766887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5867400" y="1341438"/>
            <a:ext cx="3276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读作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44</a:t>
            </a:r>
            <a:r>
              <a:rPr lang="zh-CN" altLang="en-US" sz="3200" b="1"/>
              <a:t>摄氏度</a:t>
            </a:r>
          </a:p>
        </p:txBody>
      </p:sp>
      <p:sp>
        <p:nvSpPr>
          <p:cNvPr id="152584" name="Text Box 8"/>
          <p:cNvSpPr txBox="1">
            <a:spLocks noChangeArrowheads="1"/>
          </p:cNvSpPr>
          <p:nvPr/>
        </p:nvSpPr>
        <p:spPr bwMode="auto">
          <a:xfrm>
            <a:off x="5867400" y="1916113"/>
            <a:ext cx="28622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写成 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</a:rPr>
              <a:t>44 ℃</a:t>
            </a:r>
          </a:p>
        </p:txBody>
      </p:sp>
      <p:sp>
        <p:nvSpPr>
          <p:cNvPr id="152585" name="Rectangle 9"/>
          <p:cNvSpPr>
            <a:spLocks noChangeArrowheads="1"/>
          </p:cNvSpPr>
          <p:nvPr/>
        </p:nvSpPr>
        <p:spPr bwMode="auto">
          <a:xfrm>
            <a:off x="4562475" y="1744663"/>
            <a:ext cx="331788" cy="324643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5795963" y="4868863"/>
            <a:ext cx="30241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读作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3200" b="1"/>
              <a:t>摄氏度</a:t>
            </a:r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5795963" y="5441950"/>
            <a:ext cx="24780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写成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</a:rPr>
              <a:t>0 ℃</a:t>
            </a:r>
          </a:p>
        </p:txBody>
      </p:sp>
      <p:sp>
        <p:nvSpPr>
          <p:cNvPr id="152588" name="Rectangle 12"/>
          <p:cNvSpPr>
            <a:spLocks noChangeArrowheads="1"/>
          </p:cNvSpPr>
          <p:nvPr/>
        </p:nvSpPr>
        <p:spPr bwMode="auto">
          <a:xfrm>
            <a:off x="4562475" y="4997450"/>
            <a:ext cx="331788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89" name="Text Box 13"/>
          <p:cNvSpPr txBox="1">
            <a:spLocks noChangeArrowheads="1"/>
          </p:cNvSpPr>
          <p:nvPr/>
        </p:nvSpPr>
        <p:spPr bwMode="auto">
          <a:xfrm>
            <a:off x="323850" y="4005263"/>
            <a:ext cx="38877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读作零下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/>
              <a:t>摄氏度</a:t>
            </a:r>
          </a:p>
        </p:txBody>
      </p:sp>
      <p:sp>
        <p:nvSpPr>
          <p:cNvPr id="152590" name="Text Box 14"/>
          <p:cNvSpPr txBox="1">
            <a:spLocks noChangeArrowheads="1"/>
          </p:cNvSpPr>
          <p:nvPr/>
        </p:nvSpPr>
        <p:spPr bwMode="auto">
          <a:xfrm>
            <a:off x="323850" y="4581525"/>
            <a:ext cx="2562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写成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－5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</a:rPr>
              <a:t>℃</a:t>
            </a:r>
          </a:p>
        </p:txBody>
      </p:sp>
      <p:sp>
        <p:nvSpPr>
          <p:cNvPr id="152591" name="Rectangle 15"/>
          <p:cNvSpPr>
            <a:spLocks noChangeArrowheads="1"/>
          </p:cNvSpPr>
          <p:nvPr/>
        </p:nvSpPr>
        <p:spPr bwMode="auto">
          <a:xfrm>
            <a:off x="4562475" y="5368925"/>
            <a:ext cx="331788" cy="215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92" name="Text Box 16"/>
          <p:cNvSpPr txBox="1">
            <a:spLocks noChangeArrowheads="1"/>
          </p:cNvSpPr>
          <p:nvPr/>
        </p:nvSpPr>
        <p:spPr bwMode="auto">
          <a:xfrm>
            <a:off x="323850" y="5157788"/>
            <a:ext cx="38877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读作零下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b="1"/>
              <a:t>摄氏度</a:t>
            </a:r>
          </a:p>
        </p:txBody>
      </p:sp>
      <p:sp>
        <p:nvSpPr>
          <p:cNvPr id="152593" name="Text Box 17"/>
          <p:cNvSpPr txBox="1">
            <a:spLocks noChangeArrowheads="1"/>
          </p:cNvSpPr>
          <p:nvPr/>
        </p:nvSpPr>
        <p:spPr bwMode="auto">
          <a:xfrm>
            <a:off x="323850" y="5729288"/>
            <a:ext cx="2562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charset="-122"/>
                <a:ea typeface="楷体_GB2312" charset="-122"/>
              </a:rPr>
              <a:t>写成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－8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</a:rPr>
              <a:t>℃</a:t>
            </a:r>
          </a:p>
        </p:txBody>
      </p:sp>
      <p:sp>
        <p:nvSpPr>
          <p:cNvPr id="152594" name="Rectangle 18"/>
          <p:cNvSpPr>
            <a:spLocks noChangeArrowheads="1"/>
          </p:cNvSpPr>
          <p:nvPr/>
        </p:nvSpPr>
        <p:spPr bwMode="auto">
          <a:xfrm>
            <a:off x="4562475" y="2262188"/>
            <a:ext cx="331788" cy="332105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95" name="Rectangle 19"/>
          <p:cNvSpPr>
            <a:spLocks noChangeArrowheads="1"/>
          </p:cNvSpPr>
          <p:nvPr/>
        </p:nvSpPr>
        <p:spPr bwMode="auto">
          <a:xfrm>
            <a:off x="4562475" y="1295400"/>
            <a:ext cx="331788" cy="957263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96" name="Rectangle 20"/>
          <p:cNvSpPr>
            <a:spLocks noChangeArrowheads="1"/>
          </p:cNvSpPr>
          <p:nvPr/>
        </p:nvSpPr>
        <p:spPr bwMode="auto">
          <a:xfrm>
            <a:off x="4562475" y="1074738"/>
            <a:ext cx="331788" cy="212725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97" name="Rectangle 21"/>
          <p:cNvSpPr>
            <a:spLocks noChangeArrowheads="1"/>
          </p:cNvSpPr>
          <p:nvPr/>
        </p:nvSpPr>
        <p:spPr bwMode="auto">
          <a:xfrm>
            <a:off x="4562475" y="1074738"/>
            <a:ext cx="331788" cy="44259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01" name="Text Box 22"/>
          <p:cNvSpPr txBox="1">
            <a:spLocks noChangeArrowheads="1"/>
          </p:cNvSpPr>
          <p:nvPr/>
        </p:nvSpPr>
        <p:spPr bwMode="auto">
          <a:xfrm>
            <a:off x="0" y="0"/>
            <a:ext cx="3492500" cy="7016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latin typeface="Broadway BT" charset="0"/>
                <a:ea typeface="楷体_GB2312" charset="-122"/>
              </a:rPr>
              <a:t> </a:t>
            </a:r>
            <a:r>
              <a:rPr lang="zh-CN" altLang="en-US" sz="4000" b="1">
                <a:latin typeface="Broadway BT" charset="0"/>
                <a:ea typeface="楷体_GB2312" charset="-122"/>
              </a:rPr>
              <a:t>快速读写温度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60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5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2000"/>
                                        <p:tgtEl>
                                          <p:spTgt spid="15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5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5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1" dur="2000"/>
                                        <p:tgtEl>
                                          <p:spTgt spid="15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5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52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2" dur="6000"/>
                                        <p:tgtEl>
                                          <p:spTgt spid="15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7" dur="3000"/>
                                        <p:tgtEl>
                                          <p:spTgt spid="15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1" dur="1000"/>
                                        <p:tgtEl>
                                          <p:spTgt spid="152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6" dur="5000"/>
                                        <p:tgtEl>
                                          <p:spTgt spid="15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animBg="1"/>
      <p:bldP spid="152580" grpId="0"/>
      <p:bldP spid="152580" grpId="1"/>
      <p:bldP spid="152581" grpId="0"/>
      <p:bldP spid="152581" grpId="1"/>
      <p:bldP spid="152582" grpId="0" animBg="1"/>
      <p:bldP spid="152583" grpId="0"/>
      <p:bldP spid="152583" grpId="1"/>
      <p:bldP spid="152584" grpId="0"/>
      <p:bldP spid="152584" grpId="1"/>
      <p:bldP spid="152585" grpId="0" animBg="1"/>
      <p:bldP spid="152586" grpId="0"/>
      <p:bldP spid="152586" grpId="1"/>
      <p:bldP spid="152587" grpId="0"/>
      <p:bldP spid="152587" grpId="1"/>
      <p:bldP spid="152588" grpId="0" animBg="1"/>
      <p:bldP spid="152589" grpId="0"/>
      <p:bldP spid="152589" grpId="1"/>
      <p:bldP spid="152590" grpId="0"/>
      <p:bldP spid="152590" grpId="1"/>
      <p:bldP spid="152591" grpId="0" animBg="1"/>
      <p:bldP spid="152592" grpId="0"/>
      <p:bldP spid="152592" grpId="1"/>
      <p:bldP spid="152593" grpId="0" build="allAtOnce"/>
      <p:bldP spid="152594" grpId="0" animBg="1"/>
      <p:bldP spid="152595" grpId="0" animBg="1"/>
      <p:bldP spid="152596" grpId="0" animBg="1"/>
      <p:bldP spid="15259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0" y="155129"/>
            <a:ext cx="9467528" cy="1008112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"/>
            <p:cNvSpPr txBox="1"/>
            <p:nvPr/>
          </p:nvSpPr>
          <p:spPr>
            <a:xfrm>
              <a:off x="323528" y="379983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三、</a:t>
              </a:r>
              <a:r>
                <a:rPr lang="zh-CN" altLang="en-US" sz="3600" b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拓展</a:t>
              </a:r>
              <a:r>
                <a:rPr lang="en-US" altLang="zh-CN" sz="3600" b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1:</a:t>
              </a:r>
              <a:r>
                <a:rPr lang="zh-CN" altLang="en-US" sz="3600" b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观察其它温度计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98688"/>
            <a:ext cx="929627" cy="28803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35063"/>
            <a:ext cx="2924043" cy="21930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00" y="4607192"/>
            <a:ext cx="2469567" cy="15567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412776"/>
            <a:ext cx="1584176" cy="23042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604" y="4914746"/>
            <a:ext cx="2824411" cy="13913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324" y="4622860"/>
            <a:ext cx="1439720" cy="155679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03770" y="465313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气温计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928788" y="3586956"/>
            <a:ext cx="143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体温计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730770" y="6053047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水温计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530170" y="3771916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双金属温度计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989927" y="6179651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电子温度计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704530" y="6179651"/>
            <a:ext cx="2348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j-ea"/>
                <a:ea typeface="+mj-ea"/>
              </a:rPr>
              <a:t>红外线温度计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198783" y="44129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60648"/>
            <a:ext cx="9467528" cy="1008112"/>
            <a:chOff x="0" y="260648"/>
            <a:chExt cx="9467528" cy="1008112"/>
          </a:xfrm>
        </p:grpSpPr>
        <p:sp>
          <p:nvSpPr>
            <p:cNvPr id="3" name="矩形 2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TextBox 5"/>
            <p:cNvSpPr txBox="1"/>
            <p:nvPr/>
          </p:nvSpPr>
          <p:spPr>
            <a:xfrm>
              <a:off x="323528" y="379983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三、</a:t>
              </a:r>
              <a:r>
                <a:rPr lang="zh-CN" altLang="en-US" sz="3600" b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拓展</a:t>
              </a:r>
              <a:r>
                <a:rPr lang="en-US" altLang="zh-CN" sz="3600" b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  <a:r>
                <a:rPr lang="zh-CN" altLang="en-US" sz="3600" b="1" dirty="0">
                  <a:solidFill>
                    <a:srgbClr val="FF0000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：比较气温计、体温计、水温计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0020" y="5766355"/>
            <a:ext cx="878396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小结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气温计、体温计、水温计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基本结构相同，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在量程上有很大不同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不同温度计的结构与它们功能相匹配。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9592" y="1391452"/>
            <a:ext cx="6912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</a:rPr>
              <a:t>　　观察</a:t>
            </a:r>
            <a:r>
              <a:rPr lang="zh-CN" altLang="en-US" sz="3200" b="1" dirty="0">
                <a:latin typeface="+mn-ea"/>
              </a:rPr>
              <a:t>气温计、体温计和水温计，它们有什么相同和不同的地方</a:t>
            </a:r>
            <a:r>
              <a:rPr kumimoji="1" lang="zh-CN" altLang="en-US" sz="3200" dirty="0">
                <a:latin typeface="+mn-ea"/>
              </a:rPr>
              <a:t>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79016">
            <a:off x="1545246" y="2739717"/>
            <a:ext cx="929627" cy="28803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791" y="3433961"/>
            <a:ext cx="2393652" cy="17952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729566"/>
            <a:ext cx="2469567" cy="1556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1901149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383597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认识气温计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/>
              <a:t> 教科版三上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天气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单元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725156" y="4624385"/>
            <a:ext cx="3693688" cy="584775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教</a:t>
            </a:r>
            <a:r>
              <a:rPr lang="zh-CN" altLang="en-US" sz="3200" b="1" dirty="0" smtClean="0"/>
              <a:t>师：吕翠萍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655676" y="5517232"/>
            <a:ext cx="5832648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</a:rPr>
              <a:t>单位：成都棠湖外国语学校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60648"/>
            <a:ext cx="9395520" cy="1008112"/>
            <a:chOff x="0" y="260648"/>
            <a:chExt cx="9395520" cy="1008112"/>
          </a:xfrm>
        </p:grpSpPr>
        <p:sp>
          <p:nvSpPr>
            <p:cNvPr id="5" name="矩形 4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51520" y="441538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一、聚焦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89826" y="305042"/>
            <a:ext cx="6635473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气温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计的基本结构有哪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些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们一起来认识一下气温计。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99199"/>
            <a:ext cx="1293755" cy="4255492"/>
          </a:xfrm>
          <a:prstGeom prst="rect">
            <a:avLst/>
          </a:prstGeom>
        </p:spPr>
      </p:pic>
      <p:sp>
        <p:nvSpPr>
          <p:cNvPr id="8" name="文本框 6"/>
          <p:cNvSpPr txBox="1"/>
          <p:nvPr/>
        </p:nvSpPr>
        <p:spPr>
          <a:xfrm>
            <a:off x="2389826" y="2303451"/>
            <a:ext cx="6631894" cy="30469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要求：</a:t>
            </a:r>
            <a:endParaRPr lang="en-US" altLang="zh-CN" sz="32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32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  <a:r>
              <a:rPr lang="en-US" altLang="zh-CN" sz="32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P43</a:t>
            </a:r>
            <a:r>
              <a:rPr lang="zh-CN" altLang="en-US" sz="32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，了解气温计的结构有几部分。</a:t>
            </a:r>
            <a:endParaRPr lang="en-US" altLang="zh-CN" sz="32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思考：气温计各结构有什么作用？</a:t>
            </a:r>
            <a:endParaRPr lang="en-US" altLang="zh-CN" sz="32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" y="155129"/>
            <a:ext cx="9036495" cy="1194020"/>
            <a:chOff x="0" y="260648"/>
            <a:chExt cx="9144000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"/>
            <p:cNvSpPr txBox="1"/>
            <p:nvPr/>
          </p:nvSpPr>
          <p:spPr>
            <a:xfrm>
              <a:off x="323528" y="379983"/>
              <a:ext cx="7290314" cy="545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+mn-ea"/>
                </a:rPr>
                <a:t>二、探索</a:t>
              </a:r>
              <a:r>
                <a:rPr lang="en-US" altLang="zh-CN" sz="3600" b="1" dirty="0" smtClean="0">
                  <a:solidFill>
                    <a:srgbClr val="FF0000"/>
                  </a:solidFill>
                  <a:latin typeface="+mn-ea"/>
                </a:rPr>
                <a:t>1:</a:t>
              </a:r>
              <a:r>
                <a:rPr lang="zh-CN" altLang="en-US" sz="3600" b="1" dirty="0" smtClean="0">
                  <a:solidFill>
                    <a:srgbClr val="FF0000"/>
                  </a:solidFill>
                  <a:latin typeface="+mn-ea"/>
                </a:rPr>
                <a:t>认识气温计的结构</a:t>
              </a:r>
              <a:endParaRPr lang="zh-CN" altLang="en-US" sz="360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983924"/>
            <a:ext cx="1293755" cy="4255492"/>
          </a:xfrm>
          <a:prstGeom prst="rect">
            <a:avLst/>
          </a:prstGeom>
        </p:spPr>
      </p:pic>
      <p:cxnSp>
        <p:nvCxnSpPr>
          <p:cNvPr id="13" name="直线连接符 12"/>
          <p:cNvCxnSpPr/>
          <p:nvPr/>
        </p:nvCxnSpPr>
        <p:spPr>
          <a:xfrm flipH="1">
            <a:off x="2195736" y="2420888"/>
            <a:ext cx="117846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线连接符 69"/>
          <p:cNvCxnSpPr/>
          <p:nvPr/>
        </p:nvCxnSpPr>
        <p:spPr>
          <a:xfrm flipH="1">
            <a:off x="2411760" y="3789040"/>
            <a:ext cx="1315539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线连接符 70"/>
          <p:cNvCxnSpPr/>
          <p:nvPr/>
        </p:nvCxnSpPr>
        <p:spPr>
          <a:xfrm flipH="1">
            <a:off x="2411760" y="5085184"/>
            <a:ext cx="1160512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线连接符 71"/>
          <p:cNvCxnSpPr/>
          <p:nvPr/>
        </p:nvCxnSpPr>
        <p:spPr>
          <a:xfrm flipH="1">
            <a:off x="2411760" y="5877272"/>
            <a:ext cx="1315539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553262" y="5587101"/>
            <a:ext cx="80502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液泡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556223" y="4854351"/>
            <a:ext cx="80021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刻度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55668" y="3599546"/>
            <a:ext cx="80021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液柱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15284" y="2190055"/>
            <a:ext cx="146262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单位符号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650740" y="2327937"/>
            <a:ext cx="37075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气温计由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液泡、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刻度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液柱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、单位符号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四部分组成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25"/>
          <p:cNvSpPr txBox="1"/>
          <p:nvPr/>
        </p:nvSpPr>
        <p:spPr>
          <a:xfrm>
            <a:off x="4640494" y="3942815"/>
            <a:ext cx="3707563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℃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是温度的常用单位，读作“摄氏度”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987824" y="1163241"/>
            <a:ext cx="541392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、气温计上每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一大格被分成几小格？一大格和一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格分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别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是多少摄氏度？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、仔细观察气温计上最高可以测多少摄氏度的温度？最低呢？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55129"/>
            <a:ext cx="9467528" cy="6643793"/>
            <a:chOff x="0" y="155129"/>
            <a:chExt cx="9467528" cy="6643793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155129"/>
              <a:ext cx="9467528" cy="6643793"/>
              <a:chOff x="0" y="155129"/>
              <a:chExt cx="9467528" cy="6643793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0" y="155129"/>
                <a:ext cx="9467528" cy="1008112"/>
                <a:chOff x="0" y="260648"/>
                <a:chExt cx="9467528" cy="1008112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0" y="260648"/>
                  <a:ext cx="9144000" cy="1008112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3" name="TextBox 5"/>
                <p:cNvSpPr txBox="1"/>
                <p:nvPr/>
              </p:nvSpPr>
              <p:spPr>
                <a:xfrm>
                  <a:off x="323528" y="379983"/>
                  <a:ext cx="91440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 b="1" dirty="0">
                      <a:solidFill>
                        <a:srgbClr val="FF0000"/>
                      </a:solidFill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二、探索</a:t>
                  </a:r>
                  <a:r>
                    <a:rPr lang="en-US" altLang="zh-CN" sz="3600" b="1" dirty="0">
                      <a:solidFill>
                        <a:srgbClr val="FF0000"/>
                      </a:solidFill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2</a:t>
                  </a:r>
                  <a:r>
                    <a:rPr lang="en-US" altLang="zh-CN" sz="3600" b="1" dirty="0" smtClean="0">
                      <a:solidFill>
                        <a:srgbClr val="FF0000"/>
                      </a:solidFill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:    </a:t>
                  </a:r>
                  <a:r>
                    <a:rPr lang="zh-CN" altLang="en-US" sz="3600" b="1" dirty="0" smtClean="0">
                      <a:solidFill>
                        <a:srgbClr val="FF0000"/>
                      </a:solidFill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气</a:t>
                  </a:r>
                  <a:r>
                    <a:rPr lang="zh-CN" altLang="en-US" sz="3600" b="1" dirty="0">
                      <a:solidFill>
                        <a:srgbClr val="FF0000"/>
                      </a:solidFill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温</a:t>
                  </a:r>
                  <a:r>
                    <a:rPr lang="zh-CN" altLang="en-US" sz="3600" b="1" dirty="0" smtClean="0">
                      <a:solidFill>
                        <a:srgbClr val="FF0000"/>
                      </a:solidFill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计怎</a:t>
                  </a:r>
                  <a:r>
                    <a:rPr lang="zh-CN" altLang="en-US" sz="3600" b="1" dirty="0">
                      <a:solidFill>
                        <a:srgbClr val="FF0000"/>
                      </a:solidFill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样读数</a:t>
                  </a:r>
                </a:p>
              </p:txBody>
            </p:sp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185" r="6010" b="11348"/>
              <a:stretch/>
            </p:blipFill>
            <p:spPr>
              <a:xfrm>
                <a:off x="639438" y="1050357"/>
                <a:ext cx="2029598" cy="5748565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5076055" y="4880274"/>
              <a:ext cx="4176464" cy="1874348"/>
              <a:chOff x="2820848" y="4829172"/>
              <a:chExt cx="5349015" cy="2245828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3" cstate="print"/>
              <a:srcRect l="5342"/>
              <a:stretch/>
            </p:blipFill>
            <p:spPr>
              <a:xfrm>
                <a:off x="5587580" y="4874470"/>
                <a:ext cx="2582283" cy="2200530"/>
              </a:xfrm>
              <a:prstGeom prst="rect">
                <a:avLst/>
              </a:prstGeom>
            </p:spPr>
          </p:pic>
          <p:sp>
            <p:nvSpPr>
              <p:cNvPr id="10" name="思想气泡: 云 7"/>
              <p:cNvSpPr/>
              <p:nvPr/>
            </p:nvSpPr>
            <p:spPr>
              <a:xfrm>
                <a:off x="2820848" y="4829172"/>
                <a:ext cx="2448271" cy="1292245"/>
              </a:xfrm>
              <a:prstGeom prst="cloudCallout">
                <a:avLst>
                  <a:gd name="adj1" fmla="val 74313"/>
                  <a:gd name="adj2" fmla="val 45839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文本框 8"/>
              <p:cNvSpPr txBox="1"/>
              <p:nvPr/>
            </p:nvSpPr>
            <p:spPr>
              <a:xfrm>
                <a:off x="3410046" y="5244462"/>
                <a:ext cx="1584176" cy="46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C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3" t="3985" r="44845"/>
          <a:stretch/>
        </p:blipFill>
        <p:spPr>
          <a:xfrm>
            <a:off x="179512" y="116697"/>
            <a:ext cx="2198930" cy="643376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292080" y="620688"/>
            <a:ext cx="3537650" cy="4900612"/>
            <a:chOff x="3730406" y="4218102"/>
            <a:chExt cx="4300469" cy="587186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/>
            <a:srcRect l="4508" r="5124" b="6943"/>
            <a:stretch/>
          </p:blipFill>
          <p:spPr>
            <a:xfrm>
              <a:off x="4865446" y="4218102"/>
              <a:ext cx="2995590" cy="2488251"/>
            </a:xfrm>
            <a:prstGeom prst="rect">
              <a:avLst/>
            </a:prstGeom>
          </p:spPr>
        </p:pic>
        <p:sp>
          <p:nvSpPr>
            <p:cNvPr id="17" name="文本框 8"/>
            <p:cNvSpPr txBox="1"/>
            <p:nvPr/>
          </p:nvSpPr>
          <p:spPr>
            <a:xfrm>
              <a:off x="3730406" y="7324158"/>
              <a:ext cx="4300469" cy="2765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仔细观察这两个气温计，它们的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刻度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有什么不一样？每一小各代表的温度值一样吗？</a:t>
              </a:r>
              <a:endPara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5" r="6010" b="11348"/>
          <a:stretch/>
        </p:blipFill>
        <p:spPr>
          <a:xfrm>
            <a:off x="2627784" y="-7535"/>
            <a:ext cx="2029598" cy="6682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2"/>
          <p:cNvGrpSpPr/>
          <p:nvPr/>
        </p:nvGrpSpPr>
        <p:grpSpPr bwMode="auto">
          <a:xfrm>
            <a:off x="628756" y="1311275"/>
            <a:ext cx="732338" cy="3999911"/>
            <a:chOff x="555" y="528"/>
            <a:chExt cx="510" cy="3151"/>
          </a:xfrm>
        </p:grpSpPr>
        <p:grpSp>
          <p:nvGrpSpPr>
            <p:cNvPr id="9219" name="Group 4"/>
            <p:cNvGrpSpPr/>
            <p:nvPr/>
          </p:nvGrpSpPr>
          <p:grpSpPr bwMode="auto">
            <a:xfrm>
              <a:off x="1027" y="2830"/>
              <a:ext cx="38" cy="77"/>
              <a:chOff x="1536" y="2640"/>
              <a:chExt cx="48" cy="96"/>
            </a:xfrm>
          </p:grpSpPr>
          <p:sp>
            <p:nvSpPr>
              <p:cNvPr id="9222" name="Line 7"/>
              <p:cNvSpPr>
                <a:spLocks noChangeShapeType="1"/>
              </p:cNvSpPr>
              <p:nvPr/>
            </p:nvSpPr>
            <p:spPr bwMode="auto">
              <a:xfrm>
                <a:off x="1536" y="2640"/>
                <a:ext cx="48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3" name="Line 8"/>
              <p:cNvSpPr>
                <a:spLocks noChangeShapeType="1"/>
              </p:cNvSpPr>
              <p:nvPr/>
            </p:nvSpPr>
            <p:spPr bwMode="auto">
              <a:xfrm flipH="1">
                <a:off x="1536" y="2688"/>
                <a:ext cx="48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7" name="Group 12"/>
            <p:cNvGrpSpPr/>
            <p:nvPr/>
          </p:nvGrpSpPr>
          <p:grpSpPr bwMode="auto">
            <a:xfrm>
              <a:off x="555" y="528"/>
              <a:ext cx="213" cy="3151"/>
              <a:chOff x="2064" y="576"/>
              <a:chExt cx="213" cy="3151"/>
            </a:xfrm>
          </p:grpSpPr>
          <p:sp>
            <p:nvSpPr>
              <p:cNvPr id="9228" name="Line 13"/>
              <p:cNvSpPr>
                <a:spLocks noChangeShapeType="1"/>
              </p:cNvSpPr>
              <p:nvPr/>
            </p:nvSpPr>
            <p:spPr bwMode="auto">
              <a:xfrm>
                <a:off x="2101" y="895"/>
                <a:ext cx="0" cy="26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9" name="Line 14"/>
              <p:cNvSpPr>
                <a:spLocks noChangeShapeType="1"/>
              </p:cNvSpPr>
              <p:nvPr/>
            </p:nvSpPr>
            <p:spPr bwMode="auto">
              <a:xfrm>
                <a:off x="2245" y="895"/>
                <a:ext cx="0" cy="26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0" name="AutoShape 15"/>
              <p:cNvSpPr>
                <a:spLocks noChangeArrowheads="1"/>
              </p:cNvSpPr>
              <p:nvPr/>
            </p:nvSpPr>
            <p:spPr bwMode="auto">
              <a:xfrm>
                <a:off x="2070" y="576"/>
                <a:ext cx="175" cy="175"/>
              </a:xfrm>
              <a:custGeom>
                <a:avLst/>
                <a:gdLst>
                  <a:gd name="T0" fmla="*/ 0 w 21600"/>
                  <a:gd name="T1" fmla="*/ 10800 h 21600"/>
                  <a:gd name="T2" fmla="*/ 10800 w 21600"/>
                  <a:gd name="T3" fmla="*/ 0 h 21600"/>
                  <a:gd name="T4" fmla="*/ 21600 w 21600"/>
                  <a:gd name="T5" fmla="*/ 10800 h 21600"/>
                  <a:gd name="T6" fmla="*/ 10800 w 21600"/>
                  <a:gd name="T7" fmla="*/ 21600 h 21600"/>
                  <a:gd name="T8" fmla="*/ 0 w 21600"/>
                  <a:gd name="T9" fmla="*/ 10800 h 21600"/>
                  <a:gd name="T10" fmla="*/ 5400 w 21600"/>
                  <a:gd name="T11" fmla="*/ 10800 h 21600"/>
                  <a:gd name="T12" fmla="*/ 10800 w 21600"/>
                  <a:gd name="T13" fmla="*/ 16200 h 21600"/>
                  <a:gd name="T14" fmla="*/ 16200 w 21600"/>
                  <a:gd name="T15" fmla="*/ 10800 h 21600"/>
                  <a:gd name="T16" fmla="*/ 10800 w 21600"/>
                  <a:gd name="T17" fmla="*/ 5400 h 21600"/>
                  <a:gd name="T18" fmla="*/ 5400 w 21600"/>
                  <a:gd name="T19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9231" name="Line 16"/>
              <p:cNvSpPr>
                <a:spLocks noChangeShapeType="1"/>
              </p:cNvSpPr>
              <p:nvPr/>
            </p:nvSpPr>
            <p:spPr bwMode="auto">
              <a:xfrm flipV="1">
                <a:off x="2101" y="751"/>
                <a:ext cx="48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2" name="Line 17"/>
              <p:cNvSpPr>
                <a:spLocks noChangeShapeType="1"/>
              </p:cNvSpPr>
              <p:nvPr/>
            </p:nvSpPr>
            <p:spPr bwMode="auto">
              <a:xfrm flipH="1" flipV="1">
                <a:off x="2197" y="751"/>
                <a:ext cx="48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Oval 18"/>
              <p:cNvSpPr>
                <a:spLocks noChangeArrowheads="1"/>
              </p:cNvSpPr>
              <p:nvPr/>
            </p:nvSpPr>
            <p:spPr bwMode="auto">
              <a:xfrm>
                <a:off x="2064" y="3343"/>
                <a:ext cx="213" cy="384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34" name="Rectangle 19"/>
              <p:cNvSpPr>
                <a:spLocks noChangeArrowheads="1"/>
              </p:cNvSpPr>
              <p:nvPr/>
            </p:nvSpPr>
            <p:spPr bwMode="auto">
              <a:xfrm>
                <a:off x="2160" y="2208"/>
                <a:ext cx="48" cy="122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9235" name="Group 20"/>
              <p:cNvGrpSpPr/>
              <p:nvPr/>
            </p:nvGrpSpPr>
            <p:grpSpPr bwMode="auto">
              <a:xfrm>
                <a:off x="2149" y="1087"/>
                <a:ext cx="96" cy="1968"/>
                <a:chOff x="2149" y="1087"/>
                <a:chExt cx="96" cy="1968"/>
              </a:xfrm>
            </p:grpSpPr>
            <p:sp>
              <p:nvSpPr>
                <p:cNvPr id="9236" name="Line 21"/>
                <p:cNvSpPr>
                  <a:spLocks noChangeShapeType="1"/>
                </p:cNvSpPr>
                <p:nvPr/>
              </p:nvSpPr>
              <p:spPr bwMode="auto">
                <a:xfrm>
                  <a:off x="2149" y="1087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37" name="Line 22"/>
                <p:cNvSpPr>
                  <a:spLocks noChangeShapeType="1"/>
                </p:cNvSpPr>
                <p:nvPr/>
              </p:nvSpPr>
              <p:spPr bwMode="auto">
                <a:xfrm>
                  <a:off x="2149" y="1183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38" name="Line 23"/>
                <p:cNvSpPr>
                  <a:spLocks noChangeShapeType="1"/>
                </p:cNvSpPr>
                <p:nvPr/>
              </p:nvSpPr>
              <p:spPr bwMode="auto">
                <a:xfrm>
                  <a:off x="2149" y="123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39" name="Line 24"/>
                <p:cNvSpPr>
                  <a:spLocks noChangeShapeType="1"/>
                </p:cNvSpPr>
                <p:nvPr/>
              </p:nvSpPr>
              <p:spPr bwMode="auto">
                <a:xfrm>
                  <a:off x="2149" y="1279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0" name="Line 25"/>
                <p:cNvSpPr>
                  <a:spLocks noChangeShapeType="1"/>
                </p:cNvSpPr>
                <p:nvPr/>
              </p:nvSpPr>
              <p:spPr bwMode="auto">
                <a:xfrm>
                  <a:off x="2149" y="1327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1" name="Line 26"/>
                <p:cNvSpPr>
                  <a:spLocks noChangeShapeType="1"/>
                </p:cNvSpPr>
                <p:nvPr/>
              </p:nvSpPr>
              <p:spPr bwMode="auto">
                <a:xfrm>
                  <a:off x="2149" y="1375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2" name="Line 27"/>
                <p:cNvSpPr>
                  <a:spLocks noChangeShapeType="1"/>
                </p:cNvSpPr>
                <p:nvPr/>
              </p:nvSpPr>
              <p:spPr bwMode="auto">
                <a:xfrm>
                  <a:off x="2149" y="1423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3" name="Line 28"/>
                <p:cNvSpPr>
                  <a:spLocks noChangeShapeType="1"/>
                </p:cNvSpPr>
                <p:nvPr/>
              </p:nvSpPr>
              <p:spPr bwMode="auto">
                <a:xfrm>
                  <a:off x="2149" y="147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4" name="Line 29"/>
                <p:cNvSpPr>
                  <a:spLocks noChangeShapeType="1"/>
                </p:cNvSpPr>
                <p:nvPr/>
              </p:nvSpPr>
              <p:spPr bwMode="auto">
                <a:xfrm>
                  <a:off x="2149" y="1519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5" name="Line 30"/>
                <p:cNvSpPr>
                  <a:spLocks noChangeShapeType="1"/>
                </p:cNvSpPr>
                <p:nvPr/>
              </p:nvSpPr>
              <p:spPr bwMode="auto">
                <a:xfrm>
                  <a:off x="2149" y="1567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6" name="Line 31"/>
                <p:cNvSpPr>
                  <a:spLocks noChangeShapeType="1"/>
                </p:cNvSpPr>
                <p:nvPr/>
              </p:nvSpPr>
              <p:spPr bwMode="auto">
                <a:xfrm>
                  <a:off x="2149" y="1615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7" name="Line 32"/>
                <p:cNvSpPr>
                  <a:spLocks noChangeShapeType="1"/>
                </p:cNvSpPr>
                <p:nvPr/>
              </p:nvSpPr>
              <p:spPr bwMode="auto">
                <a:xfrm>
                  <a:off x="2149" y="1663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8" name="Line 33"/>
                <p:cNvSpPr>
                  <a:spLocks noChangeShapeType="1"/>
                </p:cNvSpPr>
                <p:nvPr/>
              </p:nvSpPr>
              <p:spPr bwMode="auto">
                <a:xfrm>
                  <a:off x="2149" y="171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9" name="Line 34"/>
                <p:cNvSpPr>
                  <a:spLocks noChangeShapeType="1"/>
                </p:cNvSpPr>
                <p:nvPr/>
              </p:nvSpPr>
              <p:spPr bwMode="auto">
                <a:xfrm>
                  <a:off x="2149" y="1759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0" name="Line 35"/>
                <p:cNvSpPr>
                  <a:spLocks noChangeShapeType="1"/>
                </p:cNvSpPr>
                <p:nvPr/>
              </p:nvSpPr>
              <p:spPr bwMode="auto">
                <a:xfrm>
                  <a:off x="2149" y="1807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1" name="Line 36"/>
                <p:cNvSpPr>
                  <a:spLocks noChangeShapeType="1"/>
                </p:cNvSpPr>
                <p:nvPr/>
              </p:nvSpPr>
              <p:spPr bwMode="auto">
                <a:xfrm>
                  <a:off x="2149" y="1135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2" name="Line 37"/>
                <p:cNvSpPr>
                  <a:spLocks noChangeShapeType="1"/>
                </p:cNvSpPr>
                <p:nvPr/>
              </p:nvSpPr>
              <p:spPr bwMode="auto">
                <a:xfrm>
                  <a:off x="2149" y="1855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3" name="Line 38"/>
                <p:cNvSpPr>
                  <a:spLocks noChangeShapeType="1"/>
                </p:cNvSpPr>
                <p:nvPr/>
              </p:nvSpPr>
              <p:spPr bwMode="auto">
                <a:xfrm>
                  <a:off x="2149" y="1903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4" name="Line 39"/>
                <p:cNvSpPr>
                  <a:spLocks noChangeShapeType="1"/>
                </p:cNvSpPr>
                <p:nvPr/>
              </p:nvSpPr>
              <p:spPr bwMode="auto">
                <a:xfrm>
                  <a:off x="2149" y="195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5" name="Line 40"/>
                <p:cNvSpPr>
                  <a:spLocks noChangeShapeType="1"/>
                </p:cNvSpPr>
                <p:nvPr/>
              </p:nvSpPr>
              <p:spPr bwMode="auto">
                <a:xfrm>
                  <a:off x="2149" y="1999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6" name="Line 41"/>
                <p:cNvSpPr>
                  <a:spLocks noChangeShapeType="1"/>
                </p:cNvSpPr>
                <p:nvPr/>
              </p:nvSpPr>
              <p:spPr bwMode="auto">
                <a:xfrm>
                  <a:off x="2149" y="2047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7" name="Line 42"/>
                <p:cNvSpPr>
                  <a:spLocks noChangeShapeType="1"/>
                </p:cNvSpPr>
                <p:nvPr/>
              </p:nvSpPr>
              <p:spPr bwMode="auto">
                <a:xfrm>
                  <a:off x="2149" y="2095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8" name="Line 43"/>
                <p:cNvSpPr>
                  <a:spLocks noChangeShapeType="1"/>
                </p:cNvSpPr>
                <p:nvPr/>
              </p:nvSpPr>
              <p:spPr bwMode="auto">
                <a:xfrm>
                  <a:off x="2149" y="2143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9" name="Line 44"/>
                <p:cNvSpPr>
                  <a:spLocks noChangeShapeType="1"/>
                </p:cNvSpPr>
                <p:nvPr/>
              </p:nvSpPr>
              <p:spPr bwMode="auto">
                <a:xfrm>
                  <a:off x="2149" y="219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0" name="Line 45"/>
                <p:cNvSpPr>
                  <a:spLocks noChangeShapeType="1"/>
                </p:cNvSpPr>
                <p:nvPr/>
              </p:nvSpPr>
              <p:spPr bwMode="auto">
                <a:xfrm>
                  <a:off x="2149" y="2239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1" name="Line 46"/>
                <p:cNvSpPr>
                  <a:spLocks noChangeShapeType="1"/>
                </p:cNvSpPr>
                <p:nvPr/>
              </p:nvSpPr>
              <p:spPr bwMode="auto">
                <a:xfrm>
                  <a:off x="2149" y="2287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2" name="Line 47"/>
                <p:cNvSpPr>
                  <a:spLocks noChangeShapeType="1"/>
                </p:cNvSpPr>
                <p:nvPr/>
              </p:nvSpPr>
              <p:spPr bwMode="auto">
                <a:xfrm>
                  <a:off x="2149" y="2335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3" name="Line 48"/>
                <p:cNvSpPr>
                  <a:spLocks noChangeShapeType="1"/>
                </p:cNvSpPr>
                <p:nvPr/>
              </p:nvSpPr>
              <p:spPr bwMode="auto">
                <a:xfrm>
                  <a:off x="2149" y="2383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4" name="Line 49"/>
                <p:cNvSpPr>
                  <a:spLocks noChangeShapeType="1"/>
                </p:cNvSpPr>
                <p:nvPr/>
              </p:nvSpPr>
              <p:spPr bwMode="auto">
                <a:xfrm>
                  <a:off x="2149" y="243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5" name="Line 50"/>
                <p:cNvSpPr>
                  <a:spLocks noChangeShapeType="1"/>
                </p:cNvSpPr>
                <p:nvPr/>
              </p:nvSpPr>
              <p:spPr bwMode="auto">
                <a:xfrm>
                  <a:off x="2149" y="2479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6" name="Line 51"/>
                <p:cNvSpPr>
                  <a:spLocks noChangeShapeType="1"/>
                </p:cNvSpPr>
                <p:nvPr/>
              </p:nvSpPr>
              <p:spPr bwMode="auto">
                <a:xfrm>
                  <a:off x="2149" y="2527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7" name="Line 52"/>
                <p:cNvSpPr>
                  <a:spLocks noChangeShapeType="1"/>
                </p:cNvSpPr>
                <p:nvPr/>
              </p:nvSpPr>
              <p:spPr bwMode="auto">
                <a:xfrm>
                  <a:off x="2149" y="2575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8" name="Line 53"/>
                <p:cNvSpPr>
                  <a:spLocks noChangeShapeType="1"/>
                </p:cNvSpPr>
                <p:nvPr/>
              </p:nvSpPr>
              <p:spPr bwMode="auto">
                <a:xfrm>
                  <a:off x="2149" y="2623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9" name="Line 54"/>
                <p:cNvSpPr>
                  <a:spLocks noChangeShapeType="1"/>
                </p:cNvSpPr>
                <p:nvPr/>
              </p:nvSpPr>
              <p:spPr bwMode="auto">
                <a:xfrm>
                  <a:off x="2149" y="267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70" name="Line 55"/>
                <p:cNvSpPr>
                  <a:spLocks noChangeShapeType="1"/>
                </p:cNvSpPr>
                <p:nvPr/>
              </p:nvSpPr>
              <p:spPr bwMode="auto">
                <a:xfrm>
                  <a:off x="2149" y="2719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71" name="Line 56"/>
                <p:cNvSpPr>
                  <a:spLocks noChangeShapeType="1"/>
                </p:cNvSpPr>
                <p:nvPr/>
              </p:nvSpPr>
              <p:spPr bwMode="auto">
                <a:xfrm>
                  <a:off x="2149" y="2767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72" name="Line 57"/>
                <p:cNvSpPr>
                  <a:spLocks noChangeShapeType="1"/>
                </p:cNvSpPr>
                <p:nvPr/>
              </p:nvSpPr>
              <p:spPr bwMode="auto">
                <a:xfrm>
                  <a:off x="2149" y="2815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73" name="Line 58"/>
                <p:cNvSpPr>
                  <a:spLocks noChangeShapeType="1"/>
                </p:cNvSpPr>
                <p:nvPr/>
              </p:nvSpPr>
              <p:spPr bwMode="auto">
                <a:xfrm>
                  <a:off x="2149" y="2863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74" name="Line 59"/>
                <p:cNvSpPr>
                  <a:spLocks noChangeShapeType="1"/>
                </p:cNvSpPr>
                <p:nvPr/>
              </p:nvSpPr>
              <p:spPr bwMode="auto">
                <a:xfrm>
                  <a:off x="2149" y="291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75" name="Line 60"/>
                <p:cNvSpPr>
                  <a:spLocks noChangeShapeType="1"/>
                </p:cNvSpPr>
                <p:nvPr/>
              </p:nvSpPr>
              <p:spPr bwMode="auto">
                <a:xfrm>
                  <a:off x="2149" y="2959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76" name="Line 61"/>
                <p:cNvSpPr>
                  <a:spLocks noChangeShapeType="1"/>
                </p:cNvSpPr>
                <p:nvPr/>
              </p:nvSpPr>
              <p:spPr bwMode="auto">
                <a:xfrm>
                  <a:off x="2149" y="3007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77" name="Line 62"/>
                <p:cNvSpPr>
                  <a:spLocks noChangeShapeType="1"/>
                </p:cNvSpPr>
                <p:nvPr/>
              </p:nvSpPr>
              <p:spPr bwMode="auto">
                <a:xfrm>
                  <a:off x="2149" y="3055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78" name="Group 63"/>
          <p:cNvGrpSpPr/>
          <p:nvPr/>
        </p:nvGrpSpPr>
        <p:grpSpPr bwMode="auto">
          <a:xfrm>
            <a:off x="1835150" y="533400"/>
            <a:ext cx="2514600" cy="6096000"/>
            <a:chOff x="1344" y="336"/>
            <a:chExt cx="1584" cy="3840"/>
          </a:xfrm>
        </p:grpSpPr>
        <p:sp>
          <p:nvSpPr>
            <p:cNvPr id="9279" name="Rectangle 64"/>
            <p:cNvSpPr>
              <a:spLocks noChangeArrowheads="1"/>
            </p:cNvSpPr>
            <p:nvPr/>
          </p:nvSpPr>
          <p:spPr bwMode="auto">
            <a:xfrm>
              <a:off x="1728" y="1776"/>
              <a:ext cx="578" cy="2381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80" name="AutoShape 65"/>
            <p:cNvSpPr>
              <a:spLocks noChangeArrowheads="1"/>
            </p:cNvSpPr>
            <p:nvPr/>
          </p:nvSpPr>
          <p:spPr bwMode="auto">
            <a:xfrm>
              <a:off x="1344" y="342"/>
              <a:ext cx="1584" cy="3834"/>
            </a:xfrm>
            <a:prstGeom prst="wedgeRoundRectCallout">
              <a:avLst>
                <a:gd name="adj1" fmla="val -86931"/>
                <a:gd name="adj2" fmla="val -3259"/>
                <a:gd name="adj3" fmla="val 16667"/>
              </a:avLst>
            </a:prstGeom>
            <a:noFill/>
            <a:ln w="381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9281" name="Line 66"/>
            <p:cNvSpPr>
              <a:spLocks noChangeShapeType="1"/>
            </p:cNvSpPr>
            <p:nvPr/>
          </p:nvSpPr>
          <p:spPr bwMode="auto">
            <a:xfrm>
              <a:off x="1570" y="336"/>
              <a:ext cx="0" cy="38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2" name="Line 67"/>
            <p:cNvSpPr>
              <a:spLocks noChangeShapeType="1"/>
            </p:cNvSpPr>
            <p:nvPr/>
          </p:nvSpPr>
          <p:spPr bwMode="auto">
            <a:xfrm>
              <a:off x="2475" y="336"/>
              <a:ext cx="0" cy="38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3" name="Line 68"/>
            <p:cNvSpPr>
              <a:spLocks noChangeShapeType="1"/>
            </p:cNvSpPr>
            <p:nvPr/>
          </p:nvSpPr>
          <p:spPr bwMode="auto">
            <a:xfrm>
              <a:off x="2174" y="394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4" name="Line 69"/>
            <p:cNvSpPr>
              <a:spLocks noChangeShapeType="1"/>
            </p:cNvSpPr>
            <p:nvPr/>
          </p:nvSpPr>
          <p:spPr bwMode="auto">
            <a:xfrm>
              <a:off x="2174" y="569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5" name="Line 70"/>
            <p:cNvSpPr>
              <a:spLocks noChangeShapeType="1"/>
            </p:cNvSpPr>
            <p:nvPr/>
          </p:nvSpPr>
          <p:spPr bwMode="auto">
            <a:xfrm>
              <a:off x="2174" y="743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6" name="Line 71"/>
            <p:cNvSpPr>
              <a:spLocks noChangeShapeType="1"/>
            </p:cNvSpPr>
            <p:nvPr/>
          </p:nvSpPr>
          <p:spPr bwMode="auto">
            <a:xfrm>
              <a:off x="2174" y="918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7" name="Line 72"/>
            <p:cNvSpPr>
              <a:spLocks noChangeShapeType="1"/>
            </p:cNvSpPr>
            <p:nvPr/>
          </p:nvSpPr>
          <p:spPr bwMode="auto">
            <a:xfrm>
              <a:off x="2174" y="1441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8" name="Line 73"/>
            <p:cNvSpPr>
              <a:spLocks noChangeShapeType="1"/>
            </p:cNvSpPr>
            <p:nvPr/>
          </p:nvSpPr>
          <p:spPr bwMode="auto">
            <a:xfrm>
              <a:off x="2174" y="1267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9" name="Line 74"/>
            <p:cNvSpPr>
              <a:spLocks noChangeShapeType="1"/>
            </p:cNvSpPr>
            <p:nvPr/>
          </p:nvSpPr>
          <p:spPr bwMode="auto">
            <a:xfrm>
              <a:off x="2174" y="1092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0" name="Line 75"/>
            <p:cNvSpPr>
              <a:spLocks noChangeShapeType="1"/>
            </p:cNvSpPr>
            <p:nvPr/>
          </p:nvSpPr>
          <p:spPr bwMode="auto">
            <a:xfrm>
              <a:off x="2174" y="1616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1" name="Line 76"/>
            <p:cNvSpPr>
              <a:spLocks noChangeShapeType="1"/>
            </p:cNvSpPr>
            <p:nvPr/>
          </p:nvSpPr>
          <p:spPr bwMode="auto">
            <a:xfrm>
              <a:off x="2174" y="1791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2" name="Line 77"/>
            <p:cNvSpPr>
              <a:spLocks noChangeShapeType="1"/>
            </p:cNvSpPr>
            <p:nvPr/>
          </p:nvSpPr>
          <p:spPr bwMode="auto">
            <a:xfrm>
              <a:off x="2174" y="1965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3" name="Line 78"/>
            <p:cNvSpPr>
              <a:spLocks noChangeShapeType="1"/>
            </p:cNvSpPr>
            <p:nvPr/>
          </p:nvSpPr>
          <p:spPr bwMode="auto">
            <a:xfrm>
              <a:off x="2174" y="2140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4" name="Line 79"/>
            <p:cNvSpPr>
              <a:spLocks noChangeShapeType="1"/>
            </p:cNvSpPr>
            <p:nvPr/>
          </p:nvSpPr>
          <p:spPr bwMode="auto">
            <a:xfrm>
              <a:off x="1947" y="394"/>
              <a:ext cx="30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5" name="Line 80"/>
            <p:cNvSpPr>
              <a:spLocks noChangeShapeType="1"/>
            </p:cNvSpPr>
            <p:nvPr/>
          </p:nvSpPr>
          <p:spPr bwMode="auto">
            <a:xfrm>
              <a:off x="2098" y="1267"/>
              <a:ext cx="30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6" name="Line 81"/>
            <p:cNvSpPr>
              <a:spLocks noChangeShapeType="1"/>
            </p:cNvSpPr>
            <p:nvPr/>
          </p:nvSpPr>
          <p:spPr bwMode="auto">
            <a:xfrm>
              <a:off x="1947" y="2140"/>
              <a:ext cx="30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7" name="Text Box 82"/>
            <p:cNvSpPr txBox="1">
              <a:spLocks noChangeArrowheads="1"/>
            </p:cNvSpPr>
            <p:nvPr/>
          </p:nvSpPr>
          <p:spPr bwMode="auto">
            <a:xfrm>
              <a:off x="1776" y="336"/>
              <a:ext cx="38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9298" name="Text Box 83"/>
            <p:cNvSpPr txBox="1">
              <a:spLocks noChangeArrowheads="1"/>
            </p:cNvSpPr>
            <p:nvPr/>
          </p:nvSpPr>
          <p:spPr bwMode="auto">
            <a:xfrm>
              <a:off x="1776" y="1824"/>
              <a:ext cx="48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9299" name="Rectangle 84"/>
            <p:cNvSpPr>
              <a:spLocks noChangeArrowheads="1"/>
            </p:cNvSpPr>
            <p:nvPr/>
          </p:nvSpPr>
          <p:spPr bwMode="auto">
            <a:xfrm>
              <a:off x="2304" y="336"/>
              <a:ext cx="141" cy="3831"/>
            </a:xfrm>
            <a:prstGeom prst="rect">
              <a:avLst/>
            </a:prstGeom>
            <a:solidFill>
              <a:schemeClr val="tx1">
                <a:alpha val="50195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00" name="Line 85"/>
            <p:cNvSpPr>
              <a:spLocks noChangeShapeType="1"/>
            </p:cNvSpPr>
            <p:nvPr/>
          </p:nvSpPr>
          <p:spPr bwMode="auto">
            <a:xfrm>
              <a:off x="2174" y="2297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1" name="Line 86"/>
            <p:cNvSpPr>
              <a:spLocks noChangeShapeType="1"/>
            </p:cNvSpPr>
            <p:nvPr/>
          </p:nvSpPr>
          <p:spPr bwMode="auto">
            <a:xfrm>
              <a:off x="2174" y="2471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2" name="Line 87"/>
            <p:cNvSpPr>
              <a:spLocks noChangeShapeType="1"/>
            </p:cNvSpPr>
            <p:nvPr/>
          </p:nvSpPr>
          <p:spPr bwMode="auto">
            <a:xfrm>
              <a:off x="2174" y="2646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3" name="Line 88"/>
            <p:cNvSpPr>
              <a:spLocks noChangeShapeType="1"/>
            </p:cNvSpPr>
            <p:nvPr/>
          </p:nvSpPr>
          <p:spPr bwMode="auto">
            <a:xfrm>
              <a:off x="2174" y="3169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4" name="Line 89"/>
            <p:cNvSpPr>
              <a:spLocks noChangeShapeType="1"/>
            </p:cNvSpPr>
            <p:nvPr/>
          </p:nvSpPr>
          <p:spPr bwMode="auto">
            <a:xfrm>
              <a:off x="2174" y="2995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5" name="Line 90"/>
            <p:cNvSpPr>
              <a:spLocks noChangeShapeType="1"/>
            </p:cNvSpPr>
            <p:nvPr/>
          </p:nvSpPr>
          <p:spPr bwMode="auto">
            <a:xfrm>
              <a:off x="2174" y="2820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6" name="Line 91"/>
            <p:cNvSpPr>
              <a:spLocks noChangeShapeType="1"/>
            </p:cNvSpPr>
            <p:nvPr/>
          </p:nvSpPr>
          <p:spPr bwMode="auto">
            <a:xfrm>
              <a:off x="2174" y="3344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7" name="Line 92"/>
            <p:cNvSpPr>
              <a:spLocks noChangeShapeType="1"/>
            </p:cNvSpPr>
            <p:nvPr/>
          </p:nvSpPr>
          <p:spPr bwMode="auto">
            <a:xfrm>
              <a:off x="2174" y="3519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8" name="Line 93"/>
            <p:cNvSpPr>
              <a:spLocks noChangeShapeType="1"/>
            </p:cNvSpPr>
            <p:nvPr/>
          </p:nvSpPr>
          <p:spPr bwMode="auto">
            <a:xfrm>
              <a:off x="2174" y="3693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9" name="Line 94"/>
            <p:cNvSpPr>
              <a:spLocks noChangeShapeType="1"/>
            </p:cNvSpPr>
            <p:nvPr/>
          </p:nvSpPr>
          <p:spPr bwMode="auto">
            <a:xfrm>
              <a:off x="2174" y="3868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0" name="Line 95"/>
            <p:cNvSpPr>
              <a:spLocks noChangeShapeType="1"/>
            </p:cNvSpPr>
            <p:nvPr/>
          </p:nvSpPr>
          <p:spPr bwMode="auto">
            <a:xfrm>
              <a:off x="2098" y="2995"/>
              <a:ext cx="30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1" name="Line 96"/>
            <p:cNvSpPr>
              <a:spLocks noChangeShapeType="1"/>
            </p:cNvSpPr>
            <p:nvPr/>
          </p:nvSpPr>
          <p:spPr bwMode="auto">
            <a:xfrm>
              <a:off x="1947" y="3868"/>
              <a:ext cx="30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2" name="Rectangle 97"/>
            <p:cNvSpPr>
              <a:spLocks noChangeArrowheads="1"/>
            </p:cNvSpPr>
            <p:nvPr/>
          </p:nvSpPr>
          <p:spPr bwMode="auto">
            <a:xfrm>
              <a:off x="1584" y="345"/>
              <a:ext cx="144" cy="3831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13" name="Line 98"/>
            <p:cNvSpPr>
              <a:spLocks noChangeShapeType="1"/>
            </p:cNvSpPr>
            <p:nvPr/>
          </p:nvSpPr>
          <p:spPr bwMode="auto">
            <a:xfrm>
              <a:off x="2160" y="4032"/>
              <a:ext cx="30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4" name="Text Box 99"/>
            <p:cNvSpPr txBox="1">
              <a:spLocks noChangeArrowheads="1"/>
            </p:cNvSpPr>
            <p:nvPr/>
          </p:nvSpPr>
          <p:spPr bwMode="auto">
            <a:xfrm>
              <a:off x="1776" y="3571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anose="02020603050405020304" pitchFamily="18" charset="0"/>
                </a:rPr>
                <a:t>0</a:t>
              </a:r>
            </a:p>
          </p:txBody>
        </p:sp>
      </p:grpSp>
      <p:sp>
        <p:nvSpPr>
          <p:cNvPr id="9315" name="Line 100"/>
          <p:cNvSpPr>
            <a:spLocks noChangeShapeType="1"/>
          </p:cNvSpPr>
          <p:nvPr/>
        </p:nvSpPr>
        <p:spPr bwMode="auto">
          <a:xfrm>
            <a:off x="3733800" y="2819400"/>
            <a:ext cx="1414463" cy="33338"/>
          </a:xfrm>
          <a:prstGeom prst="line">
            <a:avLst/>
          </a:prstGeom>
          <a:noFill/>
          <a:ln w="57150">
            <a:solidFill>
              <a:srgbClr val="33CCCC"/>
            </a:solidFill>
            <a:prstDash val="dash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16" name="Text Box 101"/>
          <p:cNvSpPr txBox="1">
            <a:spLocks noChangeArrowheads="1"/>
          </p:cNvSpPr>
          <p:nvPr/>
        </p:nvSpPr>
        <p:spPr bwMode="auto">
          <a:xfrm>
            <a:off x="5076825" y="3429000"/>
            <a:ext cx="20875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写作：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17" name="Text Box 102"/>
          <p:cNvSpPr txBox="1">
            <a:spLocks noChangeArrowheads="1"/>
          </p:cNvSpPr>
          <p:nvPr/>
        </p:nvSpPr>
        <p:spPr bwMode="auto">
          <a:xfrm>
            <a:off x="5076825" y="2459038"/>
            <a:ext cx="20875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读作：</a:t>
            </a:r>
          </a:p>
        </p:txBody>
      </p:sp>
      <p:sp>
        <p:nvSpPr>
          <p:cNvPr id="111719" name="Text Box 103"/>
          <p:cNvSpPr txBox="1">
            <a:spLocks noChangeArrowheads="1"/>
          </p:cNvSpPr>
          <p:nvPr/>
        </p:nvSpPr>
        <p:spPr bwMode="auto">
          <a:xfrm>
            <a:off x="6454775" y="2511425"/>
            <a:ext cx="22209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</a:rPr>
              <a:t>12</a:t>
            </a:r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</a:rPr>
              <a:t>摄氏度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111720" name="Text Box 104"/>
          <p:cNvSpPr txBox="1">
            <a:spLocks noChangeArrowheads="1"/>
          </p:cNvSpPr>
          <p:nvPr/>
        </p:nvSpPr>
        <p:spPr bwMode="auto">
          <a:xfrm>
            <a:off x="6443663" y="3429000"/>
            <a:ext cx="18716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</a:rPr>
              <a:t>12℃</a:t>
            </a:r>
          </a:p>
        </p:txBody>
      </p:sp>
      <p:sp>
        <p:nvSpPr>
          <p:cNvPr id="9320" name="Rectangle 106"/>
          <p:cNvSpPr>
            <a:spLocks noChangeArrowheads="1"/>
          </p:cNvSpPr>
          <p:nvPr/>
        </p:nvSpPr>
        <p:spPr bwMode="auto">
          <a:xfrm>
            <a:off x="4211638" y="188913"/>
            <a:ext cx="49323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/>
              <a:t> </a:t>
            </a:r>
            <a:r>
              <a:rPr lang="zh-CN" altLang="en-US" sz="4000" b="1"/>
              <a:t>摄氏温度的读和写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11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719" grpId="0"/>
      <p:bldP spid="1117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Group 2"/>
          <p:cNvGrpSpPr/>
          <p:nvPr/>
        </p:nvGrpSpPr>
        <p:grpSpPr bwMode="auto">
          <a:xfrm>
            <a:off x="1662973" y="2780588"/>
            <a:ext cx="2268538" cy="3187700"/>
            <a:chOff x="4176" y="1584"/>
            <a:chExt cx="1248" cy="1728"/>
          </a:xfrm>
        </p:grpSpPr>
        <p:sp>
          <p:nvSpPr>
            <p:cNvPr id="10242" name="Rectangle 3"/>
            <p:cNvSpPr>
              <a:spLocks noChangeArrowheads="1"/>
            </p:cNvSpPr>
            <p:nvPr/>
          </p:nvSpPr>
          <p:spPr bwMode="auto">
            <a:xfrm>
              <a:off x="4464" y="2352"/>
              <a:ext cx="480" cy="96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43" name="AutoShape 4"/>
            <p:cNvSpPr>
              <a:spLocks noChangeArrowheads="1"/>
            </p:cNvSpPr>
            <p:nvPr/>
          </p:nvSpPr>
          <p:spPr bwMode="auto">
            <a:xfrm>
              <a:off x="4176" y="1584"/>
              <a:ext cx="1248" cy="1728"/>
            </a:xfrm>
            <a:prstGeom prst="wedgeRoundRectCallout">
              <a:avLst>
                <a:gd name="adj1" fmla="val -85417"/>
                <a:gd name="adj2" fmla="val -32000"/>
                <a:gd name="adj3" fmla="val 16667"/>
              </a:avLst>
            </a:prstGeom>
            <a:noFill/>
            <a:ln w="381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0244" name="Line 5"/>
            <p:cNvSpPr>
              <a:spLocks noChangeShapeType="1"/>
            </p:cNvSpPr>
            <p:nvPr/>
          </p:nvSpPr>
          <p:spPr bwMode="auto">
            <a:xfrm>
              <a:off x="4354" y="1584"/>
              <a:ext cx="0" cy="172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5" name="Line 6"/>
            <p:cNvSpPr>
              <a:spLocks noChangeShapeType="1"/>
            </p:cNvSpPr>
            <p:nvPr/>
          </p:nvSpPr>
          <p:spPr bwMode="auto">
            <a:xfrm>
              <a:off x="5067" y="1584"/>
              <a:ext cx="0" cy="172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6" name="Line 7"/>
            <p:cNvSpPr>
              <a:spLocks noChangeShapeType="1"/>
            </p:cNvSpPr>
            <p:nvPr/>
          </p:nvSpPr>
          <p:spPr bwMode="auto">
            <a:xfrm>
              <a:off x="4830" y="1776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7" name="Line 8"/>
            <p:cNvSpPr>
              <a:spLocks noChangeShapeType="1"/>
            </p:cNvSpPr>
            <p:nvPr/>
          </p:nvSpPr>
          <p:spPr bwMode="auto">
            <a:xfrm>
              <a:off x="4830" y="1920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8" name="Line 9"/>
            <p:cNvSpPr>
              <a:spLocks noChangeShapeType="1"/>
            </p:cNvSpPr>
            <p:nvPr/>
          </p:nvSpPr>
          <p:spPr bwMode="auto">
            <a:xfrm>
              <a:off x="4830" y="2064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9" name="Line 10"/>
            <p:cNvSpPr>
              <a:spLocks noChangeShapeType="1"/>
            </p:cNvSpPr>
            <p:nvPr/>
          </p:nvSpPr>
          <p:spPr bwMode="auto">
            <a:xfrm>
              <a:off x="4830" y="2208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Line 11"/>
            <p:cNvSpPr>
              <a:spLocks noChangeShapeType="1"/>
            </p:cNvSpPr>
            <p:nvPr/>
          </p:nvSpPr>
          <p:spPr bwMode="auto">
            <a:xfrm>
              <a:off x="4830" y="2640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1" name="Line 12"/>
            <p:cNvSpPr>
              <a:spLocks noChangeShapeType="1"/>
            </p:cNvSpPr>
            <p:nvPr/>
          </p:nvSpPr>
          <p:spPr bwMode="auto">
            <a:xfrm>
              <a:off x="4830" y="2496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Line 13"/>
            <p:cNvSpPr>
              <a:spLocks noChangeShapeType="1"/>
            </p:cNvSpPr>
            <p:nvPr/>
          </p:nvSpPr>
          <p:spPr bwMode="auto">
            <a:xfrm>
              <a:off x="4830" y="2352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3" name="Line 14"/>
            <p:cNvSpPr>
              <a:spLocks noChangeShapeType="1"/>
            </p:cNvSpPr>
            <p:nvPr/>
          </p:nvSpPr>
          <p:spPr bwMode="auto">
            <a:xfrm>
              <a:off x="4830" y="2784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4" name="Line 15"/>
            <p:cNvSpPr>
              <a:spLocks noChangeShapeType="1"/>
            </p:cNvSpPr>
            <p:nvPr/>
          </p:nvSpPr>
          <p:spPr bwMode="auto">
            <a:xfrm>
              <a:off x="4830" y="2928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5" name="Line 16"/>
            <p:cNvSpPr>
              <a:spLocks noChangeShapeType="1"/>
            </p:cNvSpPr>
            <p:nvPr/>
          </p:nvSpPr>
          <p:spPr bwMode="auto">
            <a:xfrm>
              <a:off x="4830" y="3072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Line 17"/>
            <p:cNvSpPr>
              <a:spLocks noChangeShapeType="1"/>
            </p:cNvSpPr>
            <p:nvPr/>
          </p:nvSpPr>
          <p:spPr bwMode="auto">
            <a:xfrm>
              <a:off x="4830" y="3216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7" name="Line 18"/>
            <p:cNvSpPr>
              <a:spLocks noChangeShapeType="1"/>
            </p:cNvSpPr>
            <p:nvPr/>
          </p:nvSpPr>
          <p:spPr bwMode="auto">
            <a:xfrm>
              <a:off x="4651" y="1776"/>
              <a:ext cx="23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8" name="Line 19"/>
            <p:cNvSpPr>
              <a:spLocks noChangeShapeType="1"/>
            </p:cNvSpPr>
            <p:nvPr/>
          </p:nvSpPr>
          <p:spPr bwMode="auto">
            <a:xfrm>
              <a:off x="4770" y="2496"/>
              <a:ext cx="23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Line 20"/>
            <p:cNvSpPr>
              <a:spLocks noChangeShapeType="1"/>
            </p:cNvSpPr>
            <p:nvPr/>
          </p:nvSpPr>
          <p:spPr bwMode="auto">
            <a:xfrm>
              <a:off x="4651" y="3216"/>
              <a:ext cx="23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Text Box 21"/>
            <p:cNvSpPr txBox="1">
              <a:spLocks noChangeArrowheads="1"/>
            </p:cNvSpPr>
            <p:nvPr/>
          </p:nvSpPr>
          <p:spPr bwMode="auto">
            <a:xfrm>
              <a:off x="4464" y="1699"/>
              <a:ext cx="432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0261" name="Text Box 22"/>
            <p:cNvSpPr txBox="1">
              <a:spLocks noChangeArrowheads="1"/>
            </p:cNvSpPr>
            <p:nvPr/>
          </p:nvSpPr>
          <p:spPr bwMode="auto">
            <a:xfrm>
              <a:off x="4416" y="2899"/>
              <a:ext cx="672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10262" name="Rectangle 23"/>
            <p:cNvSpPr>
              <a:spLocks noChangeArrowheads="1"/>
            </p:cNvSpPr>
            <p:nvPr/>
          </p:nvSpPr>
          <p:spPr bwMode="auto">
            <a:xfrm>
              <a:off x="4368" y="1584"/>
              <a:ext cx="96" cy="1721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3" name="Rectangle 24"/>
            <p:cNvSpPr>
              <a:spLocks noChangeArrowheads="1"/>
            </p:cNvSpPr>
            <p:nvPr/>
          </p:nvSpPr>
          <p:spPr bwMode="auto">
            <a:xfrm>
              <a:off x="4944" y="1584"/>
              <a:ext cx="96" cy="1721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4" name="Line 25"/>
            <p:cNvSpPr>
              <a:spLocks noChangeShapeType="1"/>
            </p:cNvSpPr>
            <p:nvPr/>
          </p:nvSpPr>
          <p:spPr bwMode="auto">
            <a:xfrm>
              <a:off x="4848" y="1584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5" name="Line 26"/>
            <p:cNvSpPr>
              <a:spLocks noChangeShapeType="1"/>
            </p:cNvSpPr>
            <p:nvPr/>
          </p:nvSpPr>
          <p:spPr bwMode="auto">
            <a:xfrm>
              <a:off x="4848" y="1632"/>
              <a:ext cx="23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76" name="Group 37"/>
          <p:cNvGrpSpPr/>
          <p:nvPr/>
        </p:nvGrpSpPr>
        <p:grpSpPr bwMode="auto">
          <a:xfrm>
            <a:off x="583996" y="333200"/>
            <a:ext cx="387449" cy="5811394"/>
            <a:chOff x="2064" y="576"/>
            <a:chExt cx="213" cy="3151"/>
          </a:xfrm>
        </p:grpSpPr>
        <p:sp>
          <p:nvSpPr>
            <p:cNvPr id="10277" name="Line 38"/>
            <p:cNvSpPr>
              <a:spLocks noChangeShapeType="1"/>
            </p:cNvSpPr>
            <p:nvPr/>
          </p:nvSpPr>
          <p:spPr bwMode="auto">
            <a:xfrm>
              <a:off x="2101" y="895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8" name="Line 39"/>
            <p:cNvSpPr>
              <a:spLocks noChangeShapeType="1"/>
            </p:cNvSpPr>
            <p:nvPr/>
          </p:nvSpPr>
          <p:spPr bwMode="auto">
            <a:xfrm>
              <a:off x="2245" y="895"/>
              <a:ext cx="0" cy="26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9" name="AutoShape 40"/>
            <p:cNvSpPr>
              <a:spLocks noChangeArrowheads="1"/>
            </p:cNvSpPr>
            <p:nvPr/>
          </p:nvSpPr>
          <p:spPr bwMode="auto">
            <a:xfrm>
              <a:off x="2070" y="576"/>
              <a:ext cx="175" cy="175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10800 w 21600"/>
                <a:gd name="T7" fmla="*/ 21600 h 21600"/>
                <a:gd name="T8" fmla="*/ 0 w 21600"/>
                <a:gd name="T9" fmla="*/ 10800 h 21600"/>
                <a:gd name="T10" fmla="*/ 5400 w 21600"/>
                <a:gd name="T11" fmla="*/ 10800 h 21600"/>
                <a:gd name="T12" fmla="*/ 10800 w 21600"/>
                <a:gd name="T13" fmla="*/ 16200 h 21600"/>
                <a:gd name="T14" fmla="*/ 16200 w 21600"/>
                <a:gd name="T15" fmla="*/ 10800 h 21600"/>
                <a:gd name="T16" fmla="*/ 10800 w 21600"/>
                <a:gd name="T17" fmla="*/ 5400 h 21600"/>
                <a:gd name="T18" fmla="*/ 5400 w 21600"/>
                <a:gd name="T19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0280" name="Line 41"/>
            <p:cNvSpPr>
              <a:spLocks noChangeShapeType="1"/>
            </p:cNvSpPr>
            <p:nvPr/>
          </p:nvSpPr>
          <p:spPr bwMode="auto">
            <a:xfrm flipV="1">
              <a:off x="2101" y="751"/>
              <a:ext cx="4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1" name="Line 42"/>
            <p:cNvSpPr>
              <a:spLocks noChangeShapeType="1"/>
            </p:cNvSpPr>
            <p:nvPr/>
          </p:nvSpPr>
          <p:spPr bwMode="auto">
            <a:xfrm flipH="1" flipV="1">
              <a:off x="2197" y="751"/>
              <a:ext cx="4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2" name="Oval 43"/>
            <p:cNvSpPr>
              <a:spLocks noChangeArrowheads="1"/>
            </p:cNvSpPr>
            <p:nvPr/>
          </p:nvSpPr>
          <p:spPr bwMode="auto">
            <a:xfrm>
              <a:off x="2064" y="3343"/>
              <a:ext cx="213" cy="384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3" name="Rectangle 44"/>
            <p:cNvSpPr>
              <a:spLocks noChangeArrowheads="1"/>
            </p:cNvSpPr>
            <p:nvPr/>
          </p:nvSpPr>
          <p:spPr bwMode="auto">
            <a:xfrm>
              <a:off x="2160" y="2208"/>
              <a:ext cx="48" cy="122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84" name="Group 45"/>
            <p:cNvGrpSpPr/>
            <p:nvPr/>
          </p:nvGrpSpPr>
          <p:grpSpPr bwMode="auto">
            <a:xfrm>
              <a:off x="2149" y="1087"/>
              <a:ext cx="96" cy="1968"/>
              <a:chOff x="2149" y="1087"/>
              <a:chExt cx="96" cy="1968"/>
            </a:xfrm>
          </p:grpSpPr>
          <p:sp>
            <p:nvSpPr>
              <p:cNvPr id="10285" name="Line 46"/>
              <p:cNvSpPr>
                <a:spLocks noChangeShapeType="1"/>
              </p:cNvSpPr>
              <p:nvPr/>
            </p:nvSpPr>
            <p:spPr bwMode="auto">
              <a:xfrm>
                <a:off x="2149" y="10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6" name="Line 47"/>
              <p:cNvSpPr>
                <a:spLocks noChangeShapeType="1"/>
              </p:cNvSpPr>
              <p:nvPr/>
            </p:nvSpPr>
            <p:spPr bwMode="auto">
              <a:xfrm>
                <a:off x="2149" y="118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7" name="Line 48"/>
              <p:cNvSpPr>
                <a:spLocks noChangeShapeType="1"/>
              </p:cNvSpPr>
              <p:nvPr/>
            </p:nvSpPr>
            <p:spPr bwMode="auto">
              <a:xfrm>
                <a:off x="2149" y="1231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8" name="Line 49"/>
              <p:cNvSpPr>
                <a:spLocks noChangeShapeType="1"/>
              </p:cNvSpPr>
              <p:nvPr/>
            </p:nvSpPr>
            <p:spPr bwMode="auto">
              <a:xfrm>
                <a:off x="2149" y="1279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9" name="Line 50"/>
              <p:cNvSpPr>
                <a:spLocks noChangeShapeType="1"/>
              </p:cNvSpPr>
              <p:nvPr/>
            </p:nvSpPr>
            <p:spPr bwMode="auto">
              <a:xfrm>
                <a:off x="2149" y="132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0" name="Line 51"/>
              <p:cNvSpPr>
                <a:spLocks noChangeShapeType="1"/>
              </p:cNvSpPr>
              <p:nvPr/>
            </p:nvSpPr>
            <p:spPr bwMode="auto">
              <a:xfrm>
                <a:off x="2149" y="137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1" name="Line 52"/>
              <p:cNvSpPr>
                <a:spLocks noChangeShapeType="1"/>
              </p:cNvSpPr>
              <p:nvPr/>
            </p:nvSpPr>
            <p:spPr bwMode="auto">
              <a:xfrm>
                <a:off x="2149" y="142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2" name="Line 53"/>
              <p:cNvSpPr>
                <a:spLocks noChangeShapeType="1"/>
              </p:cNvSpPr>
              <p:nvPr/>
            </p:nvSpPr>
            <p:spPr bwMode="auto">
              <a:xfrm>
                <a:off x="2149" y="1471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3" name="Line 54"/>
              <p:cNvSpPr>
                <a:spLocks noChangeShapeType="1"/>
              </p:cNvSpPr>
              <p:nvPr/>
            </p:nvSpPr>
            <p:spPr bwMode="auto">
              <a:xfrm>
                <a:off x="2149" y="1519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4" name="Line 55"/>
              <p:cNvSpPr>
                <a:spLocks noChangeShapeType="1"/>
              </p:cNvSpPr>
              <p:nvPr/>
            </p:nvSpPr>
            <p:spPr bwMode="auto">
              <a:xfrm>
                <a:off x="2149" y="156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5" name="Line 56"/>
              <p:cNvSpPr>
                <a:spLocks noChangeShapeType="1"/>
              </p:cNvSpPr>
              <p:nvPr/>
            </p:nvSpPr>
            <p:spPr bwMode="auto">
              <a:xfrm>
                <a:off x="2149" y="16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6" name="Line 57"/>
              <p:cNvSpPr>
                <a:spLocks noChangeShapeType="1"/>
              </p:cNvSpPr>
              <p:nvPr/>
            </p:nvSpPr>
            <p:spPr bwMode="auto">
              <a:xfrm>
                <a:off x="2149" y="166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7" name="Line 58"/>
              <p:cNvSpPr>
                <a:spLocks noChangeShapeType="1"/>
              </p:cNvSpPr>
              <p:nvPr/>
            </p:nvSpPr>
            <p:spPr bwMode="auto">
              <a:xfrm>
                <a:off x="2149" y="1711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8" name="Line 59"/>
              <p:cNvSpPr>
                <a:spLocks noChangeShapeType="1"/>
              </p:cNvSpPr>
              <p:nvPr/>
            </p:nvSpPr>
            <p:spPr bwMode="auto">
              <a:xfrm>
                <a:off x="2149" y="1759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99" name="Line 60"/>
              <p:cNvSpPr>
                <a:spLocks noChangeShapeType="1"/>
              </p:cNvSpPr>
              <p:nvPr/>
            </p:nvSpPr>
            <p:spPr bwMode="auto">
              <a:xfrm>
                <a:off x="2149" y="180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0" name="Line 61"/>
              <p:cNvSpPr>
                <a:spLocks noChangeShapeType="1"/>
              </p:cNvSpPr>
              <p:nvPr/>
            </p:nvSpPr>
            <p:spPr bwMode="auto">
              <a:xfrm>
                <a:off x="2149" y="113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1" name="Line 62"/>
              <p:cNvSpPr>
                <a:spLocks noChangeShapeType="1"/>
              </p:cNvSpPr>
              <p:nvPr/>
            </p:nvSpPr>
            <p:spPr bwMode="auto">
              <a:xfrm>
                <a:off x="2149" y="185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2" name="Line 63"/>
              <p:cNvSpPr>
                <a:spLocks noChangeShapeType="1"/>
              </p:cNvSpPr>
              <p:nvPr/>
            </p:nvSpPr>
            <p:spPr bwMode="auto">
              <a:xfrm>
                <a:off x="2149" y="190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3" name="Line 64"/>
              <p:cNvSpPr>
                <a:spLocks noChangeShapeType="1"/>
              </p:cNvSpPr>
              <p:nvPr/>
            </p:nvSpPr>
            <p:spPr bwMode="auto">
              <a:xfrm>
                <a:off x="2149" y="1951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4" name="Line 65"/>
              <p:cNvSpPr>
                <a:spLocks noChangeShapeType="1"/>
              </p:cNvSpPr>
              <p:nvPr/>
            </p:nvSpPr>
            <p:spPr bwMode="auto">
              <a:xfrm>
                <a:off x="2149" y="1999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5" name="Line 66"/>
              <p:cNvSpPr>
                <a:spLocks noChangeShapeType="1"/>
              </p:cNvSpPr>
              <p:nvPr/>
            </p:nvSpPr>
            <p:spPr bwMode="auto">
              <a:xfrm>
                <a:off x="2149" y="204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6" name="Line 67"/>
              <p:cNvSpPr>
                <a:spLocks noChangeShapeType="1"/>
              </p:cNvSpPr>
              <p:nvPr/>
            </p:nvSpPr>
            <p:spPr bwMode="auto">
              <a:xfrm>
                <a:off x="2149" y="209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7" name="Line 68"/>
              <p:cNvSpPr>
                <a:spLocks noChangeShapeType="1"/>
              </p:cNvSpPr>
              <p:nvPr/>
            </p:nvSpPr>
            <p:spPr bwMode="auto">
              <a:xfrm>
                <a:off x="2149" y="214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8" name="Line 69"/>
              <p:cNvSpPr>
                <a:spLocks noChangeShapeType="1"/>
              </p:cNvSpPr>
              <p:nvPr/>
            </p:nvSpPr>
            <p:spPr bwMode="auto">
              <a:xfrm>
                <a:off x="2149" y="2191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09" name="Line 70"/>
              <p:cNvSpPr>
                <a:spLocks noChangeShapeType="1"/>
              </p:cNvSpPr>
              <p:nvPr/>
            </p:nvSpPr>
            <p:spPr bwMode="auto">
              <a:xfrm>
                <a:off x="2149" y="2239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0" name="Line 71"/>
              <p:cNvSpPr>
                <a:spLocks noChangeShapeType="1"/>
              </p:cNvSpPr>
              <p:nvPr/>
            </p:nvSpPr>
            <p:spPr bwMode="auto">
              <a:xfrm>
                <a:off x="2149" y="228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1" name="Line 72"/>
              <p:cNvSpPr>
                <a:spLocks noChangeShapeType="1"/>
              </p:cNvSpPr>
              <p:nvPr/>
            </p:nvSpPr>
            <p:spPr bwMode="auto">
              <a:xfrm>
                <a:off x="2149" y="233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2" name="Line 73"/>
              <p:cNvSpPr>
                <a:spLocks noChangeShapeType="1"/>
              </p:cNvSpPr>
              <p:nvPr/>
            </p:nvSpPr>
            <p:spPr bwMode="auto">
              <a:xfrm>
                <a:off x="2149" y="238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3" name="Line 74"/>
              <p:cNvSpPr>
                <a:spLocks noChangeShapeType="1"/>
              </p:cNvSpPr>
              <p:nvPr/>
            </p:nvSpPr>
            <p:spPr bwMode="auto">
              <a:xfrm>
                <a:off x="2149" y="2431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4" name="Line 75"/>
              <p:cNvSpPr>
                <a:spLocks noChangeShapeType="1"/>
              </p:cNvSpPr>
              <p:nvPr/>
            </p:nvSpPr>
            <p:spPr bwMode="auto">
              <a:xfrm>
                <a:off x="2149" y="2479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5" name="Line 76"/>
              <p:cNvSpPr>
                <a:spLocks noChangeShapeType="1"/>
              </p:cNvSpPr>
              <p:nvPr/>
            </p:nvSpPr>
            <p:spPr bwMode="auto">
              <a:xfrm>
                <a:off x="2149" y="252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6" name="Line 77"/>
              <p:cNvSpPr>
                <a:spLocks noChangeShapeType="1"/>
              </p:cNvSpPr>
              <p:nvPr/>
            </p:nvSpPr>
            <p:spPr bwMode="auto">
              <a:xfrm>
                <a:off x="2149" y="257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7" name="Line 78"/>
              <p:cNvSpPr>
                <a:spLocks noChangeShapeType="1"/>
              </p:cNvSpPr>
              <p:nvPr/>
            </p:nvSpPr>
            <p:spPr bwMode="auto">
              <a:xfrm>
                <a:off x="2149" y="262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8" name="Line 79"/>
              <p:cNvSpPr>
                <a:spLocks noChangeShapeType="1"/>
              </p:cNvSpPr>
              <p:nvPr/>
            </p:nvSpPr>
            <p:spPr bwMode="auto">
              <a:xfrm>
                <a:off x="2149" y="2671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19" name="Line 80"/>
              <p:cNvSpPr>
                <a:spLocks noChangeShapeType="1"/>
              </p:cNvSpPr>
              <p:nvPr/>
            </p:nvSpPr>
            <p:spPr bwMode="auto">
              <a:xfrm>
                <a:off x="2149" y="2719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0" name="Line 81"/>
              <p:cNvSpPr>
                <a:spLocks noChangeShapeType="1"/>
              </p:cNvSpPr>
              <p:nvPr/>
            </p:nvSpPr>
            <p:spPr bwMode="auto">
              <a:xfrm>
                <a:off x="2149" y="276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1" name="Line 82"/>
              <p:cNvSpPr>
                <a:spLocks noChangeShapeType="1"/>
              </p:cNvSpPr>
              <p:nvPr/>
            </p:nvSpPr>
            <p:spPr bwMode="auto">
              <a:xfrm>
                <a:off x="2149" y="281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2" name="Line 83"/>
              <p:cNvSpPr>
                <a:spLocks noChangeShapeType="1"/>
              </p:cNvSpPr>
              <p:nvPr/>
            </p:nvSpPr>
            <p:spPr bwMode="auto">
              <a:xfrm>
                <a:off x="2149" y="2863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3" name="Line 84"/>
              <p:cNvSpPr>
                <a:spLocks noChangeShapeType="1"/>
              </p:cNvSpPr>
              <p:nvPr/>
            </p:nvSpPr>
            <p:spPr bwMode="auto">
              <a:xfrm>
                <a:off x="2149" y="2911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4" name="Line 85"/>
              <p:cNvSpPr>
                <a:spLocks noChangeShapeType="1"/>
              </p:cNvSpPr>
              <p:nvPr/>
            </p:nvSpPr>
            <p:spPr bwMode="auto">
              <a:xfrm>
                <a:off x="2149" y="2959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5" name="Line 86"/>
              <p:cNvSpPr>
                <a:spLocks noChangeShapeType="1"/>
              </p:cNvSpPr>
              <p:nvPr/>
            </p:nvSpPr>
            <p:spPr bwMode="auto">
              <a:xfrm>
                <a:off x="2149" y="3007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26" name="Line 87"/>
              <p:cNvSpPr>
                <a:spLocks noChangeShapeType="1"/>
              </p:cNvSpPr>
              <p:nvPr/>
            </p:nvSpPr>
            <p:spPr bwMode="auto">
              <a:xfrm>
                <a:off x="2149" y="3055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327" name="Text Box 88"/>
          <p:cNvSpPr txBox="1">
            <a:spLocks noChangeArrowheads="1"/>
          </p:cNvSpPr>
          <p:nvPr/>
        </p:nvSpPr>
        <p:spPr bwMode="auto">
          <a:xfrm>
            <a:off x="4346196" y="2353632"/>
            <a:ext cx="1679526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</a:rPr>
              <a:t>写作：</a:t>
            </a:r>
            <a:endParaRPr lang="zh-CN" altLang="en-US" sz="4000" b="1" dirty="0">
              <a:solidFill>
                <a:srgbClr val="FE1604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28" name="Text Box 89"/>
          <p:cNvSpPr txBox="1">
            <a:spLocks noChangeArrowheads="1"/>
          </p:cNvSpPr>
          <p:nvPr/>
        </p:nvSpPr>
        <p:spPr bwMode="auto">
          <a:xfrm>
            <a:off x="4205202" y="1379841"/>
            <a:ext cx="17129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Times New Roman" panose="02020603050405020304" pitchFamily="18" charset="0"/>
              </a:rPr>
              <a:t>读作：</a:t>
            </a:r>
            <a:endParaRPr lang="zh-CN" altLang="en-US" sz="4000" b="1" dirty="0">
              <a:solidFill>
                <a:srgbClr val="FE1604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30" name="Text Box 90"/>
          <p:cNvSpPr txBox="1">
            <a:spLocks noChangeArrowheads="1"/>
          </p:cNvSpPr>
          <p:nvPr/>
        </p:nvSpPr>
        <p:spPr bwMode="auto">
          <a:xfrm>
            <a:off x="5759450" y="1410348"/>
            <a:ext cx="33845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E1604"/>
                </a:solidFill>
                <a:latin typeface="Times New Roman" panose="02020603050405020304" pitchFamily="18" charset="0"/>
              </a:rPr>
              <a:t>零下</a:t>
            </a:r>
            <a:r>
              <a:rPr lang="en-US" altLang="zh-CN" sz="4000" b="1" dirty="0">
                <a:solidFill>
                  <a:srgbClr val="FE1604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4000" b="1" dirty="0">
                <a:solidFill>
                  <a:srgbClr val="FE1604"/>
                </a:solidFill>
                <a:latin typeface="Times New Roman" panose="02020603050405020304" pitchFamily="18" charset="0"/>
              </a:rPr>
              <a:t>摄氏度</a:t>
            </a:r>
          </a:p>
        </p:txBody>
      </p:sp>
      <p:sp>
        <p:nvSpPr>
          <p:cNvPr id="112731" name="Text Box 91"/>
          <p:cNvSpPr txBox="1">
            <a:spLocks noChangeArrowheads="1"/>
          </p:cNvSpPr>
          <p:nvPr/>
        </p:nvSpPr>
        <p:spPr bwMode="auto">
          <a:xfrm>
            <a:off x="6025722" y="2330682"/>
            <a:ext cx="2089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E1604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4000" b="1" dirty="0">
                <a:solidFill>
                  <a:srgbClr val="FE1604"/>
                </a:solidFill>
                <a:latin typeface="Times New Roman" panose="02020603050405020304" pitchFamily="18" charset="0"/>
              </a:rPr>
              <a:t>4 ℃</a:t>
            </a:r>
          </a:p>
        </p:txBody>
      </p:sp>
      <p:sp>
        <p:nvSpPr>
          <p:cNvPr id="10331" name="Rectangle 92"/>
          <p:cNvSpPr>
            <a:spLocks noChangeArrowheads="1"/>
          </p:cNvSpPr>
          <p:nvPr/>
        </p:nvSpPr>
        <p:spPr bwMode="auto">
          <a:xfrm>
            <a:off x="4211638" y="188913"/>
            <a:ext cx="49323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/>
              <a:t>摄氏温度的读和写</a:t>
            </a:r>
          </a:p>
        </p:txBody>
      </p:sp>
      <p:sp>
        <p:nvSpPr>
          <p:cNvPr id="83" name="Rectangle 92"/>
          <p:cNvSpPr>
            <a:spLocks noChangeArrowheads="1"/>
          </p:cNvSpPr>
          <p:nvPr/>
        </p:nvSpPr>
        <p:spPr bwMode="auto">
          <a:xfrm>
            <a:off x="4604116" y="3924749"/>
            <a:ext cx="428836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/>
              <a:t> </a:t>
            </a:r>
            <a:r>
              <a:rPr lang="zh-CN" altLang="en-US" sz="4000" b="1" dirty="0"/>
              <a:t>说一</a:t>
            </a:r>
            <a:r>
              <a:rPr lang="zh-CN" altLang="en-US" sz="4000" b="1" dirty="0" smtClean="0"/>
              <a:t>说你怎么读出来的？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0" grpId="0"/>
      <p:bldP spid="1127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0" y="155129"/>
            <a:ext cx="9467528" cy="1008112"/>
            <a:chOff x="0" y="260648"/>
            <a:chExt cx="9467528" cy="1008112"/>
          </a:xfrm>
        </p:grpSpPr>
        <p:sp>
          <p:nvSpPr>
            <p:cNvPr id="52" name="矩形 51"/>
            <p:cNvSpPr/>
            <p:nvPr/>
          </p:nvSpPr>
          <p:spPr>
            <a:xfrm>
              <a:off x="0" y="260648"/>
              <a:ext cx="9144000" cy="100811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"/>
            <p:cNvSpPr txBox="1"/>
            <p:nvPr/>
          </p:nvSpPr>
          <p:spPr>
            <a:xfrm>
              <a:off x="323528" y="379983"/>
              <a:ext cx="914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读</a:t>
              </a:r>
              <a:r>
                <a:rPr lang="zh-CN" altLang="en-US" sz="3600" b="1" dirty="0" smtClean="0">
                  <a:latin typeface="华文中宋" panose="02010600040101010101" pitchFamily="2" charset="-122"/>
                  <a:ea typeface="华文中宋" panose="02010600040101010101" pitchFamily="2" charset="-122"/>
                </a:rPr>
                <a:t>气</a:t>
              </a:r>
              <a:r>
                <a:rPr lang="zh-CN" altLang="en-US" sz="3600" b="1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温计的方法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131840" y="1188153"/>
            <a:ext cx="518457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要读数</a:t>
            </a:r>
            <a:r>
              <a:rPr lang="zh-CN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先找零</a:t>
            </a:r>
            <a:r>
              <a:rPr lang="zh-CN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zh-CN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零以上，</a:t>
            </a:r>
            <a:r>
              <a:rPr lang="zh-CN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向</a:t>
            </a:r>
            <a:r>
              <a:rPr lang="zh-CN" altLang="zh-CN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zh-CN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见几，就读几；</a:t>
            </a:r>
            <a:endParaRPr lang="zh-CN" altLang="zh-CN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零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以下，</a:t>
            </a:r>
            <a:r>
              <a:rPr lang="zh-CN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向</a:t>
            </a:r>
            <a:r>
              <a:rPr lang="zh-CN" altLang="zh-CN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下</a:t>
            </a:r>
            <a:r>
              <a:rPr lang="zh-CN" altLang="zh-CN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见几，零下几。</a:t>
            </a:r>
            <a:endParaRPr lang="zh-CN" altLang="zh-CN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48038"/>
            <a:ext cx="1584176" cy="521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7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633</Words>
  <Application>Microsoft Office PowerPoint</Application>
  <PresentationFormat>全屏显示(4:3)</PresentationFormat>
  <Paragraphs>120</Paragraphs>
  <Slides>14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xb21cn</cp:lastModifiedBy>
  <cp:revision>350</cp:revision>
  <dcterms:created xsi:type="dcterms:W3CDTF">2017-08-06T08:46:00Z</dcterms:created>
  <dcterms:modified xsi:type="dcterms:W3CDTF">2021-01-05T02:26:25Z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