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536" r:id="rId3"/>
    <p:sldId id="523" r:id="rId5"/>
    <p:sldId id="438" r:id="rId6"/>
    <p:sldId id="537" r:id="rId7"/>
    <p:sldId id="541" r:id="rId8"/>
    <p:sldId id="504" r:id="rId9"/>
    <p:sldId id="502" r:id="rId10"/>
    <p:sldId id="555" r:id="rId11"/>
    <p:sldId id="505" r:id="rId12"/>
    <p:sldId id="506" r:id="rId13"/>
    <p:sldId id="524" r:id="rId14"/>
    <p:sldId id="514" r:id="rId15"/>
    <p:sldId id="567" r:id="rId16"/>
    <p:sldId id="507" r:id="rId17"/>
    <p:sldId id="510" r:id="rId18"/>
    <p:sldId id="542" r:id="rId19"/>
    <p:sldId id="556" r:id="rId20"/>
    <p:sldId id="267" r:id="rId21"/>
    <p:sldId id="566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0644C"/>
    <a:srgbClr val="B05738"/>
    <a:srgbClr val="3F947D"/>
    <a:srgbClr val="66D6DE"/>
    <a:srgbClr val="46B1C9"/>
    <a:srgbClr val="3BA867"/>
    <a:srgbClr val="FE9300"/>
    <a:srgbClr val="FF5A39"/>
    <a:srgbClr val="E99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90" d="100"/>
          <a:sy n="90" d="100"/>
        </p:scale>
        <p:origin x="-1464" y="-6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971550" y="228600"/>
            <a:ext cx="7029450" cy="67254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6668966" y="2409465"/>
            <a:ext cx="2460518" cy="3146785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-12698"/>
            <a:ext cx="9144000" cy="481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446891" y="-3306332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1200150" y="3962401"/>
            <a:ext cx="1443977" cy="1327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6724649" y="2819400"/>
            <a:ext cx="2895600" cy="2286000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1893094" y="3126236"/>
            <a:ext cx="684916" cy="1116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971550" y="228600"/>
            <a:ext cx="7029450" cy="67254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1170791" y="5298752"/>
            <a:ext cx="1443977" cy="13271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-12698"/>
            <a:ext cx="9144000" cy="48133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6695291" y="4155751"/>
            <a:ext cx="2895600" cy="2286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3287591" y="4478177"/>
            <a:ext cx="28956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971550" y="228600"/>
            <a:ext cx="7029450" cy="67254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6668966" y="2409465"/>
            <a:ext cx="2460518" cy="3146785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-12698"/>
            <a:ext cx="9144000" cy="481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893262" y="-2614817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1200150" y="3962401"/>
            <a:ext cx="1443977" cy="13271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6668928" y="2839720"/>
            <a:ext cx="2895600" cy="2286000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1893094" y="3126236"/>
            <a:ext cx="684916" cy="1116997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2279482" y="1932633"/>
            <a:ext cx="53263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spc="-300" dirty="0">
                <a:blipFill dpi="0" rotWithShape="1">
                  <a:blip r:embed="rId10"/>
                  <a:srcRect/>
                  <a:stretch>
                    <a:fillRect/>
                  </a:stretch>
                </a:blip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谢谢！</a:t>
            </a:r>
            <a:endParaRPr lang="zh-CN" altLang="en-US" sz="13800" spc="-300" dirty="0">
              <a:blipFill dpi="0" rotWithShape="1">
                <a:blip r:embed="rId10"/>
                <a:srcRect/>
                <a:stretch>
                  <a:fillRect/>
                </a:stretch>
              </a:blip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>
            <p:custDataLst>
              <p:tags r:id="rId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432000"/>
            <a:ext cx="8139178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502412" y="1296000"/>
            <a:ext cx="8139178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24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hyperlink" Target="&#31070;&#22855;&#30340;&#29926;&#26974;&#32440;.mp4" TargetMode="Externa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25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ags" Target="../tags/tag26.xml"/><Relationship Id="rId3" Type="http://schemas.openxmlformats.org/officeDocument/2006/relationships/image" Target="../media/image32.png"/><Relationship Id="rId2" Type="http://schemas.openxmlformats.org/officeDocument/2006/relationships/hyperlink" Target="&#31070;&#22855;&#30340;&#27833;&#32440;.mp4" TargetMode="Externa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3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7.xml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34085" y="2238375"/>
            <a:ext cx="7193915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科学</a:t>
            </a:r>
            <a:endParaRPr lang="zh-CN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08545" y="1997075"/>
            <a:ext cx="828675" cy="485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34085" y="1981200"/>
            <a:ext cx="787825" cy="5018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34085" y="2238375"/>
            <a:ext cx="7193915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/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神</a:t>
            </a:r>
            <a:r>
              <a:rPr lang="en-US" altLang="zh-CN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奇</a:t>
            </a:r>
            <a:r>
              <a:rPr lang="en-US" altLang="zh-CN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en-US" altLang="zh-CN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纸</a:t>
            </a:r>
            <a:endParaRPr lang="zh-CN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560" y="408940"/>
            <a:ext cx="928179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5400"/>
              <a:t>折叠前后，纸有什么变化？</a:t>
            </a:r>
            <a:endParaRPr lang="zh-CN" altLang="en-US" sz="5400"/>
          </a:p>
        </p:txBody>
      </p:sp>
      <p:pic>
        <p:nvPicPr>
          <p:cNvPr id="4" name="图片 3" descr="摄图网_40132128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7795" y="2569210"/>
            <a:ext cx="4200525" cy="36353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98365" y="2456815"/>
            <a:ext cx="41751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ym typeface="+mn-ea"/>
              </a:rPr>
              <a:t>结合多种观察方法，完成活动手册第</a:t>
            </a:r>
            <a:r>
              <a:rPr lang="en-US" altLang="zh-CN" sz="4800">
                <a:sym typeface="+mn-ea"/>
              </a:rPr>
              <a:t>14</a:t>
            </a:r>
            <a:r>
              <a:rPr lang="zh-CN" altLang="en-US" sz="4800">
                <a:sym typeface="+mn-ea"/>
              </a:rPr>
              <a:t>页活动记录表。</a:t>
            </a:r>
            <a:endParaRPr lang="zh-CN" altLang="en-US" sz="4800"/>
          </a:p>
          <a:p>
            <a:endParaRPr lang="zh-CN" altLang="en-US" sz="4800"/>
          </a:p>
        </p:txBody>
      </p:sp>
    </p:spTree>
    <p:custDataLst>
      <p:tags r:id="rId2"/>
    </p:custDataLst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-5080" y="11430"/>
          <a:ext cx="9154160" cy="56216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929130"/>
                <a:gridCol w="3634740"/>
                <a:gridCol w="3590290"/>
              </a:tblGrid>
              <a:tr h="1465580">
                <a:tc gridSpan="3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4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 </a:t>
                      </a:r>
                      <a:r>
                        <a:rPr lang="zh-CN" altLang="en-US" sz="4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观察纸的侧面，画出它的形状。</a:t>
                      </a:r>
                      <a:endParaRPr lang="zh-CN" altLang="en-US" sz="4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F947D"/>
                    </a:solidFill>
                  </a:tcPr>
                </a:tc>
                <a:tc hMerge="1"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5227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纸</a:t>
                      </a:r>
                      <a:endParaRPr lang="zh-CN" altLang="en-US" sz="4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普通纸</a:t>
                      </a:r>
                      <a:endParaRPr lang="zh-CN" altLang="en-US" sz="4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瓦楞状纸</a:t>
                      </a:r>
                      <a:endParaRPr lang="zh-CN" altLang="en-US" sz="4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6333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形状</a:t>
                      </a:r>
                      <a:endParaRPr lang="zh-CN" altLang="en-US" sz="4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40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4000" b="1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任意多边形 5"/>
          <p:cNvSpPr/>
          <p:nvPr/>
        </p:nvSpPr>
        <p:spPr>
          <a:xfrm>
            <a:off x="5689600" y="4351655"/>
            <a:ext cx="3246755" cy="542925"/>
          </a:xfrm>
          <a:custGeom>
            <a:avLst/>
            <a:gdLst>
              <a:gd name="connisteX0" fmla="*/ 0 w 4040505"/>
              <a:gd name="connsiteY0" fmla="*/ 708660 h 728345"/>
              <a:gd name="connisteX1" fmla="*/ 349250 w 4040505"/>
              <a:gd name="connsiteY1" fmla="*/ 10160 h 728345"/>
              <a:gd name="connisteX2" fmla="*/ 688340 w 4040505"/>
              <a:gd name="connsiteY2" fmla="*/ 708660 h 728345"/>
              <a:gd name="connisteX3" fmla="*/ 1037590 w 4040505"/>
              <a:gd name="connsiteY3" fmla="*/ 10160 h 728345"/>
              <a:gd name="connisteX4" fmla="*/ 1406525 w 4040505"/>
              <a:gd name="connsiteY4" fmla="*/ 698500 h 728345"/>
              <a:gd name="connisteX5" fmla="*/ 1755775 w 4040505"/>
              <a:gd name="connsiteY5" fmla="*/ 10160 h 728345"/>
              <a:gd name="connisteX6" fmla="*/ 2134870 w 4040505"/>
              <a:gd name="connsiteY6" fmla="*/ 718185 h 728345"/>
              <a:gd name="connisteX7" fmla="*/ 2473960 w 4040505"/>
              <a:gd name="connsiteY7" fmla="*/ 0 h 728345"/>
              <a:gd name="connisteX8" fmla="*/ 2863215 w 4040505"/>
              <a:gd name="connsiteY8" fmla="*/ 728345 h 728345"/>
              <a:gd name="connisteX9" fmla="*/ 3182620 w 4040505"/>
              <a:gd name="connsiteY9" fmla="*/ 0 h 728345"/>
              <a:gd name="connisteX10" fmla="*/ 3561715 w 4040505"/>
              <a:gd name="connsiteY10" fmla="*/ 698500 h 728345"/>
              <a:gd name="connisteX11" fmla="*/ 4040505 w 4040505"/>
              <a:gd name="connsiteY11" fmla="*/ 20320 h 7283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</a:cxnLst>
            <a:rect l="l" t="t" r="r" b="b"/>
            <a:pathLst>
              <a:path w="4040505" h="728345">
                <a:moveTo>
                  <a:pt x="0" y="708660"/>
                </a:moveTo>
                <a:lnTo>
                  <a:pt x="349250" y="10160"/>
                </a:lnTo>
                <a:lnTo>
                  <a:pt x="688340" y="708660"/>
                </a:lnTo>
                <a:lnTo>
                  <a:pt x="1037590" y="10160"/>
                </a:lnTo>
                <a:lnTo>
                  <a:pt x="1406525" y="698500"/>
                </a:lnTo>
                <a:lnTo>
                  <a:pt x="1755775" y="10160"/>
                </a:lnTo>
                <a:lnTo>
                  <a:pt x="2134870" y="718185"/>
                </a:lnTo>
                <a:lnTo>
                  <a:pt x="2473960" y="0"/>
                </a:lnTo>
                <a:lnTo>
                  <a:pt x="2863215" y="728345"/>
                </a:lnTo>
                <a:lnTo>
                  <a:pt x="3182620" y="0"/>
                </a:lnTo>
                <a:lnTo>
                  <a:pt x="3561715" y="698500"/>
                </a:lnTo>
                <a:lnTo>
                  <a:pt x="4040505" y="2032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552065" y="4582795"/>
            <a:ext cx="2791460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780" y="34925"/>
          <a:ext cx="9084945" cy="6829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4645"/>
                <a:gridCol w="4011295"/>
                <a:gridCol w="3469005"/>
              </a:tblGrid>
              <a:tr h="1365885">
                <a:tc gridSpan="3"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比一比，根据你的发现在 </a:t>
                      </a:r>
                      <a:r>
                        <a:rPr lang="zh-CN" altLang="en-US" sz="4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□ 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里画</a:t>
                      </a:r>
                      <a:r>
                        <a:rPr lang="en-US" altLang="zh-CN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</a:t>
                      </a:r>
                      <a:r>
                        <a:rPr lang="en-US" altLang="zh-CN" sz="4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√</a:t>
                      </a:r>
                      <a:r>
                        <a:rPr lang="en-US" altLang="zh-CN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”</a:t>
                      </a: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</a:t>
                      </a:r>
                      <a:endParaRPr lang="zh-CN" altLang="en-US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3F947D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658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普通纸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瓦楞状纸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658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按一按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能弹回     </a:t>
                      </a: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不能弹回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能弹回    </a:t>
                      </a: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不能弹回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658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放一放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能支撑    </a:t>
                      </a: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不能支撑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□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能支撑     </a:t>
                      </a:r>
                      <a:r>
                        <a:rPr lang="zh-CN" altLang="en-US" sz="36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□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不能支撑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36588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摸一摸</a:t>
                      </a:r>
                      <a:endParaRPr lang="zh-CN" altLang="en-US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烫     </a:t>
                      </a:r>
                      <a:r>
                        <a:rPr lang="zh-CN" altLang="en-US" sz="36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□</a:t>
                      </a: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不太烫</a:t>
                      </a:r>
                      <a:endParaRPr lang="zh-CN" altLang="en-US" sz="2400" b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□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烫     </a:t>
                      </a:r>
                      <a:r>
                        <a:rPr lang="zh-CN" altLang="en-US" sz="36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□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不太烫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摄图网_40120698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941310" y="312420"/>
            <a:ext cx="972820" cy="946150"/>
          </a:xfrm>
          <a:prstGeom prst="rect">
            <a:avLst/>
          </a:prstGeom>
        </p:spPr>
      </p:pic>
      <p:pic>
        <p:nvPicPr>
          <p:cNvPr id="4" name="图片 3" descr="364979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3325" y="3322320"/>
            <a:ext cx="345440" cy="254635"/>
          </a:xfrm>
          <a:prstGeom prst="rect">
            <a:avLst/>
          </a:prstGeom>
        </p:spPr>
      </p:pic>
      <p:pic>
        <p:nvPicPr>
          <p:cNvPr id="5" name="图片 4" descr="364979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42940" y="3322320"/>
            <a:ext cx="402590" cy="297180"/>
          </a:xfrm>
          <a:prstGeom prst="rect">
            <a:avLst/>
          </a:prstGeom>
        </p:spPr>
      </p:pic>
      <p:pic>
        <p:nvPicPr>
          <p:cNvPr id="6" name="图片 5" descr="364979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43325" y="4760595"/>
            <a:ext cx="389255" cy="287020"/>
          </a:xfrm>
          <a:prstGeom prst="rect">
            <a:avLst/>
          </a:prstGeom>
        </p:spPr>
      </p:pic>
      <p:pic>
        <p:nvPicPr>
          <p:cNvPr id="7" name="图片 6" descr="364979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42940" y="4760595"/>
            <a:ext cx="389255" cy="287020"/>
          </a:xfrm>
          <a:prstGeom prst="rect">
            <a:avLst/>
          </a:prstGeom>
        </p:spPr>
      </p:pic>
      <p:pic>
        <p:nvPicPr>
          <p:cNvPr id="8" name="图片 7" descr="364979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65705" y="6091555"/>
            <a:ext cx="389255" cy="287020"/>
          </a:xfrm>
          <a:prstGeom prst="rect">
            <a:avLst/>
          </a:prstGeom>
        </p:spPr>
      </p:pic>
      <p:pic>
        <p:nvPicPr>
          <p:cNvPr id="9" name="图片 8" descr="3649790"/>
          <p:cNvPicPr>
            <a:picLocks noChangeAspect="1"/>
          </p:cNvPicPr>
          <p:nvPr/>
        </p:nvPicPr>
        <p:blipFill>
          <a:blip r:embed="rId4" cstate="email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24090" y="6091555"/>
            <a:ext cx="389255" cy="2870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8875" r="17764" b="3333"/>
          <a:stretch>
            <a:fillRect/>
          </a:stretch>
        </p:blipFill>
        <p:spPr>
          <a:xfrm>
            <a:off x="6996430" y="471805"/>
            <a:ext cx="1637665" cy="2877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9611" t="11600" r="22244" b="33541"/>
          <a:stretch>
            <a:fillRect/>
          </a:stretch>
        </p:blipFill>
        <p:spPr>
          <a:xfrm>
            <a:off x="313055" y="583565"/>
            <a:ext cx="3846830" cy="2722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11704" b="10574"/>
          <a:stretch>
            <a:fillRect/>
          </a:stretch>
        </p:blipFill>
        <p:spPr>
          <a:xfrm>
            <a:off x="313055" y="3841750"/>
            <a:ext cx="3845560" cy="257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675" y="583565"/>
            <a:ext cx="2073275" cy="2765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675" y="3841750"/>
            <a:ext cx="1626870" cy="2599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l="19867" t="15611" r="19173" b="6114"/>
          <a:stretch>
            <a:fillRect/>
          </a:stretch>
        </p:blipFill>
        <p:spPr>
          <a:xfrm>
            <a:off x="6584950" y="3841750"/>
            <a:ext cx="2049145" cy="25742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69620" y="1783715"/>
            <a:ext cx="3228340" cy="3065929"/>
            <a:chOff x="516" y="3837"/>
            <a:chExt cx="6828" cy="6438"/>
          </a:xfrm>
        </p:grpSpPr>
        <p:pic>
          <p:nvPicPr>
            <p:cNvPr id="4" name="图片 3" descr="摄图网_40096436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16" y="3837"/>
              <a:ext cx="6690" cy="465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6" y="8791"/>
              <a:ext cx="6828" cy="1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/>
                <a:t>纸箱</a:t>
              </a:r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53760" y="1783715"/>
            <a:ext cx="1522730" cy="2987854"/>
            <a:chOff x="15337" y="4002"/>
            <a:chExt cx="3220" cy="6273"/>
          </a:xfrm>
        </p:grpSpPr>
        <p:pic>
          <p:nvPicPr>
            <p:cNvPr id="2" name="图片 1" descr="26549899552646766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5338" y="4002"/>
              <a:ext cx="3219" cy="467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337" y="8791"/>
              <a:ext cx="3220" cy="1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/>
                <a:t>杯套</a:t>
              </a:r>
              <a:endParaRPr lang="zh-CN" altLang="en-US" sz="4000"/>
            </a:p>
          </p:txBody>
        </p:sp>
      </p:grpSp>
      <p:sp>
        <p:nvSpPr>
          <p:cNvPr id="11" name="矩形 10"/>
          <p:cNvSpPr/>
          <p:nvPr/>
        </p:nvSpPr>
        <p:spPr>
          <a:xfrm>
            <a:off x="24765" y="22860"/>
            <a:ext cx="9094470" cy="729615"/>
          </a:xfrm>
          <a:prstGeom prst="rect">
            <a:avLst/>
          </a:prstGeom>
          <a:solidFill>
            <a:srgbClr val="449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l">
              <a:buFont typeface="Wingdings" panose="05000000000000000000" charset="0"/>
              <a:buChar char="Ø"/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下面的物品为什么要用瓦楞状的纸？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摄图网_40107324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12135" y="338455"/>
            <a:ext cx="5840730" cy="583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36195" y="635"/>
            <a:ext cx="3148330" cy="685673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在一张纸上刷食用油，再往纸上滴水，观察现象。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 descr="摄图网_40120698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53565" y="5827395"/>
            <a:ext cx="860425" cy="836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202112082027_x26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38100" y="8890"/>
            <a:ext cx="9220200" cy="6840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src=http___img.redocn.com_sheying_20170329_taiwanyuanxiangyuanyouzhisan_8022005.jpg&amp;refer=http___img.redocn[1]"/>
          <p:cNvPicPr>
            <a:picLocks noChangeAspect="1"/>
          </p:cNvPicPr>
          <p:nvPr/>
        </p:nvPicPr>
        <p:blipFill>
          <a:blip r:embed="rId1"/>
          <a:srcRect b="7248"/>
          <a:stretch>
            <a:fillRect/>
          </a:stretch>
        </p:blipFill>
        <p:spPr>
          <a:xfrm>
            <a:off x="518795" y="316865"/>
            <a:ext cx="3006725" cy="2499995"/>
          </a:xfrm>
          <a:prstGeom prst="rect">
            <a:avLst/>
          </a:prstGeom>
        </p:spPr>
      </p:pic>
      <p:pic>
        <p:nvPicPr>
          <p:cNvPr id="3" name="图片 2" descr="src=http___5b0988e595225.cdn.sohucs.com_q_70,c_zoom,w_640_images_20171211_c5e3cf14b99e4898b6c1a7c32f5a5bd5.jpeg&amp;refer=http___5b0988e595225.cdn.sohucs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150" y="127000"/>
            <a:ext cx="3514090" cy="3865880"/>
          </a:xfrm>
          <a:prstGeom prst="rect">
            <a:avLst/>
          </a:prstGeom>
        </p:spPr>
      </p:pic>
      <p:pic>
        <p:nvPicPr>
          <p:cNvPr id="4" name="图片 3" descr="src=http___5b0988e595225.cdn.sohucs.com_images_20181224_3823c4ac313a47d9801a3c5555183ec3.jpeg&amp;refer=http___5b0988e595225.cdn.sohucs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795" y="3422015"/>
            <a:ext cx="4004310" cy="3003550"/>
          </a:xfrm>
          <a:prstGeom prst="rect">
            <a:avLst/>
          </a:prstGeom>
        </p:spPr>
      </p:pic>
      <p:pic>
        <p:nvPicPr>
          <p:cNvPr id="5" name="图片 4" descr="src=http___b-ssl.duitang.com_uploads_item_201703_22_20170322230246_nCFh2.jpeg&amp;refer=http___b-ssl.duitang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8910" y="3696335"/>
            <a:ext cx="3185795" cy="27292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61925" y="1061085"/>
            <a:ext cx="2259330" cy="4361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88870" y="1061085"/>
            <a:ext cx="665099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小朋友们，通过这节课你们都学到了什么呢？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75360" y="2221865"/>
            <a:ext cx="7193915" cy="11988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08545" y="1997075"/>
            <a:ext cx="828675" cy="485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34085" y="1981200"/>
            <a:ext cx="787825" cy="50187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26670" y="376555"/>
            <a:ext cx="91547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5400" dirty="0"/>
              <a:t>普通的纸有什么特点？</a:t>
            </a:r>
            <a:endParaRPr lang="zh-CN" altLang="en-US" sz="5400" dirty="0"/>
          </a:p>
        </p:txBody>
      </p:sp>
      <p:pic>
        <p:nvPicPr>
          <p:cNvPr id="4" name="图片 3" descr="摄图网_40132128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84530" y="3626485"/>
            <a:ext cx="3350895" cy="29006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4125" y="1668780"/>
            <a:ext cx="1376680" cy="81788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光滑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44290" y="1668780"/>
            <a:ext cx="1376680" cy="81788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柔软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34455" y="1668780"/>
            <a:ext cx="1376680" cy="81788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轻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4125" y="3025775"/>
            <a:ext cx="1376680" cy="81788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薄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4290" y="3025775"/>
            <a:ext cx="1376680" cy="81788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白色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4455" y="3025775"/>
            <a:ext cx="1376680" cy="817880"/>
          </a:xfrm>
          <a:prstGeom prst="rect">
            <a:avLst/>
          </a:prstGeom>
          <a:solidFill>
            <a:srgbClr val="3F9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、、、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97100" y="578485"/>
            <a:ext cx="64668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5400" dirty="0"/>
              <a:t>我们能让它有更多神奇的本领吗？</a:t>
            </a:r>
            <a:endParaRPr lang="zh-CN" altLang="en-US" sz="5400" dirty="0"/>
          </a:p>
        </p:txBody>
      </p:sp>
      <p:pic>
        <p:nvPicPr>
          <p:cNvPr id="4" name="图片 3" descr="摄图网_40132128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2865" y="2958465"/>
            <a:ext cx="4387215" cy="37973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023" t="6364" r="1787" b="18611"/>
          <a:stretch>
            <a:fillRect/>
          </a:stretch>
        </p:blipFill>
        <p:spPr>
          <a:xfrm>
            <a:off x="512445" y="363220"/>
            <a:ext cx="4162425" cy="5895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5750" y="2715260"/>
            <a:ext cx="305054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4400" dirty="0"/>
              <a:t>我想成为大力士，可以帮帮我吗？</a:t>
            </a:r>
            <a:endParaRPr lang="zh-CN" altLang="en-US" sz="4400" dirty="0"/>
          </a:p>
        </p:txBody>
      </p:sp>
      <p:pic>
        <p:nvPicPr>
          <p:cNvPr id="7" name="图片 6" descr="图片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146685"/>
            <a:ext cx="3133090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7465" y="-13970"/>
            <a:ext cx="9177655" cy="817880"/>
          </a:xfrm>
          <a:prstGeom prst="rect">
            <a:avLst/>
          </a:prstGeom>
          <a:solidFill>
            <a:srgbClr val="449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l">
              <a:buFont typeface="Wingdings" panose="05000000000000000000" charset="0"/>
              <a:buChar char="Ø"/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聪明的孩子们：帮我想想办法吧！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7480" t="11222" r="8668" b="4899"/>
          <a:stretch>
            <a:fillRect/>
          </a:stretch>
        </p:blipFill>
        <p:spPr>
          <a:xfrm>
            <a:off x="-37465" y="1294765"/>
            <a:ext cx="9208135" cy="51822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75030" y="4346575"/>
            <a:ext cx="91776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注意：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1.两本小字典间的距离必须和放白纸的时候一样 ；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2.放订书器试验时不能用手按住纸的两端。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9845" y="-31115"/>
            <a:ext cx="9186545" cy="817880"/>
          </a:xfrm>
          <a:prstGeom prst="rect">
            <a:avLst/>
          </a:prstGeom>
          <a:solidFill>
            <a:srgbClr val="449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l">
              <a:buFont typeface="Wingdings" panose="05000000000000000000" charset="0"/>
              <a:buChar char="Ø"/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活动一：放一放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 descr="IMG_0832(20191207-203414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5310" y="2171700"/>
            <a:ext cx="3456940" cy="2513965"/>
          </a:xfrm>
          <a:prstGeom prst="rect">
            <a:avLst/>
          </a:prstGeom>
        </p:spPr>
      </p:pic>
      <p:pic>
        <p:nvPicPr>
          <p:cNvPr id="4" name="图片 3" descr="IMG_0833(20191207-203344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03140" y="2171700"/>
            <a:ext cx="3914775" cy="2514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0826(20191207-203045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70" y="765175"/>
            <a:ext cx="6224905" cy="5322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8875" y="635"/>
            <a:ext cx="2898775" cy="6856730"/>
          </a:xfrm>
          <a:prstGeom prst="rect">
            <a:avLst/>
          </a:prstGeom>
          <a:solidFill>
            <a:srgbClr val="449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叠一叠，比一比，看看纸发生了哪些神奇的变化。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-40640" y="-19050"/>
          <a:ext cx="9160510" cy="1050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0510"/>
              </a:tblGrid>
              <a:tr h="105029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4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+mn-ea"/>
                        </a:rPr>
                        <a:t>纸发生了哪些神奇的变化？</a:t>
                      </a:r>
                      <a:endParaRPr lang="zh-CN" sz="4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3F947D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05435" y="1605280"/>
            <a:ext cx="8340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/>
              <a:t>我用</a:t>
            </a:r>
            <a:r>
              <a:rPr lang="zh-CN" altLang="en-US" sz="4000" u="sng">
                <a:solidFill>
                  <a:srgbClr val="FF0000"/>
                </a:solidFill>
              </a:rPr>
              <a:t>眼睛看</a:t>
            </a:r>
            <a:r>
              <a:rPr lang="zh-CN" altLang="en-US" sz="4000"/>
              <a:t>的方法</a:t>
            </a:r>
            <a:r>
              <a:rPr lang="en-US" altLang="zh-CN" sz="4000"/>
              <a:t>,</a:t>
            </a:r>
            <a:endParaRPr lang="en-US" altLang="zh-CN" sz="4000"/>
          </a:p>
          <a:p>
            <a:pPr algn="l"/>
            <a:r>
              <a:rPr lang="zh-CN" altLang="en-US" sz="4000"/>
              <a:t>发现</a:t>
            </a:r>
            <a:r>
              <a:rPr lang="zh-CN" altLang="en-US" sz="4000" u="sng">
                <a:solidFill>
                  <a:srgbClr val="FF0000"/>
                </a:solidFill>
              </a:rPr>
              <a:t>瓦楞纸的侧边比普通纸厚</a:t>
            </a:r>
            <a:r>
              <a:rPr lang="zh-CN" altLang="en-US" sz="4000"/>
              <a:t>；</a:t>
            </a:r>
            <a:endParaRPr lang="zh-CN" altLang="en-US" sz="4000"/>
          </a:p>
        </p:txBody>
      </p:sp>
      <p:sp>
        <p:nvSpPr>
          <p:cNvPr id="11" name="文本框 10"/>
          <p:cNvSpPr txBox="1"/>
          <p:nvPr/>
        </p:nvSpPr>
        <p:spPr>
          <a:xfrm>
            <a:off x="305435" y="3302635"/>
            <a:ext cx="88144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/>
              <a:t>我用</a:t>
            </a:r>
            <a:r>
              <a:rPr lang="zh-CN" altLang="en-US" sz="4000" u="sng">
                <a:solidFill>
                  <a:srgbClr val="FF0000"/>
                </a:solidFill>
              </a:rPr>
              <a:t>            </a:t>
            </a:r>
            <a:r>
              <a:rPr lang="zh-CN" altLang="en-US" sz="4000"/>
              <a:t>的方法</a:t>
            </a:r>
            <a:r>
              <a:rPr lang="en-US" altLang="zh-CN" sz="4000"/>
              <a:t>,</a:t>
            </a:r>
            <a:endParaRPr lang="en-US" altLang="zh-CN" sz="4000"/>
          </a:p>
          <a:p>
            <a:pPr algn="l"/>
            <a:r>
              <a:rPr lang="zh-CN" altLang="en-US" sz="4000"/>
              <a:t>发现</a:t>
            </a:r>
            <a:r>
              <a:rPr lang="zh-CN" altLang="en-US" sz="4000" u="sng">
                <a:solidFill>
                  <a:srgbClr val="FF0000"/>
                </a:solidFill>
              </a:rPr>
              <a:t>                                        </a:t>
            </a:r>
            <a:r>
              <a:rPr lang="zh-CN" altLang="en-US" sz="4000"/>
              <a:t>；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" y="3810"/>
            <a:ext cx="9142095" cy="817880"/>
          </a:xfrm>
          <a:prstGeom prst="rect">
            <a:avLst/>
          </a:prstGeom>
          <a:solidFill>
            <a:srgbClr val="449B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l">
              <a:buFont typeface="Wingdings" panose="05000000000000000000" charset="0"/>
              <a:buChar char="Ø"/>
            </a:pP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活动二：摸一摸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 descr="IMG_0834(20191207-203540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2540" y="2040255"/>
            <a:ext cx="9142095" cy="33496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cut/>
  </p:transition>
</p:sld>
</file>

<file path=ppt/tags/tag1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7"/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2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13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15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16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17.xml><?xml version="1.0" encoding="utf-8"?>
<p:tagLst xmlns:p="http://schemas.openxmlformats.org/presentationml/2006/main">
  <p:tag name="KSO_WM_UNIT_TABLE_BEAUTIFY" val="smartTable{ce78857c-4bce-49c3-bcc1-483c62d0e757}"/>
</p:tagLst>
</file>

<file path=ppt/tags/tag18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19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2"/>
  <p:tag name="KSO_WM_UNIT_COLOR_SCHEME_PARENT_PAGE" val="2_7"/>
</p:tagLst>
</file>

<file path=ppt/tags/tag20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21.xml><?xml version="1.0" encoding="utf-8"?>
<p:tagLst xmlns:p="http://schemas.openxmlformats.org/presentationml/2006/main">
  <p:tag name="KSO_WM_UNIT_TABLE_BEAUTIFY" val="smartTable{4f1954b5-508c-4f94-9097-eed4d3a86a22}"/>
</p:tagLst>
</file>

<file path=ppt/tags/tag22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23.xml><?xml version="1.0" encoding="utf-8"?>
<p:tagLst xmlns:p="http://schemas.openxmlformats.org/presentationml/2006/main">
  <p:tag name="KSO_WM_UNIT_TABLE_BEAUTIFY" val="smartTable{ce78857c-4bce-49c3-bcc1-483c62d0e757}"/>
</p:tagLst>
</file>

<file path=ppt/tags/tag24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25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26.xml><?xml version="1.0" encoding="utf-8"?>
<p:tagLst xmlns:p="http://schemas.openxmlformats.org/presentationml/2006/main">
  <p:tag name="KSO_WM_BEAUTIFY_FLAG" val="#wm#"/>
  <p:tag name="KSO_WM_TEMPLATE_CATEGORY" val="diagram"/>
  <p:tag name="KSO_WM_TEMPLATE_INDEX" val="30177770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9.xml><?xml version="1.0" encoding="utf-8"?>
<p:tagLst xmlns:p="http://schemas.openxmlformats.org/presentationml/2006/main">
  <p:tag name="KSO_WPP_MARK_KEY" val="39bcc14f-8514-4f5f-a26a-0759674bb39a"/>
  <p:tag name="COMMONDATA" val="eyJoZGlkIjoiN2M1NmY4MzJiZDhmMTE4ZTM4NTRkMTVkMWY4NjhjOTUifQ==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3"/>
  <p:tag name="KSO_WM_UNIT_COLOR_SCHEME_PARENT_PAGE" val="2_7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4"/>
  <p:tag name="KSO_WM_UNIT_COLOR_SCHEME_PARENT_PAGE" val="2_7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WPS 演示</Application>
  <PresentationFormat>自定义</PresentationFormat>
  <Paragraphs>101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字魂59号-创粗黑</vt:lpstr>
      <vt:lpstr>黑体</vt:lpstr>
      <vt:lpstr>微软雅黑</vt:lpstr>
      <vt:lpstr>Wingdings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何林</cp:lastModifiedBy>
  <cp:revision>171</cp:revision>
  <dcterms:created xsi:type="dcterms:W3CDTF">2019-06-19T02:08:00Z</dcterms:created>
  <dcterms:modified xsi:type="dcterms:W3CDTF">2023-01-04T23:08:43Z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BFD4635BF7014859A4F73445AECB6771</vt:lpwstr>
  </property>
</Properties>
</file>