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6"/>
  </p:notesMasterIdLst>
  <p:sldIdLst>
    <p:sldId id="1571" r:id="rId2"/>
    <p:sldId id="1460" r:id="rId3"/>
    <p:sldId id="256" r:id="rId4"/>
    <p:sldId id="1561" r:id="rId5"/>
    <p:sldId id="1562" r:id="rId6"/>
    <p:sldId id="1563" r:id="rId7"/>
    <p:sldId id="263" r:id="rId8"/>
    <p:sldId id="1410" r:id="rId9"/>
    <p:sldId id="264" r:id="rId10"/>
    <p:sldId id="1411" r:id="rId11"/>
    <p:sldId id="1564" r:id="rId12"/>
    <p:sldId id="1551" r:id="rId13"/>
    <p:sldId id="1566" r:id="rId14"/>
    <p:sldId id="1565" r:id="rId15"/>
    <p:sldId id="1554" r:id="rId16"/>
    <p:sldId id="1540" r:id="rId17"/>
    <p:sldId id="1555" r:id="rId18"/>
    <p:sldId id="1544" r:id="rId19"/>
    <p:sldId id="1523" r:id="rId20"/>
    <p:sldId id="1545" r:id="rId21"/>
    <p:sldId id="1524" r:id="rId22"/>
    <p:sldId id="1567" r:id="rId23"/>
    <p:sldId id="1530" r:id="rId24"/>
    <p:sldId id="1529" r:id="rId25"/>
    <p:sldId id="1433" r:id="rId26"/>
    <p:sldId id="1432" r:id="rId27"/>
    <p:sldId id="1394" r:id="rId28"/>
    <p:sldId id="1556" r:id="rId29"/>
    <p:sldId id="1557" r:id="rId30"/>
    <p:sldId id="1558" r:id="rId31"/>
    <p:sldId id="1490" r:id="rId32"/>
    <p:sldId id="1491" r:id="rId33"/>
    <p:sldId id="1492" r:id="rId34"/>
    <p:sldId id="301" r:id="rId35"/>
    <p:sldId id="1533" r:id="rId36"/>
    <p:sldId id="1519" r:id="rId37"/>
    <p:sldId id="1568" r:id="rId38"/>
    <p:sldId id="1569" r:id="rId39"/>
    <p:sldId id="1570" r:id="rId40"/>
    <p:sldId id="1495" r:id="rId41"/>
    <p:sldId id="1496" r:id="rId42"/>
    <p:sldId id="1497" r:id="rId43"/>
    <p:sldId id="1498" r:id="rId44"/>
    <p:sldId id="1499" r:id="rId4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等线" panose="02010600030101010101" pitchFamily="2" charset="-122"/>
      <p:regular r:id="rId51"/>
      <p:bold r:id="rId52"/>
    </p:embeddedFont>
    <p:embeddedFont>
      <p:font typeface="仿宋" panose="02010609060101010101" pitchFamily="49" charset="-122"/>
      <p:regular r:id="rId53"/>
    </p:embeddedFont>
    <p:embeddedFont>
      <p:font typeface="黑体" panose="02010609060101010101" pitchFamily="49" charset="-122"/>
      <p:regular r:id="rId54"/>
    </p:embeddedFont>
    <p:embeddedFont>
      <p:font typeface="楷体" panose="02010609060101010101" pitchFamily="49" charset="-122"/>
      <p:regular r:id="rId55"/>
    </p:embeddedFont>
    <p:embeddedFont>
      <p:font typeface="幼圆" panose="02010509060101010101" pitchFamily="49" charset="-122"/>
      <p:regular r:id="rId56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FFFFFF"/>
    <a:srgbClr val="FAC508"/>
    <a:srgbClr val="0000FF"/>
    <a:srgbClr val="DBF1FE"/>
    <a:srgbClr val="B6D556"/>
    <a:srgbClr val="C68D41"/>
    <a:srgbClr val="4A2021"/>
    <a:srgbClr val="33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0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30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A3BF2-D4BB-4EDA-885A-E5849FFE1654}" type="datetimeFigureOut">
              <a:rPr lang="zh-CN" altLang="en-US" smtClean="0"/>
              <a:t>2022-8-9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339D0-63DA-4FD0-8A89-FE30BF4A17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316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730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97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965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070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014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231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754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692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350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883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524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840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998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244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1392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082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6211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257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596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8191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4274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63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4082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2418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1412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3578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6657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5782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1280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1535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2512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2662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2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6253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3540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3837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8654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24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453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153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100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617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22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37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0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62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13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7953B08-9880-4DFB-B38C-17C2D4BABC46}"/>
              </a:ext>
            </a:extLst>
          </p:cNvPr>
          <p:cNvSpPr/>
          <p:nvPr userDrawn="1"/>
        </p:nvSpPr>
        <p:spPr>
          <a:xfrm>
            <a:off x="0" y="5001768"/>
            <a:ext cx="9144000" cy="141732"/>
          </a:xfrm>
          <a:prstGeom prst="rect">
            <a:avLst/>
          </a:prstGeom>
          <a:solidFill>
            <a:srgbClr val="FAC5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 flipH="1">
            <a:off x="992" y="980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rgbClr val="33CCFF"/>
              </a:gs>
              <a:gs pos="97000">
                <a:srgbClr val="FFFFFF">
                  <a:alpha val="0"/>
                </a:srgbClr>
              </a:gs>
              <a:gs pos="0">
                <a:srgbClr val="99CC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0"/>
          <p:cNvSpPr txBox="1"/>
          <p:nvPr userDrawn="1"/>
        </p:nvSpPr>
        <p:spPr>
          <a:xfrm>
            <a:off x="992" y="67578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itchFamily="49" charset="-122"/>
                <a:ea typeface="黑体" pitchFamily="49" charset="-122"/>
              </a:rPr>
              <a:t>习作：我的心儿怦怦跳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956F130-ADCB-4135-8EEB-E80CF3746EF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501131"/>
            <a:ext cx="736767" cy="651012"/>
          </a:xfrm>
          <a:prstGeom prst="rect">
            <a:avLst/>
          </a:prstGeom>
        </p:spPr>
      </p:pic>
      <p:pic>
        <p:nvPicPr>
          <p:cNvPr id="6" name="图片 5" descr="图片包含 游戏机, 画&#10;&#10;描述已自动生成">
            <a:extLst>
              <a:ext uri="{FF2B5EF4-FFF2-40B4-BE49-F238E27FC236}">
                <a16:creationId xmlns:a16="http://schemas.microsoft.com/office/drawing/2014/main" id="{C59C2107-8B39-4079-A33C-B4BC9E5423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clrChange>
              <a:clrFrom>
                <a:srgbClr val="F8F8F0"/>
              </a:clrFrom>
              <a:clrTo>
                <a:srgbClr val="F8F8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0" t="23961" r="15604" b="24637"/>
          <a:stretch/>
        </p:blipFill>
        <p:spPr>
          <a:xfrm>
            <a:off x="7398103" y="3985378"/>
            <a:ext cx="1710401" cy="12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5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g"/><Relationship Id="rId7" Type="http://schemas.microsoft.com/office/2007/relationships/hdphoto" Target="../media/hdphoto4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Relationship Id="rId9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&#33539;&#25991;1&#65306;&#25220;&#34989;&#20316;&#25991;&#30340;&#28363;&#21619;.ppt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33539;&#25991;2&#65306;&#35753;&#25105;&#33945;&#32670;&#30340;&#31532;&#19968;&#21517;.pptx" TargetMode="External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443FE382-A6B7-B168-570A-D023CCF0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B9C933-7E04-AE45-6044-D3393CDBBB64}"/>
              </a:ext>
            </a:extLst>
          </p:cNvPr>
          <p:cNvSpPr txBox="1"/>
          <p:nvPr/>
        </p:nvSpPr>
        <p:spPr>
          <a:xfrm>
            <a:off x="1691680" y="1786920"/>
            <a:ext cx="62616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en-US" altLang="zh-CN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四年级</a:t>
            </a:r>
            <a:r>
              <a:rPr lang="zh-CN" altLang="en-US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语文上册</a:t>
            </a:r>
          </a:p>
        </p:txBody>
      </p:sp>
    </p:spTree>
    <p:extLst>
      <p:ext uri="{BB962C8B-B14F-4D97-AF65-F5344CB8AC3E}">
        <p14:creationId xmlns:p14="http://schemas.microsoft.com/office/powerpoint/2010/main" val="427328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E24CC0F-5355-46D8-8F8C-28795CC34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73" b="98007" l="9473" r="89844">
                        <a14:foregroundMark x1="17773" y1="17110" x2="16211" y2="90532"/>
                        <a14:foregroundMark x1="17773" y1="13787" x2="21973" y2="17608"/>
                        <a14:foregroundMark x1="21973" y1="17608" x2="24121" y2="24086"/>
                        <a14:foregroundMark x1="24121" y1="24086" x2="23340" y2="30897"/>
                        <a14:foregroundMark x1="23340" y1="30897" x2="19141" y2="31561"/>
                        <a14:foregroundMark x1="19141" y1="31561" x2="14844" y2="29568"/>
                        <a14:foregroundMark x1="14844" y1="29568" x2="13672" y2="26412"/>
                        <a14:foregroundMark x1="29102" y1="34385" x2="30469" y2="30565"/>
                        <a14:foregroundMark x1="15918" y1="93522" x2="16016" y2="98007"/>
                        <a14:foregroundMark x1="9570" y1="43522" x2="10156" y2="45847"/>
                        <a14:foregroundMark x1="33496" y1="10797" x2="32129" y2="36711"/>
                        <a14:foregroundMark x1="29102" y1="30233" x2="30078" y2="29236"/>
                        <a14:foregroundMark x1="34473" y1="9136" x2="39160" y2="9136"/>
                        <a14:foregroundMark x1="39160" y1="9136" x2="53809" y2="7973"/>
                        <a14:foregroundMark x1="53809" y1="7973" x2="86621" y2="101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399" y="325963"/>
            <a:ext cx="8194615" cy="481753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EFF809E-8E37-4BD7-9D92-D598485795D0}"/>
              </a:ext>
            </a:extLst>
          </p:cNvPr>
          <p:cNvSpPr txBox="1"/>
          <p:nvPr/>
        </p:nvSpPr>
        <p:spPr>
          <a:xfrm>
            <a:off x="3326673" y="1026334"/>
            <a:ext cx="3948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</a:rPr>
              <a:t>    </a:t>
            </a:r>
            <a:r>
              <a:rPr lang="zh-CN" altLang="en-US" sz="28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让我们心儿怦怦跳的事儿有很多，你最想分享的是哪件事？在学习单上写下分享事情的名称。</a:t>
            </a:r>
          </a:p>
        </p:txBody>
      </p:sp>
    </p:spTree>
    <p:extLst>
      <p:ext uri="{BB962C8B-B14F-4D97-AF65-F5344CB8AC3E}">
        <p14:creationId xmlns:p14="http://schemas.microsoft.com/office/powerpoint/2010/main" val="71896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8" y="617158"/>
            <a:ext cx="7772400" cy="39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64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E24CC0F-5355-46D8-8F8C-28795CC34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73" b="98007" l="9473" r="89844">
                        <a14:foregroundMark x1="17773" y1="17110" x2="16211" y2="90532"/>
                        <a14:foregroundMark x1="17773" y1="13787" x2="21973" y2="17608"/>
                        <a14:foregroundMark x1="21973" y1="17608" x2="24121" y2="24086"/>
                        <a14:foregroundMark x1="24121" y1="24086" x2="23340" y2="30897"/>
                        <a14:foregroundMark x1="23340" y1="30897" x2="19141" y2="31561"/>
                        <a14:foregroundMark x1="19141" y1="31561" x2="14844" y2="29568"/>
                        <a14:foregroundMark x1="14844" y1="29568" x2="13672" y2="26412"/>
                        <a14:foregroundMark x1="29102" y1="34385" x2="30469" y2="30565"/>
                        <a14:foregroundMark x1="15918" y1="93522" x2="16016" y2="98007"/>
                        <a14:foregroundMark x1="9570" y1="43522" x2="10156" y2="45847"/>
                        <a14:foregroundMark x1="33496" y1="10797" x2="32129" y2="36711"/>
                        <a14:foregroundMark x1="29102" y1="30233" x2="30078" y2="29236"/>
                        <a14:foregroundMark x1="34473" y1="9136" x2="39160" y2="9136"/>
                        <a14:foregroundMark x1="39160" y1="9136" x2="53809" y2="7973"/>
                        <a14:foregroundMark x1="53809" y1="7973" x2="86621" y2="101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399" y="325963"/>
            <a:ext cx="8194615" cy="481753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EFF809E-8E37-4BD7-9D92-D598485795D0}"/>
              </a:ext>
            </a:extLst>
          </p:cNvPr>
          <p:cNvSpPr txBox="1"/>
          <p:nvPr/>
        </p:nvSpPr>
        <p:spPr>
          <a:xfrm>
            <a:off x="3326673" y="1186755"/>
            <a:ext cx="3948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    在学习单上整理自己最难忘的一次经历的发展过程，填写每一个阶段的感受。</a:t>
            </a:r>
          </a:p>
        </p:txBody>
      </p:sp>
    </p:spTree>
    <p:extLst>
      <p:ext uri="{BB962C8B-B14F-4D97-AF65-F5344CB8AC3E}">
        <p14:creationId xmlns:p14="http://schemas.microsoft.com/office/powerpoint/2010/main" val="3943089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32" y="611345"/>
            <a:ext cx="2188254" cy="15974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r="17647" b="18717"/>
          <a:stretch/>
        </p:blipFill>
        <p:spPr>
          <a:xfrm>
            <a:off x="3379787" y="611345"/>
            <a:ext cx="2149695" cy="15974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>
          <a:xfrm>
            <a:off x="3379787" y="2870276"/>
            <a:ext cx="2149695" cy="1541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2"/>
          <a:stretch/>
        </p:blipFill>
        <p:spPr>
          <a:xfrm>
            <a:off x="6073007" y="2804979"/>
            <a:ext cx="2188254" cy="160672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08916" y="2336929"/>
            <a:ext cx="25616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b="1"/>
              <a:t>开赛前，你的感受如何？</a:t>
            </a:r>
            <a:endParaRPr lang="zh-CN" altLang="en-US" sz="16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5979755" y="2336929"/>
            <a:ext cx="258009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b="1"/>
              <a:t>比赛时，你的感受如何？</a:t>
            </a:r>
            <a:endParaRPr lang="zh-CN" altLang="en-US" sz="16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3208916" y="4577792"/>
            <a:ext cx="281740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b="1" dirty="0"/>
              <a:t>比赛结束时，你的感受如何？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61132" y="4548219"/>
            <a:ext cx="241733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b="1" dirty="0"/>
              <a:t>领奖时，你的感受如何？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76438" y="1696987"/>
            <a:ext cx="284677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</a:rPr>
              <a:t>    要想把经历说清楚，得要按顺序。</a:t>
            </a:r>
          </a:p>
        </p:txBody>
      </p:sp>
    </p:spTree>
    <p:extLst>
      <p:ext uri="{BB962C8B-B14F-4D97-AF65-F5344CB8AC3E}">
        <p14:creationId xmlns:p14="http://schemas.microsoft.com/office/powerpoint/2010/main" val="37830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1"/>
          <a:stretch/>
        </p:blipFill>
        <p:spPr>
          <a:xfrm>
            <a:off x="655105" y="553231"/>
            <a:ext cx="7654335" cy="4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9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5170" y="1563639"/>
            <a:ext cx="5356929" cy="142346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indent="457200" algn="just"/>
            <a:r>
              <a:rPr lang="zh-CN" altLang="en-US" sz="4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如何把自己的感受细致地表现出来呢？</a:t>
            </a:r>
            <a:endParaRPr lang="en-US" altLang="zh-CN" sz="44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57" y="1275606"/>
            <a:ext cx="1694180" cy="224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F48EBA7F-B249-4C83-B97D-FD5BC0F4B194}"/>
              </a:ext>
            </a:extLst>
          </p:cNvPr>
          <p:cNvSpPr/>
          <p:nvPr/>
        </p:nvSpPr>
        <p:spPr>
          <a:xfrm>
            <a:off x="403611" y="585849"/>
            <a:ext cx="3634000" cy="684811"/>
          </a:xfrm>
          <a:prstGeom prst="wedgeRoundRectCallout">
            <a:avLst>
              <a:gd name="adj1" fmla="val -46766"/>
              <a:gd name="adj2" fmla="val 1337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写出心里的想法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2C0A0CE-2E68-46E1-9711-73CDFB79EA99}"/>
              </a:ext>
            </a:extLst>
          </p:cNvPr>
          <p:cNvSpPr txBox="1"/>
          <p:nvPr/>
        </p:nvSpPr>
        <p:spPr>
          <a:xfrm>
            <a:off x="1312603" y="1557632"/>
            <a:ext cx="5955095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    当你心儿怦怦跳，感到害怕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开心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伤心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愤怒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……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的时候，心里有什么变化，会想些什么呢？</a:t>
            </a:r>
          </a:p>
        </p:txBody>
      </p:sp>
    </p:spTree>
    <p:extLst>
      <p:ext uri="{BB962C8B-B14F-4D97-AF65-F5344CB8AC3E}">
        <p14:creationId xmlns:p14="http://schemas.microsoft.com/office/powerpoint/2010/main" val="69965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F48EBA7F-B249-4C83-B97D-FD5BC0F4B194}"/>
              </a:ext>
            </a:extLst>
          </p:cNvPr>
          <p:cNvSpPr/>
          <p:nvPr/>
        </p:nvSpPr>
        <p:spPr>
          <a:xfrm>
            <a:off x="403611" y="585850"/>
            <a:ext cx="3182737" cy="672934"/>
          </a:xfrm>
          <a:prstGeom prst="wedgeRoundRectCallout">
            <a:avLst>
              <a:gd name="adj1" fmla="val -46766"/>
              <a:gd name="adj2" fmla="val 1337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写出身体的变化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2C0A0CE-2E68-46E1-9711-73CDFB79EA99}"/>
              </a:ext>
            </a:extLst>
          </p:cNvPr>
          <p:cNvSpPr txBox="1"/>
          <p:nvPr/>
        </p:nvSpPr>
        <p:spPr>
          <a:xfrm>
            <a:off x="1139041" y="1543930"/>
            <a:ext cx="6294911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    身体的哪些部位发生了什么变化？</a:t>
            </a:r>
            <a:endParaRPr lang="en-US" altLang="zh-CN" sz="2800" b="1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    手会怎样？脚呢？脸上有什么感觉？心跳有变化吗？</a:t>
            </a:r>
            <a:endParaRPr lang="en-US" altLang="zh-CN" sz="2800" b="1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    周围人有什么反应？</a:t>
            </a:r>
            <a:endParaRPr lang="en-US" altLang="zh-CN" sz="28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847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8810" y="1133826"/>
            <a:ext cx="6282047" cy="177163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4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下面我们自己来看一下，文章结构如何安排？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7" y="1275606"/>
            <a:ext cx="1694180" cy="224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9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对话气泡: 圆角矩形 16">
            <a:extLst>
              <a:ext uri="{FF2B5EF4-FFF2-40B4-BE49-F238E27FC236}">
                <a16:creationId xmlns:a16="http://schemas.microsoft.com/office/drawing/2014/main" id="{E13D3C06-BC08-4987-AEEC-067A1C237382}"/>
              </a:ext>
            </a:extLst>
          </p:cNvPr>
          <p:cNvSpPr/>
          <p:nvPr/>
        </p:nvSpPr>
        <p:spPr>
          <a:xfrm>
            <a:off x="797044" y="900642"/>
            <a:ext cx="7527583" cy="886137"/>
          </a:xfrm>
          <a:prstGeom prst="wedgeRoundRectCallout">
            <a:avLst>
              <a:gd name="adj1" fmla="val 47119"/>
              <a:gd name="adj2" fmla="val -1653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b="1" dirty="0"/>
              <a:t>    1.</a:t>
            </a:r>
            <a:r>
              <a:rPr lang="zh-CN" altLang="en-US" sz="2800" b="1" dirty="0"/>
              <a:t>事情的起因（什么时间？什么事？）</a:t>
            </a:r>
          </a:p>
        </p:txBody>
      </p:sp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C2DDCBAA-DD20-42B6-81F8-FE0A106A35E9}"/>
              </a:ext>
            </a:extLst>
          </p:cNvPr>
          <p:cNvSpPr/>
          <p:nvPr/>
        </p:nvSpPr>
        <p:spPr>
          <a:xfrm>
            <a:off x="797044" y="1954804"/>
            <a:ext cx="7527583" cy="886137"/>
          </a:xfrm>
          <a:prstGeom prst="wedgeRoundRectCallout">
            <a:avLst>
              <a:gd name="adj1" fmla="val 47119"/>
              <a:gd name="adj2" fmla="val -1653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b="1" dirty="0"/>
              <a:t>    2.</a:t>
            </a:r>
            <a:r>
              <a:rPr lang="zh-CN" altLang="en-US" sz="2800" b="1" dirty="0"/>
              <a:t>事情的经过（心情如何？感受变化？）</a:t>
            </a:r>
          </a:p>
        </p:txBody>
      </p:sp>
      <p:sp>
        <p:nvSpPr>
          <p:cNvPr id="8" name="对话气泡: 圆角矩形 7">
            <a:extLst>
              <a:ext uri="{FF2B5EF4-FFF2-40B4-BE49-F238E27FC236}">
                <a16:creationId xmlns:a16="http://schemas.microsoft.com/office/drawing/2014/main" id="{297A98E5-3821-4208-8194-537A03AEFDA4}"/>
              </a:ext>
            </a:extLst>
          </p:cNvPr>
          <p:cNvSpPr/>
          <p:nvPr/>
        </p:nvSpPr>
        <p:spPr>
          <a:xfrm>
            <a:off x="797044" y="3044591"/>
            <a:ext cx="7527583" cy="886137"/>
          </a:xfrm>
          <a:prstGeom prst="wedgeRoundRectCallout">
            <a:avLst>
              <a:gd name="adj1" fmla="val 47119"/>
              <a:gd name="adj2" fmla="val -1653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b="1" dirty="0"/>
              <a:t>    3.</a:t>
            </a:r>
            <a:r>
              <a:rPr lang="zh-CN" altLang="en-US" sz="2800" b="1" dirty="0"/>
              <a:t>事情的结果（抒发情感）</a:t>
            </a:r>
          </a:p>
        </p:txBody>
      </p:sp>
    </p:spTree>
    <p:extLst>
      <p:ext uri="{BB962C8B-B14F-4D97-AF65-F5344CB8AC3E}">
        <p14:creationId xmlns:p14="http://schemas.microsoft.com/office/powerpoint/2010/main" val="193836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60366" y="1624856"/>
            <a:ext cx="371482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zh-CN" altLang="en-US" sz="3200" b="1" dirty="0"/>
              <a:t>    看右边的各种表情，说说它们分别代表什么感受吧！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826" y="202686"/>
            <a:ext cx="3445709" cy="454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291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E24CC0F-5355-46D8-8F8C-28795CC34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73" b="98007" l="9473" r="89844">
                        <a14:foregroundMark x1="17773" y1="17110" x2="16211" y2="90532"/>
                        <a14:foregroundMark x1="17773" y1="13787" x2="21973" y2="17608"/>
                        <a14:foregroundMark x1="21973" y1="17608" x2="24121" y2="24086"/>
                        <a14:foregroundMark x1="24121" y1="24086" x2="23340" y2="30897"/>
                        <a14:foregroundMark x1="23340" y1="30897" x2="19141" y2="31561"/>
                        <a14:foregroundMark x1="19141" y1="31561" x2="14844" y2="29568"/>
                        <a14:foregroundMark x1="14844" y1="29568" x2="13672" y2="26412"/>
                        <a14:foregroundMark x1="29102" y1="34385" x2="30469" y2="30565"/>
                        <a14:foregroundMark x1="15918" y1="93522" x2="16016" y2="98007"/>
                        <a14:foregroundMark x1="9570" y1="43522" x2="10156" y2="45847"/>
                        <a14:foregroundMark x1="33496" y1="10797" x2="32129" y2="36711"/>
                        <a14:foregroundMark x1="29102" y1="30233" x2="30078" y2="29236"/>
                        <a14:foregroundMark x1="34473" y1="9136" x2="39160" y2="9136"/>
                        <a14:foregroundMark x1="39160" y1="9136" x2="53809" y2="7973"/>
                        <a14:foregroundMark x1="53809" y1="7973" x2="86621" y2="101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399" y="325963"/>
            <a:ext cx="8194615" cy="481753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EFF809E-8E37-4BD7-9D92-D598485795D0}"/>
              </a:ext>
            </a:extLst>
          </p:cNvPr>
          <p:cNvSpPr txBox="1"/>
          <p:nvPr/>
        </p:nvSpPr>
        <p:spPr>
          <a:xfrm>
            <a:off x="3409800" y="1319132"/>
            <a:ext cx="3715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    具体的感受，我们该如何写清楚呢？</a:t>
            </a:r>
          </a:p>
        </p:txBody>
      </p:sp>
    </p:spTree>
    <p:extLst>
      <p:ext uri="{BB962C8B-B14F-4D97-AF65-F5344CB8AC3E}">
        <p14:creationId xmlns:p14="http://schemas.microsoft.com/office/powerpoint/2010/main" val="2587559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7ED0B7A-9D00-4A57-B745-6A10F0329FFC}"/>
              </a:ext>
            </a:extLst>
          </p:cNvPr>
          <p:cNvSpPr/>
          <p:nvPr/>
        </p:nvSpPr>
        <p:spPr>
          <a:xfrm>
            <a:off x="412668" y="1001275"/>
            <a:ext cx="8161573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/>
            <a:r>
              <a:rPr lang="zh-CN" altLang="en-US" sz="2000" dirty="0"/>
              <a:t>　　</a:t>
            </a:r>
            <a:r>
              <a:rPr lang="zh-CN" altLang="en-US" sz="2500" b="1" dirty="0">
                <a:latin typeface="楷体" pitchFamily="49" charset="-122"/>
                <a:ea typeface="楷体" pitchFamily="49" charset="-122"/>
              </a:rPr>
              <a:t>我翻了一遍又一遍，</a:t>
            </a:r>
            <a:r>
              <a:rPr lang="zh-CN" altLang="en-US" sz="25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惨啦！作业不会长翅膀飞了吧？</a:t>
            </a:r>
            <a:r>
              <a:rPr lang="zh-CN" altLang="en-US" sz="2500" b="1" dirty="0">
                <a:latin typeface="楷体" pitchFamily="49" charset="-122"/>
                <a:ea typeface="楷体" pitchFamily="49" charset="-122"/>
              </a:rPr>
              <a:t>我把书包翻了个底朝天，就是找不到作业本。我的心怦怦直跳，</a:t>
            </a:r>
            <a:r>
              <a:rPr lang="zh-CN" altLang="en-US" sz="25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这下可糟了！我真希望时间能停下来。</a:t>
            </a:r>
            <a:r>
              <a:rPr lang="zh-CN" altLang="en-US" sz="2500" b="1" dirty="0">
                <a:latin typeface="楷体" pitchFamily="49" charset="-122"/>
                <a:ea typeface="楷体" pitchFamily="49" charset="-122"/>
              </a:rPr>
              <a:t>记得上次有人没交作业，老师眼睛射出的两道光</a:t>
            </a:r>
            <a:r>
              <a:rPr lang="en-US" altLang="zh-CN" sz="25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500" b="1" dirty="0">
                <a:latin typeface="楷体" pitchFamily="49" charset="-122"/>
                <a:ea typeface="楷体" pitchFamily="49" charset="-122"/>
              </a:rPr>
              <a:t>像两把冰冷的利剑，令人浑身发冷。想到这儿，</a:t>
            </a:r>
            <a:r>
              <a:rPr lang="zh-CN" altLang="en-US" sz="25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我的心里有一把鼓槌在使劲地敲打</a:t>
            </a:r>
            <a:r>
              <a:rPr lang="en-US" altLang="zh-CN" sz="25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——“</a:t>
            </a:r>
            <a:r>
              <a:rPr lang="zh-CN" altLang="en-US" sz="25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嘭！嘭嘭！”后背一阵发热，是着急流出的汗水吗？</a:t>
            </a:r>
            <a:r>
              <a:rPr lang="zh-CN" altLang="en-US" sz="2500" b="1" dirty="0">
                <a:latin typeface="楷体" pitchFamily="49" charset="-122"/>
                <a:ea typeface="楷体" pitchFamily="49" charset="-122"/>
              </a:rPr>
              <a:t>我真想大叫一声：作业本，你出来吧！</a:t>
            </a:r>
            <a:endParaRPr lang="zh-CN" altLang="zh-CN" sz="25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E12EFC8-E77C-4256-A170-8B8559FF9FC0}"/>
              </a:ext>
            </a:extLst>
          </p:cNvPr>
          <p:cNvSpPr txBox="1"/>
          <p:nvPr/>
        </p:nvSpPr>
        <p:spPr>
          <a:xfrm>
            <a:off x="866205" y="469141"/>
            <a:ext cx="69559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我们来看看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不翼而飞的作业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中的描写：</a:t>
            </a:r>
          </a:p>
        </p:txBody>
      </p:sp>
      <p:sp>
        <p:nvSpPr>
          <p:cNvPr id="15" name="对话气泡: 圆角矩形 14">
            <a:extLst>
              <a:ext uri="{FF2B5EF4-FFF2-40B4-BE49-F238E27FC236}">
                <a16:creationId xmlns:a16="http://schemas.microsoft.com/office/drawing/2014/main" id="{F7C453C8-62F1-413C-99BB-BBBFF65F9074}"/>
              </a:ext>
            </a:extLst>
          </p:cNvPr>
          <p:cNvSpPr/>
          <p:nvPr/>
        </p:nvSpPr>
        <p:spPr>
          <a:xfrm>
            <a:off x="866205" y="3954455"/>
            <a:ext cx="6984061" cy="783786"/>
          </a:xfrm>
          <a:prstGeom prst="wedgeRoundRectCallout">
            <a:avLst>
              <a:gd name="adj1" fmla="val -31620"/>
              <a:gd name="adj2" fmla="val 3622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000" b="1" dirty="0"/>
              <a:t>    作者将自己因找不到作业本时那种紧张与害怕细致生动地表现出来。 </a:t>
            </a:r>
          </a:p>
        </p:txBody>
      </p:sp>
    </p:spTree>
    <p:extLst>
      <p:ext uri="{BB962C8B-B14F-4D97-AF65-F5344CB8AC3E}">
        <p14:creationId xmlns:p14="http://schemas.microsoft.com/office/powerpoint/2010/main" val="121247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7ED0B7A-9D00-4A57-B745-6A10F0329FFC}"/>
              </a:ext>
            </a:extLst>
          </p:cNvPr>
          <p:cNvSpPr/>
          <p:nvPr/>
        </p:nvSpPr>
        <p:spPr>
          <a:xfrm>
            <a:off x="436418" y="1191275"/>
            <a:ext cx="81615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　　天已经黑透了，有没有月亮，路灯昏暗。我在黑暗中瞪大眼睛寻找着，便大声“乐乐”“乐乐”的叫着，回答我的只有风吹树吹的“沙沙”声。风擦过了窗户发出“呜呜呜”的声音。我吓得惊出一身冷汗，我在心里给自己加油。忽然，我发现旁边的树丛里有一双绿莹莹的眼睛，我紧紧地盯着它，腿直打哆嗦，“喵”一声猫叫，我吓得赶紧往小路跑。跑了一会儿，我突然停了下来，心想：我干啥要跑呢？不就是一只猫嘛。</a:t>
            </a:r>
          </a:p>
          <a:p>
            <a:pPr eaLnBrk="0"/>
            <a:endParaRPr lang="zh-CN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E12EFC8-E77C-4256-A170-8B8559FF9FC0}"/>
              </a:ext>
            </a:extLst>
          </p:cNvPr>
          <p:cNvSpPr txBox="1"/>
          <p:nvPr/>
        </p:nvSpPr>
        <p:spPr>
          <a:xfrm>
            <a:off x="640580" y="438364"/>
            <a:ext cx="695597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我们来模仿着写一下：</a:t>
            </a:r>
          </a:p>
        </p:txBody>
      </p:sp>
    </p:spTree>
    <p:extLst>
      <p:ext uri="{BB962C8B-B14F-4D97-AF65-F5344CB8AC3E}">
        <p14:creationId xmlns:p14="http://schemas.microsoft.com/office/powerpoint/2010/main" val="270338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847" y="1415095"/>
            <a:ext cx="6725806" cy="142346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indent="457200" algn="just"/>
            <a:r>
              <a:rPr lang="zh-CN" altLang="en-US" sz="4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对于这次习作，你还有什么要说的吗？</a:t>
            </a:r>
            <a:endParaRPr lang="en-US" altLang="zh-CN" sz="44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7" y="1275606"/>
            <a:ext cx="1694180" cy="224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210B201D-0E03-42DD-884A-9286486CA232}"/>
              </a:ext>
            </a:extLst>
          </p:cNvPr>
          <p:cNvSpPr txBox="1"/>
          <p:nvPr/>
        </p:nvSpPr>
        <p:spPr>
          <a:xfrm>
            <a:off x="236264" y="766614"/>
            <a:ext cx="7673465" cy="52322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可以用动作描写来表现心情。</a:t>
            </a: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28EEEE45-62EE-49FC-973A-C1E742603FB7}"/>
              </a:ext>
            </a:extLst>
          </p:cNvPr>
          <p:cNvSpPr txBox="1"/>
          <p:nvPr/>
        </p:nvSpPr>
        <p:spPr>
          <a:xfrm>
            <a:off x="1410591" y="1844774"/>
            <a:ext cx="7319592" cy="52322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同一种心情可以多次出现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在说法上要有变化。</a:t>
            </a:r>
          </a:p>
        </p:txBody>
      </p:sp>
      <p:sp>
        <p:nvSpPr>
          <p:cNvPr id="6" name="文本框 2">
            <a:extLst>
              <a:ext uri="{FF2B5EF4-FFF2-40B4-BE49-F238E27FC236}">
                <a16:creationId xmlns:a16="http://schemas.microsoft.com/office/drawing/2014/main" id="{1AE7F704-2637-4AFE-8A2E-B3BD45A5C50E}"/>
              </a:ext>
            </a:extLst>
          </p:cNvPr>
          <p:cNvSpPr txBox="1"/>
          <p:nvPr/>
        </p:nvSpPr>
        <p:spPr>
          <a:xfrm>
            <a:off x="236265" y="2937162"/>
            <a:ext cx="7336322" cy="52322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可以写清楚身体感官的状态。</a:t>
            </a:r>
          </a:p>
        </p:txBody>
      </p:sp>
      <p:sp>
        <p:nvSpPr>
          <p:cNvPr id="9" name="文本框 2">
            <a:extLst>
              <a:ext uri="{FF2B5EF4-FFF2-40B4-BE49-F238E27FC236}">
                <a16:creationId xmlns:a16="http://schemas.microsoft.com/office/drawing/2014/main" id="{1AE7F704-2637-4AFE-8A2E-B3BD45A5C50E}"/>
              </a:ext>
            </a:extLst>
          </p:cNvPr>
          <p:cNvSpPr txBox="1"/>
          <p:nvPr/>
        </p:nvSpPr>
        <p:spPr>
          <a:xfrm>
            <a:off x="1410591" y="3952170"/>
            <a:ext cx="7077490" cy="52322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可以借助周围的人或者物来表达心中的感受。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r="10999" b="32526"/>
          <a:stretch/>
        </p:blipFill>
        <p:spPr>
          <a:xfrm>
            <a:off x="236264" y="3787314"/>
            <a:ext cx="1076449" cy="8529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51625" l="10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192" y="528847"/>
            <a:ext cx="1204586" cy="1774841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65" y="1557322"/>
            <a:ext cx="1269938" cy="109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90" b="53226" l="24663" r="743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74" t="7096" r="24759" b="46452"/>
          <a:stretch>
            <a:fillRect/>
          </a:stretch>
        </p:blipFill>
        <p:spPr bwMode="auto">
          <a:xfrm>
            <a:off x="7778354" y="2655445"/>
            <a:ext cx="930424" cy="101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5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4">
            <a:extLst>
              <a:ext uri="{FF2B5EF4-FFF2-40B4-BE49-F238E27FC236}">
                <a16:creationId xmlns:a16="http://schemas.microsoft.com/office/drawing/2014/main" id="{CD294244-C9A6-41CD-9D8A-66E7986893EA}"/>
              </a:ext>
            </a:extLst>
          </p:cNvPr>
          <p:cNvSpPr txBox="1"/>
          <p:nvPr/>
        </p:nvSpPr>
        <p:spPr>
          <a:xfrm>
            <a:off x="3594897" y="1891948"/>
            <a:ext cx="2953387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54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写作提纲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FB45C4-A51E-4DA3-A4C3-48CE4FA3E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24" y="1691225"/>
            <a:ext cx="1543976" cy="130169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55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990A800-20E3-453F-8EDD-F8166266C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73" b="98007" l="9473" r="89844">
                        <a14:foregroundMark x1="17773" y1="17110" x2="16211" y2="90532"/>
                        <a14:foregroundMark x1="17773" y1="13787" x2="21973" y2="17608"/>
                        <a14:foregroundMark x1="21973" y1="17608" x2="24121" y2="24086"/>
                        <a14:foregroundMark x1="24121" y1="24086" x2="23340" y2="30897"/>
                        <a14:foregroundMark x1="23340" y1="30897" x2="19141" y2="31561"/>
                        <a14:foregroundMark x1="19141" y1="31561" x2="14844" y2="29568"/>
                        <a14:foregroundMark x1="14844" y1="29568" x2="13672" y2="26412"/>
                        <a14:foregroundMark x1="29102" y1="34385" x2="30469" y2="30565"/>
                        <a14:foregroundMark x1="15918" y1="93522" x2="16016" y2="98007"/>
                        <a14:foregroundMark x1="9570" y1="43522" x2="10156" y2="45847"/>
                        <a14:foregroundMark x1="33496" y1="10797" x2="32129" y2="36711"/>
                        <a14:foregroundMark x1="29102" y1="30233" x2="30078" y2="29236"/>
                        <a14:foregroundMark x1="34473" y1="9136" x2="39160" y2="9136"/>
                        <a14:foregroundMark x1="39160" y1="9136" x2="53809" y2="7973"/>
                        <a14:foregroundMark x1="53809" y1="7973" x2="86621" y2="101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99" y="-176464"/>
            <a:ext cx="9030801" cy="530912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40B4DAA-CA04-4B1F-83EF-5E2B137F11AC}"/>
              </a:ext>
            </a:extLst>
          </p:cNvPr>
          <p:cNvSpPr txBox="1"/>
          <p:nvPr/>
        </p:nvSpPr>
        <p:spPr>
          <a:xfrm>
            <a:off x="3242737" y="844341"/>
            <a:ext cx="46832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</a:rPr>
              <a:t>    </a:t>
            </a:r>
            <a:r>
              <a:rPr lang="zh-CN" altLang="en-US" sz="32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你想好自己的作文内容了吗？不要急于下笔，先好好构思，编写好写作提纲。</a:t>
            </a:r>
          </a:p>
        </p:txBody>
      </p:sp>
    </p:spTree>
    <p:extLst>
      <p:ext uri="{BB962C8B-B14F-4D97-AF65-F5344CB8AC3E}">
        <p14:creationId xmlns:p14="http://schemas.microsoft.com/office/powerpoint/2010/main" val="1536524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93639" y="1634083"/>
            <a:ext cx="5956723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你会写你的哪次经历？</a:t>
            </a:r>
            <a:endParaRPr lang="en-US" altLang="zh-CN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那次经历给你带来怎样的感受？</a:t>
            </a:r>
            <a:endParaRPr lang="en-US" altLang="zh-CN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事情的经过是怎么样的？</a:t>
            </a:r>
            <a:endParaRPr lang="en-US" altLang="zh-CN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你打算写哪些细节将感受写具体？</a:t>
            </a:r>
            <a:endParaRPr lang="en-US" altLang="zh-CN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5.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你打算拟个什么题目？</a:t>
            </a:r>
            <a:endParaRPr lang="en-US" altLang="zh-CN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91455" y="267494"/>
            <a:ext cx="3430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习作提纲要求</a:t>
            </a:r>
          </a:p>
        </p:txBody>
      </p:sp>
      <p:sp>
        <p:nvSpPr>
          <p:cNvPr id="5" name="矩形 4"/>
          <p:cNvSpPr/>
          <p:nvPr/>
        </p:nvSpPr>
        <p:spPr>
          <a:xfrm>
            <a:off x="559407" y="1012343"/>
            <a:ext cx="822853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  <a:sym typeface="+mn-ea"/>
              </a:rPr>
              <a:t>选择一件对你而言特别的事，将经过写清楚，感受写具体。</a:t>
            </a:r>
            <a:endParaRPr lang="zh-CN" altLang="en-US" sz="1100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455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73019" y="768099"/>
            <a:ext cx="1360615" cy="666511"/>
            <a:chOff x="2375756" y="2268826"/>
            <a:chExt cx="888357" cy="666511"/>
          </a:xfrm>
        </p:grpSpPr>
        <p:sp>
          <p:nvSpPr>
            <p:cNvPr id="4" name="云形 3"/>
            <p:cNvSpPr/>
            <p:nvPr/>
          </p:nvSpPr>
          <p:spPr>
            <a:xfrm>
              <a:off x="2375756" y="2268826"/>
              <a:ext cx="888357" cy="666511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71068" y="2290763"/>
              <a:ext cx="793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开头</a:t>
              </a:r>
            </a:p>
          </p:txBody>
        </p:sp>
      </p:grpSp>
      <p:sp>
        <p:nvSpPr>
          <p:cNvPr id="6" name="文本框 2"/>
          <p:cNvSpPr txBox="1"/>
          <p:nvPr/>
        </p:nvSpPr>
        <p:spPr>
          <a:xfrm>
            <a:off x="416664" y="1419607"/>
            <a:ext cx="630513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第一次上台演讲</a:t>
            </a:r>
            <a:endParaRPr lang="zh-CN" altLang="en-US" sz="2400" b="1" dirty="0"/>
          </a:p>
        </p:txBody>
      </p:sp>
      <p:sp>
        <p:nvSpPr>
          <p:cNvPr id="2" name="左大括号 1"/>
          <p:cNvSpPr/>
          <p:nvPr/>
        </p:nvSpPr>
        <p:spPr>
          <a:xfrm>
            <a:off x="963816" y="1036498"/>
            <a:ext cx="288032" cy="3334222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381480" y="2175928"/>
            <a:ext cx="1318064" cy="733058"/>
            <a:chOff x="2098769" y="2334213"/>
            <a:chExt cx="860576" cy="733058"/>
          </a:xfrm>
        </p:grpSpPr>
        <p:sp>
          <p:nvSpPr>
            <p:cNvPr id="10" name="云形 9"/>
            <p:cNvSpPr/>
            <p:nvPr/>
          </p:nvSpPr>
          <p:spPr>
            <a:xfrm>
              <a:off x="2098769" y="2336363"/>
              <a:ext cx="860576" cy="730908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5853" y="2334213"/>
              <a:ext cx="7634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主体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56128" y="3764008"/>
            <a:ext cx="1277506" cy="666511"/>
            <a:chOff x="2375756" y="2268826"/>
            <a:chExt cx="834094" cy="666511"/>
          </a:xfrm>
        </p:grpSpPr>
        <p:sp>
          <p:nvSpPr>
            <p:cNvPr id="14" name="云形 13"/>
            <p:cNvSpPr/>
            <p:nvPr/>
          </p:nvSpPr>
          <p:spPr>
            <a:xfrm>
              <a:off x="2375756" y="2268826"/>
              <a:ext cx="834094" cy="666511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71068" y="2290763"/>
              <a:ext cx="7387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结尾</a:t>
              </a:r>
            </a:p>
          </p:txBody>
        </p:sp>
      </p:grpSp>
      <p:sp>
        <p:nvSpPr>
          <p:cNvPr id="16" name="左大括号 15"/>
          <p:cNvSpPr/>
          <p:nvPr/>
        </p:nvSpPr>
        <p:spPr>
          <a:xfrm>
            <a:off x="2948167" y="1590751"/>
            <a:ext cx="306264" cy="1584528"/>
          </a:xfrm>
          <a:prstGeom prst="leftBrace">
            <a:avLst>
              <a:gd name="adj1" fmla="val 8333"/>
              <a:gd name="adj2" fmla="val 51235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4431" y="1430333"/>
            <a:ext cx="506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演讲比赛前，我的心里感受</a:t>
            </a:r>
            <a:endParaRPr lang="zh-CN" altLang="en-US" sz="20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54431" y="1996719"/>
            <a:ext cx="543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比赛时，我的心里状态和身体变化</a:t>
            </a:r>
            <a:endParaRPr lang="zh-CN" altLang="en-US" sz="20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01299" y="3803888"/>
            <a:ext cx="491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照应开头，再次点明主题</a:t>
            </a:r>
            <a:endParaRPr lang="zh-CN" altLang="en-US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4805" y="698199"/>
            <a:ext cx="579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紧扣题目，引出对第一次演讲的叙述</a:t>
            </a:r>
            <a:endParaRPr lang="zh-CN" altLang="en-US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73CC1605-7C1A-4160-9E4B-E3C1FF9A5D50}"/>
              </a:ext>
            </a:extLst>
          </p:cNvPr>
          <p:cNvSpPr txBox="1"/>
          <p:nvPr/>
        </p:nvSpPr>
        <p:spPr>
          <a:xfrm>
            <a:off x="3254431" y="2477038"/>
            <a:ext cx="543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评委当时的反应</a:t>
            </a:r>
            <a:endParaRPr lang="zh-CN" altLang="en-US" sz="20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C1AA4E1D-DE32-4FD8-A4C2-E4061A0E1065}"/>
              </a:ext>
            </a:extLst>
          </p:cNvPr>
          <p:cNvSpPr txBox="1"/>
          <p:nvPr/>
        </p:nvSpPr>
        <p:spPr>
          <a:xfrm>
            <a:off x="3254431" y="2908986"/>
            <a:ext cx="543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演讲结束后的轻松</a:t>
            </a:r>
            <a:endParaRPr lang="zh-CN" altLang="en-US" sz="20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28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2" grpId="0"/>
      <p:bldP spid="29" grpId="0"/>
      <p:bldP spid="24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73019" y="768099"/>
            <a:ext cx="1360615" cy="666511"/>
            <a:chOff x="2375756" y="2268826"/>
            <a:chExt cx="888357" cy="666511"/>
          </a:xfrm>
        </p:grpSpPr>
        <p:sp>
          <p:nvSpPr>
            <p:cNvPr id="4" name="云形 3"/>
            <p:cNvSpPr/>
            <p:nvPr/>
          </p:nvSpPr>
          <p:spPr>
            <a:xfrm>
              <a:off x="2375756" y="2268826"/>
              <a:ext cx="888357" cy="666511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71068" y="2290763"/>
              <a:ext cx="793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开头</a:t>
              </a:r>
            </a:p>
          </p:txBody>
        </p:sp>
      </p:grpSp>
      <p:sp>
        <p:nvSpPr>
          <p:cNvPr id="6" name="文本框 2"/>
          <p:cNvSpPr txBox="1"/>
          <p:nvPr/>
        </p:nvSpPr>
        <p:spPr>
          <a:xfrm>
            <a:off x="380894" y="1050275"/>
            <a:ext cx="630513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抄袭作文的滋味</a:t>
            </a:r>
            <a:endParaRPr lang="zh-CN" altLang="en-US" sz="2400" b="1" dirty="0"/>
          </a:p>
        </p:txBody>
      </p:sp>
      <p:sp>
        <p:nvSpPr>
          <p:cNvPr id="2" name="左大括号 1"/>
          <p:cNvSpPr/>
          <p:nvPr/>
        </p:nvSpPr>
        <p:spPr>
          <a:xfrm>
            <a:off x="963816" y="1036498"/>
            <a:ext cx="288032" cy="3334222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381480" y="2175928"/>
            <a:ext cx="1318064" cy="733058"/>
            <a:chOff x="2098769" y="2334213"/>
            <a:chExt cx="860576" cy="733058"/>
          </a:xfrm>
        </p:grpSpPr>
        <p:sp>
          <p:nvSpPr>
            <p:cNvPr id="10" name="云形 9"/>
            <p:cNvSpPr/>
            <p:nvPr/>
          </p:nvSpPr>
          <p:spPr>
            <a:xfrm>
              <a:off x="2098769" y="2336363"/>
              <a:ext cx="860576" cy="730908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5853" y="2334213"/>
              <a:ext cx="7634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主体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56128" y="3764008"/>
            <a:ext cx="1277506" cy="666511"/>
            <a:chOff x="2375756" y="2268826"/>
            <a:chExt cx="834094" cy="666511"/>
          </a:xfrm>
        </p:grpSpPr>
        <p:sp>
          <p:nvSpPr>
            <p:cNvPr id="14" name="云形 13"/>
            <p:cNvSpPr/>
            <p:nvPr/>
          </p:nvSpPr>
          <p:spPr>
            <a:xfrm>
              <a:off x="2375756" y="2268826"/>
              <a:ext cx="834094" cy="666511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71068" y="2290763"/>
              <a:ext cx="7387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结尾</a:t>
              </a:r>
            </a:p>
          </p:txBody>
        </p:sp>
      </p:grpSp>
      <p:sp>
        <p:nvSpPr>
          <p:cNvPr id="16" name="左大括号 15"/>
          <p:cNvSpPr/>
          <p:nvPr/>
        </p:nvSpPr>
        <p:spPr>
          <a:xfrm>
            <a:off x="2948167" y="1590751"/>
            <a:ext cx="306264" cy="1584528"/>
          </a:xfrm>
          <a:prstGeom prst="leftBrace">
            <a:avLst>
              <a:gd name="adj1" fmla="val 8333"/>
              <a:gd name="adj2" fmla="val 51235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4431" y="1430333"/>
            <a:ext cx="506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偷抄作文时的紧张状态</a:t>
            </a:r>
            <a:endParaRPr lang="zh-CN" altLang="en-US" sz="20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54431" y="1996719"/>
            <a:ext cx="543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作文被当范文在全班读，害怕的状态</a:t>
            </a:r>
            <a:endParaRPr lang="zh-CN" altLang="en-US" sz="20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01299" y="3803888"/>
            <a:ext cx="497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写出自己的感受，突出中心</a:t>
            </a:r>
            <a:endParaRPr lang="zh-CN" altLang="en-US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4805" y="698199"/>
            <a:ext cx="579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交代事情发生的原因</a:t>
            </a:r>
            <a:endParaRPr lang="zh-CN" altLang="en-US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73CC1605-7C1A-4160-9E4B-E3C1FF9A5D50}"/>
              </a:ext>
            </a:extLst>
          </p:cNvPr>
          <p:cNvSpPr txBox="1"/>
          <p:nvPr/>
        </p:nvSpPr>
        <p:spPr>
          <a:xfrm>
            <a:off x="3254431" y="2692054"/>
            <a:ext cx="543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被人当中揭穿，羞愧难耐的样子</a:t>
            </a:r>
            <a:endParaRPr lang="zh-CN" altLang="en-US" sz="20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72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2" grpId="0"/>
      <p:bldP spid="29" grpId="0"/>
      <p:bldP spid="24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>
            <a:extLst>
              <a:ext uri="{FF2B5EF4-FFF2-40B4-BE49-F238E27FC236}">
                <a16:creationId xmlns:a16="http://schemas.microsoft.com/office/drawing/2014/main" id="{68F59A33-F0AC-4289-9574-8BC6C913B36D}"/>
              </a:ext>
            </a:extLst>
          </p:cNvPr>
          <p:cNvSpPr txBox="1"/>
          <p:nvPr/>
        </p:nvSpPr>
        <p:spPr>
          <a:xfrm>
            <a:off x="802568" y="1894984"/>
            <a:ext cx="7698338" cy="1177245"/>
          </a:xfrm>
          <a:prstGeom prst="rect">
            <a:avLst/>
          </a:prstGeom>
          <a:ln w="57150">
            <a:gradFill flip="none" rotWithShape="1">
              <a:gsLst>
                <a:gs pos="500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生活中，哪些事也曾带给你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心动不已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的感受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呢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265F5E9-DD1A-4F3E-9363-06D6E3AD785B}"/>
              </a:ext>
            </a:extLst>
          </p:cNvPr>
          <p:cNvSpPr/>
          <p:nvPr/>
        </p:nvSpPr>
        <p:spPr>
          <a:xfrm>
            <a:off x="802568" y="1365035"/>
            <a:ext cx="1907381" cy="4822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000" b="1" dirty="0"/>
              <a:t>说一说</a:t>
            </a:r>
          </a:p>
        </p:txBody>
      </p:sp>
    </p:spTree>
    <p:extLst>
      <p:ext uri="{BB962C8B-B14F-4D97-AF65-F5344CB8AC3E}">
        <p14:creationId xmlns:p14="http://schemas.microsoft.com/office/powerpoint/2010/main" val="160872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73019" y="768099"/>
            <a:ext cx="1360615" cy="666511"/>
            <a:chOff x="2375756" y="2268826"/>
            <a:chExt cx="888357" cy="666511"/>
          </a:xfrm>
        </p:grpSpPr>
        <p:sp>
          <p:nvSpPr>
            <p:cNvPr id="4" name="云形 3"/>
            <p:cNvSpPr/>
            <p:nvPr/>
          </p:nvSpPr>
          <p:spPr>
            <a:xfrm>
              <a:off x="2375756" y="2268826"/>
              <a:ext cx="888357" cy="666511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71068" y="2290763"/>
              <a:ext cx="793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开头</a:t>
              </a:r>
            </a:p>
          </p:txBody>
        </p:sp>
      </p:grpSp>
      <p:sp>
        <p:nvSpPr>
          <p:cNvPr id="6" name="文本框 2"/>
          <p:cNvSpPr txBox="1"/>
          <p:nvPr/>
        </p:nvSpPr>
        <p:spPr>
          <a:xfrm>
            <a:off x="380894" y="1050275"/>
            <a:ext cx="630513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让我蒙羞的第一名</a:t>
            </a:r>
            <a:endParaRPr lang="zh-CN" altLang="en-US" sz="2400" b="1" dirty="0"/>
          </a:p>
        </p:txBody>
      </p:sp>
      <p:sp>
        <p:nvSpPr>
          <p:cNvPr id="2" name="左大括号 1"/>
          <p:cNvSpPr/>
          <p:nvPr/>
        </p:nvSpPr>
        <p:spPr>
          <a:xfrm>
            <a:off x="963816" y="1036498"/>
            <a:ext cx="288032" cy="3334222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381480" y="2175928"/>
            <a:ext cx="1318064" cy="733058"/>
            <a:chOff x="2098769" y="2334213"/>
            <a:chExt cx="860576" cy="733058"/>
          </a:xfrm>
        </p:grpSpPr>
        <p:sp>
          <p:nvSpPr>
            <p:cNvPr id="10" name="云形 9"/>
            <p:cNvSpPr/>
            <p:nvPr/>
          </p:nvSpPr>
          <p:spPr>
            <a:xfrm>
              <a:off x="2098769" y="2336363"/>
              <a:ext cx="860576" cy="730908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5853" y="2334213"/>
              <a:ext cx="7634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主体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56128" y="3764008"/>
            <a:ext cx="1277506" cy="666511"/>
            <a:chOff x="2375756" y="2268826"/>
            <a:chExt cx="834094" cy="666511"/>
          </a:xfrm>
        </p:grpSpPr>
        <p:sp>
          <p:nvSpPr>
            <p:cNvPr id="14" name="云形 13"/>
            <p:cNvSpPr/>
            <p:nvPr/>
          </p:nvSpPr>
          <p:spPr>
            <a:xfrm>
              <a:off x="2375756" y="2268826"/>
              <a:ext cx="834094" cy="666511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71068" y="2290763"/>
              <a:ext cx="7387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结尾</a:t>
              </a:r>
            </a:p>
          </p:txBody>
        </p:sp>
      </p:grpSp>
      <p:sp>
        <p:nvSpPr>
          <p:cNvPr id="16" name="左大括号 15"/>
          <p:cNvSpPr/>
          <p:nvPr/>
        </p:nvSpPr>
        <p:spPr>
          <a:xfrm>
            <a:off x="2948167" y="1590751"/>
            <a:ext cx="306264" cy="1584528"/>
          </a:xfrm>
          <a:prstGeom prst="leftBrace">
            <a:avLst>
              <a:gd name="adj1" fmla="val 8333"/>
              <a:gd name="adj2" fmla="val 51235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4431" y="1430333"/>
            <a:ext cx="506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想要考高分，结果遇到难题，很着急</a:t>
            </a:r>
            <a:endParaRPr lang="zh-CN" altLang="en-US" sz="20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54431" y="1996719"/>
            <a:ext cx="543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同桌愿意“帮忙”，我很高兴</a:t>
            </a:r>
            <a:endParaRPr lang="zh-CN" altLang="en-US" sz="20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01299" y="3803888"/>
            <a:ext cx="3843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事情的结果和我的感受</a:t>
            </a:r>
            <a:endParaRPr lang="zh-CN" altLang="en-US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4805" y="698199"/>
            <a:ext cx="579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交代事情发生的背景</a:t>
            </a:r>
            <a:endParaRPr lang="zh-CN" altLang="en-US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73CC1605-7C1A-4160-9E4B-E3C1FF9A5D50}"/>
              </a:ext>
            </a:extLst>
          </p:cNvPr>
          <p:cNvSpPr txBox="1"/>
          <p:nvPr/>
        </p:nvSpPr>
        <p:spPr>
          <a:xfrm>
            <a:off x="3254431" y="2692054"/>
            <a:ext cx="5646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看着监考老师，我既紧张又害怕，但仍抄了答案</a:t>
            </a:r>
            <a:endParaRPr lang="zh-CN" altLang="en-US" sz="20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493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2" grpId="0"/>
      <p:bldP spid="29" grpId="0"/>
      <p:bldP spid="24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5576" y="1779663"/>
            <a:ext cx="5542989" cy="684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  快快写起来吧！</a:t>
            </a:r>
          </a:p>
        </p:txBody>
      </p:sp>
      <p:pic>
        <p:nvPicPr>
          <p:cNvPr id="15" name="图片 14" descr="234757-160Z616032990[1]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3">
                  <a:alpha val="100000"/>
                </a:srgbClr>
              </a:clrFrom>
              <a:clrTo>
                <a:srgbClr val="FFFCF3">
                  <a:alpha val="100000"/>
                  <a:alpha val="0"/>
                </a:srgbClr>
              </a:clrTo>
            </a:clrChange>
          </a:blip>
          <a:srcRect l="67163" t="48737"/>
          <a:stretch>
            <a:fillRect/>
          </a:stretch>
        </p:blipFill>
        <p:spPr>
          <a:xfrm>
            <a:off x="6156176" y="1541910"/>
            <a:ext cx="2085975" cy="3028315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6582" y="3770259"/>
            <a:ext cx="7758290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写好之后，和同位交换一下，看看谁写的最好。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075380D-DC87-415D-A6BF-7E5DC75AE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45" y="631284"/>
            <a:ext cx="4629510" cy="2925850"/>
          </a:xfrm>
          <a:prstGeom prst="roundRect">
            <a:avLst>
              <a:gd name="adj" fmla="val 5281"/>
            </a:avLst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4">
            <a:extLst>
              <a:ext uri="{FF2B5EF4-FFF2-40B4-BE49-F238E27FC236}">
                <a16:creationId xmlns:a16="http://schemas.microsoft.com/office/drawing/2014/main" id="{CD294244-C9A6-41CD-9D8A-66E7986893EA}"/>
              </a:ext>
            </a:extLst>
          </p:cNvPr>
          <p:cNvSpPr txBox="1"/>
          <p:nvPr/>
        </p:nvSpPr>
        <p:spPr>
          <a:xfrm>
            <a:off x="3594897" y="1891948"/>
            <a:ext cx="2953387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54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作文修改</a:t>
            </a:r>
          </a:p>
        </p:txBody>
      </p:sp>
      <p:pic>
        <p:nvPicPr>
          <p:cNvPr id="5" name="图片 4" descr="图片包含 游戏机, 标志&#10;&#10;描述已自动生成">
            <a:extLst>
              <a:ext uri="{FF2B5EF4-FFF2-40B4-BE49-F238E27FC236}">
                <a16:creationId xmlns:a16="http://schemas.microsoft.com/office/drawing/2014/main" id="{C76596A0-96D8-4E73-AF71-7CE0F9781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3514" r="24574" b="24134"/>
          <a:stretch/>
        </p:blipFill>
        <p:spPr>
          <a:xfrm>
            <a:off x="2147776" y="1678691"/>
            <a:ext cx="1307805" cy="13267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3" y="518568"/>
            <a:ext cx="1438370" cy="33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文本框 15"/>
          <p:cNvSpPr txBox="1"/>
          <p:nvPr/>
        </p:nvSpPr>
        <p:spPr>
          <a:xfrm>
            <a:off x="223883" y="503147"/>
            <a:ext cx="108698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kumimoji="1" lang="zh-CN" altLang="en-US" sz="1800" dirty="0">
                <a:solidFill>
                  <a:schemeClr val="bg1"/>
                </a:solidFill>
              </a:rPr>
              <a:t>第二课时</a:t>
            </a:r>
          </a:p>
        </p:txBody>
      </p:sp>
    </p:spTree>
    <p:extLst>
      <p:ext uri="{BB962C8B-B14F-4D97-AF65-F5344CB8AC3E}">
        <p14:creationId xmlns:p14="http://schemas.microsoft.com/office/powerpoint/2010/main" val="1990738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2E54D05-9200-4463-8C30-59E844036E91}"/>
              </a:ext>
            </a:extLst>
          </p:cNvPr>
          <p:cNvSpPr/>
          <p:nvPr/>
        </p:nvSpPr>
        <p:spPr>
          <a:xfrm>
            <a:off x="534637" y="1610155"/>
            <a:ext cx="6575548" cy="265457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b="1" kern="5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    生活中有许多让自己心儿怦怦跳的事情，我最难忘的是第一次上台演讲。</a:t>
            </a:r>
          </a:p>
          <a:p>
            <a:pPr algn="just">
              <a:spcAft>
                <a:spcPts val="0"/>
              </a:spcAft>
            </a:pPr>
            <a:r>
              <a:rPr lang="zh-CN" altLang="en-US" sz="2400" b="1" kern="5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    记得那是上学期的事情，学校举行了一场演讲比赛。那是一个烈日炎炎的下午，我刚上完体育课，就急匆匆地去比赛。那天观看比赛的人还不算多，可我还是挺紧张的。毕竟是我第一次演讲，而且是第一个上台演讲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10BF70A-EE6B-4890-836C-220FEAAC0101}"/>
              </a:ext>
            </a:extLst>
          </p:cNvPr>
          <p:cNvSpPr/>
          <p:nvPr/>
        </p:nvSpPr>
        <p:spPr>
          <a:xfrm>
            <a:off x="2550386" y="692161"/>
            <a:ext cx="2831544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000" b="1" dirty="0"/>
              <a:t>第一次上台演讲</a:t>
            </a:r>
          </a:p>
        </p:txBody>
      </p:sp>
      <p:sp>
        <p:nvSpPr>
          <p:cNvPr id="5" name="文本框 14"/>
          <p:cNvSpPr txBox="1"/>
          <p:nvPr/>
        </p:nvSpPr>
        <p:spPr>
          <a:xfrm>
            <a:off x="667010" y="352397"/>
            <a:ext cx="2147372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例文赏析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7137886" y="1153066"/>
            <a:ext cx="36004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209515" y="994776"/>
            <a:ext cx="1718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zh-CN" altLang="en-US" sz="1800" b="1" dirty="0">
              <a:solidFill>
                <a:prstClr val="black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lvl="0"/>
            <a:endParaRPr lang="zh-CN" altLang="en-US" sz="1800" b="1" dirty="0">
              <a:solidFill>
                <a:prstClr val="black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lvl="0"/>
            <a:endParaRPr lang="zh-CN" altLang="en-US" sz="1800" b="1" dirty="0">
              <a:solidFill>
                <a:prstClr val="black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27BDA50-6F6F-4E3E-8FE4-A84491BC8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75" y="408359"/>
            <a:ext cx="417735" cy="43380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191513" y="1317941"/>
            <a:ext cx="1718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8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  <a:cs typeface="仿宋" panose="02010609060101010101" charset="-122"/>
              </a:rPr>
              <a:t>开头扣题，引出下文对第一次上讲台的叙述。</a:t>
            </a:r>
            <a:endParaRPr lang="en-US" altLang="zh-CN" sz="1800" b="1" dirty="0">
              <a:solidFill>
                <a:prstClr val="black"/>
              </a:solidFill>
              <a:latin typeface="宋体" pitchFamily="2" charset="-122"/>
              <a:ea typeface="宋体" pitchFamily="2" charset="-122"/>
              <a:cs typeface="仿宋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09515" y="2666133"/>
            <a:ext cx="1746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8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  <a:cs typeface="仿宋" panose="02010609060101010101" charset="-122"/>
              </a:rPr>
              <a:t>交代演讲的基本情况，为下文写演讲的经过做好准备。</a:t>
            </a:r>
          </a:p>
        </p:txBody>
      </p:sp>
    </p:spTree>
    <p:extLst>
      <p:ext uri="{BB962C8B-B14F-4D97-AF65-F5344CB8AC3E}">
        <p14:creationId xmlns:p14="http://schemas.microsoft.com/office/powerpoint/2010/main" val="141659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2E54D05-9200-4463-8C30-59E844036E91}"/>
              </a:ext>
            </a:extLst>
          </p:cNvPr>
          <p:cNvSpPr/>
          <p:nvPr/>
        </p:nvSpPr>
        <p:spPr>
          <a:xfrm>
            <a:off x="579961" y="790979"/>
            <a:ext cx="6575548" cy="34547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zh-CN" altLang="en-US" sz="2000" b="1" kern="50" dirty="0"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    演讲比赛开始了，我向讲台走去，腿有些发软，还有些发抖。我向老师、评委们敬了一个队礼，然后才开始一字不漏地演讲：“尊敬的各位领导、老师、同学们，大家好！今天我演讲的题目是</a:t>
            </a:r>
            <a:r>
              <a:rPr lang="en-US" altLang="zh-CN" sz="2000" b="1" kern="50" dirty="0"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……”</a:t>
            </a:r>
            <a:r>
              <a:rPr lang="zh-CN" altLang="en-US" sz="2000" b="1" kern="5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刚开始，我的心一直怦怦直跳，好像心里揣着一只小兔似的欢蹦乱跳。我的脸火辣辣的，身上直冒汗，拿话筒的手在发抖，声音好像也在发抖。</a:t>
            </a:r>
            <a:r>
              <a:rPr lang="zh-CN" altLang="en-US" sz="2000" b="1" kern="50" dirty="0"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但是，当我看到评委们看着我直点头，好像在鼓励我说：“别害怕，相信你自己一定能行的！”顿时，我便不再紧张起来。在演讲的过程中，我演讲得十分顺利。时间在一分一秒过去了。“我的演讲完了，谢谢大家！”我终于讲完了。顿时，我松了一口气，不慌不忙地走下讲台。</a:t>
            </a:r>
            <a:endParaRPr lang="zh-CN" altLang="zh-CN" sz="2000" b="1" kern="50" dirty="0"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173511" y="1153066"/>
            <a:ext cx="36004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209515" y="1583950"/>
            <a:ext cx="17181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8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  <a:cs typeface="仿宋" panose="02010609060101010101" charset="-122"/>
              </a:rPr>
              <a:t>用象声词、比喻和神态描写，具体描写紧张的心情，很形象，很真实。 </a:t>
            </a:r>
          </a:p>
        </p:txBody>
      </p:sp>
    </p:spTree>
    <p:extLst>
      <p:ext uri="{BB962C8B-B14F-4D97-AF65-F5344CB8AC3E}">
        <p14:creationId xmlns:p14="http://schemas.microsoft.com/office/powerpoint/2010/main" val="181532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7173511" y="1153066"/>
            <a:ext cx="36004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id="{466B9BEB-F93D-4080-8BD9-24439C677041}"/>
              </a:ext>
            </a:extLst>
          </p:cNvPr>
          <p:cNvGrpSpPr/>
          <p:nvPr/>
        </p:nvGrpSpPr>
        <p:grpSpPr>
          <a:xfrm>
            <a:off x="1267968" y="3300087"/>
            <a:ext cx="1872479" cy="896547"/>
            <a:chOff x="1879787" y="4876800"/>
            <a:chExt cx="2338645" cy="1165575"/>
          </a:xfrm>
        </p:grpSpPr>
        <p:sp>
          <p:nvSpPr>
            <p:cNvPr id="10" name="矩形: 圆角 9">
              <a:hlinkClick r:id="rId3" action="ppaction://hlinkpres?slideindex=1&amp;slidetitle="/>
              <a:extLst>
                <a:ext uri="{FF2B5EF4-FFF2-40B4-BE49-F238E27FC236}">
                  <a16:creationId xmlns:a16="http://schemas.microsoft.com/office/drawing/2014/main" id="{B09C0ADD-2AC9-4885-94E4-D798D4011382}"/>
                </a:ext>
              </a:extLst>
            </p:cNvPr>
            <p:cNvSpPr/>
            <p:nvPr/>
          </p:nvSpPr>
          <p:spPr>
            <a:xfrm>
              <a:off x="1975104" y="4876800"/>
              <a:ext cx="2243328" cy="621792"/>
            </a:xfrm>
            <a:prstGeom prst="roundRect">
              <a:avLst/>
            </a:prstGeom>
            <a:solidFill>
              <a:srgbClr val="FFD4C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2000" b="1" dirty="0">
                  <a:solidFill>
                    <a:srgbClr val="FF0000"/>
                  </a:solidFill>
                </a:rPr>
                <a:t>更多例文一</a:t>
              </a: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BA385E7-9F38-4521-B054-8F2F2B3AF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22" b="9815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787" y="4999959"/>
              <a:ext cx="1040815" cy="1042416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69BC408-D986-4BDB-84B0-F370D894873A}"/>
              </a:ext>
            </a:extLst>
          </p:cNvPr>
          <p:cNvGrpSpPr/>
          <p:nvPr/>
        </p:nvGrpSpPr>
        <p:grpSpPr>
          <a:xfrm>
            <a:off x="4572000" y="3300087"/>
            <a:ext cx="1872479" cy="896547"/>
            <a:chOff x="1879787" y="4876800"/>
            <a:chExt cx="2338645" cy="1165575"/>
          </a:xfrm>
        </p:grpSpPr>
        <p:sp>
          <p:nvSpPr>
            <p:cNvPr id="15" name="矩形: 圆角 14">
              <a:hlinkClick r:id="rId6" action="ppaction://hlinkpres?slideindex=1&amp;slidetitle="/>
              <a:extLst>
                <a:ext uri="{FF2B5EF4-FFF2-40B4-BE49-F238E27FC236}">
                  <a16:creationId xmlns:a16="http://schemas.microsoft.com/office/drawing/2014/main" id="{76BA1F3F-91CE-4846-BBF2-BDE90D6992FA}"/>
                </a:ext>
              </a:extLst>
            </p:cNvPr>
            <p:cNvSpPr/>
            <p:nvPr/>
          </p:nvSpPr>
          <p:spPr>
            <a:xfrm>
              <a:off x="1975104" y="4876800"/>
              <a:ext cx="2243328" cy="621792"/>
            </a:xfrm>
            <a:prstGeom prst="roundRect">
              <a:avLst/>
            </a:prstGeom>
            <a:solidFill>
              <a:srgbClr val="FFD4C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2000" b="1" dirty="0">
                  <a:solidFill>
                    <a:srgbClr val="FF0000"/>
                  </a:solidFill>
                </a:rPr>
                <a:t>更多例文二</a:t>
              </a: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17FF6AF-DB7D-4D68-8857-2ADF7229C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22" b="9815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787" y="4999959"/>
              <a:ext cx="1040815" cy="1042416"/>
            </a:xfrm>
            <a:prstGeom prst="rect">
              <a:avLst/>
            </a:prstGeom>
          </p:spPr>
        </p:pic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3B2DE5A3-75AE-4547-AE52-3D8566476420}"/>
              </a:ext>
            </a:extLst>
          </p:cNvPr>
          <p:cNvSpPr/>
          <p:nvPr/>
        </p:nvSpPr>
        <p:spPr>
          <a:xfrm>
            <a:off x="949494" y="1107141"/>
            <a:ext cx="60140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kern="50" dirty="0"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　　</a:t>
            </a:r>
            <a:r>
              <a:rPr lang="zh-CN" altLang="en-US" sz="2000" b="1" kern="50" dirty="0"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我的话音刚落，台下响起了一阵热烈的掌声。掌声告诉了我，我的这次演讲得到了大家的认可。“我成功了！”我在心里喊道。</a:t>
            </a:r>
          </a:p>
          <a:p>
            <a:r>
              <a:rPr lang="zh-CN" altLang="en-US" sz="2000" b="1" kern="5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　　这件事过去好久了，可现在一想起来，我的心儿忍不住又砰砰跳了起来。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6F4CBE3-B6D9-441A-8CB6-85166F4D933C}"/>
              </a:ext>
            </a:extLst>
          </p:cNvPr>
          <p:cNvSpPr/>
          <p:nvPr/>
        </p:nvSpPr>
        <p:spPr>
          <a:xfrm>
            <a:off x="7289231" y="1536633"/>
            <a:ext cx="1770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8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  <a:cs typeface="仿宋" panose="02010609060101010101" charset="-122"/>
              </a:rPr>
              <a:t>结尾照应开头，再次点题，突出文章中心。</a:t>
            </a:r>
          </a:p>
        </p:txBody>
      </p:sp>
    </p:spTree>
    <p:extLst>
      <p:ext uri="{BB962C8B-B14F-4D97-AF65-F5344CB8AC3E}">
        <p14:creationId xmlns:p14="http://schemas.microsoft.com/office/powerpoint/2010/main" val="95151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2880" y="1161299"/>
            <a:ext cx="2806888" cy="893015"/>
            <a:chOff x="75215" y="4250485"/>
            <a:chExt cx="2806888" cy="893015"/>
          </a:xfrm>
        </p:grpSpPr>
        <p:sp>
          <p:nvSpPr>
            <p:cNvPr id="6" name="任意多边形 5"/>
            <p:cNvSpPr/>
            <p:nvPr/>
          </p:nvSpPr>
          <p:spPr>
            <a:xfrm>
              <a:off x="75215" y="4250485"/>
              <a:ext cx="2783446" cy="800579"/>
            </a:xfrm>
            <a:custGeom>
              <a:avLst/>
              <a:gdLst>
                <a:gd name="connsiteX0" fmla="*/ 0 w 2708049"/>
                <a:gd name="connsiteY0" fmla="*/ 0 h 800579"/>
                <a:gd name="connsiteX1" fmla="*/ 2708049 w 2708049"/>
                <a:gd name="connsiteY1" fmla="*/ 0 h 800579"/>
                <a:gd name="connsiteX2" fmla="*/ 2708049 w 2708049"/>
                <a:gd name="connsiteY2" fmla="*/ 800579 h 800579"/>
                <a:gd name="connsiteX3" fmla="*/ 0 w 2708049"/>
                <a:gd name="connsiteY3" fmla="*/ 800579 h 800579"/>
                <a:gd name="connsiteX4" fmla="*/ 0 w 2708049"/>
                <a:gd name="connsiteY4" fmla="*/ 0 h 80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49" h="800579">
                  <a:moveTo>
                    <a:pt x="0" y="0"/>
                  </a:moveTo>
                  <a:lnTo>
                    <a:pt x="2708049" y="0"/>
                  </a:lnTo>
                  <a:lnTo>
                    <a:pt x="2708049" y="800579"/>
                  </a:lnTo>
                  <a:lnTo>
                    <a:pt x="0" y="8005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0" rIns="836533" bIns="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1.</a:t>
              </a:r>
              <a:r>
                <a:rPr lang="zh-CN" altLang="en-US" sz="2800" b="1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典型事例</a:t>
              </a:r>
              <a:endParaRPr lang="zh-CN" altLang="en-US" sz="28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009159" y="4270556"/>
              <a:ext cx="872944" cy="87294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3244820" y="265769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优点借鉴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0078" y="2577927"/>
            <a:ext cx="737604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作者写的让自己心儿怦怦跳的事情，是第一次演讲，又是第一个上台，由于事例典型，作者有东西可写，也能写好。</a:t>
            </a:r>
          </a:p>
        </p:txBody>
      </p:sp>
    </p:spTree>
    <p:extLst>
      <p:ext uri="{BB962C8B-B14F-4D97-AF65-F5344CB8AC3E}">
        <p14:creationId xmlns:p14="http://schemas.microsoft.com/office/powerpoint/2010/main" val="173856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2880" y="1161299"/>
            <a:ext cx="2806888" cy="893015"/>
            <a:chOff x="75215" y="4250485"/>
            <a:chExt cx="2806888" cy="893015"/>
          </a:xfrm>
        </p:grpSpPr>
        <p:sp>
          <p:nvSpPr>
            <p:cNvPr id="6" name="任意多边形 5"/>
            <p:cNvSpPr/>
            <p:nvPr/>
          </p:nvSpPr>
          <p:spPr>
            <a:xfrm>
              <a:off x="75215" y="4250485"/>
              <a:ext cx="2783446" cy="800579"/>
            </a:xfrm>
            <a:custGeom>
              <a:avLst/>
              <a:gdLst>
                <a:gd name="connsiteX0" fmla="*/ 0 w 2708049"/>
                <a:gd name="connsiteY0" fmla="*/ 0 h 800579"/>
                <a:gd name="connsiteX1" fmla="*/ 2708049 w 2708049"/>
                <a:gd name="connsiteY1" fmla="*/ 0 h 800579"/>
                <a:gd name="connsiteX2" fmla="*/ 2708049 w 2708049"/>
                <a:gd name="connsiteY2" fmla="*/ 800579 h 800579"/>
                <a:gd name="connsiteX3" fmla="*/ 0 w 2708049"/>
                <a:gd name="connsiteY3" fmla="*/ 800579 h 800579"/>
                <a:gd name="connsiteX4" fmla="*/ 0 w 2708049"/>
                <a:gd name="connsiteY4" fmla="*/ 0 h 80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49" h="800579">
                  <a:moveTo>
                    <a:pt x="0" y="0"/>
                  </a:moveTo>
                  <a:lnTo>
                    <a:pt x="2708049" y="0"/>
                  </a:lnTo>
                  <a:lnTo>
                    <a:pt x="2708049" y="800579"/>
                  </a:lnTo>
                  <a:lnTo>
                    <a:pt x="0" y="8005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0" rIns="836533" bIns="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2.</a:t>
              </a:r>
              <a:r>
                <a:rPr lang="zh-CN" altLang="en-US" sz="2800" b="1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经过清楚</a:t>
              </a:r>
              <a:endParaRPr lang="zh-CN" altLang="en-US" sz="28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009159" y="4270556"/>
              <a:ext cx="872944" cy="87294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3244820" y="265769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优点借鉴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0078" y="2577927"/>
            <a:ext cx="737604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作者能够按事情进行的顺序，分段写演讲的基本情况，演讲开始后的情形，演讲的结果等，层次分明，条理清楚。</a:t>
            </a:r>
          </a:p>
        </p:txBody>
      </p:sp>
    </p:spTree>
    <p:extLst>
      <p:ext uri="{BB962C8B-B14F-4D97-AF65-F5344CB8AC3E}">
        <p14:creationId xmlns:p14="http://schemas.microsoft.com/office/powerpoint/2010/main" val="25533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2880" y="1161299"/>
            <a:ext cx="2806888" cy="893015"/>
            <a:chOff x="75215" y="4250485"/>
            <a:chExt cx="2806888" cy="893015"/>
          </a:xfrm>
        </p:grpSpPr>
        <p:sp>
          <p:nvSpPr>
            <p:cNvPr id="6" name="任意多边形 5"/>
            <p:cNvSpPr/>
            <p:nvPr/>
          </p:nvSpPr>
          <p:spPr>
            <a:xfrm>
              <a:off x="75215" y="4250485"/>
              <a:ext cx="2783446" cy="800579"/>
            </a:xfrm>
            <a:custGeom>
              <a:avLst/>
              <a:gdLst>
                <a:gd name="connsiteX0" fmla="*/ 0 w 2708049"/>
                <a:gd name="connsiteY0" fmla="*/ 0 h 800579"/>
                <a:gd name="connsiteX1" fmla="*/ 2708049 w 2708049"/>
                <a:gd name="connsiteY1" fmla="*/ 0 h 800579"/>
                <a:gd name="connsiteX2" fmla="*/ 2708049 w 2708049"/>
                <a:gd name="connsiteY2" fmla="*/ 800579 h 800579"/>
                <a:gd name="connsiteX3" fmla="*/ 0 w 2708049"/>
                <a:gd name="connsiteY3" fmla="*/ 800579 h 800579"/>
                <a:gd name="connsiteX4" fmla="*/ 0 w 2708049"/>
                <a:gd name="connsiteY4" fmla="*/ 0 h 80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49" h="800579">
                  <a:moveTo>
                    <a:pt x="0" y="0"/>
                  </a:moveTo>
                  <a:lnTo>
                    <a:pt x="2708049" y="0"/>
                  </a:lnTo>
                  <a:lnTo>
                    <a:pt x="2708049" y="800579"/>
                  </a:lnTo>
                  <a:lnTo>
                    <a:pt x="0" y="8005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0" rIns="836533" bIns="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3.</a:t>
              </a:r>
              <a:r>
                <a:rPr lang="zh-CN" altLang="en-US" sz="2800" b="1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感受具体</a:t>
              </a:r>
              <a:endParaRPr lang="zh-CN" altLang="en-US" sz="28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009159" y="4270556"/>
              <a:ext cx="872944" cy="87294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3244820" y="265769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优点借鉴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0078" y="2577927"/>
            <a:ext cx="737604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作者用动作描写、神态描写、修辞手法等，把自己紧张的心情写得很具体，很真实，也很形象。</a:t>
            </a:r>
          </a:p>
        </p:txBody>
      </p:sp>
    </p:spTree>
    <p:extLst>
      <p:ext uri="{BB962C8B-B14F-4D97-AF65-F5344CB8AC3E}">
        <p14:creationId xmlns:p14="http://schemas.microsoft.com/office/powerpoint/2010/main" val="25533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3"/>
          <a:stretch/>
        </p:blipFill>
        <p:spPr>
          <a:xfrm>
            <a:off x="482262" y="1328840"/>
            <a:ext cx="8153164" cy="357208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53708" y="780893"/>
            <a:ext cx="37562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zh-CN" altLang="en-US" sz="2400" b="1"/>
              <a:t>坐过山车的时候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4228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899FDAA-39EC-4BBA-877A-2DAAAB0E3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73" b="98007" l="9473" r="89844">
                        <a14:foregroundMark x1="17773" y1="17110" x2="16211" y2="90532"/>
                        <a14:foregroundMark x1="17773" y1="13787" x2="21973" y2="17608"/>
                        <a14:foregroundMark x1="21973" y1="17608" x2="24121" y2="24086"/>
                        <a14:foregroundMark x1="24121" y1="24086" x2="23340" y2="30897"/>
                        <a14:foregroundMark x1="23340" y1="30897" x2="19141" y2="31561"/>
                        <a14:foregroundMark x1="19141" y1="31561" x2="14844" y2="29568"/>
                        <a14:foregroundMark x1="14844" y1="29568" x2="13672" y2="26412"/>
                        <a14:foregroundMark x1="29102" y1="34385" x2="30469" y2="30565"/>
                        <a14:foregroundMark x1="15918" y1="93522" x2="16016" y2="98007"/>
                        <a14:foregroundMark x1="9570" y1="43522" x2="10156" y2="45847"/>
                        <a14:foregroundMark x1="33496" y1="10797" x2="32129" y2="36711"/>
                        <a14:foregroundMark x1="29102" y1="30233" x2="30078" y2="29236"/>
                        <a14:foregroundMark x1="34473" y1="9136" x2="39160" y2="9136"/>
                        <a14:foregroundMark x1="39160" y1="9136" x2="53809" y2="7973"/>
                        <a14:foregroundMark x1="53809" y1="7973" x2="86621" y2="101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549" y="140233"/>
            <a:ext cx="8650901" cy="508578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0568207-036A-483E-A611-414AA42BF3C3}"/>
              </a:ext>
            </a:extLst>
          </p:cNvPr>
          <p:cNvSpPr txBox="1"/>
          <p:nvPr/>
        </p:nvSpPr>
        <p:spPr>
          <a:xfrm>
            <a:off x="3115200" y="814498"/>
            <a:ext cx="46156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    下面请和同位交换作文，根据“评分标准”相互批改。</a:t>
            </a:r>
            <a:endParaRPr lang="en-US" altLang="zh-CN" sz="28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lvl="0"/>
            <a:r>
              <a:rPr lang="zh-CN" altLang="en-US" sz="28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    要使用作文评改符号，最后得出总分，并写出评价。</a:t>
            </a:r>
            <a:endParaRPr lang="en-US" altLang="zh-CN" sz="28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lvl="0"/>
            <a:endParaRPr lang="zh-CN" altLang="en-US" sz="28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81C7FBC-45B9-46F9-A999-1DB4CE1A76E5}"/>
              </a:ext>
            </a:extLst>
          </p:cNvPr>
          <p:cNvSpPr/>
          <p:nvPr/>
        </p:nvSpPr>
        <p:spPr>
          <a:xfrm>
            <a:off x="2071153" y="763730"/>
            <a:ext cx="5707193" cy="39529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没有错别字，语句通顺，表达流畅。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用词准确生动，意思表达清楚明确。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文章结构清晰，详略得当，重点突出。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开头能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点明</a:t>
            </a:r>
            <a:r>
              <a:rPr 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主题，结尾能恰当呼应、升华。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文章立意较好，符合主流价值观。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文章主旨明确，有真情实感，抒发手法多样。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语言生动有个性，恰当使用修辞手法。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符合本次作文要求：</a:t>
            </a:r>
          </a:p>
          <a:p>
            <a:pPr marL="800100" lvl="1" indent="-457200">
              <a:buFont typeface="+mj-ea"/>
              <a:buAutoNum type="circleNumDbPlain"/>
            </a:pPr>
            <a:r>
              <a:rPr lang="zh-CN" altLang="en-US" sz="2400" b="1" dirty="0"/>
              <a:t>按一定顺序写；</a:t>
            </a:r>
          </a:p>
          <a:p>
            <a:pPr marL="800100" lvl="1" indent="-457200">
              <a:buFont typeface="+mj-ea"/>
              <a:buAutoNum type="circleNumDbPlain"/>
            </a:pPr>
            <a:r>
              <a:rPr lang="zh-CN" altLang="en-US" sz="2400" b="1" dirty="0"/>
              <a:t>抓住重点，写感受最深的那一刻；</a:t>
            </a:r>
          </a:p>
          <a:p>
            <a:pPr marL="800100" lvl="1" indent="-457200">
              <a:buFont typeface="+mj-ea"/>
              <a:buAutoNum type="circleNumDbPlain"/>
            </a:pPr>
            <a:r>
              <a:rPr lang="zh-CN" altLang="en-US" sz="2400" b="1" dirty="0"/>
              <a:t>通过身体感官的变化表现心情；</a:t>
            </a:r>
          </a:p>
          <a:p>
            <a:pPr marL="800100" lvl="1" indent="-457200">
              <a:buFont typeface="+mj-ea"/>
              <a:buAutoNum type="circleNumDbPlain"/>
            </a:pPr>
            <a:r>
              <a:rPr lang="zh-CN" altLang="en-US" sz="2400" b="1" dirty="0"/>
              <a:t>用周围的人或物来反映自己的心情。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1538545-A9CB-446C-9913-6A68198DCADC}"/>
              </a:ext>
            </a:extLst>
          </p:cNvPr>
          <p:cNvSpPr/>
          <p:nvPr/>
        </p:nvSpPr>
        <p:spPr>
          <a:xfrm>
            <a:off x="1659875" y="763732"/>
            <a:ext cx="399394" cy="3952992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 评   价   标   准</a:t>
            </a:r>
          </a:p>
        </p:txBody>
      </p:sp>
    </p:spTree>
    <p:extLst>
      <p:ext uri="{BB962C8B-B14F-4D97-AF65-F5344CB8AC3E}">
        <p14:creationId xmlns:p14="http://schemas.microsoft.com/office/powerpoint/2010/main" val="388785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F7BBB61-35FB-4E99-8090-555922CFD95B}"/>
              </a:ext>
            </a:extLst>
          </p:cNvPr>
          <p:cNvSpPr/>
          <p:nvPr/>
        </p:nvSpPr>
        <p:spPr>
          <a:xfrm>
            <a:off x="529689" y="1137601"/>
            <a:ext cx="80315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　　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天已经黑透了，有没有月亮，路灯昏暗。我在黑暗中瞪大眼睛寻找着，便大声“乐乐”“乐乐”的叫着，回答我的只有风吹树的 “沙沙”声。忽然，我发现旁边的树丛里有一双绿莹莹的眼睛， “喵”，一声猫叫，我吓得赶紧往小路跑。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89152B-4228-4D80-B8D1-BF92C2687CFE}"/>
              </a:ext>
            </a:extLst>
          </p:cNvPr>
          <p:cNvSpPr/>
          <p:nvPr/>
        </p:nvSpPr>
        <p:spPr>
          <a:xfrm>
            <a:off x="251209" y="563693"/>
            <a:ext cx="1361552" cy="4421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评改范例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B9F11C6-7157-4411-A0A0-805F831F92C5}"/>
              </a:ext>
            </a:extLst>
          </p:cNvPr>
          <p:cNvSpPr txBox="1"/>
          <p:nvPr/>
        </p:nvSpPr>
        <p:spPr>
          <a:xfrm>
            <a:off x="1612761" y="551745"/>
            <a:ext cx="6777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下面是评改前的段落，读一读，看看有什么问题吗？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462FA75-25DE-425D-8EA9-88F718F2EA5E}"/>
              </a:ext>
            </a:extLst>
          </p:cNvPr>
          <p:cNvSpPr/>
          <p:nvPr/>
        </p:nvSpPr>
        <p:spPr>
          <a:xfrm>
            <a:off x="1215852" y="2809959"/>
            <a:ext cx="1361552" cy="4421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</a:rPr>
              <a:t>问题分析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D96414E-4FD0-4AA5-B7FF-AFDA91B97518}"/>
              </a:ext>
            </a:extLst>
          </p:cNvPr>
          <p:cNvSpPr txBox="1"/>
          <p:nvPr/>
        </p:nvSpPr>
        <p:spPr>
          <a:xfrm>
            <a:off x="1215852" y="3252086"/>
            <a:ext cx="6601766" cy="101566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本段的重点是天黑时外出感到很害怕，但是没有将害怕的感受写具体，应该详细写一下：当时心里的想法和身体上的变化。</a:t>
            </a:r>
          </a:p>
        </p:txBody>
      </p:sp>
    </p:spTree>
    <p:extLst>
      <p:ext uri="{BB962C8B-B14F-4D97-AF65-F5344CB8AC3E}">
        <p14:creationId xmlns:p14="http://schemas.microsoft.com/office/powerpoint/2010/main" val="40911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F7BBB61-35FB-4E99-8090-555922CFD95B}"/>
              </a:ext>
            </a:extLst>
          </p:cNvPr>
          <p:cNvSpPr/>
          <p:nvPr/>
        </p:nvSpPr>
        <p:spPr>
          <a:xfrm>
            <a:off x="732286" y="2341053"/>
            <a:ext cx="7708327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r>
              <a:rPr lang="zh-CN" altLang="en-US" sz="1800" b="1" kern="100" dirty="0"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    天已经黑透了，没有月亮，路灯昏暗。我在黑暗中瞪大眼睛寻找着，便大声“乐乐”“乐乐”的叫着，回答我的只有风吹树的“沙沙”声。</a:t>
            </a:r>
            <a:r>
              <a:rPr lang="zh-CN" altLang="en-US" sz="1800" b="1" kern="1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风擦过了窗户发出“呜呜呜”的声音。我吓得惊出一身冷汗，我在心里给自己加油。</a:t>
            </a:r>
            <a:r>
              <a:rPr lang="zh-CN" altLang="en-US" sz="1800" b="1" kern="100" dirty="0"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忽然，我发现旁边的树丛里有一双绿莹莹的眼睛，</a:t>
            </a:r>
            <a:r>
              <a:rPr lang="zh-CN" altLang="en-US" sz="1800" b="1" kern="1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我紧紧地盯着它，腿直打哆嗦，</a:t>
            </a:r>
            <a:r>
              <a:rPr lang="zh-CN" altLang="en-US" sz="1800" b="1" kern="100" dirty="0"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“喵”，一声猫叫，我吓得赶紧往小路跑。</a:t>
            </a:r>
            <a:r>
              <a:rPr lang="zh-CN" altLang="en-US" sz="1800" b="1" kern="1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跑了一会儿，我突然停了下来，心想：我干啥要跑呢？不就是一只猫嘛。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89152B-4228-4D80-B8D1-BF92C2687CFE}"/>
              </a:ext>
            </a:extLst>
          </p:cNvPr>
          <p:cNvSpPr/>
          <p:nvPr/>
        </p:nvSpPr>
        <p:spPr>
          <a:xfrm>
            <a:off x="251209" y="492370"/>
            <a:ext cx="1361552" cy="4019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tx1"/>
                </a:solidFill>
              </a:rPr>
              <a:t>评改范例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A6EE0D-FF74-4A0E-855B-283855883BE1}"/>
              </a:ext>
            </a:extLst>
          </p:cNvPr>
          <p:cNvSpPr txBox="1"/>
          <p:nvPr/>
        </p:nvSpPr>
        <p:spPr>
          <a:xfrm>
            <a:off x="1612761" y="524060"/>
            <a:ext cx="654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这是修改后的段落，和原段落对比一下，说说为什么这么修改。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4A88845-3D7F-4BA5-AB57-01C5477B4BA7}"/>
              </a:ext>
            </a:extLst>
          </p:cNvPr>
          <p:cNvSpPr/>
          <p:nvPr/>
        </p:nvSpPr>
        <p:spPr>
          <a:xfrm>
            <a:off x="732289" y="1012872"/>
            <a:ext cx="770832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1600" dirty="0"/>
              <a:t>　</a:t>
            </a:r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　天已经黑透了，没有月亮，路灯昏暗。我在黑暗中瞪大眼睛寻找着，便大声“乐乐”“乐乐”的叫着，回答我的只有风吹树的“沙沙”声。忽然，我发现旁边的树丛里有一双绿莹莹的眼睛， “喵”，一声猫叫，我吓得赶紧往小路跑。</a:t>
            </a:r>
            <a:endParaRPr lang="zh-CN" altLang="en-US" sz="1800" b="1" kern="100" dirty="0">
              <a:latin typeface="楷体" pitchFamily="49" charset="-122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D728B92-4D24-43B8-B6C7-C8C71546535E}"/>
              </a:ext>
            </a:extLst>
          </p:cNvPr>
          <p:cNvSpPr/>
          <p:nvPr/>
        </p:nvSpPr>
        <p:spPr>
          <a:xfrm>
            <a:off x="332894" y="1008279"/>
            <a:ext cx="399394" cy="1077218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solidFill>
                  <a:prstClr val="white"/>
                </a:solidFill>
                <a:latin typeface="等线"/>
                <a:ea typeface="等线" panose="02010600030101010101" pitchFamily="2" charset="-122"/>
              </a:rPr>
              <a:t>原段落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1F37DD-1627-41B8-BB61-9C88A87A5C67}"/>
              </a:ext>
            </a:extLst>
          </p:cNvPr>
          <p:cNvSpPr/>
          <p:nvPr/>
        </p:nvSpPr>
        <p:spPr>
          <a:xfrm>
            <a:off x="332892" y="2345646"/>
            <a:ext cx="399394" cy="1749733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prstClr val="white"/>
                </a:solidFill>
                <a:latin typeface="等线"/>
                <a:ea typeface="等线" panose="02010600030101010101" pitchFamily="2" charset="-122"/>
              </a:rPr>
              <a:t>评改后段落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186BB3D-C5A0-4D79-B186-2F261035445D}"/>
              </a:ext>
            </a:extLst>
          </p:cNvPr>
          <p:cNvSpPr txBox="1"/>
          <p:nvPr/>
        </p:nvSpPr>
        <p:spPr>
          <a:xfrm>
            <a:off x="931985" y="4131588"/>
            <a:ext cx="6644472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红字部分生动形象地写出了“我”害怕时的身体变化和心里的想法，害怕的样子跃然纸上。</a:t>
            </a:r>
          </a:p>
        </p:txBody>
      </p:sp>
    </p:spTree>
    <p:extLst>
      <p:ext uri="{BB962C8B-B14F-4D97-AF65-F5344CB8AC3E}">
        <p14:creationId xmlns:p14="http://schemas.microsoft.com/office/powerpoint/2010/main" val="240014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80741CA3-BA9B-4011-8504-C5D2AD953DE7}"/>
              </a:ext>
            </a:extLst>
          </p:cNvPr>
          <p:cNvSpPr/>
          <p:nvPr/>
        </p:nvSpPr>
        <p:spPr>
          <a:xfrm>
            <a:off x="864158" y="657459"/>
            <a:ext cx="7174523" cy="3311640"/>
          </a:xfrm>
          <a:prstGeom prst="roundRect">
            <a:avLst>
              <a:gd name="adj" fmla="val 3952"/>
            </a:avLst>
          </a:prstGeom>
          <a:solidFill>
            <a:srgbClr val="222222"/>
          </a:solidFill>
          <a:ln w="76200">
            <a:solidFill>
              <a:srgbClr val="BC7D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0568207-036A-483E-A611-414AA42BF3C3}"/>
              </a:ext>
            </a:extLst>
          </p:cNvPr>
          <p:cNvSpPr txBox="1"/>
          <p:nvPr/>
        </p:nvSpPr>
        <p:spPr>
          <a:xfrm>
            <a:off x="2302854" y="882013"/>
            <a:ext cx="4297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32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技巧总结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C925F52-5EC7-49BB-A436-FB31AEEEAF56}"/>
              </a:ext>
            </a:extLst>
          </p:cNvPr>
          <p:cNvSpPr txBox="1"/>
          <p:nvPr/>
        </p:nvSpPr>
        <p:spPr>
          <a:xfrm>
            <a:off x="1714132" y="1528449"/>
            <a:ext cx="58924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要按一定的顺序来写。</a:t>
            </a:r>
            <a:endParaRPr lang="en-US" altLang="zh-CN" sz="2800" b="1" dirty="0">
              <a:solidFill>
                <a:srgbClr val="FFFF00"/>
              </a:solidFill>
              <a:latin typeface="楷体" pitchFamily="49" charset="-122"/>
              <a:ea typeface="楷体" pitchFamily="49" charset="-122"/>
            </a:endParaRPr>
          </a:p>
          <a:p>
            <a:pPr marL="342900" lvl="0" indent="-342900"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要突出重点，写感受最深的那一刻。</a:t>
            </a:r>
            <a:endParaRPr lang="en-US" altLang="zh-CN" sz="2800" b="1" dirty="0">
              <a:solidFill>
                <a:srgbClr val="FFFF00"/>
              </a:solidFill>
              <a:latin typeface="楷体" pitchFamily="49" charset="-122"/>
              <a:ea typeface="楷体" pitchFamily="49" charset="-122"/>
            </a:endParaRPr>
          </a:p>
          <a:p>
            <a:pPr marL="342900" lvl="0" indent="-342900"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要写出心里的想法和身体的变化。</a:t>
            </a:r>
            <a:endParaRPr lang="en-US" altLang="zh-CN" sz="2800" b="1" dirty="0">
              <a:solidFill>
                <a:srgbClr val="FFFF00"/>
              </a:solidFill>
              <a:latin typeface="楷体" pitchFamily="49" charset="-122"/>
              <a:ea typeface="楷体" pitchFamily="49" charset="-122"/>
            </a:endParaRPr>
          </a:p>
          <a:p>
            <a:pPr marL="342900" lvl="0" indent="-342900"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结构完整，最好能首尾呼应。</a:t>
            </a:r>
          </a:p>
        </p:txBody>
      </p:sp>
    </p:spTree>
    <p:extLst>
      <p:ext uri="{BB962C8B-B14F-4D97-AF65-F5344CB8AC3E}">
        <p14:creationId xmlns:p14="http://schemas.microsoft.com/office/powerpoint/2010/main" val="178221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8"/>
          <a:stretch/>
        </p:blipFill>
        <p:spPr>
          <a:xfrm>
            <a:off x="1690652" y="451718"/>
            <a:ext cx="5723223" cy="37650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58965" y="4417113"/>
            <a:ext cx="36049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zh-CN" altLang="en-US" sz="2400" b="1"/>
              <a:t>第一次当众演讲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6591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22" y="368391"/>
            <a:ext cx="7195823" cy="460489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0710" y="776253"/>
            <a:ext cx="553998" cy="3012915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l"/>
            <a:r>
              <a:rPr lang="zh-CN" altLang="en-US" sz="2400" b="1"/>
              <a:t>参加百米比赛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1094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五边形 2">
            <a:extLst>
              <a:ext uri="{FF2B5EF4-FFF2-40B4-BE49-F238E27FC236}">
                <a16:creationId xmlns:a16="http://schemas.microsoft.com/office/drawing/2014/main" id="{434E58CB-16A4-447D-AEE4-9F773293C61A}"/>
              </a:ext>
            </a:extLst>
          </p:cNvPr>
          <p:cNvSpPr/>
          <p:nvPr/>
        </p:nvSpPr>
        <p:spPr>
          <a:xfrm>
            <a:off x="3701560" y="1733790"/>
            <a:ext cx="5193058" cy="1676990"/>
          </a:xfrm>
          <a:prstGeom prst="homePlate">
            <a:avLst/>
          </a:prstGeom>
          <a:solidFill>
            <a:srgbClr val="DB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9" y="1030908"/>
            <a:ext cx="3270387" cy="327038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682372" y="1766394"/>
            <a:ext cx="4676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习作：</a:t>
            </a:r>
            <a:endParaRPr lang="en-US" altLang="zh-CN" sz="4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我的心儿怦怦跳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92" y="3970467"/>
            <a:ext cx="1438370" cy="33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92" y="4312505"/>
            <a:ext cx="1438370" cy="33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文本框 15">
            <a:hlinkClick r:id="rId5" action="ppaction://hlinksldjump"/>
          </p:cNvPr>
          <p:cNvSpPr txBox="1"/>
          <p:nvPr/>
        </p:nvSpPr>
        <p:spPr>
          <a:xfrm>
            <a:off x="5257202" y="3955046"/>
            <a:ext cx="108698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kumimoji="1" lang="zh-CN" altLang="en-US" sz="1800" dirty="0">
                <a:solidFill>
                  <a:schemeClr val="bg1"/>
                </a:solidFill>
              </a:rPr>
              <a:t>第一课时</a:t>
            </a:r>
          </a:p>
        </p:txBody>
      </p:sp>
      <p:sp>
        <p:nvSpPr>
          <p:cNvPr id="15" name="文本框 14">
            <a:hlinkClick r:id="rId6" action="ppaction://hlinksldjump"/>
          </p:cNvPr>
          <p:cNvSpPr txBox="1"/>
          <p:nvPr/>
        </p:nvSpPr>
        <p:spPr>
          <a:xfrm>
            <a:off x="5268077" y="4304453"/>
            <a:ext cx="108698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kumimoji="1" lang="zh-CN" altLang="en-US" sz="1800" dirty="0">
                <a:solidFill>
                  <a:schemeClr val="bg1"/>
                </a:solidFill>
              </a:rPr>
              <a:t>第二课时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-431" y="82883"/>
            <a:ext cx="4236001" cy="281751"/>
            <a:chOff x="-71017" y="142258"/>
            <a:chExt cx="4236001" cy="281751"/>
          </a:xfrm>
        </p:grpSpPr>
        <p:sp>
          <p:nvSpPr>
            <p:cNvPr id="11" name="矩形 10"/>
            <p:cNvSpPr/>
            <p:nvPr/>
          </p:nvSpPr>
          <p:spPr>
            <a:xfrm flipH="1">
              <a:off x="-71017" y="142258"/>
              <a:ext cx="4236001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"/>
            <p:cNvSpPr txBox="1"/>
            <p:nvPr/>
          </p:nvSpPr>
          <p:spPr>
            <a:xfrm>
              <a:off x="161281" y="147010"/>
              <a:ext cx="1569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语文  四年级  上册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642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4">
            <a:extLst>
              <a:ext uri="{FF2B5EF4-FFF2-40B4-BE49-F238E27FC236}">
                <a16:creationId xmlns:a16="http://schemas.microsoft.com/office/drawing/2014/main" id="{CD294244-C9A6-41CD-9D8A-66E7986893EA}"/>
              </a:ext>
            </a:extLst>
          </p:cNvPr>
          <p:cNvSpPr txBox="1"/>
          <p:nvPr/>
        </p:nvSpPr>
        <p:spPr>
          <a:xfrm>
            <a:off x="3594897" y="1891948"/>
            <a:ext cx="2953387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54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审题指导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D98EB97-B3F9-4D72-B987-54578ED32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7600" y1="26000" x2="29800" y2="29000"/>
                        <a14:foregroundMark x1="15200" y1="49200" x2="21000" y2="49600"/>
                        <a14:foregroundMark x1="25000" y1="75400" x2="30800" y2="70200"/>
                        <a14:foregroundMark x1="72000" y1="70600" x2="74600" y2="73800"/>
                        <a14:foregroundMark x1="83000" y1="48800" x2="87600" y2="48800"/>
                        <a14:foregroundMark x1="74000" y1="26400" x2="77600" y2="23600"/>
                        <a14:foregroundMark x1="51400" y1="16200" x2="51800" y2="1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49" y="1464439"/>
            <a:ext cx="1996516" cy="19965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335"/>
            <a:ext cx="1438370" cy="33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本框 15"/>
          <p:cNvSpPr txBox="1"/>
          <p:nvPr/>
        </p:nvSpPr>
        <p:spPr>
          <a:xfrm>
            <a:off x="-1790" y="321914"/>
            <a:ext cx="108698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kumimoji="1" lang="zh-CN" altLang="en-US" sz="1800" dirty="0">
                <a:solidFill>
                  <a:schemeClr val="bg1"/>
                </a:solidFill>
              </a:rPr>
              <a:t>第一课时</a:t>
            </a:r>
          </a:p>
        </p:txBody>
      </p:sp>
    </p:spTree>
    <p:extLst>
      <p:ext uri="{BB962C8B-B14F-4D97-AF65-F5344CB8AC3E}">
        <p14:creationId xmlns:p14="http://schemas.microsoft.com/office/powerpoint/2010/main" val="137283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2"/>
          <a:stretch/>
        </p:blipFill>
        <p:spPr bwMode="auto">
          <a:xfrm>
            <a:off x="2186861" y="454039"/>
            <a:ext cx="5251542" cy="423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对话气泡: 圆角矩形 20">
            <a:extLst>
              <a:ext uri="{FF2B5EF4-FFF2-40B4-BE49-F238E27FC236}">
                <a16:creationId xmlns:a16="http://schemas.microsoft.com/office/drawing/2014/main" id="{4B385C52-D24B-4C09-A47E-15B0E82DA948}"/>
              </a:ext>
            </a:extLst>
          </p:cNvPr>
          <p:cNvSpPr/>
          <p:nvPr/>
        </p:nvSpPr>
        <p:spPr>
          <a:xfrm>
            <a:off x="344383" y="2571911"/>
            <a:ext cx="1694925" cy="971976"/>
          </a:xfrm>
          <a:prstGeom prst="wedgeRoundRectCallout">
            <a:avLst>
              <a:gd name="adj1" fmla="val 81320"/>
              <a:gd name="adj2" fmla="val 111644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ln w="0"/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选择一件事来写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2682102" y="3985077"/>
            <a:ext cx="2522406" cy="2906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标注 2"/>
          <p:cNvSpPr/>
          <p:nvPr/>
        </p:nvSpPr>
        <p:spPr>
          <a:xfrm>
            <a:off x="1019090" y="658853"/>
            <a:ext cx="1663011" cy="572254"/>
          </a:xfrm>
          <a:prstGeom prst="wedgeRoundRectCallout">
            <a:avLst>
              <a:gd name="adj1" fmla="val 126270"/>
              <a:gd name="adj2" fmla="val -31912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n w="0"/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描写对象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909161" y="513428"/>
            <a:ext cx="903471" cy="4315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75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 algn="l">
          <a:defRPr sz="2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5568</TotalTime>
  <Words>2105</Words>
  <PresentationFormat>全屏显示(16:9)</PresentationFormat>
  <Paragraphs>184</Paragraphs>
  <Slides>44</Slides>
  <Notes>43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4" baseType="lpstr">
      <vt:lpstr>幼圆</vt:lpstr>
      <vt:lpstr>Arial</vt:lpstr>
      <vt:lpstr>Wingdings</vt:lpstr>
      <vt:lpstr>仿宋</vt:lpstr>
      <vt:lpstr>等线</vt:lpstr>
      <vt:lpstr>Calibri</vt:lpstr>
      <vt:lpstr>宋体</vt:lpstr>
      <vt:lpstr>楷体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2020-01-30T03:27:18Z</dcterms:created>
  <dcterms:modified xsi:type="dcterms:W3CDTF">2022-08-09T02:12:43Z</dcterms:modified>
</cp:coreProperties>
</file>