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4" r:id="rId3"/>
    <p:sldMasterId id="2147483686" r:id="rId4"/>
    <p:sldMasterId id="2147483698" r:id="rId5"/>
    <p:sldMasterId id="2147483710" r:id="rId6"/>
    <p:sldMasterId id="2147483722" r:id="rId7"/>
    <p:sldMasterId id="2147483734" r:id="rId8"/>
    <p:sldMasterId id="2147483746" r:id="rId9"/>
  </p:sldMasterIdLst>
  <p:notesMasterIdLst>
    <p:notesMasterId r:id="rId34"/>
  </p:notesMasterIdLst>
  <p:sldIdLst>
    <p:sldId id="256" r:id="rId10"/>
    <p:sldId id="336" r:id="rId11"/>
    <p:sldId id="315" r:id="rId12"/>
    <p:sldId id="304" r:id="rId13"/>
    <p:sldId id="317" r:id="rId14"/>
    <p:sldId id="318" r:id="rId15"/>
    <p:sldId id="319" r:id="rId16"/>
    <p:sldId id="320" r:id="rId17"/>
    <p:sldId id="316" r:id="rId18"/>
    <p:sldId id="292" r:id="rId19"/>
    <p:sldId id="306" r:id="rId20"/>
    <p:sldId id="337" r:id="rId21"/>
    <p:sldId id="321" r:id="rId22"/>
    <p:sldId id="322" r:id="rId23"/>
    <p:sldId id="323" r:id="rId24"/>
    <p:sldId id="324" r:id="rId25"/>
    <p:sldId id="307" r:id="rId26"/>
    <p:sldId id="308" r:id="rId27"/>
    <p:sldId id="309" r:id="rId28"/>
    <p:sldId id="310" r:id="rId29"/>
    <p:sldId id="312" r:id="rId30"/>
    <p:sldId id="311" r:id="rId31"/>
    <p:sldId id="313" r:id="rId32"/>
    <p:sldId id="314" r:id="rId33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B9B15"/>
    <a:srgbClr val="008000"/>
    <a:srgbClr val="000000"/>
    <a:srgbClr val="F0AF2C"/>
    <a:srgbClr val="E97117"/>
    <a:srgbClr val="E6931A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 showGuides="1">
      <p:cViewPr varScale="1">
        <p:scale>
          <a:sx n="41" d="100"/>
          <a:sy n="41" d="100"/>
        </p:scale>
        <p:origin x="1184" y="20"/>
      </p:cViewPr>
      <p:guideLst>
        <p:guide orient="horz" pos="2154"/>
        <p:guide pos="2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1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488" y="-71437"/>
            <a:ext cx="2767012" cy="231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  <a:t>‹#›</a:t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3" y="2286000"/>
            <a:ext cx="5514975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187450" y="647700"/>
            <a:ext cx="19685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TextBox 4"/>
          <p:cNvSpPr txBox="1"/>
          <p:nvPr/>
        </p:nvSpPr>
        <p:spPr>
          <a:xfrm>
            <a:off x="179070" y="1700530"/>
            <a:ext cx="56642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学校图书馆新进了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450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本图书，</a:t>
            </a:r>
            <a:endParaRPr lang="en-US" altLang="zh-CN" sz="28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按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分给四年级和五年级，应该怎么分？分一分，并记录分的过程。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940425" y="1833563"/>
          <a:ext cx="2519364" cy="2808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四年级</a:t>
                      </a: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五年级</a:t>
                      </a: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048"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25" marB="4572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434" name="文本框 3"/>
          <p:cNvSpPr txBox="1"/>
          <p:nvPr/>
        </p:nvSpPr>
        <p:spPr>
          <a:xfrm>
            <a:off x="1403985" y="764540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填一填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187450" y="647700"/>
            <a:ext cx="19685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4" name="TextBox 4"/>
          <p:cNvSpPr txBox="1"/>
          <p:nvPr/>
        </p:nvSpPr>
        <p:spPr>
          <a:xfrm>
            <a:off x="492125" y="1539875"/>
            <a:ext cx="82565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一块长方形土地的周长是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160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米，长和宽的比是</a:t>
            </a:r>
            <a:endParaRPr lang="en-US" altLang="zh-CN" sz="28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，这块土地的长和宽分别是多少？</a:t>
            </a:r>
          </a:p>
        </p:txBody>
      </p:sp>
      <p:pic>
        <p:nvPicPr>
          <p:cNvPr id="20485" name="Picture 23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442278" y="3284538"/>
            <a:ext cx="825817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</a:rPr>
              <a:t>   我想提醒大家</a:t>
            </a:r>
            <a:r>
              <a:rPr lang="zh-CN" altLang="en-US" sz="2800" b="1" dirty="0">
                <a:solidFill>
                  <a:srgbClr val="FFC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                    ）。</a:t>
            </a:r>
            <a:endParaRPr lang="zh-CN" altLang="en-US" sz="2800" b="1" dirty="0">
              <a:solidFill>
                <a:srgbClr val="FFC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4" name="文本框 3"/>
          <p:cNvSpPr txBox="1"/>
          <p:nvPr/>
        </p:nvSpPr>
        <p:spPr>
          <a:xfrm>
            <a:off x="1475740" y="851535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想一想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/>
        </p:nvSpPr>
        <p:spPr>
          <a:xfrm>
            <a:off x="539750" y="1556385"/>
            <a:ext cx="7992690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FF00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40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40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比在生活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中的应用非常广泛</a:t>
            </a:r>
            <a:r>
              <a:rPr lang="zh-CN" altLang="en-US" sz="40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，请你课后收集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生活中</a:t>
            </a:r>
            <a:r>
              <a:rPr lang="zh-CN" altLang="en-US" sz="40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的实例，编一道按比分配的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题目并尝试</a:t>
            </a:r>
            <a:r>
              <a:rPr lang="zh-CN" altLang="en-US" sz="40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解决吧！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2567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68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69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0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1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2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3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4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5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6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7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78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2531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2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3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253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719263"/>
            <a:ext cx="7943850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50" y="427038"/>
            <a:ext cx="30289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81622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09086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69411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396716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243388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53072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80377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080000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536416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640388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92772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右大括号 7"/>
          <p:cNvSpPr/>
          <p:nvPr/>
        </p:nvSpPr>
        <p:spPr>
          <a:xfrm rot="5400000">
            <a:off x="2997994" y="3488531"/>
            <a:ext cx="180975" cy="576263"/>
          </a:xfrm>
          <a:prstGeom prst="rightBrace">
            <a:avLst>
              <a:gd name="adj1" fmla="val 2764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25738" y="3890963"/>
            <a:ext cx="7683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宋体" panose="02010600030101010101" pitchFamily="2" charset="-122"/>
              </a:rPr>
              <a:t>440g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14" name="右大括号 113"/>
          <p:cNvSpPr/>
          <p:nvPr/>
        </p:nvSpPr>
        <p:spPr>
          <a:xfrm rot="5400000">
            <a:off x="4878388" y="2509838"/>
            <a:ext cx="179388" cy="2519363"/>
          </a:xfrm>
          <a:prstGeom prst="rightBrace">
            <a:avLst>
              <a:gd name="adj1" fmla="val 2764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710113" y="3892550"/>
            <a:ext cx="7699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</a:rPr>
              <a:t>？</a:t>
            </a:r>
            <a:r>
              <a:rPr lang="en-US" altLang="zh-CN" sz="2000" dirty="0">
                <a:latin typeface="宋体" panose="02010600030101010101" pitchFamily="2" charset="-122"/>
              </a:rPr>
              <a:t>g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50" y="2157413"/>
            <a:ext cx="1698625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875" y="3389313"/>
            <a:ext cx="1160463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" name="文本框 115"/>
          <p:cNvSpPr txBox="1"/>
          <p:nvPr/>
        </p:nvSpPr>
        <p:spPr>
          <a:xfrm>
            <a:off x="2065338" y="4645025"/>
            <a:ext cx="3006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440÷2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220</a:t>
            </a:r>
            <a:r>
              <a:rPr lang="zh-CN" altLang="en-US" sz="2400" dirty="0">
                <a:latin typeface="Arial" panose="020B0604020202020204" pitchFamily="34" charset="0"/>
              </a:rPr>
              <a:t>（克）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2139950" y="5132388"/>
            <a:ext cx="3435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</a:rPr>
              <a:t>220×9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1980</a:t>
            </a:r>
            <a:r>
              <a:rPr lang="zh-CN" altLang="en-US" sz="2400" dirty="0">
                <a:latin typeface="Arial" panose="020B0604020202020204" pitchFamily="34" charset="0"/>
              </a:rPr>
              <a:t>（克）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2568575" y="5740400"/>
            <a:ext cx="43799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答：他要准备</a:t>
            </a:r>
            <a:r>
              <a:rPr lang="en-US" altLang="zh-CN" sz="2400" dirty="0">
                <a:latin typeface="Arial" panose="020B0604020202020204" pitchFamily="34" charset="0"/>
              </a:rPr>
              <a:t>1980</a:t>
            </a:r>
            <a:r>
              <a:rPr lang="zh-CN" altLang="en-US" sz="2400" dirty="0">
                <a:latin typeface="Arial" panose="020B0604020202020204" pitchFamily="34" charset="0"/>
              </a:rPr>
              <a:t>克奶。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4705350" y="3914775"/>
            <a:ext cx="7699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宋体" panose="02010600030101010101" pitchFamily="2" charset="-122"/>
              </a:rPr>
              <a:t>9</a:t>
            </a:r>
            <a:r>
              <a:rPr lang="zh-CN" altLang="en-US" sz="2000" dirty="0">
                <a:latin typeface="宋体" panose="02010600030101010101" pitchFamily="2" charset="-122"/>
              </a:rPr>
              <a:t>份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649913" y="4567238"/>
            <a:ext cx="3481387" cy="782637"/>
            <a:chOff x="5649787" y="4566699"/>
            <a:chExt cx="3480867" cy="782885"/>
          </a:xfrm>
        </p:grpSpPr>
        <p:sp>
          <p:nvSpPr>
            <p:cNvPr id="22562" name="文本框 119"/>
            <p:cNvSpPr txBox="1"/>
            <p:nvPr/>
          </p:nvSpPr>
          <p:spPr>
            <a:xfrm>
              <a:off x="5649787" y="4732313"/>
              <a:ext cx="348086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Arial" panose="020B0604020202020204" pitchFamily="34" charset="0"/>
                </a:rPr>
                <a:t>440÷     </a:t>
              </a:r>
              <a:r>
                <a:rPr lang="zh-CN" altLang="en-US" sz="2400" dirty="0"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latin typeface="Arial" panose="020B0604020202020204" pitchFamily="34" charset="0"/>
                </a:rPr>
                <a:t>1980</a:t>
              </a:r>
              <a:r>
                <a:rPr lang="zh-CN" altLang="en-US" sz="2400" dirty="0">
                  <a:latin typeface="Arial" panose="020B0604020202020204" pitchFamily="34" charset="0"/>
                </a:rPr>
                <a:t>（克）</a:t>
              </a:r>
            </a:p>
          </p:txBody>
        </p:sp>
        <p:grpSp>
          <p:nvGrpSpPr>
            <p:cNvPr id="22563" name="组合 122"/>
            <p:cNvGrpSpPr/>
            <p:nvPr/>
          </p:nvGrpSpPr>
          <p:grpSpPr>
            <a:xfrm>
              <a:off x="6653358" y="4566699"/>
              <a:ext cx="397695" cy="782885"/>
              <a:chOff x="3427833" y="4191668"/>
              <a:chExt cx="397695" cy="782885"/>
            </a:xfrm>
          </p:grpSpPr>
          <p:cxnSp>
            <p:nvCxnSpPr>
              <p:cNvPr id="124" name="直接连接符 123"/>
              <p:cNvCxnSpPr/>
              <p:nvPr/>
            </p:nvCxnSpPr>
            <p:spPr>
              <a:xfrm>
                <a:off x="3454395" y="4580728"/>
                <a:ext cx="25237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65" name="文本框 124"/>
              <p:cNvSpPr txBox="1"/>
              <p:nvPr/>
            </p:nvSpPr>
            <p:spPr>
              <a:xfrm>
                <a:off x="3427833" y="4191668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Arial" panose="020B0604020202020204" pitchFamily="34" charset="0"/>
                  </a:rPr>
                  <a:t>2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2566" name="文本框 125"/>
              <p:cNvSpPr txBox="1"/>
              <p:nvPr/>
            </p:nvSpPr>
            <p:spPr>
              <a:xfrm>
                <a:off x="3429752" y="4512888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Arial" panose="020B0604020202020204" pitchFamily="34" charset="0"/>
                  </a:rPr>
                  <a:t>9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2" name="圆角矩形 21"/>
          <p:cNvSpPr/>
          <p:nvPr/>
        </p:nvSpPr>
        <p:spPr>
          <a:xfrm>
            <a:off x="6631323" y="6019650"/>
            <a:ext cx="1276754" cy="36512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其它方法</a:t>
            </a:r>
          </a:p>
        </p:txBody>
      </p:sp>
      <p:pic>
        <p:nvPicPr>
          <p:cNvPr id="22561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6963" y="615950"/>
            <a:ext cx="1179512" cy="57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 animBg="1"/>
      <p:bldP spid="92" grpId="0" animBg="1"/>
      <p:bldP spid="99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8" grpId="0" animBg="1"/>
      <p:bldP spid="14" grpId="0"/>
      <p:bldP spid="114" grpId="0" animBg="1"/>
      <p:bldP spid="114" grpId="1" animBg="1"/>
      <p:bldP spid="115" grpId="0"/>
      <p:bldP spid="115" grpId="1"/>
      <p:bldP spid="116" grpId="0"/>
      <p:bldP spid="117" grpId="0"/>
      <p:bldP spid="118" grpId="0"/>
      <p:bldP spid="1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3591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2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3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4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5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6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7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8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99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600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601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602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3555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6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355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150" y="427038"/>
            <a:ext cx="30289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81622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09086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69411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396716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243388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53072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80377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080000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5364163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640388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927725" y="3175000"/>
            <a:ext cx="285750" cy="4318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右大括号 7"/>
          <p:cNvSpPr/>
          <p:nvPr/>
        </p:nvSpPr>
        <p:spPr>
          <a:xfrm rot="5400000">
            <a:off x="2997994" y="3488531"/>
            <a:ext cx="180975" cy="576263"/>
          </a:xfrm>
          <a:prstGeom prst="rightBrace">
            <a:avLst>
              <a:gd name="adj1" fmla="val 2764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25738" y="3890963"/>
            <a:ext cx="7683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宋体" panose="02010600030101010101" pitchFamily="2" charset="-122"/>
              </a:rPr>
              <a:t>280g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14" name="右大括号 113"/>
          <p:cNvSpPr/>
          <p:nvPr/>
        </p:nvSpPr>
        <p:spPr>
          <a:xfrm rot="16200000" flipV="1">
            <a:off x="4437856" y="1340644"/>
            <a:ext cx="179388" cy="3384550"/>
          </a:xfrm>
          <a:prstGeom prst="rightBrace">
            <a:avLst>
              <a:gd name="adj1" fmla="val 2764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349375" y="4508500"/>
            <a:ext cx="3006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Arial" panose="020B0604020202020204" pitchFamily="34" charset="0"/>
              </a:rPr>
              <a:t>280÷2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140</a:t>
            </a:r>
            <a:r>
              <a:rPr lang="zh-CN" altLang="en-US" sz="2400" dirty="0">
                <a:latin typeface="Arial" panose="020B0604020202020204" pitchFamily="34" charset="0"/>
              </a:rPr>
              <a:t>（克）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1333500" y="5110163"/>
            <a:ext cx="42910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</a:rPr>
              <a:t>140×</a:t>
            </a:r>
            <a:r>
              <a:rPr lang="zh-CN" altLang="en-US" sz="2400" dirty="0"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latin typeface="Arial" panose="020B0604020202020204" pitchFamily="34" charset="0"/>
              </a:rPr>
              <a:t>9</a:t>
            </a:r>
            <a:r>
              <a:rPr lang="zh-CN" altLang="en-US" sz="2400" dirty="0">
                <a:latin typeface="Arial" panose="020B0604020202020204" pitchFamily="34" charset="0"/>
              </a:rPr>
              <a:t>）＝</a:t>
            </a:r>
            <a:r>
              <a:rPr lang="en-US" altLang="zh-CN" sz="2400" dirty="0">
                <a:latin typeface="Arial" panose="020B0604020202020204" pitchFamily="34" charset="0"/>
              </a:rPr>
              <a:t>1540</a:t>
            </a:r>
            <a:r>
              <a:rPr lang="zh-CN" altLang="en-US" sz="2400" dirty="0">
                <a:latin typeface="Arial" panose="020B0604020202020204" pitchFamily="34" charset="0"/>
              </a:rPr>
              <a:t>（克）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55650" y="5794375"/>
            <a:ext cx="50911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</a:rPr>
              <a:t>答：她能调制出</a:t>
            </a:r>
            <a:r>
              <a:rPr lang="en-US" altLang="zh-CN" sz="2400" dirty="0">
                <a:latin typeface="Arial" panose="020B0604020202020204" pitchFamily="34" charset="0"/>
              </a:rPr>
              <a:t>1540</a:t>
            </a:r>
            <a:r>
              <a:rPr lang="zh-CN" altLang="en-US" sz="2400" dirty="0">
                <a:latin typeface="Arial" panose="020B0604020202020204" pitchFamily="34" charset="0"/>
              </a:rPr>
              <a:t>克巧克力奶。</a:t>
            </a:r>
          </a:p>
        </p:txBody>
      </p:sp>
      <p:pic>
        <p:nvPicPr>
          <p:cNvPr id="2357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63" y="1906588"/>
            <a:ext cx="8891587" cy="801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" name="文本框 114"/>
          <p:cNvSpPr txBox="1"/>
          <p:nvPr/>
        </p:nvSpPr>
        <p:spPr>
          <a:xfrm>
            <a:off x="4257675" y="2541588"/>
            <a:ext cx="7683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</a:rPr>
              <a:t>？</a:t>
            </a:r>
            <a:r>
              <a:rPr lang="en-US" altLang="zh-CN" sz="2000" dirty="0">
                <a:latin typeface="宋体" panose="02010600030101010101" pitchFamily="2" charset="-122"/>
              </a:rPr>
              <a:t>g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13" y="2705100"/>
            <a:ext cx="1966912" cy="1189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150" y="3581400"/>
            <a:ext cx="1068388" cy="150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文本框 42"/>
          <p:cNvSpPr txBox="1"/>
          <p:nvPr/>
        </p:nvSpPr>
        <p:spPr>
          <a:xfrm>
            <a:off x="3760788" y="2544763"/>
            <a:ext cx="17129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en-US" altLang="zh-CN" sz="2000" dirty="0">
                <a:latin typeface="宋体" panose="02010600030101010101" pitchFamily="2" charset="-122"/>
              </a:rPr>
              <a:t>2</a:t>
            </a:r>
            <a:r>
              <a:rPr lang="zh-CN" altLang="en-US" sz="2000" dirty="0">
                <a:latin typeface="宋体" panose="02010600030101010101" pitchFamily="2" charset="-122"/>
              </a:rPr>
              <a:t>＋</a:t>
            </a:r>
            <a:r>
              <a:rPr lang="en-US" altLang="zh-CN" sz="2000" dirty="0">
                <a:latin typeface="宋体" panose="02010600030101010101" pitchFamily="2" charset="-122"/>
              </a:rPr>
              <a:t>9</a:t>
            </a:r>
            <a:r>
              <a:rPr lang="zh-CN" altLang="en-US" sz="2000" dirty="0">
                <a:latin typeface="宋体" panose="02010600030101010101" pitchFamily="2" charset="-122"/>
              </a:rPr>
              <a:t>）份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649913" y="4949825"/>
            <a:ext cx="3481387" cy="782638"/>
            <a:chOff x="5649787" y="4566699"/>
            <a:chExt cx="3480867" cy="782885"/>
          </a:xfrm>
        </p:grpSpPr>
        <p:sp>
          <p:nvSpPr>
            <p:cNvPr id="23586" name="文本框 44"/>
            <p:cNvSpPr txBox="1"/>
            <p:nvPr/>
          </p:nvSpPr>
          <p:spPr>
            <a:xfrm>
              <a:off x="5649787" y="4732313"/>
              <a:ext cx="348086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dirty="0">
                  <a:latin typeface="Arial" panose="020B0604020202020204" pitchFamily="34" charset="0"/>
                </a:rPr>
                <a:t>280÷     </a:t>
              </a:r>
              <a:r>
                <a:rPr lang="zh-CN" altLang="en-US" sz="2400" dirty="0"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latin typeface="Arial" panose="020B0604020202020204" pitchFamily="34" charset="0"/>
                </a:rPr>
                <a:t>1540</a:t>
              </a:r>
              <a:r>
                <a:rPr lang="zh-CN" altLang="en-US" sz="2400" dirty="0">
                  <a:latin typeface="Arial" panose="020B0604020202020204" pitchFamily="34" charset="0"/>
                </a:rPr>
                <a:t>（克）</a:t>
              </a:r>
            </a:p>
          </p:txBody>
        </p:sp>
        <p:grpSp>
          <p:nvGrpSpPr>
            <p:cNvPr id="23587" name="组合 45"/>
            <p:cNvGrpSpPr/>
            <p:nvPr/>
          </p:nvGrpSpPr>
          <p:grpSpPr>
            <a:xfrm>
              <a:off x="6587036" y="4566699"/>
              <a:ext cx="598645" cy="782885"/>
              <a:chOff x="3361511" y="4191668"/>
              <a:chExt cx="598645" cy="782885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3454395" y="4580729"/>
                <a:ext cx="25237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89" name="文本框 47"/>
              <p:cNvSpPr txBox="1"/>
              <p:nvPr/>
            </p:nvSpPr>
            <p:spPr>
              <a:xfrm>
                <a:off x="3427833" y="4191668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Arial" panose="020B0604020202020204" pitchFamily="34" charset="0"/>
                  </a:rPr>
                  <a:t>2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3590" name="文本框 48"/>
              <p:cNvSpPr txBox="1"/>
              <p:nvPr/>
            </p:nvSpPr>
            <p:spPr>
              <a:xfrm>
                <a:off x="3361511" y="4512888"/>
                <a:ext cx="59864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latin typeface="Arial" panose="020B0604020202020204" pitchFamily="34" charset="0"/>
                  </a:rPr>
                  <a:t>11</a:t>
                </a:r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0" name="圆角矩形 49"/>
          <p:cNvSpPr/>
          <p:nvPr/>
        </p:nvSpPr>
        <p:spPr>
          <a:xfrm>
            <a:off x="6475438" y="5964256"/>
            <a:ext cx="1276754" cy="36512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其它方法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795963" y="4479925"/>
            <a:ext cx="3006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latin typeface="Arial" panose="020B0604020202020204" pitchFamily="34" charset="0"/>
              </a:rPr>
              <a:t>9</a:t>
            </a:r>
            <a:r>
              <a:rPr lang="zh-CN" altLang="en-US" sz="2400" dirty="0"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</a:rPr>
              <a:t>11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7117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" grpId="0" animBg="1"/>
      <p:bldP spid="92" grpId="0" animBg="1"/>
      <p:bldP spid="99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8" grpId="0" animBg="1"/>
      <p:bldP spid="14" grpId="0"/>
      <p:bldP spid="114" grpId="0" animBg="1"/>
      <p:bldP spid="114" grpId="1" animBg="1"/>
      <p:bldP spid="116" grpId="0"/>
      <p:bldP spid="117" grpId="0"/>
      <p:bldP spid="118" grpId="0"/>
      <p:bldP spid="115" grpId="0"/>
      <p:bldP spid="115" grpId="1"/>
      <p:bldP spid="43" grpId="0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3" y="638175"/>
            <a:ext cx="1593850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Box 4"/>
          <p:cNvSpPr txBox="1"/>
          <p:nvPr/>
        </p:nvSpPr>
        <p:spPr>
          <a:xfrm>
            <a:off x="492125" y="1539875"/>
            <a:ext cx="825658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⑴成年人的身高与脚长的比一般是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，王叔叔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身高是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1.8m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，他的脚长大约是多少？（结果保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留两位小数）</a:t>
            </a:r>
          </a:p>
        </p:txBody>
      </p:sp>
      <p:sp>
        <p:nvSpPr>
          <p:cNvPr id="24580" name="TextBox 4"/>
          <p:cNvSpPr txBox="1"/>
          <p:nvPr/>
        </p:nvSpPr>
        <p:spPr>
          <a:xfrm>
            <a:off x="450850" y="3722688"/>
            <a:ext cx="8255000" cy="138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⑵成年人血液的质量与体重之比大约是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，李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叔叔的体重是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65kg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，他身体里的血液有多少千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克？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11413" y="3094038"/>
            <a:ext cx="30067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1.8÷7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≈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0.26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m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41575" y="5045075"/>
            <a:ext cx="3006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65÷13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kg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685" y="1014730"/>
            <a:ext cx="6904990" cy="3021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" y="1916430"/>
            <a:ext cx="2743200" cy="1534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4854575" y="1082675"/>
            <a:ext cx="1299845" cy="3943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7046595" y="1073785"/>
            <a:ext cx="1335405" cy="3943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47945" y="1073785"/>
            <a:ext cx="86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一班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08215" y="1073785"/>
            <a:ext cx="868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二班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3" y="638175"/>
            <a:ext cx="1593850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Box 4"/>
          <p:cNvSpPr txBox="1"/>
          <p:nvPr/>
        </p:nvSpPr>
        <p:spPr>
          <a:xfrm>
            <a:off x="492125" y="1539875"/>
            <a:ext cx="825658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六⑴班和六⑵班订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少年科学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的人数比是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六⑴班有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人订，两个班一共有多少人订？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17663" y="2716213"/>
            <a:ext cx="60071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方法一：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7     21÷3×7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49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（人）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17663" y="3294063"/>
            <a:ext cx="6007100" cy="782637"/>
            <a:chOff x="1617082" y="2953581"/>
            <a:chExt cx="6007211" cy="782885"/>
          </a:xfrm>
        </p:grpSpPr>
        <p:sp>
          <p:nvSpPr>
            <p:cNvPr id="25606" name="文本框 9"/>
            <p:cNvSpPr txBox="1"/>
            <p:nvPr/>
          </p:nvSpPr>
          <p:spPr>
            <a:xfrm>
              <a:off x="1617082" y="3121257"/>
              <a:ext cx="6007211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方法二：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3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＋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4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7     21÷      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49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（人）</a:t>
              </a:r>
            </a:p>
          </p:txBody>
        </p:sp>
        <p:grpSp>
          <p:nvGrpSpPr>
            <p:cNvPr id="25607" name="组合 1"/>
            <p:cNvGrpSpPr/>
            <p:nvPr/>
          </p:nvGrpSpPr>
          <p:grpSpPr>
            <a:xfrm>
              <a:off x="5169674" y="2953581"/>
              <a:ext cx="600563" cy="782885"/>
              <a:chOff x="6653358" y="4950371"/>
              <a:chExt cx="600563" cy="782885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6680644" y="5339431"/>
                <a:ext cx="252418" cy="0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09" name="文本框 14"/>
              <p:cNvSpPr txBox="1"/>
              <p:nvPr/>
            </p:nvSpPr>
            <p:spPr>
              <a:xfrm>
                <a:off x="6653358" y="4950371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3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0" name="文本框 15"/>
              <p:cNvSpPr txBox="1"/>
              <p:nvPr/>
            </p:nvSpPr>
            <p:spPr>
              <a:xfrm>
                <a:off x="6655276" y="5271591"/>
                <a:ext cx="59864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7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3" y="638175"/>
            <a:ext cx="1593850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Box 4"/>
          <p:cNvSpPr txBox="1"/>
          <p:nvPr/>
        </p:nvSpPr>
        <p:spPr>
          <a:xfrm>
            <a:off x="492125" y="1539875"/>
            <a:ext cx="825658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一种喷洒庄稼的药水，农药和水的质量比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现有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3kg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农药，需要加多少千克水？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35150" y="2986088"/>
            <a:ext cx="60071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150×3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450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kg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  <p:pic>
        <p:nvPicPr>
          <p:cNvPr id="2662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163" y="2613025"/>
            <a:ext cx="3162300" cy="2200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3" y="638175"/>
            <a:ext cx="1593850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4"/>
          <p:cNvSpPr txBox="1"/>
          <p:nvPr/>
        </p:nvSpPr>
        <p:spPr>
          <a:xfrm>
            <a:off x="492125" y="1539875"/>
            <a:ext cx="825658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一块长方形土地，周长是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160m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，长和宽的比是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，这块长方形土地的面积是多少平方米？画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一画，算一算。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03350" y="2986088"/>
            <a:ext cx="2743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160÷2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80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m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  <p:pic>
        <p:nvPicPr>
          <p:cNvPr id="2765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6238" y="2986088"/>
            <a:ext cx="3286125" cy="199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1358900" y="4014788"/>
            <a:ext cx="3382963" cy="782637"/>
            <a:chOff x="1358222" y="4014267"/>
            <a:chExt cx="3384376" cy="782885"/>
          </a:xfrm>
        </p:grpSpPr>
        <p:sp>
          <p:nvSpPr>
            <p:cNvPr id="27664" name="文本框 12"/>
            <p:cNvSpPr txBox="1"/>
            <p:nvPr/>
          </p:nvSpPr>
          <p:spPr>
            <a:xfrm>
              <a:off x="1358222" y="4191471"/>
              <a:ext cx="338437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长：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80 ×    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50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（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m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）</a:t>
              </a:r>
            </a:p>
          </p:txBody>
        </p:sp>
        <p:grpSp>
          <p:nvGrpSpPr>
            <p:cNvPr id="27665" name="组合 16"/>
            <p:cNvGrpSpPr/>
            <p:nvPr/>
          </p:nvGrpSpPr>
          <p:grpSpPr>
            <a:xfrm>
              <a:off x="2774597" y="4014267"/>
              <a:ext cx="600563" cy="782885"/>
              <a:chOff x="6653358" y="4950371"/>
              <a:chExt cx="600563" cy="782885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6680623" y="5339431"/>
                <a:ext cx="252518" cy="0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67" name="文本框 18"/>
              <p:cNvSpPr txBox="1"/>
              <p:nvPr/>
            </p:nvSpPr>
            <p:spPr>
              <a:xfrm>
                <a:off x="6653358" y="4950371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5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7668" name="文本框 19"/>
              <p:cNvSpPr txBox="1"/>
              <p:nvPr/>
            </p:nvSpPr>
            <p:spPr>
              <a:xfrm>
                <a:off x="6655276" y="5271591"/>
                <a:ext cx="59864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8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1444625" y="3570288"/>
            <a:ext cx="2743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8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358900" y="4678363"/>
            <a:ext cx="3382963" cy="782637"/>
            <a:chOff x="1358222" y="4014267"/>
            <a:chExt cx="3384376" cy="782885"/>
          </a:xfrm>
        </p:grpSpPr>
        <p:sp>
          <p:nvSpPr>
            <p:cNvPr id="27659" name="文本框 22"/>
            <p:cNvSpPr txBox="1"/>
            <p:nvPr/>
          </p:nvSpPr>
          <p:spPr>
            <a:xfrm>
              <a:off x="1358222" y="4191471"/>
              <a:ext cx="338437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宽：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80 ×    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30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（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m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）</a:t>
              </a:r>
            </a:p>
          </p:txBody>
        </p:sp>
        <p:grpSp>
          <p:nvGrpSpPr>
            <p:cNvPr id="27660" name="组合 23"/>
            <p:cNvGrpSpPr/>
            <p:nvPr/>
          </p:nvGrpSpPr>
          <p:grpSpPr>
            <a:xfrm>
              <a:off x="2774597" y="4014267"/>
              <a:ext cx="600563" cy="782885"/>
              <a:chOff x="6653358" y="4950371"/>
              <a:chExt cx="600563" cy="782885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6680623" y="5339431"/>
                <a:ext cx="252518" cy="0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62" name="文本框 25"/>
              <p:cNvSpPr txBox="1"/>
              <p:nvPr/>
            </p:nvSpPr>
            <p:spPr>
              <a:xfrm>
                <a:off x="6653358" y="4950371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3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7663" name="文本框 26"/>
              <p:cNvSpPr txBox="1"/>
              <p:nvPr/>
            </p:nvSpPr>
            <p:spPr>
              <a:xfrm>
                <a:off x="6655276" y="5271591"/>
                <a:ext cx="59864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8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1403350" y="5607050"/>
            <a:ext cx="41767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50×30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1500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m</a:t>
            </a:r>
            <a:r>
              <a:rPr lang="en-US" altLang="zh-CN" sz="2400" baseline="30000" dirty="0">
                <a:solidFill>
                  <a:srgbClr val="7030A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435100" y="4865688"/>
            <a:ext cx="2743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80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－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50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30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m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3" y="638175"/>
            <a:ext cx="1593850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Box 4"/>
          <p:cNvSpPr txBox="1"/>
          <p:nvPr/>
        </p:nvSpPr>
        <p:spPr>
          <a:xfrm>
            <a:off x="492125" y="1539875"/>
            <a:ext cx="825658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一种什锦糖是由奶糖、水果糖和酥糖按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混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合成的，要配制这样的什锦糖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450kg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，三种糖各需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多少千克？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547813" y="3513138"/>
            <a:ext cx="4824412" cy="782637"/>
            <a:chOff x="899592" y="4014267"/>
            <a:chExt cx="4824536" cy="782885"/>
          </a:xfrm>
        </p:grpSpPr>
        <p:sp>
          <p:nvSpPr>
            <p:cNvPr id="28691" name="文本框 12"/>
            <p:cNvSpPr txBox="1"/>
            <p:nvPr/>
          </p:nvSpPr>
          <p:spPr>
            <a:xfrm>
              <a:off x="899592" y="4191471"/>
              <a:ext cx="482453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奶糖：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450 ×    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100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（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kg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）</a:t>
              </a:r>
            </a:p>
          </p:txBody>
        </p:sp>
        <p:grpSp>
          <p:nvGrpSpPr>
            <p:cNvPr id="28692" name="组合 16"/>
            <p:cNvGrpSpPr/>
            <p:nvPr/>
          </p:nvGrpSpPr>
          <p:grpSpPr>
            <a:xfrm>
              <a:off x="2774597" y="4014267"/>
              <a:ext cx="600563" cy="782885"/>
              <a:chOff x="6653358" y="4950371"/>
              <a:chExt cx="600563" cy="782885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6680227" y="5339431"/>
                <a:ext cx="252418" cy="0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94" name="文本框 18"/>
              <p:cNvSpPr txBox="1"/>
              <p:nvPr/>
            </p:nvSpPr>
            <p:spPr>
              <a:xfrm>
                <a:off x="6653358" y="4950371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2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695" name="文本框 19"/>
              <p:cNvSpPr txBox="1"/>
              <p:nvPr/>
            </p:nvSpPr>
            <p:spPr>
              <a:xfrm>
                <a:off x="6655276" y="5271591"/>
                <a:ext cx="59864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9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2092325" y="3068638"/>
            <a:ext cx="27432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9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41425" y="4176713"/>
            <a:ext cx="4654550" cy="782637"/>
            <a:chOff x="566134" y="4014267"/>
            <a:chExt cx="4653938" cy="782885"/>
          </a:xfrm>
        </p:grpSpPr>
        <p:sp>
          <p:nvSpPr>
            <p:cNvPr id="28686" name="文本框 22"/>
            <p:cNvSpPr txBox="1"/>
            <p:nvPr/>
          </p:nvSpPr>
          <p:spPr>
            <a:xfrm>
              <a:off x="566134" y="4191471"/>
              <a:ext cx="465393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水果糖：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450 ×    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200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（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kg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）</a:t>
              </a:r>
            </a:p>
          </p:txBody>
        </p:sp>
        <p:grpSp>
          <p:nvGrpSpPr>
            <p:cNvPr id="28687" name="组合 23"/>
            <p:cNvGrpSpPr/>
            <p:nvPr/>
          </p:nvGrpSpPr>
          <p:grpSpPr>
            <a:xfrm>
              <a:off x="2774597" y="4014267"/>
              <a:ext cx="600563" cy="782885"/>
              <a:chOff x="6653358" y="4950371"/>
              <a:chExt cx="600563" cy="782885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6679802" y="5339431"/>
                <a:ext cx="252380" cy="0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89" name="文本框 25"/>
              <p:cNvSpPr txBox="1"/>
              <p:nvPr/>
            </p:nvSpPr>
            <p:spPr>
              <a:xfrm>
                <a:off x="6653358" y="4950371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4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690" name="文本框 26"/>
              <p:cNvSpPr txBox="1"/>
              <p:nvPr/>
            </p:nvSpPr>
            <p:spPr>
              <a:xfrm>
                <a:off x="6655276" y="5271591"/>
                <a:ext cx="59864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9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2867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88" y="1420813"/>
            <a:ext cx="638175" cy="7572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1547813" y="4857750"/>
            <a:ext cx="4654550" cy="782638"/>
            <a:chOff x="867814" y="4014267"/>
            <a:chExt cx="4653938" cy="782885"/>
          </a:xfrm>
        </p:grpSpPr>
        <p:sp>
          <p:nvSpPr>
            <p:cNvPr id="28681" name="文本框 30"/>
            <p:cNvSpPr txBox="1"/>
            <p:nvPr/>
          </p:nvSpPr>
          <p:spPr>
            <a:xfrm>
              <a:off x="867814" y="4191471"/>
              <a:ext cx="465393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酥糖：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450 ×    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＝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150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（</a:t>
              </a:r>
              <a:r>
                <a:rPr lang="en-US" altLang="zh-CN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kg</a:t>
              </a:r>
              <a:r>
                <a: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rPr>
                <a:t>）</a:t>
              </a:r>
            </a:p>
          </p:txBody>
        </p:sp>
        <p:grpSp>
          <p:nvGrpSpPr>
            <p:cNvPr id="28682" name="组合 31"/>
            <p:cNvGrpSpPr/>
            <p:nvPr/>
          </p:nvGrpSpPr>
          <p:grpSpPr>
            <a:xfrm>
              <a:off x="2774597" y="4014267"/>
              <a:ext cx="600563" cy="782885"/>
              <a:chOff x="6653358" y="4950371"/>
              <a:chExt cx="600563" cy="782885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6679896" y="5339432"/>
                <a:ext cx="252379" cy="0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84" name="文本框 33"/>
              <p:cNvSpPr txBox="1"/>
              <p:nvPr/>
            </p:nvSpPr>
            <p:spPr>
              <a:xfrm>
                <a:off x="6653358" y="4950371"/>
                <a:ext cx="39577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3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8685" name="文本框 34"/>
              <p:cNvSpPr txBox="1"/>
              <p:nvPr/>
            </p:nvSpPr>
            <p:spPr>
              <a:xfrm>
                <a:off x="6655276" y="5271591"/>
                <a:ext cx="59864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dirty="0">
                    <a:solidFill>
                      <a:srgbClr val="7030A0"/>
                    </a:solidFill>
                    <a:latin typeface="Arial" panose="020B0604020202020204" pitchFamily="34" charset="0"/>
                  </a:rPr>
                  <a:t>9</a:t>
                </a:r>
                <a:endParaRPr lang="zh-CN" altLang="en-US" sz="2400" dirty="0">
                  <a:solidFill>
                    <a:srgbClr val="7030A0"/>
                  </a:solidFill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3" y="638175"/>
            <a:ext cx="1593850" cy="78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Box 4"/>
          <p:cNvSpPr txBox="1"/>
          <p:nvPr/>
        </p:nvSpPr>
        <p:spPr>
          <a:xfrm>
            <a:off x="492125" y="1539875"/>
            <a:ext cx="82565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合理搭配早餐。</a:t>
            </a:r>
          </a:p>
        </p:txBody>
      </p:sp>
      <p:pic>
        <p:nvPicPr>
          <p:cNvPr id="29700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439863"/>
            <a:ext cx="574675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200" y="757238"/>
            <a:ext cx="3575050" cy="1474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TextBox 4"/>
          <p:cNvSpPr txBox="1"/>
          <p:nvPr/>
        </p:nvSpPr>
        <p:spPr>
          <a:xfrm>
            <a:off x="563563" y="2247900"/>
            <a:ext cx="6708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⑴淘气今天的早餐是按怎样的比搭配的？</a:t>
            </a:r>
          </a:p>
        </p:txBody>
      </p:sp>
      <p:sp>
        <p:nvSpPr>
          <p:cNvPr id="29703" name="TextBox 4"/>
          <p:cNvSpPr txBox="1"/>
          <p:nvPr/>
        </p:nvSpPr>
        <p:spPr>
          <a:xfrm>
            <a:off x="592138" y="3460750"/>
            <a:ext cx="804227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⑵如果淘气的妈妈按同样的比准备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420g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早餐，算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算各种食物分别需要多少克。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051050" y="2886075"/>
            <a:ext cx="45053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100</a:t>
            </a:r>
            <a:r>
              <a:rPr lang="zh-CN" altLang="en-US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50</a:t>
            </a:r>
            <a:r>
              <a:rPr lang="zh-CN" altLang="en-US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200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∶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11413" y="4410075"/>
            <a:ext cx="2743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7</a:t>
            </a:r>
            <a:endParaRPr lang="zh-CN" altLang="en-US" sz="2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11413" y="4724400"/>
            <a:ext cx="2743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420÷7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60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433638" y="5157788"/>
            <a:ext cx="37226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面包：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60×2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120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432050" y="5572125"/>
            <a:ext cx="37226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鸡蛋：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60×1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60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420938" y="5986463"/>
            <a:ext cx="37226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鸡蛋：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60×4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7030A0"/>
                </a:solidFill>
                <a:latin typeface="Arial" panose="020B0604020202020204" pitchFamily="34" charset="0"/>
              </a:rPr>
              <a:t>240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2400" dirty="0">
                <a:solidFill>
                  <a:srgbClr val="7030A0"/>
                </a:solidFill>
                <a:latin typeface="Arial" panose="020B0604020202020204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288" y="514350"/>
            <a:ext cx="6019800" cy="263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8" y="1333500"/>
            <a:ext cx="2470150" cy="1055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"/>
          <p:cNvSpPr txBox="1"/>
          <p:nvPr/>
        </p:nvSpPr>
        <p:spPr>
          <a:xfrm>
            <a:off x="684530" y="3311525"/>
            <a:ext cx="686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怎么分合理？请你填一填，再和同桌说一说。</a:t>
            </a:r>
          </a:p>
        </p:txBody>
      </p:sp>
      <p:sp>
        <p:nvSpPr>
          <p:cNvPr id="7" name="椭圆 6"/>
          <p:cNvSpPr/>
          <p:nvPr/>
        </p:nvSpPr>
        <p:spPr>
          <a:xfrm>
            <a:off x="458788" y="3436938"/>
            <a:ext cx="234950" cy="2111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616075" y="4098925"/>
            <a:ext cx="5127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按人数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的比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68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9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0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1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2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3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4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5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6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7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8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79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339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0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1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434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268" y="44450"/>
            <a:ext cx="6019800" cy="263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98" y="908685"/>
            <a:ext cx="2470150" cy="10556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2" name="表格 4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43530" y="3250565"/>
          <a:ext cx="360045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800" b="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班</a:t>
                      </a: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800" b="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班</a:t>
                      </a: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51" marR="91451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364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98" y="2715578"/>
            <a:ext cx="9105900" cy="438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6670675" y="3500755"/>
            <a:ext cx="1862138" cy="1165225"/>
            <a:chOff x="6670311" y="3473318"/>
            <a:chExt cx="1862479" cy="1166180"/>
          </a:xfrm>
        </p:grpSpPr>
        <p:sp>
          <p:nvSpPr>
            <p:cNvPr id="2" name="对话气泡: 椭圆形 1"/>
            <p:cNvSpPr/>
            <p:nvPr/>
          </p:nvSpPr>
          <p:spPr>
            <a:xfrm>
              <a:off x="6670311" y="3473318"/>
              <a:ext cx="1862479" cy="1166180"/>
            </a:xfrm>
            <a:prstGeom prst="wedgeEllipseCallout">
              <a:avLst>
                <a:gd name="adj1" fmla="val -51693"/>
                <a:gd name="adj2" fmla="val 3571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67" name="文本框 2"/>
            <p:cNvSpPr txBox="1"/>
            <p:nvPr/>
          </p:nvSpPr>
          <p:spPr>
            <a:xfrm>
              <a:off x="6858506" y="3702598"/>
              <a:ext cx="1469573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0070C0"/>
                  </a:solidFill>
                  <a:latin typeface="Arial" panose="020B0604020202020204" pitchFamily="34" charset="0"/>
                </a:rPr>
                <a:t>  分到不能再分为止。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03575" y="3729990"/>
            <a:ext cx="904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11500" y="4253230"/>
            <a:ext cx="904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30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1105" y="3716655"/>
            <a:ext cx="904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32045" y="4292600"/>
            <a:ext cx="904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20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19885" y="5273675"/>
            <a:ext cx="1617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总计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/>
          </p:cNvPicPr>
          <p:nvPr/>
        </p:nvPicPr>
        <p:blipFill>
          <a:blip r:embed="rId2"/>
          <a:srcRect l="36166" t="36217" r="38300" b="17212"/>
          <a:stretch>
            <a:fillRect/>
          </a:stretch>
        </p:blipFill>
        <p:spPr>
          <a:xfrm>
            <a:off x="701675" y="842963"/>
            <a:ext cx="3438525" cy="2586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4"/>
          <p:cNvPicPr>
            <a:picLocks noChangeAspect="1"/>
          </p:cNvPicPr>
          <p:nvPr/>
        </p:nvPicPr>
        <p:blipFill>
          <a:blip r:embed="rId3"/>
          <a:srcRect l="34250" t="34666" r="31888" b="19331"/>
          <a:stretch>
            <a:fillRect/>
          </a:stretch>
        </p:blipFill>
        <p:spPr>
          <a:xfrm>
            <a:off x="4741863" y="842963"/>
            <a:ext cx="3700462" cy="2586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6"/>
          <p:cNvPicPr>
            <a:picLocks noChangeAspect="1"/>
          </p:cNvPicPr>
          <p:nvPr/>
        </p:nvPicPr>
        <p:blipFill>
          <a:blip r:embed="rId4"/>
          <a:srcRect l="32675" t="36369" r="35825" b="17628"/>
          <a:stretch>
            <a:fillRect/>
          </a:stretch>
        </p:blipFill>
        <p:spPr>
          <a:xfrm>
            <a:off x="4741863" y="3703638"/>
            <a:ext cx="3700462" cy="2586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8"/>
          <p:cNvPicPr>
            <a:picLocks noChangeAspect="1"/>
          </p:cNvPicPr>
          <p:nvPr/>
        </p:nvPicPr>
        <p:blipFill>
          <a:blip r:embed="rId5"/>
          <a:srcRect l="34250" t="34666" r="39763" b="17628"/>
          <a:stretch>
            <a:fillRect/>
          </a:stretch>
        </p:blipFill>
        <p:spPr>
          <a:xfrm>
            <a:off x="701675" y="3716338"/>
            <a:ext cx="3438525" cy="2586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11505" y="843280"/>
            <a:ext cx="1921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用列表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04025" y="4509135"/>
            <a:ext cx="1921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用方程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67585" y="4292600"/>
            <a:ext cx="1921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用分数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04660" y="843280"/>
            <a:ext cx="1921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用份数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9" grpId="1"/>
      <p:bldP spid="2" grpId="1"/>
      <p:bldP spid="3" grpId="1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/>
          </p:cNvPicPr>
          <p:nvPr/>
        </p:nvPicPr>
        <p:blipFill>
          <a:blip r:embed="rId2"/>
          <a:srcRect l="35037" t="17632" r="35039" b="12521"/>
          <a:stretch>
            <a:fillRect/>
          </a:stretch>
        </p:blipFill>
        <p:spPr>
          <a:xfrm>
            <a:off x="3276600" y="1927225"/>
            <a:ext cx="3671888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4"/>
          <p:cNvPicPr>
            <a:picLocks noChangeAspect="1"/>
          </p:cNvPicPr>
          <p:nvPr/>
        </p:nvPicPr>
        <p:blipFill>
          <a:blip r:embed="rId2"/>
          <a:srcRect l="13828" t="3934" r="67203" b="60446"/>
          <a:stretch>
            <a:fillRect/>
          </a:stretch>
        </p:blipFill>
        <p:spPr>
          <a:xfrm>
            <a:off x="684213" y="1927225"/>
            <a:ext cx="1395412" cy="1211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5"/>
          <p:cNvSpPr txBox="1"/>
          <p:nvPr/>
        </p:nvSpPr>
        <p:spPr>
          <a:xfrm>
            <a:off x="1042988" y="1122363"/>
            <a:ext cx="70580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想一想，可以怎么检验一下自己的答案对不对呢？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1271588" y="2478088"/>
            <a:ext cx="60483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如果有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140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个橘子，按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又该怎样分呢？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19700" y="620713"/>
            <a:ext cx="2576513" cy="1857375"/>
            <a:chOff x="5220072" y="620687"/>
            <a:chExt cx="2576489" cy="1857399"/>
          </a:xfrm>
        </p:grpSpPr>
        <p:sp>
          <p:nvSpPr>
            <p:cNvPr id="2" name="思想气泡: 云 1"/>
            <p:cNvSpPr/>
            <p:nvPr/>
          </p:nvSpPr>
          <p:spPr>
            <a:xfrm>
              <a:off x="5220072" y="620687"/>
              <a:ext cx="2576489" cy="1857399"/>
            </a:xfrm>
            <a:prstGeom prst="cloudCallout">
              <a:avLst>
                <a:gd name="adj1" fmla="val -51708"/>
                <a:gd name="adj2" fmla="val 4262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14" name="文本框 2"/>
            <p:cNvSpPr txBox="1"/>
            <p:nvPr/>
          </p:nvSpPr>
          <p:spPr>
            <a:xfrm>
              <a:off x="5532221" y="1041554"/>
              <a:ext cx="2204144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0070C0"/>
                  </a:solidFill>
                  <a:latin typeface="Arial" panose="020B0604020202020204" pitchFamily="34" charset="0"/>
                </a:rPr>
                <a:t>平均分只是按</a:t>
              </a:r>
              <a:r>
                <a:rPr lang="en-US" altLang="zh-CN" sz="2000" b="1" dirty="0">
                  <a:solidFill>
                    <a:srgbClr val="0070C0"/>
                  </a:solidFill>
                  <a:latin typeface="Arial" panose="020B0604020202020204" pitchFamily="34" charset="0"/>
                </a:rPr>
                <a:t>1</a:t>
              </a:r>
              <a:r>
                <a:rPr lang="zh-CN" altLang="en-US" sz="2000" b="1" dirty="0">
                  <a:solidFill>
                    <a:srgbClr val="0070C0"/>
                  </a:solidFill>
                  <a:latin typeface="Arial" panose="020B0604020202020204" pitchFamily="34" charset="0"/>
                </a:rPr>
                <a:t>：</a:t>
              </a:r>
              <a:r>
                <a:rPr lang="en-US" altLang="zh-CN" sz="2000" b="1" dirty="0">
                  <a:solidFill>
                    <a:srgbClr val="0070C0"/>
                  </a:solidFill>
                  <a:latin typeface="Arial" panose="020B0604020202020204" pitchFamily="34" charset="0"/>
                </a:rPr>
                <a:t>1</a:t>
              </a:r>
              <a:r>
                <a:rPr lang="zh-CN" altLang="en-US" sz="2000" b="1" dirty="0">
                  <a:solidFill>
                    <a:srgbClr val="0070C0"/>
                  </a:solidFill>
                  <a:latin typeface="Arial" panose="020B0604020202020204" pitchFamily="34" charset="0"/>
                </a:rPr>
                <a:t>分配，是按比分配的特例。</a:t>
              </a:r>
            </a:p>
          </p:txBody>
        </p:sp>
      </p:grpSp>
      <p:sp>
        <p:nvSpPr>
          <p:cNvPr id="4" name="椭圆 3"/>
          <p:cNvSpPr/>
          <p:nvPr/>
        </p:nvSpPr>
        <p:spPr>
          <a:xfrm>
            <a:off x="1036638" y="2603500"/>
            <a:ext cx="234950" cy="2111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/>
        </p:nvSpPr>
        <p:spPr>
          <a:xfrm>
            <a:off x="1271588" y="1989138"/>
            <a:ext cx="6048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这节课你有什么收获呢？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B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15695" y="404495"/>
            <a:ext cx="19685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4" name="文本框 3"/>
          <p:cNvSpPr txBox="1"/>
          <p:nvPr/>
        </p:nvSpPr>
        <p:spPr>
          <a:xfrm>
            <a:off x="1331595" y="595630"/>
            <a:ext cx="2160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填一填</a:t>
            </a:r>
          </a:p>
        </p:txBody>
      </p:sp>
      <p:sp>
        <p:nvSpPr>
          <p:cNvPr id="18437" name="文本框 6"/>
          <p:cNvSpPr txBox="1"/>
          <p:nvPr/>
        </p:nvSpPr>
        <p:spPr>
          <a:xfrm>
            <a:off x="827405" y="2708593"/>
            <a:ext cx="7832725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白兔和黑兔的比是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，白兔占总数的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（        ），黑兔占总数的（       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63938" y="2204720"/>
            <a:ext cx="10795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C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dirty="0">
                <a:solidFill>
                  <a:srgbClr val="FFC000"/>
                </a:solidFill>
                <a:latin typeface="Arial" panose="020B0604020202020204" pitchFamily="34" charset="0"/>
              </a:rPr>
              <a:t>：</a:t>
            </a:r>
            <a:r>
              <a:rPr lang="en-US" altLang="zh-CN" sz="3200" dirty="0">
                <a:solidFill>
                  <a:srgbClr val="FFC000"/>
                </a:solidFill>
                <a:latin typeface="Arial" panose="020B0604020202020204" pitchFamily="34" charset="0"/>
              </a:rPr>
              <a:t>3</a:t>
            </a:r>
            <a:endParaRPr lang="zh-CN" altLang="en-US" sz="3200" dirty="0">
              <a:solidFill>
                <a:srgbClr val="FFC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60058" y="3506209"/>
            <a:ext cx="839885" cy="101752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>
                <a:noFill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</a:p>
        </p:txBody>
      </p:sp>
      <p:sp>
        <p:nvSpPr>
          <p:cNvPr id="10" name="文本框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20579" y="3572765"/>
            <a:ext cx="839885" cy="101431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>
                <a:noFill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</a:p>
        </p:txBody>
      </p:sp>
      <p:sp>
        <p:nvSpPr>
          <p:cNvPr id="17410" name="文本框 1"/>
          <p:cNvSpPr txBox="1"/>
          <p:nvPr/>
        </p:nvSpPr>
        <p:spPr>
          <a:xfrm>
            <a:off x="611505" y="1395095"/>
            <a:ext cx="68687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）一筐苹果的重量是梨的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，苹果和</a:t>
            </a:r>
          </a:p>
          <a:p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梨的重量之比是（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）。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220335" y="1268730"/>
          <a:ext cx="306705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5" imgW="152400" imgH="393700" progId="Equation.KSEE3">
                  <p:embed/>
                </p:oleObj>
              </mc:Choice>
              <mc:Fallback>
                <p:oleObj r:id="rId5" imgW="1524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20335" y="1268730"/>
                        <a:ext cx="306705" cy="79248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584e0de-a2bd-4064-937d-acec8a2b2764"/>
  <p:tag name="COMMONDATA" val="eyJoZGlkIjoiNmJmNzQ3ODE1YTM1MDcwYjkzMGZlZWM0Mjc2OGM4ZTU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e030945-9d56-4d86-90e7-749e2b4c963a}"/>
</p:tagLst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809</Words>
  <Application>Microsoft Office PowerPoint</Application>
  <PresentationFormat>全屏显示(4:3)</PresentationFormat>
  <Paragraphs>113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Celtic Garamond the 2nd</vt:lpstr>
      <vt:lpstr>Gulim</vt:lpstr>
      <vt:lpstr>Urban Jungle</vt:lpstr>
      <vt:lpstr>方正姚体</vt:lpstr>
      <vt:lpstr>楷体_GB2312</vt:lpstr>
      <vt:lpstr>宋体</vt:lpstr>
      <vt:lpstr>微软雅黑</vt:lpstr>
      <vt:lpstr>Arial</vt:lpstr>
      <vt:lpstr>Wingdings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tw</cp:lastModifiedBy>
  <cp:revision>231</cp:revision>
  <dcterms:created xsi:type="dcterms:W3CDTF">2012-09-21T09:22:00Z</dcterms:created>
  <dcterms:modified xsi:type="dcterms:W3CDTF">2022-11-03T23:54:49Z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A9AA3208ABF345BBA1B58DDC26CB4FB3</vt:lpwstr>
  </property>
</Properties>
</file>