
<file path=[Content_Types].xml><?xml version="1.0" encoding="utf-8"?>
<Types xmlns="http://schemas.openxmlformats.org/package/2006/content-types">
  <Default Extension="png" ContentType="image/png"/>
  <Default Extension="4bQaAylYw9lXF1Oa1gx5IAHaFp" ContentType="image/j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HH2e4YQrJ2o5sZznvwLHgHaG-" ContentType="image/jpe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79" r:id="rId2"/>
    <p:sldId id="280" r:id="rId3"/>
    <p:sldId id="281" r:id="rId4"/>
    <p:sldId id="317" r:id="rId5"/>
    <p:sldId id="282" r:id="rId6"/>
    <p:sldId id="318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56" r:id="rId16"/>
    <p:sldId id="283" r:id="rId17"/>
    <p:sldId id="268" r:id="rId18"/>
    <p:sldId id="269" r:id="rId19"/>
    <p:sldId id="271" r:id="rId20"/>
    <p:sldId id="272" r:id="rId21"/>
    <p:sldId id="273" r:id="rId22"/>
    <p:sldId id="274" r:id="rId23"/>
    <p:sldId id="275" r:id="rId24"/>
    <p:sldId id="277" r:id="rId25"/>
    <p:sldId id="278" r:id="rId26"/>
    <p:sldId id="284" r:id="rId27"/>
    <p:sldId id="319" r:id="rId28"/>
    <p:sldId id="285" r:id="rId29"/>
    <p:sldId id="286" r:id="rId30"/>
    <p:sldId id="287" r:id="rId31"/>
    <p:sldId id="288" r:id="rId32"/>
    <p:sldId id="289" r:id="rId33"/>
    <p:sldId id="290" r:id="rId34"/>
    <p:sldId id="292" r:id="rId35"/>
    <p:sldId id="294" r:id="rId36"/>
    <p:sldId id="298" r:id="rId37"/>
    <p:sldId id="300" r:id="rId38"/>
    <p:sldId id="302" r:id="rId39"/>
    <p:sldId id="313" r:id="rId40"/>
    <p:sldId id="310" r:id="rId41"/>
    <p:sldId id="311" r:id="rId42"/>
    <p:sldId id="308" r:id="rId43"/>
    <p:sldId id="314" r:id="rId44"/>
    <p:sldId id="315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21" autoAdjust="0"/>
    <p:restoredTop sz="94660"/>
  </p:normalViewPr>
  <p:slideViewPr>
    <p:cSldViewPr snapToGrid="0">
      <p:cViewPr varScale="1">
        <p:scale>
          <a:sx n="70" d="100"/>
          <a:sy n="70" d="100"/>
        </p:scale>
        <p:origin x="83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F0F779-A1C5-4F19-B496-C7236AA64F96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91523-3E88-459B-AEF4-1829E64A84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34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91523-3E88-459B-AEF4-1829E64A84C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639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91523-3E88-459B-AEF4-1829E64A84C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563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ctr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3864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39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596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46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7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607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152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384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861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06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45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521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7E6FE-16A4-40C0-9558-AC44281BECA2}" type="datetimeFigureOut">
              <a:rPr lang="zh-CN" altLang="en-US" smtClean="0"/>
              <a:t>2021/12/27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2536-5077-4F98-A3BB-F425A4CF07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99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21.jpeg"/><Relationship Id="rId10" Type="http://schemas.openxmlformats.org/officeDocument/2006/relationships/image" Target="../media/image24.jpeg"/><Relationship Id="rId4" Type="http://schemas.openxmlformats.org/officeDocument/2006/relationships/image" Target="../media/image20.jpeg"/><Relationship Id="rId9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4bQaAylYw9lXF1Oa1gx5IAHaFp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24.jpeg"/><Relationship Id="rId7" Type="http://schemas.openxmlformats.org/officeDocument/2006/relationships/image" Target="../media/image9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new_1l3_m3u2a1.swf" TargetMode="Externa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new_1l3_m3u2a2.sw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png"/><Relationship Id="rId9" Type="http://schemas.openxmlformats.org/officeDocument/2006/relationships/image" Target="../media/image61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5.jpeg"/><Relationship Id="rId7" Type="http://schemas.openxmlformats.org/officeDocument/2006/relationships/image" Target="../media/image69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vHH2e4YQrJ2o5sZznvwLHgHaG-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vHH2e4YQrJ2o5sZznvwLHgHaG-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31162" y="1902810"/>
            <a:ext cx="566565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M1U1</a:t>
            </a:r>
          </a:p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 like the ABC song.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1537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54672" t="35918" r="13223" b="13682"/>
          <a:stretch>
            <a:fillRect/>
          </a:stretch>
        </p:blipFill>
        <p:spPr>
          <a:xfrm>
            <a:off x="3399155" y="1219835"/>
            <a:ext cx="5890260" cy="520128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049135" y="2923540"/>
            <a:ext cx="2092325" cy="5346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47000" y="2442210"/>
            <a:ext cx="1268095" cy="5346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845425" y="2904490"/>
            <a:ext cx="1321435" cy="107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211060" y="3349625"/>
            <a:ext cx="1767840" cy="311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7747000" y="2442210"/>
            <a:ext cx="18827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I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don't</a:t>
            </a:r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 </a:t>
            </a:r>
          </a:p>
          <a:p>
            <a:r>
              <a:rPr lang="en-US" altLang="zh-CN" sz="2800" b="1">
                <a:latin typeface="Comic Sans MS" panose="030F0702030302020204" charset="0"/>
                <a:cs typeface="Comic Sans MS" panose="030F0702030302020204" charset="0"/>
              </a:rPr>
              <a:t>like meat.</a:t>
            </a:r>
          </a:p>
        </p:txBody>
      </p:sp>
    </p:spTree>
    <p:extLst>
      <p:ext uri="{BB962C8B-B14F-4D97-AF65-F5344CB8AC3E}">
        <p14:creationId xmlns:p14="http://schemas.microsoft.com/office/powerpoint/2010/main" val="116410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7134" t="18128" r="27057" b="26054"/>
          <a:stretch>
            <a:fillRect/>
          </a:stretch>
        </p:blipFill>
        <p:spPr>
          <a:xfrm>
            <a:off x="2854325" y="1402715"/>
            <a:ext cx="7035165" cy="482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4"/>
          <p:cNvSpPr txBox="1"/>
          <p:nvPr/>
        </p:nvSpPr>
        <p:spPr>
          <a:xfrm>
            <a:off x="1579720" y="254793"/>
            <a:ext cx="84131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sz="40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 </a:t>
            </a:r>
            <a:r>
              <a:rPr lang="en-US" sz="4000" b="1" dirty="0">
                <a:solidFill>
                  <a:srgbClr val="FF0000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don't</a:t>
            </a:r>
            <a:r>
              <a:rPr lang="en-US" sz="40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 like _____.</a:t>
            </a:r>
          </a:p>
        </p:txBody>
      </p:sp>
      <p:sp>
        <p:nvSpPr>
          <p:cNvPr id="12" name="Text Box 4"/>
          <p:cNvSpPr txBox="1"/>
          <p:nvPr/>
        </p:nvSpPr>
        <p:spPr>
          <a:xfrm>
            <a:off x="2668270" y="3948909"/>
            <a:ext cx="334454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sz="40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I like ___.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l="24030" t="28599" r="25135" b="16931"/>
          <a:stretch/>
        </p:blipFill>
        <p:spPr>
          <a:xfrm>
            <a:off x="463648" y="1135713"/>
            <a:ext cx="3876894" cy="2336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rcRect l="21736" t="28433" r="45168" b="13318"/>
          <a:stretch>
            <a:fillRect/>
          </a:stretch>
        </p:blipFill>
        <p:spPr>
          <a:xfrm>
            <a:off x="5047851" y="1060925"/>
            <a:ext cx="2877082" cy="24874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rcRect l="54672" t="35918" r="13223" b="13682"/>
          <a:stretch>
            <a:fillRect/>
          </a:stretch>
        </p:blipFill>
        <p:spPr>
          <a:xfrm>
            <a:off x="8651669" y="1119822"/>
            <a:ext cx="2682331" cy="236858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 l="27134" t="18128" r="27057" b="26054"/>
          <a:stretch>
            <a:fillRect/>
          </a:stretch>
        </p:blipFill>
        <p:spPr>
          <a:xfrm>
            <a:off x="3572157" y="4655664"/>
            <a:ext cx="2951389" cy="202300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" b="9601"/>
          <a:stretch/>
        </p:blipFill>
        <p:spPr>
          <a:xfrm>
            <a:off x="790688" y="288343"/>
            <a:ext cx="850990" cy="741948"/>
          </a:xfrm>
          <a:prstGeom prst="rect">
            <a:avLst/>
          </a:prstGeom>
        </p:spPr>
      </p:pic>
      <p:pic>
        <p:nvPicPr>
          <p:cNvPr id="25" name="Picture 2" descr="https://tse1-mm.cn.bing.net/th/id/R-C.10487616db3cea2b357b923357a194f8?rik=AjR%2b1Va%2bzSxdFw&amp;riu=http%3a%2f%2fclipartmag.com%2fimages%2fhearts-cartoon-pictures-32.png&amp;ehk=3p9zG64JM0AJnCqoryeeRGFiLS9YXu6fUu%2fEREnCctI%3d&amp;risl=&amp;pid=ImgRaw&amp;r=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678" y="3979656"/>
            <a:ext cx="791925" cy="70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17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4492" t="11792" r="21471" b="20325"/>
          <a:stretch>
            <a:fillRect/>
          </a:stretch>
        </p:blipFill>
        <p:spPr>
          <a:xfrm>
            <a:off x="1892935" y="572770"/>
            <a:ext cx="8406130" cy="571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95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7009" t="17478" r="27183" b="24155"/>
          <a:stretch>
            <a:fillRect/>
          </a:stretch>
        </p:blipFill>
        <p:spPr>
          <a:xfrm>
            <a:off x="2294890" y="1069340"/>
            <a:ext cx="7105015" cy="5092065"/>
          </a:xfrm>
          <a:prstGeom prst="rect">
            <a:avLst/>
          </a:prstGeom>
        </p:spPr>
      </p:pic>
      <p:sp>
        <p:nvSpPr>
          <p:cNvPr id="3" name="矩形标注 2"/>
          <p:cNvSpPr/>
          <p:nvPr/>
        </p:nvSpPr>
        <p:spPr>
          <a:xfrm>
            <a:off x="8288655" y="1993900"/>
            <a:ext cx="3054985" cy="1861185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89290" y="2153920"/>
            <a:ext cx="3129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omic Sans MS" panose="030F0702030302020204" charset="0"/>
                <a:cs typeface="Comic Sans MS" panose="030F0702030302020204" charset="0"/>
              </a:rPr>
              <a:t>OK.I like rice.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289290" y="2737485"/>
            <a:ext cx="31299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omic Sans MS" panose="030F0702030302020204" charset="0"/>
                <a:cs typeface="Comic Sans MS" panose="030F0702030302020204" charset="0"/>
              </a:rPr>
              <a:t>I like meat.</a:t>
            </a:r>
          </a:p>
        </p:txBody>
      </p:sp>
    </p:spTree>
    <p:extLst>
      <p:ext uri="{BB962C8B-B14F-4D97-AF65-F5344CB8AC3E}">
        <p14:creationId xmlns:p14="http://schemas.microsoft.com/office/powerpoint/2010/main" val="112348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21332" t="30284" r="15226" b="21991"/>
          <a:stretch>
            <a:fillRect/>
          </a:stretch>
        </p:blipFill>
        <p:spPr>
          <a:xfrm>
            <a:off x="1426845" y="822325"/>
            <a:ext cx="9190355" cy="551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5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21603" y="1902810"/>
            <a:ext cx="528478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M2U2</a:t>
            </a:r>
            <a:endParaRPr lang="en-US" altLang="zh-CN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 </a:t>
            </a:r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don’t like ginger.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7937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65228" y="612775"/>
            <a:ext cx="1679526" cy="11858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5722" y="291223"/>
            <a:ext cx="1795453" cy="13636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287364">
            <a:off x="2647295" y="1676289"/>
            <a:ext cx="445014" cy="295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223" name="TextBox 3"/>
          <p:cNvSpPr txBox="1"/>
          <p:nvPr/>
        </p:nvSpPr>
        <p:spPr>
          <a:xfrm>
            <a:off x="2952750" y="4440238"/>
            <a:ext cx="75692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000" dirty="0">
                <a:latin typeface="Comic Sans MS" panose="030F0702030302020204" pitchFamily="66" charset="0"/>
                <a:ea typeface="宋体" panose="02010600030101010101" pitchFamily="2" charset="-122"/>
              </a:rPr>
              <a:t>Very very nice.</a:t>
            </a:r>
          </a:p>
        </p:txBody>
      </p:sp>
      <p:sp>
        <p:nvSpPr>
          <p:cNvPr id="2" name="TextBox 3"/>
          <p:cNvSpPr txBox="1"/>
          <p:nvPr/>
        </p:nvSpPr>
        <p:spPr>
          <a:xfrm>
            <a:off x="2952750" y="2397125"/>
            <a:ext cx="75692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000" dirty="0">
                <a:latin typeface="Comic Sans MS" panose="030F0702030302020204" pitchFamily="66" charset="0"/>
                <a:ea typeface="宋体" panose="02010600030101010101" pitchFamily="2" charset="-122"/>
              </a:rPr>
              <a:t>are very very n</a:t>
            </a:r>
            <a:r>
              <a:rPr lang="en-US" altLang="zh-CN" sz="60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</a:t>
            </a:r>
            <a:r>
              <a:rPr lang="en-US" altLang="zh-CN" sz="6000" dirty="0"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r>
              <a:rPr lang="en-US" altLang="zh-CN" sz="60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</a:t>
            </a:r>
            <a:r>
              <a:rPr lang="en-US" altLang="zh-CN" sz="6000" dirty="0">
                <a:latin typeface="Comic Sans MS" panose="030F0702030302020204" pitchFamily="66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952750" y="1504950"/>
            <a:ext cx="75692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000" dirty="0">
                <a:latin typeface="Comic Sans MS" panose="030F0702030302020204" pitchFamily="66" charset="0"/>
                <a:ea typeface="宋体" panose="02010600030101010101" pitchFamily="2" charset="-122"/>
              </a:rPr>
              <a:t>Noodles and r</a:t>
            </a:r>
            <a:r>
              <a:rPr lang="en-US" altLang="zh-CN" sz="60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</a:t>
            </a:r>
            <a:r>
              <a:rPr lang="en-US" altLang="zh-CN" sz="6000" dirty="0">
                <a:latin typeface="Comic Sans MS" panose="030F0702030302020204" pitchFamily="66" charset="0"/>
                <a:ea typeface="宋体" panose="02010600030101010101" pitchFamily="2" charset="-122"/>
              </a:rPr>
              <a:t>c</a:t>
            </a:r>
            <a:r>
              <a:rPr lang="en-US" altLang="zh-CN" sz="60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e</a:t>
            </a:r>
            <a:endParaRPr lang="en-US" altLang="zh-CN" sz="60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2750" y="3454400"/>
            <a:ext cx="7569200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000" dirty="0">
                <a:latin typeface="Comic Sans MS" panose="030F0702030302020204" pitchFamily="66" charset="0"/>
                <a:ea typeface="宋体" panose="02010600030101010101" pitchFamily="2" charset="-122"/>
              </a:rPr>
              <a:t>Mm, mm, mm!</a:t>
            </a:r>
          </a:p>
        </p:txBody>
      </p:sp>
      <p:pic>
        <p:nvPicPr>
          <p:cNvPr id="2050" name="Picture 2" descr="https://tse1-mm.cn.bing.net/th/id/R-C.64a64dc09e799706cc2dd08613d8316c?rik=U%2bIBSH77fOyLhw&amp;riu=http%3a%2f%2fwww.jopreetskitchen.com%2fwp-content%2fuploads%2f2020%2f07%2fDSC_7156.jpg&amp;ehk=ylRijeQ%2f7DygOftpNd6mMHwbTtY7%2fZcbd592c2X41kM%3d&amp;risl=&amp;pid=ImgRaw&amp;r=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45" y="133114"/>
            <a:ext cx="1842080" cy="150005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" b="7871"/>
          <a:stretch/>
        </p:blipFill>
        <p:spPr>
          <a:xfrm>
            <a:off x="2506104" y="101256"/>
            <a:ext cx="1274326" cy="1563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469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6" descr="t01c4a7b6248672a9b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7713" y="1471613"/>
            <a:ext cx="1722437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10" descr="t011348cba176f34cb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1487488"/>
            <a:ext cx="1781175" cy="1484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12" descr="t013ac6043fbba40af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7713" y="3444875"/>
            <a:ext cx="1760537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14" descr="t014eab0233ba6a06b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0850" y="1473200"/>
            <a:ext cx="1512888" cy="1512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Text Box 21"/>
          <p:cNvSpPr txBox="1"/>
          <p:nvPr/>
        </p:nvSpPr>
        <p:spPr>
          <a:xfrm>
            <a:off x="2711450" y="547688"/>
            <a:ext cx="7543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solidFill>
                  <a:srgbClr val="0066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 like… .   / I don’t like … .</a:t>
            </a:r>
          </a:p>
        </p:txBody>
      </p:sp>
      <p:sp>
        <p:nvSpPr>
          <p:cNvPr id="7184" name="Text Box 16"/>
          <p:cNvSpPr txBox="1"/>
          <p:nvPr/>
        </p:nvSpPr>
        <p:spPr>
          <a:xfrm>
            <a:off x="3746500" y="1785938"/>
            <a:ext cx="1143000" cy="2768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0033CC"/>
                </a:solidFill>
                <a:latin typeface="Comic Sans MS" panose="030F0702030302020204" pitchFamily="66" charset="0"/>
                <a:ea typeface="-소망B" pitchFamily="2" charset="-127"/>
              </a:rPr>
              <a:t>meat</a:t>
            </a:r>
          </a:p>
        </p:txBody>
      </p:sp>
      <p:sp>
        <p:nvSpPr>
          <p:cNvPr id="7187" name="Text Box 19"/>
          <p:cNvSpPr txBox="1"/>
          <p:nvPr/>
        </p:nvSpPr>
        <p:spPr>
          <a:xfrm>
            <a:off x="9693275" y="1792288"/>
            <a:ext cx="723900" cy="2768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0033CC"/>
                </a:solidFill>
                <a:latin typeface="Comic Sans MS" panose="030F0702030302020204" pitchFamily="66" charset="0"/>
                <a:ea typeface="-소망B" pitchFamily="2" charset="-127"/>
              </a:rPr>
              <a:t>rice</a:t>
            </a:r>
          </a:p>
        </p:txBody>
      </p:sp>
      <p:sp>
        <p:nvSpPr>
          <p:cNvPr id="7190" name="Text Box 22"/>
          <p:cNvSpPr txBox="1"/>
          <p:nvPr/>
        </p:nvSpPr>
        <p:spPr>
          <a:xfrm>
            <a:off x="6567488" y="1785938"/>
            <a:ext cx="1371600" cy="2768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0033CC"/>
                </a:solidFill>
                <a:latin typeface="Comic Sans MS" panose="030F0702030302020204" pitchFamily="66" charset="0"/>
                <a:ea typeface="-소망B" pitchFamily="2" charset="-127"/>
              </a:rPr>
              <a:t>noodles</a:t>
            </a:r>
          </a:p>
        </p:txBody>
      </p:sp>
      <p:sp>
        <p:nvSpPr>
          <p:cNvPr id="7191" name="Text Box 23"/>
          <p:cNvSpPr txBox="1"/>
          <p:nvPr/>
        </p:nvSpPr>
        <p:spPr>
          <a:xfrm>
            <a:off x="3721100" y="3557588"/>
            <a:ext cx="1454150" cy="2768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dirty="0">
                <a:solidFill>
                  <a:srgbClr val="0033CC"/>
                </a:solidFill>
                <a:latin typeface="Comic Sans MS" panose="030F0702030302020204" pitchFamily="66" charset="0"/>
                <a:ea typeface="-소망B" pitchFamily="2" charset="-127"/>
              </a:rPr>
              <a:t>sweets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" b="9601"/>
          <a:stretch/>
        </p:blipFill>
        <p:spPr>
          <a:xfrm>
            <a:off x="9052901" y="512495"/>
            <a:ext cx="850990" cy="741948"/>
          </a:xfrm>
          <a:prstGeom prst="rect">
            <a:avLst/>
          </a:prstGeom>
        </p:spPr>
      </p:pic>
      <p:pic>
        <p:nvPicPr>
          <p:cNvPr id="20" name="Picture 2" descr="https://tse1-mm.cn.bing.net/th/id/R-C.10487616db3cea2b357b923357a194f8?rik=AjR%2b1Va%2bzSxdFw&amp;riu=http%3a%2f%2fclipartmag.com%2fimages%2fhearts-cartoon-pictures-32.png&amp;ehk=3p9zG64JM0AJnCqoryeeRGFiLS9YXu6fUu%2fEREnCctI%3d&amp;risl=&amp;pid=ImgRaw&amp;r=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8166" y="428168"/>
            <a:ext cx="791925" cy="70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4"/>
          <p:cNvSpPr txBox="1"/>
          <p:nvPr/>
        </p:nvSpPr>
        <p:spPr>
          <a:xfrm>
            <a:off x="8827293" y="5680572"/>
            <a:ext cx="2301875" cy="76944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dirty="0">
                <a:solidFill>
                  <a:srgbClr val="0033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onion</a:t>
            </a: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47914" y="4964017"/>
            <a:ext cx="1595717" cy="160224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53913" y="5162232"/>
            <a:ext cx="2204109" cy="1404031"/>
          </a:xfrm>
          <a:prstGeom prst="ellipse">
            <a:avLst/>
          </a:prstGeom>
          <a:ln w="57150" cap="sq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4" name="TextBox 4"/>
          <p:cNvSpPr txBox="1"/>
          <p:nvPr/>
        </p:nvSpPr>
        <p:spPr>
          <a:xfrm>
            <a:off x="3875812" y="5322887"/>
            <a:ext cx="2754312" cy="76944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dirty="0">
                <a:solidFill>
                  <a:srgbClr val="0033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ginger</a:t>
            </a:r>
          </a:p>
        </p:txBody>
      </p:sp>
      <p:pic>
        <p:nvPicPr>
          <p:cNvPr id="25" name="Picture 7"/>
          <p:cNvPicPr>
            <a:picLocks noChangeAspect="1"/>
          </p:cNvPicPr>
          <p:nvPr/>
        </p:nvPicPr>
        <p:blipFill>
          <a:blip r:embed="rId10"/>
          <a:srcRect t="-5864"/>
          <a:stretch>
            <a:fillRect/>
          </a:stretch>
        </p:blipFill>
        <p:spPr>
          <a:xfrm>
            <a:off x="4908599" y="3278742"/>
            <a:ext cx="1238345" cy="1527443"/>
          </a:xfrm>
          <a:prstGeom prst="ellipse">
            <a:avLst/>
          </a:prstGeom>
          <a:noFill/>
          <a:ln w="57150" cmpd="sng">
            <a:solidFill>
              <a:schemeClr val="tx1"/>
            </a:solidFill>
            <a:prstDash val="solid"/>
          </a:ln>
        </p:spPr>
      </p:pic>
      <p:sp>
        <p:nvSpPr>
          <p:cNvPr id="26" name="TextBox 6"/>
          <p:cNvSpPr txBox="1"/>
          <p:nvPr/>
        </p:nvSpPr>
        <p:spPr>
          <a:xfrm>
            <a:off x="6570662" y="3568330"/>
            <a:ext cx="4513263" cy="76944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4400" dirty="0">
                <a:solidFill>
                  <a:srgbClr val="0033CC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ice cream</a:t>
            </a:r>
          </a:p>
        </p:txBody>
      </p:sp>
    </p:spTree>
    <p:extLst>
      <p:ext uri="{BB962C8B-B14F-4D97-AF65-F5344CB8AC3E}">
        <p14:creationId xmlns:p14="http://schemas.microsoft.com/office/powerpoint/2010/main" val="326459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5" grpId="1"/>
      <p:bldP spid="7184" grpId="0" bldLvl="0" animBg="1"/>
      <p:bldP spid="7184" grpId="1" animBg="1"/>
      <p:bldP spid="7187" grpId="0" bldLvl="0" animBg="1"/>
      <p:bldP spid="7187" grpId="1" animBg="1"/>
      <p:bldP spid="7190" grpId="0" bldLvl="0" animBg="1"/>
      <p:bldP spid="7190" grpId="1" animBg="1"/>
      <p:bldP spid="7191" grpId="0" bldLvl="0" animBg="1"/>
      <p:bldP spid="7191" grpId="1" animBg="1"/>
      <p:bldP spid="21" grpId="0"/>
      <p:bldP spid="24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7696" t="31188" r="14861" b="1047"/>
          <a:stretch>
            <a:fillRect/>
          </a:stretch>
        </p:blipFill>
        <p:spPr>
          <a:xfrm>
            <a:off x="3082289" y="2480309"/>
            <a:ext cx="6602732" cy="4212591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17576" t="6972" r="56731" b="74023"/>
          <a:stretch>
            <a:fillRect/>
          </a:stretch>
        </p:blipFill>
        <p:spPr>
          <a:xfrm>
            <a:off x="2230753" y="1097915"/>
            <a:ext cx="3507741" cy="1631314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51993" t="7546" r="17961" b="74837"/>
          <a:stretch>
            <a:fillRect/>
          </a:stretch>
        </p:blipFill>
        <p:spPr>
          <a:xfrm>
            <a:off x="6599554" y="1097914"/>
            <a:ext cx="3626486" cy="154114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8585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742" y="1614203"/>
            <a:ext cx="6711144" cy="5111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403" y="167653"/>
            <a:ext cx="88684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 like the ABC song.</a:t>
            </a:r>
          </a:p>
          <a:p>
            <a:pPr algn="ctr"/>
            <a:r>
              <a:rPr lang="en-US" altLang="zh-CN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It’s my favorite song.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687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6160" t="1814" r="14190"/>
          <a:stretch>
            <a:fillRect/>
          </a:stretch>
        </p:blipFill>
        <p:spPr>
          <a:xfrm>
            <a:off x="2289175" y="1127760"/>
            <a:ext cx="6364605" cy="5563870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316413" y="2244725"/>
            <a:ext cx="3105150" cy="374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eaLnBrk="0" hangingPunct="0"/>
            <a:endParaRPr lang="ko-KR" altLang="en-US" dirty="0">
              <a:latin typeface="-소망B" pitchFamily="2" charset="-127"/>
              <a:ea typeface="-소망B" pitchFamily="2" charset="-127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97500" y="3019425"/>
            <a:ext cx="1824038" cy="149225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eaLnBrk="0" hangingPunct="0"/>
            <a:endParaRPr lang="ko-KR" altLang="en-US" dirty="0">
              <a:latin typeface="-소망B" pitchFamily="2" charset="-127"/>
              <a:ea typeface="-소망B" pitchFamily="2" charset="-127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0462" y="1780857"/>
            <a:ext cx="1410335" cy="1302385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230" y="296862"/>
            <a:ext cx="1561465" cy="1085215"/>
          </a:xfrm>
          <a:prstGeom prst="ellipse">
            <a:avLst/>
          </a:prstGeom>
          <a:ln w="57150" cap="sq" cmpd="dbl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20797" y="1382077"/>
            <a:ext cx="1410335" cy="1302385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73646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3940" t="4241" r="10325" b="2284"/>
          <a:stretch>
            <a:fillRect/>
          </a:stretch>
        </p:blipFill>
        <p:spPr>
          <a:xfrm>
            <a:off x="2721610" y="1059180"/>
            <a:ext cx="7192010" cy="5480685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54180" t="11540" r="17045" b="72941"/>
          <a:stretch>
            <a:fillRect/>
          </a:stretch>
        </p:blipFill>
        <p:spPr>
          <a:xfrm>
            <a:off x="6656705" y="1860550"/>
            <a:ext cx="2924175" cy="127190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089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11104" t="8398" r="8128" b="2888"/>
          <a:stretch>
            <a:fillRect/>
          </a:stretch>
        </p:blipFill>
        <p:spPr>
          <a:xfrm>
            <a:off x="2609215" y="1409700"/>
            <a:ext cx="7472680" cy="5130800"/>
          </a:xfrm>
          <a:prstGeom prst="round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316538" y="4038600"/>
            <a:ext cx="700087" cy="936625"/>
          </a:xfrm>
          <a:prstGeom prst="ellipse">
            <a:avLst/>
          </a:prstGeom>
          <a:solidFill>
            <a:schemeClr val="bg1"/>
          </a:solidFill>
          <a:ln w="9525">
            <a:noFill/>
          </a:ln>
        </p:spPr>
        <p:txBody>
          <a:bodyPr anchor="ctr"/>
          <a:lstStyle/>
          <a:p>
            <a:pPr eaLnBrk="0" hangingPunct="0"/>
            <a:endParaRPr lang="ko-KR" altLang="en-US" dirty="0">
              <a:latin typeface="-소망B" pitchFamily="2" charset="-127"/>
              <a:ea typeface="-소망B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967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930" t="131" r="5535" b="2945"/>
          <a:stretch>
            <a:fillRect/>
          </a:stretch>
        </p:blipFill>
        <p:spPr>
          <a:xfrm>
            <a:off x="2810510" y="1039493"/>
            <a:ext cx="6966585" cy="5605782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7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u=4107139687,3724363517&amp;fm=21&amp;gp=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157" y="360363"/>
            <a:ext cx="1462087" cy="1462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4"/>
          <p:cNvSpPr txBox="1"/>
          <p:nvPr/>
        </p:nvSpPr>
        <p:spPr>
          <a:xfrm>
            <a:off x="4934005" y="1822450"/>
            <a:ext cx="7102996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66" charset="0"/>
                <a:ea typeface="-소망B" pitchFamily="2" charset="-127"/>
              </a:rPr>
              <a:t>I like </a:t>
            </a:r>
            <a:r>
              <a:rPr lang="en-US" altLang="zh-CN" sz="4000" dirty="0" smtClean="0">
                <a:latin typeface="Comic Sans MS" panose="030F0702030302020204" pitchFamily="66" charset="0"/>
                <a:ea typeface="-소망B" pitchFamily="2" charset="-127"/>
              </a:rPr>
              <a:t>meat and ice cream.</a:t>
            </a:r>
            <a:endParaRPr lang="en-US" altLang="zh-CN" sz="4000" dirty="0">
              <a:latin typeface="Comic Sans MS" panose="030F0702030302020204" pitchFamily="66" charset="0"/>
              <a:ea typeface="-소망B" pitchFamily="2" charset="-127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937364" y="4966766"/>
            <a:ext cx="8384227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000" dirty="0">
                <a:latin typeface="Comic Sans MS" panose="030F0702030302020204" pitchFamily="66" charset="0"/>
                <a:ea typeface="-소망B" pitchFamily="2" charset="-127"/>
              </a:rPr>
              <a:t>I </a:t>
            </a:r>
            <a:r>
              <a:rPr lang="en-US" altLang="zh-CN" sz="4000" dirty="0">
                <a:solidFill>
                  <a:srgbClr val="0033CC"/>
                </a:solidFill>
                <a:latin typeface="Comic Sans MS" panose="030F0702030302020204" pitchFamily="66" charset="0"/>
                <a:ea typeface="-소망B" pitchFamily="2" charset="-127"/>
              </a:rPr>
              <a:t>don</a:t>
            </a:r>
            <a:r>
              <a:rPr lang="en-US" altLang="zh-CN" sz="4000" dirty="0">
                <a:solidFill>
                  <a:srgbClr val="0033CC"/>
                </a:solidFill>
                <a:latin typeface="Times New Roman" panose="02020603050405020304" pitchFamily="18" charset="0"/>
                <a:ea typeface="-소망B" pitchFamily="2" charset="-127"/>
              </a:rPr>
              <a:t>’</a:t>
            </a:r>
            <a:r>
              <a:rPr lang="en-US" altLang="zh-CN" sz="4000" dirty="0">
                <a:solidFill>
                  <a:srgbClr val="0033CC"/>
                </a:solidFill>
                <a:latin typeface="Comic Sans MS" panose="030F0702030302020204" pitchFamily="66" charset="0"/>
                <a:ea typeface="-소망B" pitchFamily="2" charset="-127"/>
              </a:rPr>
              <a:t>t</a:t>
            </a:r>
            <a:r>
              <a:rPr lang="en-US" altLang="zh-CN" sz="4000" dirty="0">
                <a:latin typeface="Comic Sans MS" panose="030F0702030302020204" pitchFamily="66" charset="0"/>
                <a:ea typeface="-소망B" pitchFamily="2" charset="-127"/>
              </a:rPr>
              <a:t> like </a:t>
            </a:r>
            <a:r>
              <a:rPr lang="en-US" altLang="zh-CN" sz="4000" dirty="0" smtClean="0">
                <a:latin typeface="Comic Sans MS" panose="030F0702030302020204" pitchFamily="66" charset="0"/>
                <a:ea typeface="-소망B" pitchFamily="2" charset="-127"/>
              </a:rPr>
              <a:t>ginger and onions</a:t>
            </a:r>
            <a:r>
              <a:rPr lang="en-US" altLang="zh-CN" sz="4000" dirty="0">
                <a:latin typeface="Comic Sans MS" panose="030F0702030302020204" pitchFamily="66" charset="0"/>
                <a:ea typeface="-소망B" pitchFamily="2" charset="-127"/>
              </a:rPr>
              <a:t>.</a:t>
            </a:r>
          </a:p>
        </p:txBody>
      </p:sp>
      <p:pic>
        <p:nvPicPr>
          <p:cNvPr id="18442" name="Picture 7" descr="c:\documents and settings\administrator\application data\360se6\User Data\temp\t0173100e8c75b5b9f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7543" y="1671699"/>
            <a:ext cx="974725" cy="1322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78577" y="3976589"/>
            <a:ext cx="1065530" cy="81851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57156" y="4030542"/>
            <a:ext cx="1064798" cy="72713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445" name="Picture 6" descr="t01c4a7b6248672a9b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2777" y="1727200"/>
            <a:ext cx="1150938" cy="958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" b="9601"/>
          <a:stretch/>
        </p:blipFill>
        <p:spPr>
          <a:xfrm>
            <a:off x="1204749" y="3950201"/>
            <a:ext cx="850990" cy="741948"/>
          </a:xfrm>
          <a:prstGeom prst="rect">
            <a:avLst/>
          </a:prstGeom>
        </p:spPr>
      </p:pic>
      <p:pic>
        <p:nvPicPr>
          <p:cNvPr id="16" name="Picture 2" descr="https://tse1-mm.cn.bing.net/th/id/R-C.10487616db3cea2b357b923357a194f8?rik=AjR%2b1Va%2bzSxdFw&amp;riu=http%3a%2f%2fclipartmag.com%2fimages%2fhearts-cartoon-pictures-32.png&amp;ehk=3p9zG64JM0AJnCqoryeeRGFiLS9YXu6fUu%2fEREnCctI%3d&amp;risl=&amp;pid=ImgRaw&amp;r=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64" y="1885987"/>
            <a:ext cx="791925" cy="70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412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9" descr="240425-1210201Q237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113" y="765175"/>
            <a:ext cx="7597775" cy="49276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4008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31119" y="1902810"/>
            <a:ext cx="62657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M3U1</a:t>
            </a:r>
            <a:endParaRPr lang="en-US" altLang="zh-CN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Do you like bananas?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6605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/>
          <p:nvPr/>
        </p:nvSpPr>
        <p:spPr>
          <a:xfrm>
            <a:off x="2205865" y="1279267"/>
            <a:ext cx="7723008" cy="324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like…?</a:t>
            </a: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I do.</a:t>
            </a:r>
          </a:p>
          <a:p>
            <a:pPr>
              <a:lnSpc>
                <a:spcPct val="200000"/>
              </a:lnSpc>
            </a:pP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I don’t.</a:t>
            </a:r>
            <a:endParaRPr lang="en-US" altLang="zh-CN" sz="36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" b="9601"/>
          <a:stretch/>
        </p:blipFill>
        <p:spPr>
          <a:xfrm>
            <a:off x="699782" y="3784811"/>
            <a:ext cx="850990" cy="741948"/>
          </a:xfrm>
          <a:prstGeom prst="rect">
            <a:avLst/>
          </a:prstGeom>
        </p:spPr>
      </p:pic>
      <p:pic>
        <p:nvPicPr>
          <p:cNvPr id="4" name="Picture 2" descr="https://tse1-mm.cn.bing.net/th/id/R-C.10487616db3cea2b357b923357a194f8?rik=AjR%2b1Va%2bzSxdFw&amp;riu=http%3a%2f%2fclipartmag.com%2fimages%2fhearts-cartoon-pictures-32.png&amp;ehk=3p9zG64JM0AJnCqoryeeRGFiLS9YXu6fUu%2fEREnCctI%3d&amp;risl=&amp;pid=ImgRaw&amp;r=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14" y="2663909"/>
            <a:ext cx="791925" cy="704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96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5" y="137795"/>
            <a:ext cx="9976485" cy="65824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8293" y="832768"/>
            <a:ext cx="360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bananas.</a:t>
            </a:r>
            <a:r>
              <a:rPr lang="en-US" altLang="zh-CN" sz="3600" b="1" dirty="0" smtClean="0"/>
              <a:t> </a:t>
            </a:r>
            <a:endParaRPr lang="zh-CN" altLang="en-US" sz="3600" b="1" dirty="0"/>
          </a:p>
        </p:txBody>
      </p:sp>
      <p:sp>
        <p:nvSpPr>
          <p:cNvPr id="4" name="TextBox 4"/>
          <p:cNvSpPr txBox="1"/>
          <p:nvPr/>
        </p:nvSpPr>
        <p:spPr>
          <a:xfrm>
            <a:off x="6146854" y="1840071"/>
            <a:ext cx="49685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don’t like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249799" y="2394423"/>
            <a:ext cx="49685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ice creams.</a:t>
            </a:r>
            <a:r>
              <a:rPr lang="en-US" altLang="zh-CN" sz="3600" b="1" dirty="0" smtClean="0"/>
              <a:t> 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7411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008" y="627143"/>
            <a:ext cx="7704856" cy="5731795"/>
          </a:xfrm>
          <a:prstGeom prst="rect">
            <a:avLst/>
          </a:prstGeom>
        </p:spPr>
      </p:pic>
      <p:sp>
        <p:nvSpPr>
          <p:cNvPr id="3" name="TextBox 8"/>
          <p:cNvSpPr txBox="1"/>
          <p:nvPr/>
        </p:nvSpPr>
        <p:spPr>
          <a:xfrm>
            <a:off x="3431704" y="764704"/>
            <a:ext cx="36004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like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ice creams ?</a:t>
            </a:r>
            <a:endParaRPr lang="zh-CN" altLang="en-US" sz="3600" b="1" dirty="0"/>
          </a:p>
        </p:txBody>
      </p:sp>
      <p:sp>
        <p:nvSpPr>
          <p:cNvPr id="4" name="TextBox 9"/>
          <p:cNvSpPr txBox="1"/>
          <p:nvPr/>
        </p:nvSpPr>
        <p:spPr>
          <a:xfrm>
            <a:off x="5054083" y="5508412"/>
            <a:ext cx="36004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!</a:t>
            </a:r>
            <a:endParaRPr lang="zh-CN" altLang="en-US" sz="3600" b="1" dirty="0"/>
          </a:p>
        </p:txBody>
      </p:sp>
      <p:sp>
        <p:nvSpPr>
          <p:cNvPr id="5" name="TextBox 10"/>
          <p:cNvSpPr txBox="1"/>
          <p:nvPr/>
        </p:nvSpPr>
        <p:spPr>
          <a:xfrm>
            <a:off x="2732398" y="6137870"/>
            <a:ext cx="772300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eat too many ice creams !</a:t>
            </a:r>
          </a:p>
        </p:txBody>
      </p:sp>
    </p:spTree>
    <p:extLst>
      <p:ext uri="{BB962C8B-B14F-4D97-AF65-F5344CB8AC3E}">
        <p14:creationId xmlns:p14="http://schemas.microsoft.com/office/powerpoint/2010/main" val="200685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06632" y="1902810"/>
            <a:ext cx="41147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M1U2</a:t>
            </a:r>
            <a:endParaRPr lang="en-US" altLang="zh-CN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 like </a:t>
            </a:r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football.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418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692" y="931843"/>
            <a:ext cx="10955350" cy="5400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02" y="239691"/>
            <a:ext cx="4320480" cy="23436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03512" y="546440"/>
            <a:ext cx="49685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Do you like </a:t>
            </a: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bananas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altLang="zh-CN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Lingling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zh-CN" altLang="en-US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040216" y="5577720"/>
            <a:ext cx="49685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I do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zh-CN" altLang="en-US" sz="3600" b="1" dirty="0"/>
          </a:p>
        </p:txBody>
      </p:sp>
      <p:sp>
        <p:nvSpPr>
          <p:cNvPr id="4" name="椭圆 3"/>
          <p:cNvSpPr/>
          <p:nvPr/>
        </p:nvSpPr>
        <p:spPr>
          <a:xfrm>
            <a:off x="3093085" y="3841750"/>
            <a:ext cx="1708785" cy="1105535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30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331" y="733996"/>
            <a:ext cx="7911112" cy="576508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28048" y="880738"/>
            <a:ext cx="49685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Do you </a:t>
            </a:r>
            <a:b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like ______?</a:t>
            </a:r>
            <a:endParaRPr lang="zh-CN" altLang="en-US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84617" y="5599686"/>
            <a:ext cx="49685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Yes , ______.</a:t>
            </a:r>
            <a:endParaRPr lang="zh-CN" altLang="en-US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533744" y="1429772"/>
            <a:ext cx="165426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apple</a:t>
            </a:r>
            <a:r>
              <a:rPr lang="en-US" altLang="zh-CN" sz="3200" b="1" dirty="0" smtClean="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</a:rPr>
              <a:t>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830289" y="5599182"/>
            <a:ext cx="165426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I do</a:t>
            </a:r>
          </a:p>
        </p:txBody>
      </p:sp>
    </p:spTree>
    <p:extLst>
      <p:ext uri="{BB962C8B-B14F-4D97-AF65-F5344CB8AC3E}">
        <p14:creationId xmlns:p14="http://schemas.microsoft.com/office/powerpoint/2010/main" val="148142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348" y="857232"/>
            <a:ext cx="8095234" cy="573763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79976" y="1196752"/>
            <a:ext cx="49685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Do you </a:t>
            </a:r>
            <a:b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like </a:t>
            </a:r>
            <a:r>
              <a:rPr lang="en-US" altLang="zh-CN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727848" y="4581128"/>
            <a:ext cx="49685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Yes, I do.</a:t>
            </a:r>
            <a:endParaRPr lang="zh-CN" altLang="en-US" sz="3600" b="1" dirty="0"/>
          </a:p>
        </p:txBody>
      </p:sp>
      <p:sp>
        <p:nvSpPr>
          <p:cNvPr id="8" name="椭圆 7"/>
          <p:cNvSpPr/>
          <p:nvPr/>
        </p:nvSpPr>
        <p:spPr>
          <a:xfrm>
            <a:off x="4727575" y="3098800"/>
            <a:ext cx="1355090" cy="77978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925414" y="1812042"/>
            <a:ext cx="165426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milk</a:t>
            </a:r>
            <a:endParaRPr lang="en-US" altLang="zh-CN" sz="3200" b="1" dirty="0" smtClean="0">
              <a:solidFill>
                <a:srgbClr val="0070C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40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668" y="980728"/>
            <a:ext cx="8711952" cy="57533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21415" y="1395502"/>
            <a:ext cx="496855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3600" b="1" dirty="0" smtClean="0">
                <a:latin typeface="Comic Sans MS" panose="030F0702030302020204" charset="0"/>
                <a:cs typeface="Comic Sans MS" panose="030F0702030302020204" charset="0"/>
              </a:rPr>
              <a:t>Do you </a:t>
            </a:r>
            <a:br>
              <a:rPr lang="en-US" altLang="zh-CN" sz="3600" b="1" dirty="0" smtClean="0">
                <a:latin typeface="Comic Sans MS" panose="030F0702030302020204" charset="0"/>
                <a:cs typeface="Comic Sans MS" panose="030F0702030302020204" charset="0"/>
              </a:rPr>
            </a:br>
            <a:r>
              <a:rPr lang="en-US" altLang="zh-CN" sz="3600" b="1" dirty="0" smtClean="0">
                <a:latin typeface="Comic Sans MS" panose="030F0702030302020204" charset="0"/>
                <a:cs typeface="Comic Sans MS" panose="030F0702030302020204" charset="0"/>
              </a:rPr>
              <a:t> like </a:t>
            </a:r>
            <a:r>
              <a:rPr lang="en-US" altLang="zh-CN" sz="36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oranges</a:t>
            </a:r>
            <a:r>
              <a:rPr lang="en-US" altLang="zh-CN" sz="3600" b="1" dirty="0" smtClean="0">
                <a:latin typeface="Comic Sans MS" panose="030F0702030302020204" charset="0"/>
                <a:cs typeface="Comic Sans MS" panose="030F0702030302020204" charset="0"/>
              </a:rPr>
              <a:t>?</a:t>
            </a:r>
            <a:endParaRPr lang="zh-CN" altLang="en-US" sz="3600" b="1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39816" y="5776942"/>
            <a:ext cx="4968552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No , I don’t .</a:t>
            </a:r>
            <a:endParaRPr lang="zh-CN" altLang="en-US" sz="3600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7190740" y="1995170"/>
            <a:ext cx="250063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708775" y="2559685"/>
            <a:ext cx="3281045" cy="57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4727575" y="3098800"/>
            <a:ext cx="1355090" cy="779780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20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830" y="887095"/>
            <a:ext cx="8056880" cy="60426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41725" y="1368425"/>
            <a:ext cx="41173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Bananas</a:t>
            </a:r>
            <a:r>
              <a:rPr lang="en-US" altLang="zh-CN" sz="3600" b="1" dirty="0" smtClean="0">
                <a:latin typeface="Comic Sans MS" panose="030F0702030302020204" charset="0"/>
                <a:cs typeface="Comic Sans MS" panose="030F0702030302020204" charset="0"/>
              </a:rPr>
              <a:t>, </a:t>
            </a:r>
            <a:r>
              <a:rPr lang="en-US" altLang="zh-CN" sz="36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apples </a:t>
            </a:r>
          </a:p>
          <a:p>
            <a:pPr algn="ctr"/>
            <a:r>
              <a:rPr lang="en-US" altLang="zh-CN" sz="3600" b="1" dirty="0"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3600" b="1" dirty="0" smtClean="0">
                <a:latin typeface="Comic Sans MS" panose="030F0702030302020204" charset="0"/>
                <a:cs typeface="Comic Sans MS" panose="030F0702030302020204" charset="0"/>
              </a:rPr>
              <a:t>    and </a:t>
            </a:r>
            <a:r>
              <a:rPr lang="en-US" altLang="zh-CN" sz="3600" b="1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milk</a:t>
            </a:r>
            <a:r>
              <a:rPr lang="en-US" altLang="zh-CN" sz="3600" b="1" dirty="0" smtClean="0">
                <a:latin typeface="Comic Sans MS" panose="030F0702030302020204" charset="0"/>
                <a:cs typeface="Comic Sans MS" panose="030F0702030302020204" charset="0"/>
              </a:rPr>
              <a:t> .</a:t>
            </a:r>
            <a:endParaRPr lang="zh-CN" altLang="en-US" sz="3600" b="1" dirty="0">
              <a:latin typeface="Comic Sans MS" panose="030F0702030302020204" charset="0"/>
              <a:cs typeface="Comic Sans MS" panose="030F070203030202020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00725" y="3895090"/>
            <a:ext cx="5266690" cy="2267585"/>
            <a:chOff x="9135" y="6134"/>
            <a:chExt cx="8294" cy="3571"/>
          </a:xfrm>
        </p:grpSpPr>
        <p:sp>
          <p:nvSpPr>
            <p:cNvPr id="7" name="TextBox 6"/>
            <p:cNvSpPr txBox="1"/>
            <p:nvPr/>
          </p:nvSpPr>
          <p:spPr>
            <a:xfrm>
              <a:off x="9605" y="8689"/>
              <a:ext cx="7824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What’s that ?</a:t>
              </a:r>
              <a:endParaRPr lang="zh-CN" altLang="en-US" sz="3600" b="1" dirty="0"/>
            </a:p>
          </p:txBody>
        </p:sp>
        <p:sp>
          <p:nvSpPr>
            <p:cNvPr id="9" name="椭圆 8"/>
            <p:cNvSpPr/>
            <p:nvPr/>
          </p:nvSpPr>
          <p:spPr>
            <a:xfrm rot="1620000">
              <a:off x="9135" y="6134"/>
              <a:ext cx="2447" cy="1716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6225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660" y="675005"/>
            <a:ext cx="9144000" cy="59251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950" y="361950"/>
            <a:ext cx="5713095" cy="31788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12385" y="1348910"/>
            <a:ext cx="58326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It’s a fruit 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milkshake </a:t>
            </a:r>
            <a:r>
              <a:rPr lang="en-US" altLang="zh-CN" sz="3600" b="1" dirty="0"/>
              <a:t>.</a:t>
            </a:r>
            <a:endParaRPr lang="en-US" altLang="zh-CN" sz="36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6470" y="2095500"/>
            <a:ext cx="3671570" cy="30848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608059" y="2780871"/>
            <a:ext cx="6120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like fruit </a:t>
            </a:r>
            <a:endParaRPr lang="en-US" altLang="zh-CN" sz="3600" b="1" dirty="0"/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milkshake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3180245" y="1993999"/>
            <a:ext cx="58326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you are .</a:t>
            </a:r>
            <a:endParaRPr lang="zh-CN" altLang="en-US" sz="3600" b="1" dirty="0"/>
          </a:p>
        </p:txBody>
      </p:sp>
      <p:sp>
        <p:nvSpPr>
          <p:cNvPr id="12" name="TextBox 9"/>
          <p:cNvSpPr txBox="1"/>
          <p:nvPr/>
        </p:nvSpPr>
        <p:spPr>
          <a:xfrm>
            <a:off x="7672430" y="3878502"/>
            <a:ext cx="612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, Amy.</a:t>
            </a:r>
          </a:p>
        </p:txBody>
      </p:sp>
      <p:sp>
        <p:nvSpPr>
          <p:cNvPr id="14" name="椭圆 13"/>
          <p:cNvSpPr/>
          <p:nvPr/>
        </p:nvSpPr>
        <p:spPr>
          <a:xfrm rot="16200000">
            <a:off x="4384040" y="4302125"/>
            <a:ext cx="1478915" cy="983615"/>
          </a:xfrm>
          <a:prstGeom prst="ellipse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59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906733" y="2132856"/>
            <a:ext cx="1837" cy="39415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rot="5400000">
            <a:off x="8513386" y="4096532"/>
            <a:ext cx="4058883" cy="3534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711036" y="2000240"/>
            <a:ext cx="8856984" cy="329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642031" y="6056036"/>
            <a:ext cx="8856984" cy="1836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703512" y="3850151"/>
            <a:ext cx="8856984" cy="200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83832" y="2132856"/>
            <a:ext cx="0" cy="39231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9466" y="2132856"/>
            <a:ext cx="25099" cy="39231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638132" y="2132856"/>
            <a:ext cx="6141" cy="39231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166" y="2357430"/>
            <a:ext cx="1329687" cy="778844"/>
          </a:xfrm>
          <a:prstGeom prst="rect">
            <a:avLst/>
          </a:prstGeom>
        </p:spPr>
      </p:pic>
      <p:sp>
        <p:nvSpPr>
          <p:cNvPr id="18" name="TextBox 8"/>
          <p:cNvSpPr txBox="1"/>
          <p:nvPr/>
        </p:nvSpPr>
        <p:spPr>
          <a:xfrm>
            <a:off x="2909966" y="3223127"/>
            <a:ext cx="174750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bananas</a:t>
            </a:r>
            <a:endParaRPr lang="zh-CN" altLang="en-US" sz="2800" b="1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502659" flipV="1">
            <a:off x="4737644" y="2314873"/>
            <a:ext cx="1349166" cy="932469"/>
          </a:xfrm>
          <a:prstGeom prst="rect">
            <a:avLst/>
          </a:prstGeom>
        </p:spPr>
      </p:pic>
      <p:sp>
        <p:nvSpPr>
          <p:cNvPr id="21" name="TextBox 11"/>
          <p:cNvSpPr txBox="1"/>
          <p:nvPr/>
        </p:nvSpPr>
        <p:spPr>
          <a:xfrm rot="10800000" flipV="1">
            <a:off x="4717530" y="3264850"/>
            <a:ext cx="292674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apples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9" y="2004018"/>
            <a:ext cx="1103562" cy="1432424"/>
          </a:xfrm>
          <a:prstGeom prst="rect">
            <a:avLst/>
          </a:prstGeom>
        </p:spPr>
      </p:pic>
      <p:sp>
        <p:nvSpPr>
          <p:cNvPr id="24" name="TextBox 12"/>
          <p:cNvSpPr txBox="1"/>
          <p:nvPr/>
        </p:nvSpPr>
        <p:spPr>
          <a:xfrm>
            <a:off x="6210868" y="3293467"/>
            <a:ext cx="2588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oranges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0314" y="2285992"/>
            <a:ext cx="1180562" cy="979967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8594630" y="2132856"/>
            <a:ext cx="0" cy="392318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TextBox 12"/>
          <p:cNvSpPr txBox="1"/>
          <p:nvPr/>
        </p:nvSpPr>
        <p:spPr>
          <a:xfrm>
            <a:off x="8594630" y="3308934"/>
            <a:ext cx="2588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milkshake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12"/>
          <p:cNvSpPr txBox="1"/>
          <p:nvPr/>
        </p:nvSpPr>
        <p:spPr>
          <a:xfrm>
            <a:off x="7644273" y="3319769"/>
            <a:ext cx="2588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86436" y="4464813"/>
            <a:ext cx="800101" cy="691812"/>
            <a:chOff x="1967411" y="4495647"/>
            <a:chExt cx="800101" cy="691812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967411" y="4883073"/>
              <a:ext cx="260279" cy="2957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230923" y="4495647"/>
              <a:ext cx="536589" cy="6918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5099577" y="4500611"/>
            <a:ext cx="800101" cy="691812"/>
            <a:chOff x="1967411" y="4495647"/>
            <a:chExt cx="800101" cy="691812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1967411" y="4883073"/>
              <a:ext cx="260279" cy="2957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2230923" y="4495647"/>
              <a:ext cx="536589" cy="6918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3" name="组合 52"/>
          <p:cNvGrpSpPr/>
          <p:nvPr/>
        </p:nvGrpSpPr>
        <p:grpSpPr>
          <a:xfrm>
            <a:off x="7746709" y="4481999"/>
            <a:ext cx="800101" cy="691812"/>
            <a:chOff x="1967411" y="4495647"/>
            <a:chExt cx="800101" cy="691812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967411" y="4883073"/>
              <a:ext cx="260279" cy="2957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2230923" y="4495647"/>
              <a:ext cx="536589" cy="6918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9199638" y="4473406"/>
            <a:ext cx="800101" cy="691812"/>
            <a:chOff x="1967411" y="4495647"/>
            <a:chExt cx="800101" cy="691812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1967411" y="4883073"/>
              <a:ext cx="260279" cy="29579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2230923" y="4495647"/>
              <a:ext cx="536589" cy="6918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6660248" y="4473407"/>
            <a:ext cx="592750" cy="736725"/>
            <a:chOff x="5136248" y="4473407"/>
            <a:chExt cx="592750" cy="736725"/>
          </a:xfrm>
        </p:grpSpPr>
        <p:cxnSp>
          <p:nvCxnSpPr>
            <p:cNvPr id="64" name="直接连接符 63"/>
            <p:cNvCxnSpPr/>
            <p:nvPr/>
          </p:nvCxnSpPr>
          <p:spPr>
            <a:xfrm flipV="1">
              <a:off x="5136248" y="4492018"/>
              <a:ext cx="536589" cy="691812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 flipV="1">
              <a:off x="5141944" y="4473407"/>
              <a:ext cx="587054" cy="73672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71" name="图片 7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566" y="-57089"/>
            <a:ext cx="1776302" cy="1184201"/>
          </a:xfrm>
          <a:prstGeom prst="rect">
            <a:avLst/>
          </a:prstGeom>
        </p:spPr>
      </p:pic>
      <p:sp>
        <p:nvSpPr>
          <p:cNvPr id="81" name="TextBox 8"/>
          <p:cNvSpPr txBox="1"/>
          <p:nvPr/>
        </p:nvSpPr>
        <p:spPr>
          <a:xfrm>
            <a:off x="3854462" y="350619"/>
            <a:ext cx="457098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Do you like …?</a:t>
            </a:r>
            <a:endParaRPr lang="zh-CN" altLang="en-US" sz="3600" dirty="0">
              <a:solidFill>
                <a:srgbClr val="FF0000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6362">
            <a:off x="1635663" y="4353046"/>
            <a:ext cx="1297069" cy="1097240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074" y="2285992"/>
            <a:ext cx="667055" cy="1108269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>
          <a:xfrm flipH="1">
            <a:off x="1560074" y="2055496"/>
            <a:ext cx="61480" cy="402458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919855" y="876300"/>
            <a:ext cx="2619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Comic Sans MS" panose="030F0702030302020204" charset="0"/>
              </a:rPr>
              <a:t>Yes, I do./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10630" y="876300"/>
            <a:ext cx="32289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Comic Sans MS" panose="030F0702030302020204" charset="0"/>
              </a:rPr>
              <a:t>No, I don't.</a:t>
            </a:r>
          </a:p>
        </p:txBody>
      </p:sp>
    </p:spTree>
    <p:extLst>
      <p:ext uri="{BB962C8B-B14F-4D97-AF65-F5344CB8AC3E}">
        <p14:creationId xmlns:p14="http://schemas.microsoft.com/office/powerpoint/2010/main" val="231405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90907" y="1902810"/>
            <a:ext cx="594618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M3U2</a:t>
            </a:r>
            <a:endParaRPr lang="en-US" altLang="zh-CN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Do they like apples?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023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3"/>
          <p:cNvSpPr txBox="1">
            <a:spLocks noChangeArrowheads="1"/>
          </p:cNvSpPr>
          <p:nvPr/>
        </p:nvSpPr>
        <p:spPr bwMode="auto">
          <a:xfrm>
            <a:off x="4079876" y="-100013"/>
            <a:ext cx="4537075" cy="6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600">
                <a:solidFill>
                  <a:schemeClr val="bg1"/>
                </a:solidFill>
                <a:latin typeface="Times New Roman" panose="02020603050405020304" pitchFamily="18" charset="0"/>
              </a:rPr>
              <a:t>Listen and chant.</a:t>
            </a:r>
            <a:endParaRPr lang="zh-CN" altLang="en-US" sz="36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2135188" y="836613"/>
            <a:ext cx="8229600" cy="5256212"/>
          </a:xfrm>
          <a:prstGeom prst="rect">
            <a:avLst/>
          </a:prstGeom>
          <a:solidFill>
            <a:srgbClr val="FF9933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1pPr>
            <a:lvl2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2pPr>
            <a:lvl3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3pPr>
            <a:lvl4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4pPr>
            <a:lvl5pPr eaLnBrk="0" hangingPunct="0"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-소망B" pitchFamily="2" charset="-127"/>
                <a:ea typeface="-소망B" pitchFamily="2" charset="-127"/>
              </a:defRPr>
            </a:lvl9pPr>
          </a:lstStyle>
          <a:p>
            <a:pPr eaLnBrk="1" latinLnBrk="1" hangingPunct="1">
              <a:lnSpc>
                <a:spcPct val="135000"/>
              </a:lnSpc>
              <a:spcBef>
                <a:spcPct val="20000"/>
              </a:spcBef>
            </a:pPr>
            <a:r>
              <a:rPr lang="en-US" altLang="zh-CN" sz="5400">
                <a:latin typeface="Times New Roman" panose="02020603050405020304" pitchFamily="18" charset="0"/>
                <a:ea typeface="微软雅黑" panose="020B0503020204020204" pitchFamily="34" charset="-122"/>
              </a:rPr>
              <a:t>They like apples.</a:t>
            </a:r>
          </a:p>
          <a:p>
            <a:pPr eaLnBrk="1" latinLnBrk="1" hangingPunct="1">
              <a:lnSpc>
                <a:spcPct val="135000"/>
              </a:lnSpc>
              <a:spcBef>
                <a:spcPct val="20000"/>
              </a:spcBef>
            </a:pPr>
            <a:r>
              <a:rPr lang="en-US" altLang="zh-CN" sz="5400">
                <a:latin typeface="Times New Roman" panose="02020603050405020304" pitchFamily="18" charset="0"/>
                <a:ea typeface="微软雅黑" panose="020B0503020204020204" pitchFamily="34" charset="-122"/>
              </a:rPr>
              <a:t>They like rice.</a:t>
            </a:r>
          </a:p>
          <a:p>
            <a:pPr eaLnBrk="1" latinLnBrk="1" hangingPunct="1">
              <a:lnSpc>
                <a:spcPct val="135000"/>
              </a:lnSpc>
              <a:spcBef>
                <a:spcPct val="20000"/>
              </a:spcBef>
            </a:pPr>
            <a:r>
              <a:rPr lang="en-US" altLang="zh-CN" sz="5400">
                <a:latin typeface="Times New Roman" panose="02020603050405020304" pitchFamily="18" charset="0"/>
                <a:ea typeface="微软雅黑" panose="020B0503020204020204" pitchFamily="34" charset="-122"/>
              </a:rPr>
              <a:t>They like meat.</a:t>
            </a:r>
          </a:p>
          <a:p>
            <a:pPr eaLnBrk="1" latinLnBrk="1" hangingPunct="1">
              <a:lnSpc>
                <a:spcPct val="135000"/>
              </a:lnSpc>
              <a:spcBef>
                <a:spcPct val="20000"/>
              </a:spcBef>
            </a:pPr>
            <a:r>
              <a:rPr lang="en-US" altLang="zh-CN" sz="5400">
                <a:latin typeface="Times New Roman" panose="02020603050405020304" pitchFamily="18" charset="0"/>
                <a:ea typeface="微软雅黑" panose="020B0503020204020204" pitchFamily="34" charset="-122"/>
              </a:rPr>
              <a:t>It’s very, very nice.</a:t>
            </a:r>
          </a:p>
        </p:txBody>
      </p:sp>
      <p:pic>
        <p:nvPicPr>
          <p:cNvPr id="6147" name="Picture 5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1" y="2060575"/>
            <a:ext cx="3241675" cy="247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1414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484313"/>
            <a:ext cx="5257800" cy="451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3071813" y="0"/>
            <a:ext cx="34291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Listen and repeat ,read in roles.</a:t>
            </a:r>
          </a:p>
        </p:txBody>
      </p:sp>
    </p:spTree>
    <p:extLst>
      <p:ext uri="{BB962C8B-B14F-4D97-AF65-F5344CB8AC3E}">
        <p14:creationId xmlns:p14="http://schemas.microsoft.com/office/powerpoint/2010/main" val="251748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83459" y="1902810"/>
            <a:ext cx="29610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Come on!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334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8822" flipH="1">
            <a:off x="1774825" y="1484314"/>
            <a:ext cx="1373188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6E0A1"/>
              </a:clrFrom>
              <a:clrTo>
                <a:srgbClr val="C6E0A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25" y="476250"/>
            <a:ext cx="1225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AA7D42"/>
              </a:clrFrom>
              <a:clrTo>
                <a:srgbClr val="AA7D4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3933826"/>
            <a:ext cx="1397000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C6E0A1"/>
              </a:clrFrom>
              <a:clrTo>
                <a:srgbClr val="C6E0A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0" y="4005263"/>
            <a:ext cx="12255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AutoShape 6"/>
          <p:cNvSpPr>
            <a:spLocks noChangeArrowheads="1"/>
          </p:cNvSpPr>
          <p:nvPr/>
        </p:nvSpPr>
        <p:spPr bwMode="auto">
          <a:xfrm>
            <a:off x="3216276" y="1052514"/>
            <a:ext cx="3744913" cy="1296987"/>
          </a:xfrm>
          <a:prstGeom prst="cloudCallout">
            <a:avLst>
              <a:gd name="adj1" fmla="val -60514"/>
              <a:gd name="adj2" fmla="val 8206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AutoShape 7"/>
          <p:cNvSpPr>
            <a:spLocks noChangeArrowheads="1"/>
          </p:cNvSpPr>
          <p:nvPr/>
        </p:nvSpPr>
        <p:spPr bwMode="auto">
          <a:xfrm>
            <a:off x="6456364" y="1989139"/>
            <a:ext cx="3671887" cy="935037"/>
          </a:xfrm>
          <a:prstGeom prst="cloudCallout">
            <a:avLst>
              <a:gd name="adj1" fmla="val 22329"/>
              <a:gd name="adj2" fmla="val -12079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3" name="Text Box 8"/>
          <p:cNvSpPr txBox="1">
            <a:spLocks noChangeArrowheads="1"/>
          </p:cNvSpPr>
          <p:nvPr/>
        </p:nvSpPr>
        <p:spPr bwMode="auto">
          <a:xfrm>
            <a:off x="3432175" y="1412875"/>
            <a:ext cx="36718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Do</a:t>
            </a:r>
            <a:r>
              <a:rPr lang="en-US" altLang="zh-CN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they 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like ______?</a:t>
            </a:r>
          </a:p>
        </p:txBody>
      </p:sp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6743700" y="2205039"/>
            <a:ext cx="32400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_____________.</a:t>
            </a:r>
          </a:p>
        </p:txBody>
      </p:sp>
      <p:sp>
        <p:nvSpPr>
          <p:cNvPr id="14345" name="AutoShape 10"/>
          <p:cNvSpPr>
            <a:spLocks noChangeArrowheads="1"/>
          </p:cNvSpPr>
          <p:nvPr/>
        </p:nvSpPr>
        <p:spPr bwMode="auto">
          <a:xfrm>
            <a:off x="3503613" y="3789363"/>
            <a:ext cx="3744912" cy="1295400"/>
          </a:xfrm>
          <a:prstGeom prst="cloudCallout">
            <a:avLst>
              <a:gd name="adj1" fmla="val -67421"/>
              <a:gd name="adj2" fmla="val 49509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Text Box 11"/>
          <p:cNvSpPr txBox="1">
            <a:spLocks noChangeArrowheads="1"/>
          </p:cNvSpPr>
          <p:nvPr/>
        </p:nvSpPr>
        <p:spPr bwMode="auto">
          <a:xfrm>
            <a:off x="3719514" y="4149725"/>
            <a:ext cx="36718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Do 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like ______?</a:t>
            </a:r>
          </a:p>
        </p:txBody>
      </p:sp>
      <p:sp>
        <p:nvSpPr>
          <p:cNvPr id="14347" name="AutoShape 12"/>
          <p:cNvSpPr>
            <a:spLocks noChangeArrowheads="1"/>
          </p:cNvSpPr>
          <p:nvPr/>
        </p:nvSpPr>
        <p:spPr bwMode="auto">
          <a:xfrm>
            <a:off x="6600826" y="5084764"/>
            <a:ext cx="3382963" cy="935037"/>
          </a:xfrm>
          <a:prstGeom prst="cloudCallout">
            <a:avLst>
              <a:gd name="adj1" fmla="val 45259"/>
              <a:gd name="adj2" fmla="val -12079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>
              <a:buFontTx/>
              <a:buNone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Text Box 13"/>
          <p:cNvSpPr txBox="1">
            <a:spLocks noChangeArrowheads="1"/>
          </p:cNvSpPr>
          <p:nvPr/>
        </p:nvSpPr>
        <p:spPr bwMode="auto">
          <a:xfrm>
            <a:off x="7104064" y="5157789"/>
            <a:ext cx="28797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200" i="1">
                <a:latin typeface="Times New Roman" panose="02020603050405020304" pitchFamily="18" charset="0"/>
                <a:ea typeface="宋体" panose="02010600030101010101" pitchFamily="2" charset="-122"/>
              </a:rPr>
              <a:t>_____________.</a:t>
            </a:r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5656454" y="1301874"/>
            <a:ext cx="1152525" cy="636587"/>
            <a:chOff x="3514" y="482"/>
            <a:chExt cx="726" cy="401"/>
          </a:xfrm>
        </p:grpSpPr>
        <p:pic>
          <p:nvPicPr>
            <p:cNvPr id="14350" name="Picture 15" descr="apple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4" y="482"/>
              <a:ext cx="544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1" name="Picture 16" descr="apple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1" y="482"/>
              <a:ext cx="499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401" name="Group 17"/>
          <p:cNvGrpSpPr>
            <a:grpSpLocks/>
          </p:cNvGrpSpPr>
          <p:nvPr/>
        </p:nvGrpSpPr>
        <p:grpSpPr bwMode="auto">
          <a:xfrm>
            <a:off x="5953126" y="3994595"/>
            <a:ext cx="1150937" cy="687388"/>
            <a:chOff x="2699" y="2115"/>
            <a:chExt cx="997" cy="569"/>
          </a:xfrm>
        </p:grpSpPr>
        <p:pic>
          <p:nvPicPr>
            <p:cNvPr id="14353" name="Picture 18" descr="orange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" y="2115"/>
              <a:ext cx="771" cy="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4" name="Picture 19" descr="orange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1" y="2115"/>
              <a:ext cx="635" cy="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355" name="Rectangle 20"/>
          <p:cNvSpPr>
            <a:spLocks noChangeArrowheads="1"/>
          </p:cNvSpPr>
          <p:nvPr/>
        </p:nvSpPr>
        <p:spPr bwMode="auto">
          <a:xfrm>
            <a:off x="3648076" y="0"/>
            <a:ext cx="16850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Listen and find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6959600" y="2152067"/>
            <a:ext cx="28082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Yes, they do.</a:t>
            </a:r>
          </a:p>
        </p:txBody>
      </p:sp>
      <p:pic>
        <p:nvPicPr>
          <p:cNvPr id="23" name="Picture 2" descr="2007918000519_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661" y="617539"/>
            <a:ext cx="638065" cy="693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 descr="2007918000519_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326" y="587683"/>
            <a:ext cx="630461" cy="685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4" descr="2007918000519_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602" y="587683"/>
            <a:ext cx="717551" cy="780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7069138" y="5112931"/>
            <a:ext cx="28082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Yes, they do.</a:t>
            </a:r>
          </a:p>
        </p:txBody>
      </p:sp>
    </p:spTree>
    <p:extLst>
      <p:ext uri="{BB962C8B-B14F-4D97-AF65-F5344CB8AC3E}">
        <p14:creationId xmlns:p14="http://schemas.microsoft.com/office/powerpoint/2010/main" val="27025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5" grpId="0"/>
      <p:bldP spid="2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tomat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4" y="1196976"/>
            <a:ext cx="136683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3" descr="ric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8" y="1052513"/>
            <a:ext cx="1752600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 descr="noodle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8" y="2492376"/>
            <a:ext cx="18288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5" descr="appl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2276475"/>
            <a:ext cx="19812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orange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726" y="3789364"/>
            <a:ext cx="17430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050" y="3789363"/>
            <a:ext cx="1727200" cy="111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Oval 8"/>
          <p:cNvSpPr>
            <a:spLocks noChangeArrowheads="1"/>
          </p:cNvSpPr>
          <p:nvPr/>
        </p:nvSpPr>
        <p:spPr bwMode="auto">
          <a:xfrm>
            <a:off x="6527800" y="692150"/>
            <a:ext cx="4140200" cy="511175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pic>
        <p:nvPicPr>
          <p:cNvPr id="15368" name="Picture 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C5DFA0"/>
              </a:clrFrom>
              <a:clrTo>
                <a:srgbClr val="C5DFA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333375"/>
            <a:ext cx="1630362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AutoShape 10"/>
          <p:cNvSpPr>
            <a:spLocks noChangeArrowheads="1"/>
          </p:cNvSpPr>
          <p:nvPr/>
        </p:nvSpPr>
        <p:spPr bwMode="auto">
          <a:xfrm>
            <a:off x="1992313" y="1844676"/>
            <a:ext cx="5040312" cy="5013325"/>
          </a:xfrm>
          <a:prstGeom prst="cloudCallout">
            <a:avLst>
              <a:gd name="adj1" fmla="val -33278"/>
              <a:gd name="adj2" fmla="val -5513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buFontTx/>
              <a:buNone/>
            </a:pPr>
            <a:endParaRPr lang="zh-CN" altLang="en-US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0" name="Text Box 11"/>
          <p:cNvSpPr txBox="1">
            <a:spLocks noChangeArrowheads="1"/>
          </p:cNvSpPr>
          <p:nvPr/>
        </p:nvSpPr>
        <p:spPr bwMode="auto">
          <a:xfrm>
            <a:off x="2424114" y="2565401"/>
            <a:ext cx="5976937" cy="3816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400" i="1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They like ______,</a:t>
            </a:r>
            <a:endParaRPr lang="zh-CN" altLang="en-US" sz="4400" i="1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4400" i="1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______, _______ ,</a:t>
            </a:r>
            <a:endParaRPr lang="zh-CN" altLang="en-US" sz="4400" i="1">
              <a:solidFill>
                <a:srgbClr val="3333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4400" i="1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_______, _______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4400" i="1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and _______.</a:t>
            </a:r>
          </a:p>
        </p:txBody>
      </p:sp>
      <p:pic>
        <p:nvPicPr>
          <p:cNvPr id="15371" name="Picture 12" descr="tomat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963" y="1268414"/>
            <a:ext cx="1295400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4656139" y="2636839"/>
            <a:ext cx="19446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i="1">
                <a:latin typeface="Times New Roman" panose="02020603050405020304" pitchFamily="18" charset="0"/>
                <a:ea typeface="宋体" panose="02010600030101010101" pitchFamily="2" charset="-122"/>
              </a:rPr>
              <a:t>noodles</a:t>
            </a:r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2351088" y="3500439"/>
            <a:ext cx="23034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i="1">
                <a:latin typeface="Times New Roman" panose="02020603050405020304" pitchFamily="18" charset="0"/>
                <a:ea typeface="宋体" panose="02010600030101010101" pitchFamily="2" charset="-122"/>
              </a:rPr>
              <a:t>bananas</a:t>
            </a: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4367213" y="3573464"/>
            <a:ext cx="2089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i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tomatoes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2566988" y="4652964"/>
            <a:ext cx="14414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i="1">
                <a:latin typeface="Times New Roman" panose="02020603050405020304" pitchFamily="18" charset="0"/>
                <a:ea typeface="宋体" panose="02010600030101010101" pitchFamily="2" charset="-122"/>
              </a:rPr>
              <a:t>rice</a:t>
            </a:r>
          </a:p>
        </p:txBody>
      </p:sp>
      <p:sp>
        <p:nvSpPr>
          <p:cNvPr id="15376" name="Rectangle 17"/>
          <p:cNvSpPr>
            <a:spLocks noChangeArrowheads="1"/>
          </p:cNvSpPr>
          <p:nvPr/>
        </p:nvSpPr>
        <p:spPr bwMode="auto">
          <a:xfrm>
            <a:off x="3648076" y="0"/>
            <a:ext cx="190308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Fill in the blanks.</a:t>
            </a: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4800600" y="4581526"/>
            <a:ext cx="14414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i="1">
                <a:latin typeface="Times New Roman" panose="02020603050405020304" pitchFamily="18" charset="0"/>
                <a:ea typeface="宋体" panose="02010600030101010101" pitchFamily="2" charset="-122"/>
              </a:rPr>
              <a:t>apple</a:t>
            </a: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3432176" y="5661026"/>
            <a:ext cx="20161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4000" i="1">
                <a:latin typeface="Times New Roman" panose="02020603050405020304" pitchFamily="18" charset="0"/>
                <a:ea typeface="宋体" panose="02010600030101010101" pitchFamily="2" charset="-122"/>
              </a:rPr>
              <a:t>oranges</a:t>
            </a: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9263856" y="5682423"/>
            <a:ext cx="28082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</a:rPr>
              <a:t>All together.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84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 animBg="1"/>
      <p:bldP spid="17421" grpId="0"/>
      <p:bldP spid="17422" grpId="0"/>
      <p:bldP spid="17423" grpId="0"/>
      <p:bldP spid="17424" grpId="0"/>
      <p:bldP spid="17426" grpId="0"/>
      <p:bldP spid="17427" grpId="0"/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2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1"/>
          <a:stretch>
            <a:fillRect/>
          </a:stretch>
        </p:blipFill>
        <p:spPr>
          <a:xfrm>
            <a:off x="1524000" y="1"/>
            <a:ext cx="9144000" cy="6797675"/>
          </a:xfrm>
        </p:spPr>
      </p:pic>
      <p:sp>
        <p:nvSpPr>
          <p:cNvPr id="12290" name="AutoShape 3"/>
          <p:cNvSpPr>
            <a:spLocks noChangeArrowheads="1"/>
          </p:cNvSpPr>
          <p:nvPr/>
        </p:nvSpPr>
        <p:spPr bwMode="auto">
          <a:xfrm flipV="1">
            <a:off x="5880100" y="1"/>
            <a:ext cx="4787900" cy="3933825"/>
          </a:xfrm>
          <a:prstGeom prst="cloudCallout">
            <a:avLst>
              <a:gd name="adj1" fmla="val -72648"/>
              <a:gd name="adj2" fmla="val -19778"/>
            </a:avLst>
          </a:prstGeom>
          <a:solidFill>
            <a:schemeClr val="bg1"/>
          </a:solidFill>
          <a:ln w="9525">
            <a:solidFill>
              <a:srgbClr val="FF3300"/>
            </a:solidFill>
            <a:round/>
            <a:headEnd/>
            <a:tailEnd/>
          </a:ln>
        </p:spPr>
        <p:txBody>
          <a:bodyPr rot="10800000"/>
          <a:lstStyle/>
          <a:p>
            <a:pPr algn="ctr">
              <a:buFontTx/>
              <a:buNone/>
            </a:pPr>
            <a:endParaRPr lang="zh-CN" altLang="en-US">
              <a:solidFill>
                <a:srgbClr val="3333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6240464" y="1268413"/>
            <a:ext cx="5976937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</a:rPr>
              <a:t>They _____like rice.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</a:rPr>
              <a:t>It’s ______  favourite.</a:t>
            </a:r>
            <a:r>
              <a:rPr lang="en-US" altLang="zh-CN" sz="4000" i="1">
                <a:solidFill>
                  <a:srgbClr val="33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7192962" y="2046288"/>
            <a:ext cx="1081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their</a:t>
            </a:r>
            <a:endParaRPr lang="en-US" altLang="zh-CN" sz="3600" i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7192962" y="1160866"/>
            <a:ext cx="13684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3600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really</a:t>
            </a:r>
            <a:endParaRPr lang="en-US" altLang="zh-CN" sz="3600" i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46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1091" y="1902810"/>
            <a:ext cx="532581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M4U1</a:t>
            </a:r>
            <a:endParaRPr lang="en-US" altLang="zh-CN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Sam like</a:t>
            </a:r>
            <a:r>
              <a:rPr lang="en-US" altLang="zh-CN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s</a:t>
            </a:r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T-shirts.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8001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1081088"/>
            <a:ext cx="6408737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572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1347" y="1902810"/>
            <a:ext cx="50452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M2U1</a:t>
            </a:r>
            <a:endParaRPr lang="en-US" altLang="zh-CN" sz="5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 </a:t>
            </a:r>
            <a:r>
              <a:rPr lang="en-US" altLang="zh-C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don’t like meat.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3088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87195" y="387908"/>
            <a:ext cx="2236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 like …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Picture 2" descr="https://tse1-mm.cn.bing.net/th/id/R-C.10487616db3cea2b357b923357a194f8?rik=AjR%2b1Va%2bzSxdFw&amp;riu=http%3a%2f%2fclipartmag.com%2fimages%2fhearts-cartoon-pictures-32.png&amp;ehk=3p9zG64JM0AJnCqoryeeRGFiLS9YXu6fUu%2fEREnCctI%3d&amp;risl=&amp;pid=ImgRaw&amp;r=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190" y="483059"/>
            <a:ext cx="1441213" cy="1282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379106" y="3485949"/>
            <a:ext cx="38670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 don’t like …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" b="9601"/>
          <a:stretch/>
        </p:blipFill>
        <p:spPr>
          <a:xfrm>
            <a:off x="6013303" y="3098041"/>
            <a:ext cx="1596660" cy="139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05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6"/>
          <p:cNvPicPr>
            <a:picLocks noChangeAspect="1"/>
          </p:cNvPicPr>
          <p:nvPr/>
        </p:nvPicPr>
        <p:blipFill>
          <a:blip r:embed="rId2"/>
          <a:srcRect l="24566" t="15342" r="22809" b="19637"/>
          <a:stretch>
            <a:fillRect/>
          </a:stretch>
        </p:blipFill>
        <p:spPr>
          <a:xfrm>
            <a:off x="1687195" y="1765738"/>
            <a:ext cx="6753860" cy="4694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997CB0">
                  <a:alpha val="100000"/>
                </a:srgbClr>
              </a:clrFrom>
              <a:clrTo>
                <a:srgbClr val="997CB0">
                  <a:alpha val="100000"/>
                  <a:alpha val="0"/>
                </a:srgbClr>
              </a:clrTo>
            </a:clrChange>
          </a:blip>
          <a:srcRect l="40429" t="22843" r="41819" b="62112"/>
          <a:stretch>
            <a:fillRect/>
          </a:stretch>
        </p:blipFill>
        <p:spPr>
          <a:xfrm>
            <a:off x="5776808" y="2583442"/>
            <a:ext cx="2104390" cy="1003300"/>
          </a:xfrm>
          <a:prstGeom prst="ellipse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87195" y="387908"/>
            <a:ext cx="2236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 like …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7" name="Picture 2" descr="https://tse1-mm.cn.bing.net/th/id/R-C.10487616db3cea2b357b923357a194f8?rik=AjR%2b1Va%2bzSxdFw&amp;riu=http%3a%2f%2fclipartmag.com%2fimages%2fhearts-cartoon-pictures-32.png&amp;ehk=3p9zG64JM0AJnCqoryeeRGFiLS9YXu6fUu%2fEREnCctI%3d&amp;risl=&amp;pid=ImgRaw&amp;r=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6190" y="2463"/>
            <a:ext cx="1981208" cy="176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69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0030" t="28599" r="25135" b="16536"/>
          <a:stretch>
            <a:fillRect/>
          </a:stretch>
        </p:blipFill>
        <p:spPr>
          <a:xfrm>
            <a:off x="828040" y="1238885"/>
            <a:ext cx="10953115" cy="52139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25159" y="2331407"/>
            <a:ext cx="1806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don't</a:t>
            </a:r>
          </a:p>
        </p:txBody>
      </p:sp>
      <p:sp>
        <p:nvSpPr>
          <p:cNvPr id="4" name="矩形 3"/>
          <p:cNvSpPr/>
          <p:nvPr/>
        </p:nvSpPr>
        <p:spPr>
          <a:xfrm>
            <a:off x="872070" y="387908"/>
            <a:ext cx="38670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I don’t like …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0" b="9601"/>
          <a:stretch/>
        </p:blipFill>
        <p:spPr>
          <a:xfrm>
            <a:off x="5506267" y="0"/>
            <a:ext cx="1596660" cy="139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68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21736" t="28433" r="45168" b="13318"/>
          <a:stretch>
            <a:fillRect/>
          </a:stretch>
        </p:blipFill>
        <p:spPr>
          <a:xfrm>
            <a:off x="3425190" y="1189990"/>
            <a:ext cx="5594350" cy="4836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8133" y="2822888"/>
            <a:ext cx="1806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don't</a:t>
            </a:r>
          </a:p>
        </p:txBody>
      </p:sp>
    </p:spTree>
    <p:extLst>
      <p:ext uri="{BB962C8B-B14F-4D97-AF65-F5344CB8AC3E}">
        <p14:creationId xmlns:p14="http://schemas.microsoft.com/office/powerpoint/2010/main" val="329963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370</Words>
  <Application>Microsoft Office PowerPoint</Application>
  <PresentationFormat>宽屏</PresentationFormat>
  <Paragraphs>112</Paragraphs>
  <Slides>44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宋体</vt:lpstr>
      <vt:lpstr>微软雅黑</vt:lpstr>
      <vt:lpstr>-소망B</vt:lpstr>
      <vt:lpstr>Arial</vt:lpstr>
      <vt:lpstr>Calibri</vt:lpstr>
      <vt:lpstr>Calibri Light</vt:lpstr>
      <vt:lpstr>Comic Sans MS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tw</dc:creator>
  <cp:lastModifiedBy>tw</cp:lastModifiedBy>
  <cp:revision>16</cp:revision>
  <dcterms:created xsi:type="dcterms:W3CDTF">2021-12-27T08:51:01Z</dcterms:created>
  <dcterms:modified xsi:type="dcterms:W3CDTF">2021-12-27T11:10:10Z</dcterms:modified>
</cp:coreProperties>
</file>