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9"/>
  </p:notesMasterIdLst>
  <p:sldIdLst>
    <p:sldId id="313" r:id="rId2"/>
    <p:sldId id="509" r:id="rId3"/>
    <p:sldId id="527" r:id="rId4"/>
    <p:sldId id="518" r:id="rId5"/>
    <p:sldId id="523" r:id="rId6"/>
    <p:sldId id="519" r:id="rId7"/>
    <p:sldId id="516" r:id="rId8"/>
    <p:sldId id="489" r:id="rId9"/>
    <p:sldId id="491" r:id="rId10"/>
    <p:sldId id="520" r:id="rId11"/>
    <p:sldId id="524" r:id="rId12"/>
    <p:sldId id="492" r:id="rId13"/>
    <p:sldId id="525" r:id="rId14"/>
    <p:sldId id="514" r:id="rId15"/>
    <p:sldId id="495" r:id="rId16"/>
    <p:sldId id="528" r:id="rId17"/>
    <p:sldId id="496" r:id="rId18"/>
    <p:sldId id="529" r:id="rId19"/>
    <p:sldId id="497" r:id="rId20"/>
    <p:sldId id="530" r:id="rId21"/>
    <p:sldId id="531" r:id="rId22"/>
    <p:sldId id="522" r:id="rId23"/>
    <p:sldId id="535" r:id="rId24"/>
    <p:sldId id="521" r:id="rId25"/>
    <p:sldId id="499" r:id="rId26"/>
    <p:sldId id="500" r:id="rId27"/>
    <p:sldId id="501" r:id="rId28"/>
    <p:sldId id="526" r:id="rId29"/>
    <p:sldId id="508" r:id="rId30"/>
    <p:sldId id="532" r:id="rId31"/>
    <p:sldId id="503" r:id="rId32"/>
    <p:sldId id="533" r:id="rId33"/>
    <p:sldId id="534" r:id="rId34"/>
    <p:sldId id="504" r:id="rId35"/>
    <p:sldId id="505" r:id="rId36"/>
    <p:sldId id="506" r:id="rId37"/>
    <p:sldId id="507" r:id="rId38"/>
  </p:sldIdLst>
  <p:sldSz cx="9144000" cy="5143500" type="screen16x9"/>
  <p:notesSz cx="6858000" cy="9144000"/>
  <p:embeddedFontLst>
    <p:embeddedFont>
      <p:font typeface="楷体" panose="02010609060101010101" pitchFamily="49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等线" panose="02010600030101010101" pitchFamily="2" charset="-122"/>
      <p:regular r:id="rId47"/>
      <p:bold r:id="rId48"/>
    </p:embeddedFont>
    <p:embeddedFont>
      <p:font typeface="华文楷体" panose="02010600040101010101" pitchFamily="2" charset="-122"/>
      <p:regular r:id="rId49"/>
    </p:embeddedFont>
    <p:embeddedFont>
      <p:font typeface="Wingdings 2" panose="05020102010507070707" pitchFamily="18" charset="2"/>
      <p:regular r:id="rId50"/>
    </p:embeddedFont>
    <p:embeddedFont>
      <p:font typeface="隶书" panose="02010509060101010101" pitchFamily="49" charset="-122"/>
      <p:regular r:id="rId51"/>
    </p:embeddedFont>
    <p:embeddedFont>
      <p:font typeface="汉仪松阳体 W" panose="02010600030101010101" charset="-122"/>
      <p:regular r:id="rId52"/>
    </p:embeddedFont>
    <p:embeddedFont>
      <p:font typeface="黑体" panose="02010609060101010101" pitchFamily="49" charset="-122"/>
      <p:regular r:id="rId53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56">
          <p15:clr>
            <a:srgbClr val="A4A3A4"/>
          </p15:clr>
        </p15:guide>
        <p15:guide id="2" pos="2911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A4F01"/>
    <a:srgbClr val="0F7701"/>
    <a:srgbClr val="E6E6E6"/>
    <a:srgbClr val="FFFDA7"/>
    <a:srgbClr val="FFFC72"/>
    <a:srgbClr val="FFFEC9"/>
    <a:srgbClr val="FFEF7A"/>
    <a:srgbClr val="083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01" autoAdjust="0"/>
  </p:normalViewPr>
  <p:slideViewPr>
    <p:cSldViewPr snapToGrid="0" snapToObjects="1">
      <p:cViewPr varScale="1">
        <p:scale>
          <a:sx n="149" d="100"/>
          <a:sy n="149" d="100"/>
        </p:scale>
        <p:origin x="504" y="114"/>
      </p:cViewPr>
      <p:guideLst>
        <p:guide orient="horz" pos="1556"/>
        <p:guide pos="29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20</a:t>
            </a:r>
            <a:r>
              <a:rPr kumimoji="1" lang="zh-CN" altLang="en-US" baseline="0" dirty="0" smtClean="0"/>
              <a:t> 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课程片名字体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dirty="0" smtClean="0"/>
              <a:t>汉仪松阳  大小</a:t>
            </a:r>
            <a:r>
              <a:rPr kumimoji="1" lang="en-US" altLang="zh-CN" dirty="0" smtClean="0"/>
              <a:t>54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第一课时字体：宋体，大小</a:t>
            </a:r>
            <a:r>
              <a:rPr kumimoji="1" lang="en-US" altLang="zh-CN" dirty="0" smtClean="0"/>
              <a:t>25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20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5897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9071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7708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3048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3990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0761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0707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8265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3146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6247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260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6298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63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36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5126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2020/11/16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9.xml"/><Relationship Id="rId7" Type="http://schemas.openxmlformats.org/officeDocument/2006/relationships/image" Target="../media/image2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image" Target="../media/image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7.xml"/><Relationship Id="rId7" Type="http://schemas.openxmlformats.org/officeDocument/2006/relationships/image" Target="../media/image2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1.xml"/><Relationship Id="rId7" Type="http://schemas.openxmlformats.org/officeDocument/2006/relationships/image" Target="../media/image2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5.xml"/><Relationship Id="rId7" Type="http://schemas.openxmlformats.org/officeDocument/2006/relationships/image" Target="../media/image2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07492" y="1733550"/>
            <a:ext cx="7086600" cy="56261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</a:rPr>
              <a:t>                      </a:t>
            </a:r>
            <a:r>
              <a:rPr lang="zh-CN" altLang="en-US" sz="60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少年闰土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（第二课时）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967482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：六年级     学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科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：语文（统编版）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主讲人：张华毓     学  校：清华大学附属小学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1"/>
    </mc:Choice>
    <mc:Fallback xmlns="">
      <p:transition spd="slow" advTm="2864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240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5267259" y="2841756"/>
            <a:ext cx="354324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抓关键语句：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准确</a:t>
            </a:r>
            <a:endParaRPr lang="en-US" altLang="zh-CN" sz="2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lvl="0" indent="0"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2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不同方面</a:t>
            </a:r>
            <a:endParaRPr lang="en-US" altLang="zh-CN" sz="2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5240420" y="1504165"/>
            <a:ext cx="354324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汇报：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noProof="0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紧</a:t>
            </a:r>
            <a:r>
              <a:rPr lang="zh-CN" altLang="en-US" sz="2000" b="1" noProof="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扣文本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讲出依据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94560" y="641381"/>
            <a:ext cx="3101009" cy="3621615"/>
            <a:chOff x="-472941" y="227413"/>
            <a:chExt cx="2530927" cy="3621398"/>
          </a:xfrm>
        </p:grpSpPr>
        <p:sp>
          <p:nvSpPr>
            <p:cNvPr id="36" name="圆角矩形 35"/>
            <p:cNvSpPr/>
            <p:nvPr/>
          </p:nvSpPr>
          <p:spPr>
            <a:xfrm>
              <a:off x="1588470" y="3308030"/>
              <a:ext cx="224485" cy="157480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-472941" y="227413"/>
              <a:ext cx="2530927" cy="3621398"/>
              <a:chOff x="701223" y="626105"/>
              <a:chExt cx="2530927" cy="3621398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" r="1854" b="3178"/>
              <a:stretch/>
            </p:blipFill>
            <p:spPr>
              <a:xfrm>
                <a:off x="701223" y="626105"/>
                <a:ext cx="2530927" cy="3621398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>
              <a:xfrm>
                <a:off x="2576884" y="2475803"/>
                <a:ext cx="229925" cy="9657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202749" y="2731720"/>
                <a:ext cx="109216" cy="1101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32559" y="2731720"/>
                <a:ext cx="255079" cy="861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180674" y="3173805"/>
                <a:ext cx="109216" cy="16227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>
              <a:off x="-143177" y="2171724"/>
              <a:ext cx="1843889" cy="223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26549" y="2288718"/>
              <a:ext cx="1174163" cy="75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-282367" y="2443177"/>
              <a:ext cx="119676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-166169" y="2934921"/>
              <a:ext cx="12944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00717" y="538134"/>
            <a:ext cx="6942566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charset="0"/>
              </a:rPr>
              <a:t>   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charset="0"/>
              </a:rPr>
              <a:t>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月亮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地下，你听，啦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啦</a:t>
            </a:r>
            <a:r>
              <a:rPr lang="zh-CN" altLang="en-US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的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响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了，猹在咬瓜了。你便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捏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了胡叉，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轻轻地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走去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……”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</a:endParaRPr>
          </a:p>
          <a:p>
            <a:pPr indent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      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有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胡叉呢。走到了，看见</a:t>
            </a:r>
            <a:r>
              <a:rPr lang="zh-CN" sz="3200" dirty="0">
                <a:ea typeface="楷体" panose="02010609060101010101" pitchFamily="49" charset="-122"/>
              </a:rPr>
              <a:t>猹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刺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。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”</a:t>
            </a:r>
            <a:endParaRPr lang="en-US" altLang="en-US" sz="3200" dirty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00" y="4082143"/>
            <a:ext cx="2692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629417" y="581994"/>
            <a:ext cx="7952879" cy="3602297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3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00717" y="538134"/>
            <a:ext cx="6942566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charset="0"/>
              </a:rPr>
              <a:t>   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charset="0"/>
              </a:rPr>
              <a:t>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月亮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地下，你听，啦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啦</a:t>
            </a:r>
            <a:r>
              <a:rPr lang="zh-CN" altLang="en-US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的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响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了，猹在咬瓜了。你便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捏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了胡叉，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轻轻地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走去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……”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</a:endParaRPr>
          </a:p>
          <a:p>
            <a:pPr indent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      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有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胡叉呢。走到了，看见</a:t>
            </a:r>
            <a:r>
              <a:rPr lang="zh-CN" sz="3200" dirty="0">
                <a:ea typeface="楷体" panose="02010609060101010101" pitchFamily="49" charset="-122"/>
              </a:rPr>
              <a:t>猹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刺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。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”</a:t>
            </a:r>
            <a:endParaRPr lang="en-US" altLang="en-US" sz="3200" dirty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4" name="椭圆形标注 3"/>
          <p:cNvSpPr/>
          <p:nvPr/>
        </p:nvSpPr>
        <p:spPr>
          <a:xfrm>
            <a:off x="5978711" y="3375400"/>
            <a:ext cx="2345424" cy="776338"/>
          </a:xfrm>
          <a:prstGeom prst="wedgeEllipseCallout">
            <a:avLst>
              <a:gd name="adj1" fmla="val -51663"/>
              <a:gd name="adj2" fmla="val -4715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果断、机智、经验丰富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29417" y="581994"/>
            <a:ext cx="7952879" cy="3602297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00717" y="538134"/>
            <a:ext cx="6942566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charset="0"/>
              </a:rPr>
              <a:t>   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charset="0"/>
              </a:rPr>
              <a:t>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月亮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地下，你听，啦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啦</a:t>
            </a:r>
            <a:r>
              <a:rPr lang="zh-CN" altLang="en-US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的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响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了，猹在咬瓜了。你便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捏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了胡叉，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轻轻地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走去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……”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</a:endParaRPr>
          </a:p>
          <a:p>
            <a:pPr indent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      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有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胡叉呢。走到了，看见</a:t>
            </a:r>
            <a:r>
              <a:rPr lang="zh-CN" sz="3200" dirty="0">
                <a:ea typeface="楷体" panose="02010609060101010101" pitchFamily="49" charset="-122"/>
              </a:rPr>
              <a:t>猹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刺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。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”</a:t>
            </a:r>
            <a:endParaRPr lang="en-US" altLang="en-US" sz="3200" dirty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52851" y="3958046"/>
            <a:ext cx="1665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629417" y="581994"/>
            <a:ext cx="7952879" cy="3602297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5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00717" y="538134"/>
            <a:ext cx="6942566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charset="0"/>
              </a:rPr>
              <a:t>   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charset="0"/>
              </a:rPr>
              <a:t>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月亮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地下，你听，啦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啦</a:t>
            </a:r>
            <a:r>
              <a:rPr lang="zh-CN" altLang="en-US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的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响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了，猹在咬瓜了。你便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捏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了胡叉，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轻轻地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走去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……”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</a:endParaRPr>
          </a:p>
          <a:p>
            <a:pPr indent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        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32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有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胡叉呢。走到了，看见</a:t>
            </a:r>
            <a:r>
              <a:rPr lang="zh-CN" sz="3200" dirty="0">
                <a:ea typeface="楷体" panose="02010609060101010101" pitchFamily="49" charset="-122"/>
              </a:rPr>
              <a:t>猹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了，你便</a:t>
            </a:r>
            <a:r>
              <a:rPr 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刺</a:t>
            </a:r>
            <a:r>
              <a:rPr lang="zh-CN" sz="3200" dirty="0">
                <a:solidFill>
                  <a:srgbClr val="000000"/>
                </a:solidFill>
                <a:ea typeface="楷体" panose="02010609060101010101" pitchFamily="49" charset="-122"/>
              </a:rPr>
              <a:t>。</a:t>
            </a:r>
            <a:r>
              <a:rPr lang="en-US" sz="3200" dirty="0">
                <a:solidFill>
                  <a:srgbClr val="000000"/>
                </a:solidFill>
                <a:latin typeface="楷体" panose="02010609060101010101" pitchFamily="49" charset="-122"/>
              </a:rPr>
              <a:t>”</a:t>
            </a:r>
            <a:endParaRPr lang="en-US" altLang="en-US" sz="3200" dirty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52851" y="3958046"/>
            <a:ext cx="1665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椭圆形标注 3"/>
          <p:cNvSpPr/>
          <p:nvPr/>
        </p:nvSpPr>
        <p:spPr>
          <a:xfrm>
            <a:off x="5571843" y="3581222"/>
            <a:ext cx="2047240" cy="538503"/>
          </a:xfrm>
          <a:prstGeom prst="wedgeEllipseCallout">
            <a:avLst>
              <a:gd name="adj1" fmla="val -38489"/>
              <a:gd name="adj2" fmla="val -116198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沉着冷静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29417" y="581994"/>
            <a:ext cx="7952879" cy="3602297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59460" y="957260"/>
            <a:ext cx="8079740" cy="2867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我那时候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并不知道</a:t>
            </a: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这所谓猹的是怎样一件东西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便是现在</a:t>
            </a:r>
            <a:r>
              <a:rPr sz="24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也没有知道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marL="342900" indent="-342900">
              <a:lnSpc>
                <a:spcPct val="150000"/>
              </a:lnSpc>
              <a:spcBef>
                <a:spcPts val="5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素不知道</a:t>
            </a: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天下有这许多新鲜事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阿</a:t>
            </a:r>
            <a:r>
              <a:rPr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！闰土的心中有无穷无尽的希奇的事，都是我往常的朋友</a:t>
            </a:r>
            <a:r>
              <a:rPr sz="24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所不知道的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29417" y="581994"/>
            <a:ext cx="7952879" cy="3602297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59460" y="957260"/>
            <a:ext cx="8079740" cy="2867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我那时候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并不知道</a:t>
            </a: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这所谓猹的是怎样一件东西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便是现在</a:t>
            </a:r>
            <a:r>
              <a:rPr sz="24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也没有知道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marL="342900" indent="-342900">
              <a:lnSpc>
                <a:spcPct val="150000"/>
              </a:lnSpc>
              <a:spcBef>
                <a:spcPts val="5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素不知道</a:t>
            </a: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天下有这许多新鲜事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阿</a:t>
            </a:r>
            <a:r>
              <a:rPr sz="24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！闰土的心中有无穷无尽的希奇的事，都是我往常的朋友</a:t>
            </a:r>
            <a:r>
              <a:rPr sz="24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所不知道的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</p:txBody>
      </p:sp>
      <p:pic>
        <p:nvPicPr>
          <p:cNvPr id="4" name="不知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7897" y="3494135"/>
            <a:ext cx="609600" cy="60960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629417" y="581994"/>
            <a:ext cx="7952879" cy="3602297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3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813501" y="572689"/>
            <a:ext cx="7699878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  <a:endParaRPr lang="en-US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……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60868" y="1589480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908094" y="544887"/>
            <a:ext cx="7643343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  <a:endParaRPr lang="en-US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……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53885" y="1595786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pic>
        <p:nvPicPr>
          <p:cNvPr id="4" name="对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8765" y="3842223"/>
            <a:ext cx="449363" cy="449363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3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81070" y="487494"/>
            <a:ext cx="7737715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（好奇）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地问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闰土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（平静）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地回答：“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（担心）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地问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闰土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自信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地回答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：“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34711" y="1566862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25534" y="1045916"/>
            <a:ext cx="66479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第一部分：记忆中闰土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看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瓜刺猹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场景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endParaRPr lang="zh-CN" altLang="zh-CN" sz="2400" kern="0" dirty="0">
              <a:solidFill>
                <a:srgbClr val="333333"/>
              </a:solidFill>
              <a:latin typeface="等线" panose="02010600030101010101" pitchFamily="2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0226" y="1637799"/>
            <a:ext cx="665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第二部分：“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闰土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初次相识的情景。</a:t>
            </a:r>
            <a:endParaRPr lang="zh-CN" altLang="zh-CN" sz="2800" kern="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10226" y="2273247"/>
            <a:ext cx="734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第三部分：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0" dirty="0">
              <a:solidFill>
                <a:srgbClr val="333333"/>
              </a:solidFill>
              <a:latin typeface="等线" panose="02010600030101010101" pitchFamily="2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25534" y="2843035"/>
            <a:ext cx="6827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第四部分：我与“闰土”的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分别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和友谊。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endParaRPr lang="zh-CN" altLang="zh-CN" sz="2800" kern="0" dirty="0">
              <a:solidFill>
                <a:srgbClr val="333333"/>
              </a:solidFill>
              <a:latin typeface="等线" panose="02010600030101010101" pitchFamily="2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29417" y="649782"/>
            <a:ext cx="7952879" cy="3215148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77089" y="497515"/>
            <a:ext cx="7821286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（好奇）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地问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闰土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（平静）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地回答：“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（担心）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地问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闰土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自信</a:t>
            </a:r>
            <a:r>
              <a:rPr 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地回答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：“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15793" y="1566861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pic>
        <p:nvPicPr>
          <p:cNvPr id="2" name="加提示语对话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1598" y="3812136"/>
            <a:ext cx="406777" cy="406777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1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81070" y="519354"/>
            <a:ext cx="8040414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</a:t>
            </a:r>
            <a:r>
              <a:rPr 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（吃惊）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地问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闰土</a:t>
            </a:r>
            <a:r>
              <a:rPr 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（津津乐道）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地回答：“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（害怕）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地问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闰土</a:t>
            </a:r>
            <a:r>
              <a:rPr 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胸有成竹</a:t>
            </a:r>
            <a:r>
              <a:rPr 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地回答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：“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117593" y="1604698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pic>
        <p:nvPicPr>
          <p:cNvPr id="2" name="加提示语对话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7520" y="4253709"/>
            <a:ext cx="430987" cy="430987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3" name="圆角矩形 12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29416" y="487494"/>
            <a:ext cx="8041618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948747" y="1101469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29416" y="539688"/>
            <a:ext cx="8029005" cy="38318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“……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晚上我和爹管西瓜去，你也去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管贼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不是。走路的人口渴了摘一个瓜吃，我们这里是不算偷的。要管的是獾猪，刺猬，猹。月亮地下，你听，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啦啦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响了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，猹在咬瓜了。你便捏了胡叉，轻轻地走去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不咬人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么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？”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有胡叉呢。走到了，看见猹了，你便刺。这畜生很伶俐，倒向你奔来，反从胯下窜了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的皮毛是油一般的滑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980504" y="1159236"/>
            <a:ext cx="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+mn-ea"/>
              </a:rPr>
              <a:t>huān</a:t>
            </a:r>
            <a:endParaRPr lang="zh-CN" altLang="en-US" dirty="0">
              <a:latin typeface="+mn-ea"/>
            </a:endParaRPr>
          </a:p>
        </p:txBody>
      </p:sp>
      <p:pic>
        <p:nvPicPr>
          <p:cNvPr id="2" name="不加提示语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3299" y="3714420"/>
            <a:ext cx="609600" cy="6096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07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6259727" y="2724031"/>
            <a:ext cx="354324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抓关键语句：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准确</a:t>
            </a:r>
            <a:endParaRPr lang="en-US" altLang="zh-CN" sz="2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lvl="0" indent="0"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2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不同方面</a:t>
            </a:r>
            <a:endParaRPr lang="en-US" altLang="zh-CN" sz="2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179575" y="3266719"/>
            <a:ext cx="392430" cy="15748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6282708" y="1337030"/>
            <a:ext cx="354324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汇报：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noProof="0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紧</a:t>
            </a:r>
            <a:r>
              <a:rPr lang="zh-CN" altLang="en-US" sz="2000" b="1" noProof="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扣文本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讲出依据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3" name="矩形 3"/>
          <p:cNvSpPr>
            <a:spLocks noChangeArrowheads="1"/>
          </p:cNvSpPr>
          <p:nvPr/>
        </p:nvSpPr>
        <p:spPr bwMode="auto">
          <a:xfrm>
            <a:off x="243438" y="2415616"/>
            <a:ext cx="1936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刻画了一个机智勇敢、聪明能干、沉着泠静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461846" y="581994"/>
            <a:ext cx="3228801" cy="3791779"/>
            <a:chOff x="-472941" y="227413"/>
            <a:chExt cx="2530927" cy="3285355"/>
          </a:xfrm>
        </p:grpSpPr>
        <p:sp>
          <p:nvSpPr>
            <p:cNvPr id="27" name="圆角矩形 26"/>
            <p:cNvSpPr/>
            <p:nvPr/>
          </p:nvSpPr>
          <p:spPr>
            <a:xfrm>
              <a:off x="1588470" y="3308030"/>
              <a:ext cx="224485" cy="157480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-472941" y="227413"/>
              <a:ext cx="2530927" cy="3285355"/>
              <a:chOff x="701223" y="626105"/>
              <a:chExt cx="2530927" cy="3285355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" r="1854" b="12162"/>
              <a:stretch/>
            </p:blipFill>
            <p:spPr>
              <a:xfrm>
                <a:off x="701223" y="626105"/>
                <a:ext cx="2530927" cy="3285355"/>
              </a:xfrm>
              <a:prstGeom prst="rect">
                <a:avLst/>
              </a:prstGeom>
            </p:spPr>
          </p:pic>
          <p:sp>
            <p:nvSpPr>
              <p:cNvPr id="40" name="矩形 39"/>
              <p:cNvSpPr/>
              <p:nvPr/>
            </p:nvSpPr>
            <p:spPr>
              <a:xfrm>
                <a:off x="2576884" y="2475803"/>
                <a:ext cx="229925" cy="9657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202749" y="2731720"/>
                <a:ext cx="109216" cy="1101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532559" y="2731720"/>
                <a:ext cx="255079" cy="861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2180674" y="3173805"/>
                <a:ext cx="109216" cy="16227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082040" y="3449522"/>
                <a:ext cx="301754" cy="9657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-143177" y="2171724"/>
              <a:ext cx="1843889" cy="223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26549" y="2288718"/>
              <a:ext cx="1174163" cy="75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-282367" y="2419160"/>
              <a:ext cx="119676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-166169" y="2894159"/>
              <a:ext cx="12944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左大括号 43"/>
          <p:cNvSpPr/>
          <p:nvPr/>
        </p:nvSpPr>
        <p:spPr>
          <a:xfrm>
            <a:off x="2151931" y="2306685"/>
            <a:ext cx="223928" cy="177879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49118" y="2070080"/>
            <a:ext cx="7713476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深蓝的天空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挂着一轮金黄的圆月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，下面是海边的沙地，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都种着一望无际的碧绿的西瓜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其间有一个十一二岁的少年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，项带银圈，手捏一柄钢叉，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向一匹猹尽力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刺去</a:t>
            </a:r>
            <a:r>
              <a:rPr lang="zh-CN" altLang="en-US"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那猹却将身一扭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，反从他的胯下逃走了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29417" y="2154559"/>
            <a:ext cx="7974965" cy="2244090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【新】部编版人教版小学语文6六年级(上册)全册电子课本课件_117"/>
          <p:cNvPicPr>
            <a:picLocks noChangeAspect="1"/>
          </p:cNvPicPr>
          <p:nvPr/>
        </p:nvPicPr>
        <p:blipFill>
          <a:blip r:embed="rId5"/>
          <a:srcRect l="19781" t="16781" r="19781" b="60026"/>
          <a:stretch>
            <a:fillRect/>
          </a:stretch>
        </p:blipFill>
        <p:spPr>
          <a:xfrm>
            <a:off x="3088498" y="696894"/>
            <a:ext cx="2477756" cy="13451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57091" y="3054280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chá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77882" y="2110920"/>
            <a:ext cx="7974965" cy="2244090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【新】部编版人教版小学语文6六年级(上册)全册电子课本课件_117"/>
          <p:cNvPicPr>
            <a:picLocks noChangeAspect="1"/>
          </p:cNvPicPr>
          <p:nvPr/>
        </p:nvPicPr>
        <p:blipFill>
          <a:blip r:embed="rId5"/>
          <a:srcRect l="19781" t="16781" r="19781" b="60026"/>
          <a:stretch>
            <a:fillRect/>
          </a:stretch>
        </p:blipFill>
        <p:spPr>
          <a:xfrm>
            <a:off x="3197246" y="656183"/>
            <a:ext cx="2563821" cy="13918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68820" y="2092800"/>
            <a:ext cx="7713476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深蓝的天空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挂着一轮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金黄的圆月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，下面是海边的沙地，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都种着一望无际的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碧绿的西瓜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其间有一个十一二岁的少年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，项带银圈，手捏一柄钢叉，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向一匹猹尽力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刺去</a:t>
            </a:r>
            <a:r>
              <a:rPr lang="zh-CN" altLang="en-US"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那猹却将身一扭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，反从他的胯下逃走了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226460" y="3077000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chá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07331" y="2100476"/>
            <a:ext cx="7974965" cy="2244090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【新】部编版人教版小学语文6六年级(上册)全册电子课本课件_117"/>
          <p:cNvPicPr>
            <a:picLocks noChangeAspect="1"/>
          </p:cNvPicPr>
          <p:nvPr/>
        </p:nvPicPr>
        <p:blipFill>
          <a:blip r:embed="rId5"/>
          <a:srcRect l="19781" t="16781" r="19781" b="60026"/>
          <a:stretch>
            <a:fillRect/>
          </a:stretch>
        </p:blipFill>
        <p:spPr>
          <a:xfrm>
            <a:off x="3247696" y="615782"/>
            <a:ext cx="2659093" cy="144359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0906" y="2106111"/>
            <a:ext cx="7713476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深蓝的天空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挂着一轮金黄的圆月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，下面是海边的沙地，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都种着一望无际的碧绿的西瓜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其间有一个十一二岁的少年</a:t>
            </a:r>
            <a:r>
              <a:rPr sz="24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，项带银圈，手捏一柄钢叉，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向一匹猹尽力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刺去</a:t>
            </a:r>
            <a:r>
              <a:rPr lang="zh-CN" altLang="en-US"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那猹却将身一扭</a:t>
            </a:r>
            <a:r>
              <a:rPr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，反从他的胯下逃走了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251684" y="3090311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chá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83487" y="804504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土给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3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3600" kern="1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0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2715" y="2285757"/>
            <a:ext cx="17592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雪地捕鸟</a:t>
            </a:r>
            <a:endParaRPr lang="zh-CN" altLang="en-US" sz="2400" b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Rectangle 1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6540" y="2169849"/>
            <a:ext cx="1836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看瓜刺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猹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Rectangle 1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67914" y="2229347"/>
            <a:ext cx="1496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海边拾贝</a:t>
            </a:r>
            <a:endParaRPr lang="zh-CN" altLang="en-US" sz="2400" b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Rectangle 10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4651" y="2227602"/>
            <a:ext cx="1719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看跳鱼儿</a:t>
            </a:r>
            <a:endParaRPr lang="zh-CN" altLang="en-US" sz="2400" b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rcRect l="44857" t="14646" r="42079" b="30104"/>
          <a:stretch>
            <a:fillRect/>
          </a:stretch>
        </p:blipFill>
        <p:spPr>
          <a:xfrm rot="16200000">
            <a:off x="3819269" y="1357471"/>
            <a:ext cx="511199" cy="38449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rcRect l="56105" t="13294" r="30457" b="36052"/>
          <a:stretch>
            <a:fillRect/>
          </a:stretch>
        </p:blipFill>
        <p:spPr>
          <a:xfrm rot="16200000">
            <a:off x="3833354" y="2093400"/>
            <a:ext cx="483031" cy="3779566"/>
          </a:xfrm>
          <a:prstGeom prst="rect">
            <a:avLst/>
          </a:prstGeom>
        </p:spPr>
      </p:pic>
      <p:sp>
        <p:nvSpPr>
          <p:cNvPr id="4" name="左大括号 3"/>
          <p:cNvSpPr/>
          <p:nvPr/>
        </p:nvSpPr>
        <p:spPr>
          <a:xfrm rot="5400000">
            <a:off x="4154287" y="-965927"/>
            <a:ext cx="441631" cy="56933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43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573982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753128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494242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37277" y="538480"/>
            <a:ext cx="7952879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第二日，我便要他捕鸟，他</a:t>
            </a:r>
            <a:r>
              <a:rPr lang="zh-CN" sz="16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说：</a:t>
            </a:r>
            <a:endParaRPr lang="zh-CN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“</a:t>
            </a:r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不能。须大雪下了才好。我们沙地上，下了雪，我扫出一块空地来，用短棒支起一个大竹匾，撒下秕谷，看鸟雀来吃时，我远远地将缚在棒上的绳子只一拉，那鸟雀就罩在竹匾下了。什么都有：稻鸡、角鸡、鹁鸪、蓝背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……</a:t>
            </a:r>
            <a:r>
              <a:rPr lang="en-US" alt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</a:p>
          <a:p>
            <a:pPr indent="0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我于是又很盼望下雪。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81069" y="601346"/>
            <a:ext cx="7851229" cy="1913729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629417" y="2682300"/>
            <a:ext cx="7952879" cy="7831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“</a:t>
            </a:r>
            <a:r>
              <a:rPr lang="zh-CN" alt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现在太冷，你夏天到我们这里来。我们日里到海</a:t>
            </a:r>
            <a:r>
              <a:rPr lang="zh-CN" altLang="en-US" sz="1600" b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边检贝壳</a:t>
            </a:r>
            <a:r>
              <a:rPr lang="zh-CN" alt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去，红的绿的都有，鬼见怕也有，观音手也有。</a:t>
            </a:r>
            <a:r>
              <a:rPr lang="en-US" altLang="zh-CN" sz="16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1600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29417" y="2649545"/>
            <a:ext cx="7952879" cy="921385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3345" y="3650670"/>
            <a:ext cx="78489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“</a:t>
            </a:r>
            <a:r>
              <a:rPr lang="zh-CN" alt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我们沙地里，潮汛要来的时候，就有许多跳鱼儿只是跳，都有青蛙似的两个脚</a:t>
            </a:r>
            <a:r>
              <a:rPr lang="en-US" altLang="zh-CN" sz="16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1600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9417" y="3697537"/>
            <a:ext cx="7952879" cy="676889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AutoShape 2" descr="C:\Users\qhfx\Desktop\question-mark-460864_960_720.webp"/>
          <p:cNvSpPr>
            <a:spLocks noChangeAspect="1" noChangeArrowheads="1"/>
          </p:cNvSpPr>
          <p:nvPr/>
        </p:nvSpPr>
        <p:spPr bwMode="auto">
          <a:xfrm>
            <a:off x="155576" y="2825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2" y="430909"/>
            <a:ext cx="618188" cy="61818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354004" y="1185430"/>
            <a:ext cx="822325" cy="475615"/>
          </a:xfrm>
          <a:prstGeom prst="rect">
            <a:avLst/>
          </a:prstGeom>
        </p:spPr>
        <p:txBody>
          <a:bodyPr vert="horz" wrap="square" lIns="107835" tIns="53918" rIns="107835" bIns="53918" rtlCol="0" anchor="t"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buFont typeface="Arial" panose="020B0604020202020204"/>
            </a:pPr>
            <a:r>
              <a:rPr lang="zh-CN" altLang="zh-CN" sz="1600" kern="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bǐ</a:t>
            </a:r>
          </a:p>
        </p:txBody>
      </p:sp>
      <p:sp>
        <p:nvSpPr>
          <p:cNvPr id="17" name="矩形 16"/>
          <p:cNvSpPr/>
          <p:nvPr/>
        </p:nvSpPr>
        <p:spPr>
          <a:xfrm>
            <a:off x="1433737" y="1185430"/>
            <a:ext cx="965200" cy="475615"/>
          </a:xfrm>
          <a:prstGeom prst="rect">
            <a:avLst/>
          </a:prstGeom>
        </p:spPr>
        <p:txBody>
          <a:bodyPr vert="horz" wrap="square" lIns="107835" tIns="53918" rIns="107835" bIns="53918" rtlCol="0" anchor="t"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buFont typeface="Arial" panose="020B0604020202020204"/>
            </a:pPr>
            <a:r>
              <a:rPr lang="zh-CN" altLang="zh-CN" sz="1600" kern="0" dirty="0">
                <a:solidFill>
                  <a:srgbClr val="333333"/>
                </a:solidFill>
                <a:latin typeface="+mn-ea"/>
                <a:cs typeface="Arial" panose="020B0604020202020204" pitchFamily="34" charset="0"/>
                <a:sym typeface="+mn-ea"/>
              </a:rPr>
              <a:t>biǎn</a:t>
            </a:r>
          </a:p>
        </p:txBody>
      </p:sp>
      <p:sp>
        <p:nvSpPr>
          <p:cNvPr id="18" name="矩形 17"/>
          <p:cNvSpPr/>
          <p:nvPr/>
        </p:nvSpPr>
        <p:spPr>
          <a:xfrm>
            <a:off x="4096596" y="1554142"/>
            <a:ext cx="1548765" cy="475615"/>
          </a:xfrm>
          <a:prstGeom prst="rect">
            <a:avLst/>
          </a:prstGeom>
        </p:spPr>
        <p:txBody>
          <a:bodyPr vert="horz" wrap="square" lIns="107835" tIns="53918" rIns="107835" bIns="53918" rtlCol="0" anchor="t"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buFont typeface="Arial" panose="020B0604020202020204"/>
            </a:pPr>
            <a:r>
              <a:rPr lang="zh-CN" altLang="zh-CN" sz="16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b</a:t>
            </a:r>
            <a:r>
              <a:rPr lang="zh-CN" altLang="zh-CN" sz="1600" kern="0" dirty="0" smtClean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ó g</a:t>
            </a:r>
            <a:r>
              <a:rPr lang="zh-CN" altLang="zh-CN" sz="16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25534" y="1125426"/>
            <a:ext cx="66479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第一部分：记忆中闰土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看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瓜刺猹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场景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endParaRPr lang="zh-CN" altLang="zh-CN" sz="2400" kern="0" dirty="0">
              <a:solidFill>
                <a:srgbClr val="333333"/>
              </a:solidFill>
              <a:latin typeface="等线" panose="02010600030101010101" pitchFamily="2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0226" y="1717309"/>
            <a:ext cx="665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第二部分：“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闰土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初次相识的情景。</a:t>
            </a:r>
            <a:endParaRPr lang="zh-CN" altLang="zh-CN" sz="2800" kern="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10226" y="2352757"/>
            <a:ext cx="734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第三部分：</a:t>
            </a:r>
            <a:r>
              <a:rPr lang="zh-CN" altLang="zh-CN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</a:t>
            </a:r>
            <a:r>
              <a:rPr lang="zh-CN" altLang="zh-CN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en-US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28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2800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0" dirty="0">
              <a:solidFill>
                <a:srgbClr val="FF0000"/>
              </a:solidFill>
              <a:latin typeface="等线" panose="02010600030101010101" pitchFamily="2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25534" y="2922545"/>
            <a:ext cx="6827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第四部分：我与“闰土”的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分别</a:t>
            </a:r>
            <a:r>
              <a:rPr lang="zh-CN" altLang="en-US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和友谊。</a:t>
            </a:r>
            <a:r>
              <a:rPr lang="zh-CN" altLang="zh-CN" sz="28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endParaRPr lang="zh-CN" altLang="zh-CN" sz="2800" kern="0" dirty="0">
              <a:solidFill>
                <a:srgbClr val="333333"/>
              </a:solidFill>
              <a:latin typeface="等线" panose="02010600030101010101" pitchFamily="2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29417" y="581995"/>
            <a:ext cx="7952879" cy="3437852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43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782088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702348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15951" y="538480"/>
            <a:ext cx="7966345" cy="19851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第二日，我便要他捕鸟，他</a:t>
            </a:r>
            <a:r>
              <a:rPr lang="zh-CN" sz="16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说：</a:t>
            </a:r>
            <a:endParaRPr lang="zh-CN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“</a:t>
            </a:r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不能。须大雪下了才好。我们沙地上，下了雪，我扫出一块空地来，用短棒支起一个大竹匾，撒下秕谷，看鸟雀来吃时，我远远地将缚在棒上的绳子只一拉，那鸟雀就罩在竹匾下了。什么都有：稻鸡、角鸡、鹁鸪、蓝背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……</a:t>
            </a:r>
            <a:r>
              <a:rPr lang="en-US" altLang="zh-CN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</a:p>
          <a:p>
            <a:pPr indent="0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我于是又很盼望下雪。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29417" y="601345"/>
            <a:ext cx="7952879" cy="1848485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9417" y="2563961"/>
            <a:ext cx="79663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“</a:t>
            </a:r>
            <a:r>
              <a:rPr lang="zh-CN" altLang="en-US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现在太冷，你夏天到我们这里来。我们日里到</a:t>
            </a:r>
            <a:r>
              <a:rPr lang="zh-CN" altLang="en-US" b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海边检贝壳</a:t>
            </a:r>
            <a:r>
              <a:rPr lang="zh-CN" altLang="en-US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去，红的绿的都有，鬼见怕也有，观音手也有。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29417" y="2564279"/>
            <a:ext cx="7952879" cy="921385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15951" y="3608341"/>
            <a:ext cx="796634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“</a:t>
            </a:r>
            <a:r>
              <a:rPr lang="zh-CN" altLang="en-US" sz="1600" b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我们沙地里，潮汛要来的时候，就有许多跳鱼儿只是跳，都有青蛙似的两个脚</a:t>
            </a:r>
            <a:r>
              <a:rPr lang="en-US" altLang="zh-CN" sz="16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1600" b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9417" y="3625485"/>
            <a:ext cx="7952879" cy="443865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AutoShape 2" descr="C:\Users\qhfx\Desktop\question-mark-460864_960_720.webp"/>
          <p:cNvSpPr>
            <a:spLocks noChangeAspect="1" noChangeArrowheads="1"/>
          </p:cNvSpPr>
          <p:nvPr/>
        </p:nvSpPr>
        <p:spPr bwMode="auto">
          <a:xfrm>
            <a:off x="155576" y="2825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2" y="430909"/>
            <a:ext cx="618188" cy="618188"/>
          </a:xfrm>
          <a:prstGeom prst="rect">
            <a:avLst/>
          </a:prstGeom>
        </p:spPr>
      </p:pic>
      <p:pic>
        <p:nvPicPr>
          <p:cNvPr id="2" name="学生小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5639" y="4066260"/>
            <a:ext cx="609600" cy="6096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240493" y="1131025"/>
            <a:ext cx="822325" cy="475615"/>
          </a:xfrm>
          <a:prstGeom prst="rect">
            <a:avLst/>
          </a:prstGeom>
        </p:spPr>
        <p:txBody>
          <a:bodyPr vert="horz" wrap="square" lIns="107835" tIns="53918" rIns="107835" bIns="53918" rtlCol="0" anchor="t"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buFont typeface="Arial" panose="020B0604020202020204"/>
            </a:pPr>
            <a:r>
              <a:rPr lang="zh-CN" altLang="zh-CN" sz="1600" kern="0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bǐ</a:t>
            </a:r>
          </a:p>
        </p:txBody>
      </p:sp>
      <p:sp>
        <p:nvSpPr>
          <p:cNvPr id="18" name="矩形 17"/>
          <p:cNvSpPr/>
          <p:nvPr/>
        </p:nvSpPr>
        <p:spPr>
          <a:xfrm>
            <a:off x="1334743" y="1142993"/>
            <a:ext cx="965200" cy="475615"/>
          </a:xfrm>
          <a:prstGeom prst="rect">
            <a:avLst/>
          </a:prstGeom>
        </p:spPr>
        <p:txBody>
          <a:bodyPr vert="horz" wrap="square" lIns="107835" tIns="53918" rIns="107835" bIns="53918" rtlCol="0" anchor="t"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buFont typeface="Arial" panose="020B0604020202020204"/>
            </a:pPr>
            <a:r>
              <a:rPr lang="zh-CN" altLang="zh-CN" sz="1600" kern="0" dirty="0">
                <a:solidFill>
                  <a:srgbClr val="333333"/>
                </a:solidFill>
                <a:latin typeface="+mn-ea"/>
                <a:cs typeface="Arial" panose="020B0604020202020204" pitchFamily="34" charset="0"/>
                <a:sym typeface="+mn-ea"/>
              </a:rPr>
              <a:t>biǎn</a:t>
            </a:r>
          </a:p>
        </p:txBody>
      </p:sp>
      <p:sp>
        <p:nvSpPr>
          <p:cNvPr id="20" name="矩形 19"/>
          <p:cNvSpPr/>
          <p:nvPr/>
        </p:nvSpPr>
        <p:spPr>
          <a:xfrm>
            <a:off x="3968568" y="1495910"/>
            <a:ext cx="1548765" cy="475615"/>
          </a:xfrm>
          <a:prstGeom prst="rect">
            <a:avLst/>
          </a:prstGeom>
        </p:spPr>
        <p:txBody>
          <a:bodyPr vert="horz" wrap="square" lIns="107835" tIns="53918" rIns="107835" bIns="53918" rtlCol="0" anchor="t"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buFont typeface="Arial" panose="020B0604020202020204"/>
            </a:pPr>
            <a:r>
              <a:rPr lang="zh-CN" altLang="zh-CN" sz="16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b</a:t>
            </a:r>
            <a:r>
              <a:rPr lang="zh-CN" altLang="zh-CN" sz="1600" kern="0" dirty="0" smtClean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ó g</a:t>
            </a:r>
            <a:r>
              <a:rPr lang="zh-CN" altLang="zh-CN" sz="16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ū</a:t>
            </a:r>
          </a:p>
        </p:txBody>
      </p:sp>
    </p:spTree>
    <p:extLst>
      <p:ext uri="{BB962C8B-B14F-4D97-AF65-F5344CB8AC3E}">
        <p14:creationId xmlns:p14="http://schemas.microsoft.com/office/powerpoint/2010/main" val="20231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7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85986" y="944993"/>
            <a:ext cx="7655342" cy="25766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defRPr sz="24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sz="2800" dirty="0" smtClean="0"/>
              <a:t>    阿</a:t>
            </a:r>
            <a:r>
              <a:rPr lang="zh-CN" altLang="en-US" sz="2800" dirty="0"/>
              <a:t>！闰土的心里有无穷无尽的希奇的事，都是我往常的朋友所不知道的。他们不知道一些事，闰土在海边时，他们都和我一样只看见院子里高墙上的四角的天空。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36116" y="944993"/>
            <a:ext cx="7896050" cy="2843289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7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29416" y="940435"/>
            <a:ext cx="7655342" cy="25766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defRPr sz="24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sz="2800" dirty="0" smtClean="0"/>
              <a:t>    阿</a:t>
            </a:r>
            <a:r>
              <a:rPr lang="zh-CN" altLang="en-US" sz="2800" dirty="0"/>
              <a:t>！闰土的心里有无穷无尽的希奇的事，都是我往常的朋友所不知道的。他们不知道一些事，闰土在海边时，他们都和我一样只看见院子里高墙上的四角的天空。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57831" y="929576"/>
            <a:ext cx="7896050" cy="2843289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四升华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3451" y="3778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7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78185" y="918554"/>
            <a:ext cx="7655342" cy="25766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defRPr sz="24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sz="2800" dirty="0" smtClean="0"/>
              <a:t>    阿</a:t>
            </a:r>
            <a:r>
              <a:rPr lang="zh-CN" altLang="en-US" sz="2800" dirty="0"/>
              <a:t>！闰土的心里有无穷无尽的希奇的事，都是我往常的朋友所不知道的。他们不知道一些事，闰土在海边时，他们都和我一样只看见院子里高墙上的四角的天空。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86246" y="828891"/>
            <a:ext cx="7896050" cy="2843289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故乡节选录音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927" y="37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3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78890" y="632460"/>
            <a:ext cx="8079740" cy="37279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sz="1600" b="1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当闰土在雪地里抓各种各样的鸟雀玩时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endParaRPr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sz="1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我只看见院子里高墙上的四角的天空</a:t>
            </a:r>
            <a:r>
              <a:rPr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 </a:t>
            </a:r>
          </a:p>
          <a:p>
            <a:pPr indent="0">
              <a:lnSpc>
                <a:spcPct val="150000"/>
              </a:lnSpc>
            </a:pPr>
            <a:r>
              <a:rPr sz="1600" b="1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当闰土在瓜田帮爸爸看瓜刺猹时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endParaRPr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sz="1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只看见院子里高墙上的四角的天空</a:t>
            </a:r>
            <a:r>
              <a:rPr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  <a:p>
            <a:pPr indent="0">
              <a:lnSpc>
                <a:spcPct val="150000"/>
              </a:lnSpc>
            </a:pPr>
            <a:r>
              <a:rPr sz="1600" b="1" dirty="0" err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当闰土在蔚蓝色的大海边捡拾奇形怪状的的贝壳时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endParaRPr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sz="1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只看见院子里高墙上的四角的天空</a:t>
            </a:r>
            <a:r>
              <a:rPr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  <a:p>
            <a:pPr indent="0">
              <a:lnSpc>
                <a:spcPct val="150000"/>
              </a:lnSpc>
            </a:pPr>
            <a:r>
              <a:rPr sz="1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当闰土在金色的沙地上看着奇怪的跳鱼儿的时候，我</a:t>
            </a:r>
            <a:r>
              <a:rPr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sz="1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只看见院子里高墙上的四角的天空</a:t>
            </a:r>
            <a:r>
              <a:rPr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sz="1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当闰土经历着无穷无尽的希奇事的时候，我和我的朋友们</a:t>
            </a:r>
            <a:r>
              <a:rPr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indent="0">
              <a:lnSpc>
                <a:spcPct val="150000"/>
              </a:lnSpc>
            </a:pPr>
            <a:r>
              <a:rPr sz="1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只看见院子里高墙上的四角的天空</a:t>
            </a:r>
            <a:r>
              <a:rPr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629417" y="581994"/>
            <a:ext cx="7952879" cy="3817761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故乡绘本\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4791" y="0"/>
            <a:ext cx="1219974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85591" tIns="42796" rIns="85591" bIns="42796" anchor="ctr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335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隶书" panose="02010509060101010101" pitchFamily="49" charset="-122"/>
            </a:endParaRPr>
          </a:p>
        </p:txBody>
      </p:sp>
      <p:pic>
        <p:nvPicPr>
          <p:cNvPr id="3" name="配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594860"/>
            <a:ext cx="514350" cy="396240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1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15298" y="0"/>
            <a:ext cx="314255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2" descr="http://imgsrc.baidu.com/forum/pic/item/b64543a98226cffc27b24d1eb9014a90f703ea86.jpg"/>
          <p:cNvPicPr>
            <a:picLocks noChangeAspect="1"/>
          </p:cNvPicPr>
          <p:nvPr/>
        </p:nvPicPr>
        <p:blipFill>
          <a:blip r:embed="rId3"/>
          <a:srcRect l="13847" r="4836"/>
          <a:stretch>
            <a:fillRect/>
          </a:stretch>
        </p:blipFill>
        <p:spPr>
          <a:xfrm>
            <a:off x="857390" y="-32761"/>
            <a:ext cx="3657908" cy="51762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Text Box 4"/>
          <p:cNvSpPr txBox="1"/>
          <p:nvPr/>
        </p:nvSpPr>
        <p:spPr>
          <a:xfrm>
            <a:off x="5888708" y="56702"/>
            <a:ext cx="1049655" cy="5400549"/>
          </a:xfrm>
          <a:prstGeom prst="rect">
            <a:avLst/>
          </a:prstGeom>
          <a:noFill/>
          <a:ln w="9525">
            <a:noFill/>
          </a:ln>
        </p:spPr>
        <p:txBody>
          <a:bodyPr vert="eaVert" lIns="85591" tIns="42796" rIns="85591" bIns="42796">
            <a:spAutoFit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zh-CN" altLang="en-US" sz="2540" b="1" dirty="0">
                <a:latin typeface="楷体" panose="02010609060101010101" pitchFamily="49" charset="-122"/>
                <a:ea typeface="楷体" panose="02010609060101010101" pitchFamily="49" charset="-122"/>
              </a:rPr>
              <a:t>紫色的圆脸，已经变作</a:t>
            </a:r>
            <a:r>
              <a:rPr lang="zh-CN" altLang="en-US" sz="254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灰黄</a:t>
            </a:r>
            <a:r>
              <a:rPr lang="zh-CN" altLang="en-US" sz="254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22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zh-CN" altLang="en-US" sz="2220" b="1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endParaRPr lang="zh-CN" altLang="en-US" sz="3175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33348" y="-342732"/>
            <a:ext cx="950595" cy="46445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lIns="85591" tIns="42796" rIns="85591" bIns="42796">
            <a:spAutoFit/>
          </a:bodyPr>
          <a:lstStyle/>
          <a:p>
            <a:pPr marL="539115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他头上是一顶</a:t>
            </a:r>
            <a:r>
              <a:rPr kumimoji="0" lang="zh-CN" alt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破毡帽</a:t>
            </a:r>
            <a:r>
              <a:rPr kumimoji="0" lang="zh-CN" alt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/>
            </a:r>
            <a:br>
              <a:rPr kumimoji="0" lang="zh-CN" alt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</a:br>
            <a:endParaRPr kumimoji="1" lang="zh-CN" altLang="en-US" sz="254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5302" name="TextBox 10"/>
          <p:cNvSpPr txBox="1"/>
          <p:nvPr/>
        </p:nvSpPr>
        <p:spPr>
          <a:xfrm>
            <a:off x="4598653" y="56702"/>
            <a:ext cx="1341755" cy="5779822"/>
          </a:xfrm>
          <a:prstGeom prst="rect">
            <a:avLst/>
          </a:prstGeom>
          <a:noFill/>
          <a:ln w="9525">
            <a:noFill/>
          </a:ln>
        </p:spPr>
        <p:txBody>
          <a:bodyPr vert="eaVert" lIns="85591" tIns="42796" rIns="85591" bIns="42796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540" b="1" dirty="0">
                <a:latin typeface="楷体" panose="02010609060101010101" pitchFamily="49" charset="-122"/>
                <a:ea typeface="楷体" panose="02010609060101010101" pitchFamily="49" charset="-122"/>
              </a:rPr>
              <a:t>红活圆实的手，却</a:t>
            </a:r>
            <a:r>
              <a:rPr lang="zh-CN" altLang="en-US" sz="254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又粗又笨</a:t>
            </a:r>
            <a:r>
              <a:rPr lang="zh-CN" altLang="en-US" sz="2540" b="1" dirty="0">
                <a:latin typeface="楷体" panose="02010609060101010101" pitchFamily="49" charset="-122"/>
                <a:ea typeface="楷体" panose="02010609060101010101" pitchFamily="49" charset="-122"/>
              </a:rPr>
              <a:t>而且</a:t>
            </a:r>
            <a:endParaRPr lang="en-US" altLang="zh-CN" sz="254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54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540" b="1" dirty="0">
                <a:latin typeface="楷体" panose="02010609060101010101" pitchFamily="49" charset="-122"/>
                <a:ea typeface="楷体" panose="02010609060101010101" pitchFamily="49" charset="-122"/>
              </a:rPr>
              <a:t>开裂，像是松树皮了。</a:t>
            </a:r>
          </a:p>
        </p:txBody>
      </p:sp>
      <p:pic>
        <p:nvPicPr>
          <p:cNvPr id="55303" name="图片 11" descr="微信截图_201610112038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88" y="-612381"/>
            <a:ext cx="8457416" cy="61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4" name="图片 12" descr="微信截图_201610112038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88" y="5143500"/>
            <a:ext cx="8457416" cy="7018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/>
          <p:nvPr/>
        </p:nvSpPr>
        <p:spPr>
          <a:xfrm>
            <a:off x="747767" y="1220983"/>
            <a:ext cx="7713990" cy="1991360"/>
          </a:xfrm>
          <a:prstGeom prst="rect">
            <a:avLst/>
          </a:prstGeom>
          <a:noFill/>
          <a:ln w="9525">
            <a:noFill/>
          </a:ln>
        </p:spPr>
        <p:txBody>
          <a:bodyPr lIns="85591" tIns="42796" rIns="85591" bIns="42796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4125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125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我们那时候不知道谈些什么，只记得闰土很高兴，说是上城之后，见了许多没有见过的东西。</a:t>
            </a:r>
            <a:endParaRPr lang="zh-CN" altLang="en-US" sz="4125" b="1" dirty="0">
              <a:solidFill>
                <a:srgbClr val="53322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7347" name="Picture 4" descr="H:\故乡绘本\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0956" y="0"/>
            <a:ext cx="1220100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图片 9" descr="微信截图_201610112057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323" y="3058127"/>
            <a:ext cx="3174051" cy="6262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-167656" y="2726487"/>
            <a:ext cx="2074033" cy="378460"/>
          </a:xfrm>
          <a:prstGeom prst="rect">
            <a:avLst/>
          </a:prstGeom>
          <a:noFill/>
          <a:ln w="9525">
            <a:noFill/>
          </a:ln>
        </p:spPr>
        <p:txBody>
          <a:bodyPr lIns="85591" tIns="42796" rIns="85591" bIns="42796">
            <a:spAutoFit/>
          </a:bodyPr>
          <a:lstStyle/>
          <a:p>
            <a:pPr algn="r" eaLnBrk="1" hangingPunct="1"/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我在朦胧中，</a:t>
            </a:r>
            <a:endParaRPr lang="en-US" altLang="zh-CN" sz="190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7339" y="3085848"/>
            <a:ext cx="3827780" cy="378460"/>
          </a:xfrm>
          <a:prstGeom prst="rect">
            <a:avLst/>
          </a:prstGeom>
          <a:noFill/>
          <a:ln w="9525">
            <a:noFill/>
          </a:ln>
        </p:spPr>
        <p:txBody>
          <a:bodyPr wrap="none" lIns="85591" tIns="42796" rIns="85591" bIns="42796">
            <a:spAutoFit/>
          </a:bodyPr>
          <a:lstStyle/>
          <a:p>
            <a:pPr eaLnBrk="1" hangingPunct="1"/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眼前展开一片海边碧绿的沙地来，</a:t>
            </a:r>
            <a:endParaRPr lang="en-US" altLang="zh-CN" sz="190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1458" y="3497827"/>
            <a:ext cx="4559300" cy="378460"/>
          </a:xfrm>
          <a:prstGeom prst="rect">
            <a:avLst/>
          </a:prstGeom>
          <a:noFill/>
          <a:ln w="9525">
            <a:noFill/>
          </a:ln>
        </p:spPr>
        <p:txBody>
          <a:bodyPr wrap="none" lIns="85591" tIns="42796" rIns="85591" bIns="42796">
            <a:spAutoFit/>
          </a:bodyPr>
          <a:lstStyle/>
          <a:p>
            <a:pPr algn="r" eaLnBrk="1" hangingPunct="1"/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上面深蓝的天空中挂着一轮金黄的圆月。</a:t>
            </a:r>
            <a:endParaRPr lang="zh-CN" altLang="en-US" sz="190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15298" y="2686414"/>
            <a:ext cx="5486232" cy="378460"/>
          </a:xfrm>
          <a:prstGeom prst="rect">
            <a:avLst/>
          </a:prstGeom>
          <a:noFill/>
          <a:ln w="9525">
            <a:noFill/>
          </a:ln>
        </p:spPr>
        <p:txBody>
          <a:bodyPr lIns="85591" tIns="42796" rIns="85591" bIns="42796">
            <a:spAutoFit/>
          </a:bodyPr>
          <a:lstStyle/>
          <a:p>
            <a:pPr eaLnBrk="1" hangingPunct="1"/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我想：希望本是无所谓有，无所谓无的。</a:t>
            </a:r>
            <a:endParaRPr lang="en-US" altLang="zh-CN" sz="190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085848"/>
            <a:ext cx="5314866" cy="378460"/>
          </a:xfrm>
          <a:prstGeom prst="rect">
            <a:avLst/>
          </a:prstGeom>
          <a:noFill/>
          <a:ln w="9525">
            <a:noFill/>
          </a:ln>
        </p:spPr>
        <p:txBody>
          <a:bodyPr lIns="85591" tIns="42796" rIns="85591" bIns="42796">
            <a:spAutoFit/>
          </a:bodyPr>
          <a:lstStyle/>
          <a:p>
            <a:pPr eaLnBrk="1" hangingPunct="1"/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这正如地上的</a:t>
            </a:r>
            <a:r>
              <a:rPr lang="zh-CN" altLang="en-US" sz="1905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路；其实</a:t>
            </a:r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地上本没有路</a:t>
            </a:r>
            <a:r>
              <a:rPr lang="en-US" altLang="zh-CN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</a:p>
        </p:txBody>
      </p:sp>
      <p:sp>
        <p:nvSpPr>
          <p:cNvPr id="16" name="矩形 15"/>
          <p:cNvSpPr/>
          <p:nvPr/>
        </p:nvSpPr>
        <p:spPr>
          <a:xfrm>
            <a:off x="4622402" y="3486542"/>
            <a:ext cx="3108960" cy="3848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1905" b="1" dirty="0">
                <a:latin typeface="楷体" panose="02010609060101010101" pitchFamily="49" charset="-122"/>
                <a:ea typeface="楷体" panose="02010609060101010101" pitchFamily="49" charset="-122"/>
              </a:rPr>
              <a:t>走的人多了，也便成了路。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6" grpId="0"/>
      <p:bldP spid="7" grpId="0"/>
      <p:bldP spid="8" grpId="0"/>
      <p:bldP spid="9" grpId="0"/>
      <p:bldP spid="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83487" y="804504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土给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3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3600" kern="1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0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3899" y="2285757"/>
            <a:ext cx="17592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雪地捕鸟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Rectangle 1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35217" y="2271183"/>
            <a:ext cx="1836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瓜地刺猹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Rectangle 1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67914" y="2229347"/>
            <a:ext cx="1496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海边拾贝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Rectangle 10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91251" y="2227639"/>
            <a:ext cx="1719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看跳鱼儿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4154287" y="-965927"/>
            <a:ext cx="441631" cy="56933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83487" y="804504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土给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3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3600" kern="1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0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3899" y="2285757"/>
            <a:ext cx="17592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雪地捕鸟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Rectangle 1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35217" y="2233347"/>
            <a:ext cx="1836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看瓜刺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猹</a:t>
            </a:r>
            <a:endParaRPr lang="zh-CN"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Rectangle 1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67914" y="2229347"/>
            <a:ext cx="1496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海边拾贝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Rectangle 10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71658" y="2162329"/>
            <a:ext cx="1719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看跳鱼儿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4154287" y="-965927"/>
            <a:ext cx="441631" cy="56933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22284" y="3426642"/>
            <a:ext cx="660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快速</a:t>
            </a: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浏览课文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，哪</a:t>
            </a: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几个自然段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写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了看瓜刺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猹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3553097" y="2818816"/>
            <a:ext cx="182880" cy="4733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8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83487" y="804504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土给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3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3600" kern="1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0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3899" y="2285757"/>
            <a:ext cx="17592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雪地捕鸟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Rectangle 1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35217" y="2233347"/>
            <a:ext cx="1836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看瓜刺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猹</a:t>
            </a:r>
            <a:endParaRPr lang="zh-CN"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Rectangle 1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67914" y="2229347"/>
            <a:ext cx="1496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海边拾贝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Rectangle 10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71658" y="2162329"/>
            <a:ext cx="1719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看跳鱼儿</a:t>
            </a:r>
            <a:endParaRPr lang="zh-CN" altLang="en-US" sz="24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4154287" y="-965927"/>
            <a:ext cx="441631" cy="56933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>
            <a:off x="3553097" y="2818816"/>
            <a:ext cx="182880" cy="2852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3562169" y="3576475"/>
            <a:ext cx="182880" cy="2940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337075" y="3855550"/>
            <a:ext cx="639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自然段       第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10----16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自然段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36" y="3389610"/>
            <a:ext cx="618188" cy="61818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528448" y="3187683"/>
            <a:ext cx="660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快速</a:t>
            </a: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浏览课文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，哪</a:t>
            </a: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几个自然段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写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了看瓜刺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猹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883" y="419953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内容占位符 2"/>
          <p:cNvSpPr>
            <a:spLocks noGrp="1"/>
          </p:cNvSpPr>
          <p:nvPr userDrawn="1">
            <p:ph idx="1"/>
          </p:nvPr>
        </p:nvSpPr>
        <p:spPr>
          <a:xfrm>
            <a:off x="417830" y="-11430"/>
            <a:ext cx="6400800" cy="1314450"/>
          </a:xfrm>
        </p:spPr>
        <p:txBody>
          <a:bodyPr vert="horz" wrap="square" lIns="107835" tIns="53918" rIns="107835" bIns="53918" anchor="t">
            <a:noAutofit/>
          </a:bodyPr>
          <a:lstStyle/>
          <a:p>
            <a:pPr marL="0" indent="0">
              <a:buNone/>
            </a:pPr>
            <a:r>
              <a:rPr lang="zh-CN" altLang="zh-CN" sz="2400" kern="0" dirty="0">
                <a:solidFill>
                  <a:srgbClr val="333333"/>
                </a:solidFill>
                <a:latin typeface="等线" panose="02010600030101010101" pitchFamily="2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83487" y="804504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闰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土给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讲的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四件</a:t>
            </a:r>
            <a:r>
              <a:rPr lang="zh-CN" altLang="zh-CN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新鲜事</a:t>
            </a:r>
            <a:r>
              <a:rPr lang="zh-CN" altLang="en-US" sz="3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3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3600" kern="1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0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2715" y="2285757"/>
            <a:ext cx="17592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雪地捕鸟</a:t>
            </a:r>
            <a:endParaRPr lang="zh-CN" altLang="en-US" sz="2400" b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Rectangle 1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31129" y="2158428"/>
            <a:ext cx="1836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看瓜刺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猹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Rectangle 1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67914" y="2229347"/>
            <a:ext cx="1496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海边拾贝</a:t>
            </a:r>
            <a:endParaRPr lang="zh-CN" altLang="en-US" sz="2400" b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Rectangle 10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4651" y="2227602"/>
            <a:ext cx="1719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看跳鱼儿</a:t>
            </a:r>
            <a:endParaRPr lang="zh-CN" altLang="en-US" sz="2400" b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rcRect l="44857" t="14646" r="42079" b="30104"/>
          <a:stretch>
            <a:fillRect/>
          </a:stretch>
        </p:blipFill>
        <p:spPr>
          <a:xfrm rot="16200000">
            <a:off x="3708401" y="1188958"/>
            <a:ext cx="511199" cy="38449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rcRect l="56105" t="13294" r="30457" b="36052"/>
          <a:stretch>
            <a:fillRect/>
          </a:stretch>
        </p:blipFill>
        <p:spPr>
          <a:xfrm rot="16200000">
            <a:off x="3689788" y="1988492"/>
            <a:ext cx="483031" cy="3779566"/>
          </a:xfrm>
          <a:prstGeom prst="rect">
            <a:avLst/>
          </a:prstGeom>
        </p:spPr>
      </p:pic>
      <p:sp>
        <p:nvSpPr>
          <p:cNvPr id="4" name="左大括号 3"/>
          <p:cNvSpPr/>
          <p:nvPr/>
        </p:nvSpPr>
        <p:spPr>
          <a:xfrm rot="5400000">
            <a:off x="4154287" y="-965927"/>
            <a:ext cx="441631" cy="56933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806"/>
            <a:ext cx="9144001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841" y="4378144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316" y="4119791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0518" y="4184291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2" name="Rectangle 12"/>
          <p:cNvSpPr>
            <a:spLocks noGrp="1" noChangeArrowheads="1"/>
          </p:cNvSpPr>
          <p:nvPr/>
        </p:nvSpPr>
        <p:spPr>
          <a:xfrm>
            <a:off x="774064" y="407670"/>
            <a:ext cx="7795169" cy="4467225"/>
          </a:xfrm>
          <a:prstGeom prst="rect">
            <a:avLst/>
          </a:prstGeom>
        </p:spPr>
        <p:txBody>
          <a:bodyPr vert="horz" wrap="square" lIns="85591" tIns="42796" rIns="85591" bIns="42796" numCol="1" rtlCol="0" anchor="t" anchorCtr="0" compatLnSpc="1">
            <a:normAutofit fontScale="97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495" marR="0" lvl="0" indent="-40449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altLang="zh-CN" sz="222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楷体_GB2312" pitchFamily="49" charset="-122"/>
              <a:cs typeface="+mn-cs"/>
            </a:endParaRPr>
          </a:p>
          <a:p>
            <a:pPr marL="404495" marR="0" lvl="0" indent="-40449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defRPr/>
            </a:pPr>
            <a:r>
              <a:rPr kumimoji="0" lang="zh-CN" altLang="en-US" sz="301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华文楷体" panose="02010600040101010101" pitchFamily="2" charset="-122"/>
              </a:rPr>
              <a:t>                                    </a:t>
            </a:r>
            <a:endParaRPr kumimoji="0" lang="en-US" altLang="zh-CN" sz="3015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华文楷体" panose="02010600040101010101" pitchFamily="2" charset="-122"/>
            </a:endParaRPr>
          </a:p>
          <a:p>
            <a:pPr marL="404495" marR="0" lvl="0" indent="-40449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defRPr/>
            </a:pPr>
            <a:r>
              <a:rPr kumimoji="0" lang="zh-CN" altLang="en-US" sz="2855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华文楷体" panose="02010600040101010101" pitchFamily="2" charset="-122"/>
              </a:rPr>
              <a:t> </a:t>
            </a:r>
            <a:r>
              <a:rPr kumimoji="0" lang="zh-CN" altLang="en-US" sz="285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华文楷体" panose="02010600040101010101" pitchFamily="2" charset="-122"/>
              </a:rPr>
              <a:t>            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</a:t>
            </a:r>
            <a:r>
              <a:rPr kumimoji="0" lang="en-US" altLang="zh-CN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en-US" altLang="zh-CN" sz="26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，说说闰土是个怎样的少年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批注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</a:rPr>
              <a:t>关键语句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</a:rPr>
              <a:t>，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</a:rPr>
              <a:t>然后小组合作完成共学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</a:rPr>
              <a:t>单。</a:t>
            </a:r>
            <a:endParaRPr kumimoji="0" lang="en-US" altLang="zh-CN" sz="262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7" name="矩形 3"/>
          <p:cNvSpPr>
            <a:spLocks noChangeArrowheads="1"/>
          </p:cNvSpPr>
          <p:nvPr/>
        </p:nvSpPr>
        <p:spPr bwMode="auto">
          <a:xfrm>
            <a:off x="1827313" y="2655556"/>
            <a:ext cx="35432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zh-CN" altLang="en-US" sz="24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温馨</a:t>
            </a:r>
            <a:r>
              <a:rPr lang="zh-CN" altLang="en-US" sz="24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提示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endParaRPr kumimoji="0" lang="en-US" altLang="zh-CN" sz="222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●</a:t>
            </a:r>
            <a:r>
              <a:rPr lang="zh-CN" altLang="en-US" sz="20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准确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lang="en-US" altLang="zh-CN" sz="2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●</a:t>
            </a:r>
            <a:r>
              <a:rPr lang="zh-CN" altLang="en-US" sz="20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不同方面</a:t>
            </a:r>
            <a:endParaRPr lang="en-US" altLang="zh-CN" sz="2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28320" y="1091303"/>
            <a:ext cx="7329880" cy="2918748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307628" y="826853"/>
            <a:ext cx="2971263" cy="476359"/>
          </a:xfrm>
          <a:prstGeom prst="roundRect">
            <a:avLst/>
          </a:prstGeom>
          <a:solidFill>
            <a:srgbClr val="0F7701"/>
          </a:solidFill>
          <a:ln>
            <a:solidFill>
              <a:srgbClr val="0A4F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  <a:sym typeface="+mn-ea"/>
              </a:rPr>
              <a:t>共</a:t>
            </a:r>
            <a:r>
              <a:rPr lang="zh-CN" altLang="en-US" sz="32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  <a:sym typeface="+mn-ea"/>
              </a:rPr>
              <a:t>学提示</a:t>
            </a:r>
            <a:endParaRPr lang="zh-CN" altLang="en-US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4811995" y="2657005"/>
            <a:ext cx="3543244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汇报要求：</a:t>
            </a:r>
            <a:endParaRPr kumimoji="0" lang="en-US" altLang="zh-CN" sz="222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03225" marR="0" lvl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●</a:t>
            </a:r>
            <a:r>
              <a:rPr lang="zh-CN" altLang="en-US" sz="2000" b="1" noProof="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紧扣文本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●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讲出依据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80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3452745" y="612140"/>
            <a:ext cx="4808386" cy="916693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16030" y="612140"/>
            <a:ext cx="458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            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走路的人口渴了摘一个瓜吃，我们这里是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不算偷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看瓜刺猹汇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587" y="3598707"/>
            <a:ext cx="517544" cy="51754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4899" y="1703073"/>
            <a:ext cx="4886232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400" b="0" dirty="0">
                <a:solidFill>
                  <a:srgbClr val="000000"/>
                </a:solidFill>
                <a:latin typeface="Calibri" panose="020F0502020204030204" charset="0"/>
              </a:rPr>
              <a:t>       </a:t>
            </a:r>
            <a:r>
              <a:rPr lang="zh-CN" altLang="en-US" sz="2400" b="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24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月亮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地下，你听，啦</a:t>
            </a:r>
            <a:r>
              <a:rPr lang="zh-CN" sz="24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啦</a:t>
            </a:r>
            <a:r>
              <a:rPr lang="zh-CN" altLang="en-US" sz="2400" dirty="0" smtClean="0">
                <a:solidFill>
                  <a:srgbClr val="000000"/>
                </a:solidFill>
                <a:ea typeface="楷体" panose="02010609060101010101" pitchFamily="49" charset="-122"/>
              </a:rPr>
              <a:t>的</a:t>
            </a:r>
            <a:r>
              <a:rPr lang="zh-CN" sz="2400" dirty="0" smtClean="0">
                <a:solidFill>
                  <a:srgbClr val="000000"/>
                </a:solidFill>
                <a:ea typeface="楷体" panose="02010609060101010101" pitchFamily="49" charset="-122"/>
              </a:rPr>
              <a:t>响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了，猹在咬瓜了。你便</a:t>
            </a:r>
            <a:r>
              <a:rPr lang="zh-CN" sz="2400" dirty="0">
                <a:solidFill>
                  <a:srgbClr val="FF0000"/>
                </a:solidFill>
                <a:ea typeface="楷体" panose="02010609060101010101" pitchFamily="49" charset="-122"/>
              </a:rPr>
              <a:t>捏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了胡叉，</a:t>
            </a:r>
            <a:r>
              <a:rPr lang="zh-CN" sz="2400" dirty="0">
                <a:solidFill>
                  <a:srgbClr val="FF0000"/>
                </a:solidFill>
                <a:ea typeface="楷体" panose="02010609060101010101" pitchFamily="49" charset="-122"/>
              </a:rPr>
              <a:t>轻轻地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走去</a:t>
            </a:r>
            <a:r>
              <a:rPr lang="en-US" sz="2400" dirty="0">
                <a:solidFill>
                  <a:srgbClr val="000000"/>
                </a:solidFill>
                <a:latin typeface="楷体" panose="02010609060101010101" pitchFamily="49" charset="-122"/>
              </a:rPr>
              <a:t>……”</a:t>
            </a:r>
            <a:endParaRPr lang="en-US" sz="2400" dirty="0">
              <a:solidFill>
                <a:srgbClr val="000000"/>
              </a:solidFill>
              <a:latin typeface="Calibri" panose="020F0502020204030204" charset="0"/>
            </a:endParaRPr>
          </a:p>
          <a:p>
            <a:pPr indent="0"/>
            <a:r>
              <a:rPr lang="en-US" sz="2400" dirty="0">
                <a:solidFill>
                  <a:srgbClr val="000000"/>
                </a:solidFill>
                <a:latin typeface="Calibri" panose="020F0502020204030204" charset="0"/>
              </a:rPr>
              <a:t>        </a:t>
            </a:r>
            <a:endParaRPr lang="en-US" altLang="en-US" sz="2400" dirty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426893" y="1678414"/>
            <a:ext cx="4928831" cy="1230216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342850" y="2978961"/>
            <a:ext cx="4862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charset="0"/>
              </a:rPr>
              <a:t>        </a:t>
            </a:r>
            <a:r>
              <a:rPr lang="zh-CN" altLang="en-US" sz="2400" dirty="0" smtClean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sz="2400" dirty="0" smtClean="0">
                <a:solidFill>
                  <a:srgbClr val="000000"/>
                </a:solidFill>
                <a:ea typeface="楷体" panose="02010609060101010101" pitchFamily="49" charset="-122"/>
              </a:rPr>
              <a:t>有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胡叉呢。走到了，看见</a:t>
            </a:r>
            <a:r>
              <a:rPr lang="zh-CN" sz="2400" dirty="0">
                <a:ea typeface="楷体" panose="02010609060101010101" pitchFamily="49" charset="-122"/>
              </a:rPr>
              <a:t>猹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了，你便</a:t>
            </a:r>
            <a:r>
              <a:rPr lang="zh-CN" sz="2400" dirty="0">
                <a:solidFill>
                  <a:srgbClr val="FF0000"/>
                </a:solidFill>
                <a:ea typeface="楷体" panose="02010609060101010101" pitchFamily="49" charset="-122"/>
              </a:rPr>
              <a:t>刺</a:t>
            </a:r>
            <a:r>
              <a:rPr lang="zh-CN" sz="2400" dirty="0">
                <a:solidFill>
                  <a:srgbClr val="000000"/>
                </a:solidFill>
                <a:ea typeface="楷体" panose="02010609060101010101" pitchFamily="49" charset="-122"/>
              </a:rPr>
              <a:t>。</a:t>
            </a:r>
            <a:r>
              <a:rPr lang="en-US" sz="2400" dirty="0">
                <a:solidFill>
                  <a:srgbClr val="000000"/>
                </a:solidFill>
                <a:latin typeface="楷体" panose="02010609060101010101" pitchFamily="49" charset="-122"/>
              </a:rPr>
              <a:t>”</a:t>
            </a:r>
            <a:endParaRPr lang="en-US" altLang="en-US" sz="2400" dirty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414250" y="3038556"/>
            <a:ext cx="4908949" cy="1085703"/>
          </a:xfrm>
          <a:prstGeom prst="roundRect">
            <a:avLst/>
          </a:prstGeom>
          <a:noFill/>
          <a:ln w="19050"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781904" y="597889"/>
            <a:ext cx="2530927" cy="3621398"/>
            <a:chOff x="701223" y="626105"/>
            <a:chExt cx="2530927" cy="36213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" r="1854" b="3178"/>
            <a:stretch/>
          </p:blipFill>
          <p:spPr>
            <a:xfrm>
              <a:off x="701223" y="626105"/>
              <a:ext cx="2530927" cy="362139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576884" y="2431493"/>
              <a:ext cx="229925" cy="1408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02749" y="2679590"/>
              <a:ext cx="109216" cy="16227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532559" y="2660372"/>
              <a:ext cx="255079" cy="1574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180674" y="3173805"/>
              <a:ext cx="109216" cy="16227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1"/>
  <p:tag name="KSO_WM_UNIT_ID" val="diagram160013_4*n_h_f*1_2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2"/>
  <p:tag name="KSO_WM_UNIT_ID" val="diagram160013_4*n_h_f*1_2_2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3"/>
  <p:tag name="KSO_WM_UNIT_ID" val="diagram160013_4*n_h_f*1_2_3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4"/>
  <p:tag name="KSO_WM_UNIT_ID" val="diagram160013_4*n_h_f*1_2_4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1"/>
  <p:tag name="KSO_WM_UNIT_ID" val="diagram160013_4*n_h_f*1_2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2"/>
  <p:tag name="KSO_WM_UNIT_ID" val="diagram160013_4*n_h_f*1_2_2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3"/>
  <p:tag name="KSO_WM_UNIT_ID" val="diagram160013_4*n_h_f*1_2_3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4"/>
  <p:tag name="KSO_WM_UNIT_ID" val="diagram160013_4*n_h_f*1_2_4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1"/>
  <p:tag name="KSO_WM_UNIT_ID" val="diagram160013_4*n_h_f*1_2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2"/>
  <p:tag name="KSO_WM_UNIT_ID" val="diagram160013_4*n_h_f*1_2_2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3"/>
  <p:tag name="KSO_WM_UNIT_ID" val="diagram160013_4*n_h_f*1_2_3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2"/>
  <p:tag name="KSO_WM_UNIT_ID" val="diagram160013_4*n_h_f*1_2_2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4"/>
  <p:tag name="KSO_WM_UNIT_ID" val="diagram160013_4*n_h_f*1_2_4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3"/>
  <p:tag name="KSO_WM_UNIT_ID" val="diagram160013_4*n_h_f*1_2_3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4"/>
  <p:tag name="KSO_WM_UNIT_ID" val="diagram160013_4*n_h_f*1_2_4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1"/>
  <p:tag name="KSO_WM_UNIT_ID" val="diagram160013_4*n_h_f*1_2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2"/>
  <p:tag name="KSO_WM_UNIT_ID" val="diagram160013_4*n_h_f*1_2_2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3"/>
  <p:tag name="KSO_WM_UNIT_ID" val="diagram160013_4*n_h_f*1_2_3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4"/>
  <p:tag name="KSO_WM_UNIT_ID" val="diagram160013_4*n_h_f*1_2_4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2_1"/>
  <p:tag name="KSO_WM_UNIT_ID" val="diagram160013_4*n_h_f*1_2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n1-1"/>
  <p:tag name="KSO_WM_UNIT_PRESET_TEXT" val="LOREM"/>
  <p:tag name="KSO_WM_UNIT_SHADOW_SCHEMECOLOR_INDEX" val="13"/>
  <p:tag name="KSO_WM_UNIT_TEXT_FILL_FORE_SCHEMECOLOR_INDEX" val="5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4446</Words>
  <Application>Microsoft Office PowerPoint</Application>
  <PresentationFormat>全屏显示(16:9)</PresentationFormat>
  <Paragraphs>522</Paragraphs>
  <Slides>37</Slides>
  <Notes>35</Notes>
  <HiddenSlides>0</HiddenSlides>
  <MMClips>10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楷体</vt:lpstr>
      <vt:lpstr>Calibri</vt:lpstr>
      <vt:lpstr>微软雅黑</vt:lpstr>
      <vt:lpstr>等线</vt:lpstr>
      <vt:lpstr>华文楷体</vt:lpstr>
      <vt:lpstr>Arial</vt:lpstr>
      <vt:lpstr>楷体_GB2312</vt:lpstr>
      <vt:lpstr>Wingdings 2</vt:lpstr>
      <vt:lpstr>Hei</vt:lpstr>
      <vt:lpstr>隶书</vt:lpstr>
      <vt:lpstr>汉仪松阳体 W</vt:lpstr>
      <vt:lpstr>宋体</vt:lpstr>
      <vt:lpstr>黑体</vt:lpstr>
      <vt:lpstr>Times New Roman</vt:lpstr>
      <vt:lpstr>Wingdings</vt:lpstr>
      <vt:lpstr>Office 主题</vt:lpstr>
      <vt:lpstr>                      少年闰土（第二课时）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qhfx</cp:lastModifiedBy>
  <cp:revision>264</cp:revision>
  <dcterms:created xsi:type="dcterms:W3CDTF">2020-02-08T03:57:00Z</dcterms:created>
  <dcterms:modified xsi:type="dcterms:W3CDTF">2020-11-16T07:34:01Z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