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81" r:id="rId2"/>
    <p:sldId id="365" r:id="rId3"/>
    <p:sldId id="366" r:id="rId4"/>
    <p:sldId id="334" r:id="rId5"/>
    <p:sldId id="350" r:id="rId6"/>
    <p:sldId id="367" r:id="rId7"/>
    <p:sldId id="351" r:id="rId8"/>
    <p:sldId id="369" r:id="rId9"/>
    <p:sldId id="370" r:id="rId10"/>
    <p:sldId id="372" r:id="rId11"/>
    <p:sldId id="356" r:id="rId12"/>
    <p:sldId id="380" r:id="rId13"/>
    <p:sldId id="373" r:id="rId14"/>
    <p:sldId id="374" r:id="rId15"/>
    <p:sldId id="358" r:id="rId16"/>
    <p:sldId id="376" r:id="rId17"/>
    <p:sldId id="375" r:id="rId18"/>
    <p:sldId id="323" r:id="rId19"/>
    <p:sldId id="378" r:id="rId20"/>
    <p:sldId id="348" r:id="rId21"/>
    <p:sldId id="312" r:id="rId22"/>
  </p:sldIdLst>
  <p:sldSz cx="9144000" cy="5143500" type="screen16x9"/>
  <p:notesSz cx="6858000" cy="9144000"/>
  <p:embeddedFontLst>
    <p:embeddedFont>
      <p:font typeface="华文楷体" panose="0201060004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汉仪松阳体 W" panose="02010600030101010101" charset="-122"/>
      <p:regular r:id="rId29"/>
    </p:embeddedFont>
    <p:embeddedFont>
      <p:font typeface="仿宋" panose="02010609060101010101" pitchFamily="49" charset="-122"/>
      <p:regular r:id="rId30"/>
    </p:embeddedFont>
    <p:embeddedFont>
      <p:font typeface="黑体" panose="02010609060101010101" pitchFamily="49" charset="-122"/>
      <p:regular r:id="rId31"/>
    </p:embeddedFont>
    <p:embeddedFont>
      <p:font typeface="楷体" panose="02010609060101010101" pitchFamily="49" charset="-122"/>
      <p:regular r:id="rId32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C0D"/>
    <a:srgbClr val="F7860C"/>
    <a:srgbClr val="FE9B1C"/>
    <a:srgbClr val="7DDDFF"/>
    <a:srgbClr val="0F7701"/>
    <a:srgbClr val="0A4F01"/>
    <a:srgbClr val="FFFDA7"/>
    <a:srgbClr val="FFFC72"/>
    <a:srgbClr val="FFFEC9"/>
    <a:srgbClr val="FFE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0" autoAdjust="0"/>
    <p:restoredTop sz="86004" autoAdjust="0"/>
  </p:normalViewPr>
  <p:slideViewPr>
    <p:cSldViewPr snapToGrid="0" snapToObjects="1">
      <p:cViewPr>
        <p:scale>
          <a:sx n="71" d="100"/>
          <a:sy n="71" d="100"/>
        </p:scale>
        <p:origin x="-1296" y="-252"/>
      </p:cViewPr>
      <p:guideLst>
        <p:guide orient="horz" pos="162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52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20</a:t>
            </a:r>
            <a:r>
              <a:rPr kumimoji="1" lang="zh-CN" altLang="en-US" baseline="0" dirty="0" smtClean="0"/>
              <a:t> 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课程片名字体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dirty="0" smtClean="0"/>
              <a:t>汉仪松阳  大小</a:t>
            </a:r>
            <a:r>
              <a:rPr kumimoji="1" lang="en-US" altLang="zh-CN" dirty="0" smtClean="0"/>
              <a:t>54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第一课时字体：宋体，大小</a:t>
            </a:r>
            <a:r>
              <a:rPr kumimoji="1" lang="en-US" altLang="zh-CN" dirty="0" smtClean="0"/>
              <a:t>25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20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>
                <a:solidFill>
                  <a:prstClr val="black"/>
                </a:solidFill>
              </a:rPr>
              <a:pPr/>
              <a:t>10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>
                <a:solidFill>
                  <a:prstClr val="black"/>
                </a:solidFill>
              </a:rPr>
              <a:pPr/>
              <a:t>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>
                <a:solidFill>
                  <a:prstClr val="black"/>
                </a:solidFill>
              </a:rPr>
              <a:pPr/>
              <a:t>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>
                <a:solidFill>
                  <a:prstClr val="black"/>
                </a:solidFill>
              </a:rPr>
              <a:pPr/>
              <a:t>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首页课程的名称要大些，与年级学科这个字体有区分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国家中小学课程资源：黑体  大小</a:t>
            </a:r>
            <a:r>
              <a:rPr kumimoji="1" lang="en-US" altLang="zh-CN" dirty="0" smtClean="0"/>
              <a:t>14</a:t>
            </a:r>
            <a:r>
              <a:rPr kumimoji="1" lang="zh-CN" altLang="en-US" baseline="0" dirty="0" smtClean="0"/>
              <a:t> ；  </a:t>
            </a:r>
            <a:endParaRPr kumimoji="1" lang="en-US" altLang="zh-CN" baseline="0" dirty="0" smtClean="0"/>
          </a:p>
          <a:p>
            <a:r>
              <a:rPr kumimoji="1" lang="zh-CN" altLang="en-US" baseline="0" dirty="0" smtClean="0"/>
              <a:t>内容小标题字体 </a:t>
            </a:r>
            <a:r>
              <a:rPr kumimoji="1" lang="en-US" altLang="zh-CN" baseline="0" dirty="0" smtClean="0"/>
              <a:t>: </a:t>
            </a:r>
            <a:r>
              <a:rPr kumimoji="1" lang="zh-CN" altLang="en-US" baseline="0" dirty="0" smtClean="0"/>
              <a:t>黑体加醋</a:t>
            </a:r>
            <a:r>
              <a:rPr kumimoji="1" lang="zh-CN" altLang="en-US" dirty="0" smtClean="0"/>
              <a:t>  大小</a:t>
            </a:r>
            <a:r>
              <a:rPr kumimoji="1" lang="en-US" altLang="zh-CN" dirty="0" smtClean="0"/>
              <a:t>32 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作者字体：宋体，大小</a:t>
            </a:r>
            <a:r>
              <a:rPr kumimoji="1" lang="en-US" altLang="zh-CN" dirty="0" smtClean="0"/>
              <a:t>18 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 </a:t>
            </a:r>
          </a:p>
          <a:p>
            <a:r>
              <a:rPr kumimoji="1" lang="zh-CN" altLang="en-US" dirty="0" smtClean="0"/>
              <a:t>年级学科字体：楷体，大小</a:t>
            </a:r>
            <a:r>
              <a:rPr kumimoji="1" lang="en-US" altLang="zh-CN" dirty="0" smtClean="0"/>
              <a:t>18</a:t>
            </a:r>
            <a:r>
              <a:rPr kumimoji="1" lang="zh-CN" altLang="en-US" dirty="0" smtClean="0"/>
              <a:t>；</a:t>
            </a:r>
            <a:endParaRPr kumimoji="1" lang="en-US" altLang="zh-CN" dirty="0" smtClean="0"/>
          </a:p>
          <a:p>
            <a:r>
              <a:rPr kumimoji="1" lang="zh-CN" altLang="en-US" dirty="0" smtClean="0"/>
              <a:t>*年级**课字体：汉仪松阳，大小</a:t>
            </a:r>
            <a:r>
              <a:rPr kumimoji="1" lang="en-US" altLang="zh-CN" dirty="0" smtClean="0"/>
              <a:t>14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2020/11/21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593991" y="1736774"/>
            <a:ext cx="8781388" cy="56261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                      </a:t>
            </a:r>
            <a:r>
              <a:rPr lang="zh-CN" altLang="en-US" b="1" dirty="0" smtClean="0">
                <a:solidFill>
                  <a:schemeClr val="bg1"/>
                </a:solidFill>
              </a:rPr>
              <a:t>习作：有你，真好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（第二课时）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1"/>
            <a:ext cx="7030985" cy="10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：六年级     学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科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：语文（统编版）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主讲人：栾红艳     学  校：北京市海淀区羊坊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店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中心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小学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white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53885" y="658262"/>
            <a:ext cx="6218183" cy="2061713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0586" y="841815"/>
            <a:ext cx="5944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修改前：</a:t>
            </a:r>
            <a:endParaRPr lang="en-US" altLang="zh-CN" b="1" kern="1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r>
              <a:rPr lang="en-US" altLang="zh-CN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b="1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en-US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我们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终于来到了梦寐以求的大草原。一大片油菜花</a:t>
            </a:r>
            <a:r>
              <a:rPr lang="zh-CN" altLang="en-US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展现在我们面前，面对如此美景，我们忍不住举起相机开始拍照。突然，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我被黄蜂蛰了一下</a:t>
            </a:r>
            <a:r>
              <a:rPr lang="zh-CN" altLang="en-US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。您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听到我的尖叫，立刻过来</a:t>
            </a:r>
            <a:r>
              <a:rPr lang="zh-CN" altLang="en-US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当时手里什么都没有，就</a:t>
            </a:r>
            <a:r>
              <a:rPr lang="zh-CN" altLang="en-US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脱下外衣，一边用衣服抽打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蜜蜂</a:t>
            </a:r>
            <a:r>
              <a:rPr lang="zh-CN" altLang="en-US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，一边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努力地安慰我</a:t>
            </a:r>
            <a:r>
              <a:rPr lang="zh-CN" altLang="en-US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r>
              <a:rPr lang="en-US" altLang="zh-CN" sz="105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 </a:t>
            </a:r>
            <a:endParaRPr lang="zh-CN" altLang="zh-CN" sz="1050" b="1" kern="1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</p:txBody>
      </p:sp>
      <p:pic>
        <p:nvPicPr>
          <p:cNvPr id="9" name="第二课时 黄蜂修改前评价 终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8995" y="4285630"/>
            <a:ext cx="609600" cy="609600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6758"/>
              </p:ext>
            </p:extLst>
          </p:nvPr>
        </p:nvGraphicFramePr>
        <p:xfrm>
          <a:off x="1096930" y="2817960"/>
          <a:ext cx="6218183" cy="2029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4070"/>
                <a:gridCol w="2534113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     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《有你，真好》作文评价表</a:t>
                      </a: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86793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        评价要点</a:t>
                      </a:r>
                      <a:endParaRPr lang="zh-CN" altLang="zh-CN" sz="14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评价 </a:t>
                      </a: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endParaRPr lang="en-US" altLang="zh-CN" sz="1400" b="1" kern="100" dirty="0" smtClean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2309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选择一个人来写，能表达出真情实感。</a:t>
                      </a:r>
                      <a:endParaRPr lang="zh-CN" altLang="zh-CN" sz="14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881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2.</a:t>
                      </a:r>
                      <a:r>
                        <a:rPr lang="zh-CN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选择感触最深、有新意的</a:t>
                      </a: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素</a:t>
                      </a:r>
                      <a:r>
                        <a:rPr lang="zh-CN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材进行写作。</a:t>
                      </a: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526529"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3.</a:t>
                      </a: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把当时的场景写具体。</a:t>
                      </a: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1311207" y="3836812"/>
            <a:ext cx="2896373" cy="759590"/>
            <a:chOff x="1510399" y="3813718"/>
            <a:chExt cx="2896373" cy="75959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510400" y="3813718"/>
              <a:ext cx="289637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510399" y="4573308"/>
              <a:ext cx="171077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7409272" y="1518923"/>
            <a:ext cx="1479557" cy="523220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爸爸的</a:t>
            </a:r>
            <a:r>
              <a:rPr lang="zh-CN" altLang="en-US" sz="14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动作描写</a:t>
            </a:r>
            <a:endParaRPr lang="en-US" altLang="zh-CN" sz="1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语言</a:t>
            </a:r>
            <a:r>
              <a:rPr lang="zh-CN" altLang="en-US" sz="1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描写</a:t>
            </a:r>
            <a:endParaRPr lang="en-US" altLang="zh-CN" sz="1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409272" y="981632"/>
            <a:ext cx="1479558" cy="307777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黄蜂的放肆凶狠</a:t>
            </a:r>
            <a:endParaRPr lang="en-US" altLang="zh-CN" sz="1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441417" y="2163630"/>
            <a:ext cx="1447411" cy="307777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我的心理描写</a:t>
            </a:r>
          </a:p>
        </p:txBody>
      </p:sp>
    </p:spTree>
    <p:extLst>
      <p:ext uri="{BB962C8B-B14F-4D97-AF65-F5344CB8AC3E}">
        <p14:creationId xmlns:p14="http://schemas.microsoft.com/office/powerpoint/2010/main" val="361253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91015" y="914075"/>
            <a:ext cx="7727795" cy="2677656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修改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后</a:t>
            </a:r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</a:t>
            </a:r>
            <a:r>
              <a:rPr lang="en-US" altLang="zh-CN" sz="2400" b="1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  <a:p>
            <a:r>
              <a:rPr lang="en-US" altLang="zh-CN" b="1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万万没有想到花海中，有一只黄蜂已经悄悄盯上了我。当我正陶醉在美景之中，它渐渐逼近了！猛然间，它向我冲过来，我发现了危险，惊恐地左躲右闪，心里怕极了。突然，感到了右手拇指的一阵疼痛，不好！我被蛰了！顿时，我大声地尖叫起来，哭喊着。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您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闻声向我冲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过来，就像一个勇士，一把把我护在身后，脱下外衣，一顿乱打。黄蜂可能被猛烈地抽打吓到了，“嗖”的一下飞走了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。您转过身一把抓起我受伤的手，脸上写满了心疼。您安慰我说：“走，咱们赶紧找一家附近的医院看一看，要坚强啊！” </a:t>
            </a:r>
          </a:p>
        </p:txBody>
      </p:sp>
      <p:pic>
        <p:nvPicPr>
          <p:cNvPr id="4" name="第二课时  黄蜂作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386" y="4360228"/>
            <a:ext cx="609600" cy="6096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09221" y="1616473"/>
            <a:ext cx="7282489" cy="1918007"/>
            <a:chOff x="709221" y="1616473"/>
            <a:chExt cx="7282489" cy="1918007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184972" y="1616473"/>
              <a:ext cx="679930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767702" y="1902688"/>
              <a:ext cx="721657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75139" y="2155447"/>
              <a:ext cx="721657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767701" y="2452813"/>
              <a:ext cx="721657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67700" y="2720443"/>
              <a:ext cx="721657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75138" y="2999223"/>
              <a:ext cx="721657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67699" y="3266852"/>
              <a:ext cx="721657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709221" y="3534480"/>
              <a:ext cx="130915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第二课时 黄蜂修改后评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0506" y="3948548"/>
            <a:ext cx="425878" cy="4258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2694" y="653701"/>
            <a:ext cx="7634378" cy="2677656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修改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后</a:t>
            </a:r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</a:t>
            </a:r>
            <a:r>
              <a:rPr lang="en-US" altLang="zh-CN" sz="2400" b="1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  <a:p>
            <a:r>
              <a:rPr lang="en-US" altLang="zh-CN" b="1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万万没有想到花海中，有一只黄蜂已经悄悄盯上了我。当我正陶醉在美景之中，它渐渐逼近了！猛然间，它向我冲过来，我发现了危险，惊恐地左躲右闪，心里怕极了。突然，感到了右手拇指的一阵疼痛，不好！我被蛰了！顿时，我大声地尖叫起来，哭喊着。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您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闻声向我冲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过来，就像一个勇士，一把把我护在身后，脱下外衣，一顿乱打。黄蜂可能被猛烈地抽打吓到了，“嗖”的一下飞走了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。您转过身一把抓起我受伤的手，脸上写满了心疼。您安慰我说：“走，咱们赶紧找一家附近的医院看一看，要坚强啊！” 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495435" y="1181804"/>
            <a:ext cx="8401117" cy="2112383"/>
            <a:chOff x="495435" y="1181804"/>
            <a:chExt cx="8401117" cy="2112383"/>
          </a:xfrm>
        </p:grpSpPr>
        <p:grpSp>
          <p:nvGrpSpPr>
            <p:cNvPr id="11" name="组合 10"/>
            <p:cNvGrpSpPr/>
            <p:nvPr/>
          </p:nvGrpSpPr>
          <p:grpSpPr>
            <a:xfrm>
              <a:off x="8160126" y="1181804"/>
              <a:ext cx="736426" cy="1594343"/>
              <a:chOff x="8160126" y="1181804"/>
              <a:chExt cx="736426" cy="1594343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180060" y="1792474"/>
                <a:ext cx="698774" cy="400110"/>
              </a:xfrm>
              <a:prstGeom prst="rect">
                <a:avLst/>
              </a:prstGeom>
              <a:noFill/>
              <a:ln w="47625" cmpd="thickThin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000" kern="100" dirty="0" smtClean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仿宋" panose="02010609060101010101" pitchFamily="49" charset="-122"/>
                  </a:rPr>
                  <a:t>神态</a:t>
                </a:r>
                <a:endParaRPr lang="zh-CN" altLang="en-US" sz="20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8160126" y="1181804"/>
                <a:ext cx="718708" cy="400110"/>
              </a:xfrm>
              <a:prstGeom prst="rect">
                <a:avLst/>
              </a:prstGeom>
              <a:noFill/>
              <a:ln w="47625" cmpd="thickThin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000" kern="100" dirty="0" smtClean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仿宋" panose="02010609060101010101" pitchFamily="49" charset="-122"/>
                  </a:rPr>
                  <a:t>动作</a:t>
                </a:r>
                <a:endParaRPr lang="zh-CN" altLang="en-US" sz="20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8180060" y="2376037"/>
                <a:ext cx="716492" cy="400110"/>
              </a:xfrm>
              <a:prstGeom prst="rect">
                <a:avLst/>
              </a:prstGeom>
              <a:noFill/>
              <a:ln w="47625" cmpd="thickThin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000" kern="100" dirty="0" smtClean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仿宋" panose="02010609060101010101" pitchFamily="49" charset="-122"/>
                  </a:rPr>
                  <a:t>语言</a:t>
                </a:r>
                <a:endParaRPr lang="zh-CN" altLang="en-US" sz="20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95435" y="1908301"/>
              <a:ext cx="7265814" cy="1385886"/>
              <a:chOff x="495435" y="1908301"/>
              <a:chExt cx="7265814" cy="138588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789875" y="1908301"/>
                <a:ext cx="3986349" cy="827164"/>
                <a:chOff x="2789875" y="1908301"/>
                <a:chExt cx="3986349" cy="827164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6497443" y="1908301"/>
                  <a:ext cx="278781" cy="277227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789875" y="2185528"/>
                  <a:ext cx="278781" cy="279673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3961102" y="2198262"/>
                  <a:ext cx="278781" cy="279673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5790135" y="2185698"/>
                  <a:ext cx="278781" cy="279673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矩形 25"/>
                <p:cNvSpPr/>
                <p:nvPr/>
              </p:nvSpPr>
              <p:spPr>
                <a:xfrm>
                  <a:off x="4634418" y="2436255"/>
                  <a:ext cx="278781" cy="279673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790135" y="2455792"/>
                  <a:ext cx="278781" cy="279673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8" name="直接连接符 27"/>
              <p:cNvCxnSpPr/>
              <p:nvPr/>
            </p:nvCxnSpPr>
            <p:spPr>
              <a:xfrm>
                <a:off x="2120715" y="2988528"/>
                <a:ext cx="5640534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495435" y="3294187"/>
                <a:ext cx="1362183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/>
            </p:nvSpPr>
            <p:spPr>
              <a:xfrm>
                <a:off x="767702" y="2710580"/>
                <a:ext cx="1228939" cy="345688"/>
              </a:xfrm>
              <a:prstGeom prst="ellipse">
                <a:avLst/>
              </a:prstGeom>
              <a:noFill/>
              <a:ln w="222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55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65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第二课时 老师修改后作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386" y="3923574"/>
            <a:ext cx="442940" cy="442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3885" y="723683"/>
            <a:ext cx="2058515" cy="31085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修改</a:t>
            </a:r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前：</a:t>
            </a:r>
            <a:endParaRPr lang="en-US" altLang="zh-CN" b="1" kern="1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r>
              <a:rPr lang="en-US" altLang="zh-CN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 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妈妈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要做一个小手术，而爸爸恰巧出差了。谁来照顾我成了一个难题。妈妈抱着试试看的心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理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，把此事告诉了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得知这一情况二话没说，连续一周每天下班后带我回家，照顾我的生活和学习。我们全家都非常感谢你</a:t>
            </a:r>
            <a:r>
              <a:rPr lang="zh-CN" altLang="zh-CN" sz="1600" b="1" kern="100" dirty="0" smtClean="0">
                <a:solidFill>
                  <a:srgbClr val="002060"/>
                </a:solidFill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600" b="1" kern="100" dirty="0">
              <a:solidFill>
                <a:srgbClr val="002060"/>
              </a:solidFill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0682" y="703396"/>
            <a:ext cx="4985325" cy="3077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修改后：  </a:t>
            </a:r>
            <a:endParaRPr lang="en-US" altLang="zh-CN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r>
              <a:rPr lang="en-US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平时的工作已经很辛苦了，可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每天骑车带着我上学、放学。每天不重样地给我做好吃的。那是一个寒风呼啸的傍晚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北风呼呼地吹着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仿佛要将一切吞噬。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依旧骑车带着我回家，风把车子一次次吹得倾斜，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  <a:sym typeface="+mn-ea"/>
              </a:rPr>
              <a:t>握紧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车把，弓着背，艰难地骑着。还时不时回过头叮嘱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我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：“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扶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好、坐稳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”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晚上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还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为我检查作业，辅导我的功课，甚至无暇顾及正在上初三的女儿的学习。一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周后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妈妈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出院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了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当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拉着我的手，站在妈妈跟前时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妈妈连声说着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：“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谢谢，谢谢……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”您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却摆摆手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说：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“别客气，好好休息，争取早点好起来！”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竟主动要求再照顾我几天。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3468029" y="1281936"/>
            <a:ext cx="4638908" cy="2451786"/>
            <a:chOff x="3468029" y="1281936"/>
            <a:chExt cx="4638908" cy="2451786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3858322" y="1281936"/>
              <a:ext cx="424861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3468029" y="1512395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468029" y="1776305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468029" y="2029066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468029" y="2250611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468029" y="2525672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468029" y="2744980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468029" y="2979156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468029" y="3224482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468029" y="3458658"/>
              <a:ext cx="46389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3468029" y="3733722"/>
              <a:ext cx="326894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13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9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5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39970" y="790928"/>
            <a:ext cx="4490605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修改后：  </a:t>
            </a:r>
            <a:endParaRPr lang="en-US" altLang="zh-CN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r>
              <a:rPr lang="en-US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平时的工作已经很辛苦了，可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每天骑车带着我上学、放学。每天不重样地给我做好吃的。那是一个寒风呼啸的傍晚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北风呼呼地吹着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仿佛要将一切吞噬。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依旧骑车带着我回家，风把车子一次次吹得倾斜，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  <a:sym typeface="+mn-ea"/>
              </a:rPr>
              <a:t>握紧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车把，弓着背，艰难地骑着。还时不时回过头叮嘱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我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：“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扶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好、坐稳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”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晚上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还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为我检查作业，辅导我的功课，甚至无暇顾及正在上初三的女儿的学习。一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周后</a:t>
            </a:r>
            <a:r>
              <a:rPr lang="zh-CN" altLang="en-US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妈妈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出院了，当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拉着我的手，站在妈妈跟前时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，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妈妈连声说着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：“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谢谢，谢谢……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”您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却摆摆手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说：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“别客气，好好休息，争取早点好起来！”</a:t>
            </a:r>
            <a:r>
              <a:rPr lang="zh-CN" altLang="en-US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您</a:t>
            </a:r>
            <a:r>
              <a:rPr lang="zh-CN" altLang="zh-CN" sz="1600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竟主动要求再照顾我几天。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5745034" y="2305459"/>
            <a:ext cx="1509776" cy="1357093"/>
            <a:chOff x="5745034" y="2305459"/>
            <a:chExt cx="1509776" cy="1357093"/>
          </a:xfrm>
        </p:grpSpPr>
        <p:sp>
          <p:nvSpPr>
            <p:cNvPr id="16" name="矩形 15"/>
            <p:cNvSpPr/>
            <p:nvPr/>
          </p:nvSpPr>
          <p:spPr>
            <a:xfrm>
              <a:off x="5745034" y="2305459"/>
              <a:ext cx="1509774" cy="461665"/>
            </a:xfrm>
            <a:prstGeom prst="rect">
              <a:avLst/>
            </a:prstGeom>
            <a:noFill/>
            <a:ln w="47625" cmpd="thickThin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rPr>
                <a:t>动作</a:t>
              </a:r>
              <a:r>
                <a:rPr lang="zh-CN" altLang="en-US" sz="2400" kern="1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rPr>
                <a:t>描写</a:t>
              </a:r>
              <a:endParaRPr lang="zh-CN" altLang="en-US" sz="24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745035" y="3200887"/>
              <a:ext cx="1509775" cy="461665"/>
            </a:xfrm>
            <a:prstGeom prst="rect">
              <a:avLst/>
            </a:prstGeom>
            <a:noFill/>
            <a:ln w="47625" cmpd="thickThin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kern="1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rPr>
                <a:t>语言描写</a:t>
              </a:r>
              <a:endParaRPr lang="zh-CN" altLang="en-US" sz="24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31583" y="1422916"/>
            <a:ext cx="6223228" cy="718660"/>
            <a:chOff x="1031583" y="1422916"/>
            <a:chExt cx="6223228" cy="718660"/>
          </a:xfrm>
        </p:grpSpPr>
        <p:sp>
          <p:nvSpPr>
            <p:cNvPr id="15" name="矩形 14"/>
            <p:cNvSpPr/>
            <p:nvPr/>
          </p:nvSpPr>
          <p:spPr>
            <a:xfrm>
              <a:off x="5745034" y="1422916"/>
              <a:ext cx="1509777" cy="461665"/>
            </a:xfrm>
            <a:prstGeom prst="rect">
              <a:avLst/>
            </a:prstGeom>
            <a:noFill/>
            <a:ln w="47625" cmpd="thickThin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kern="1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仿宋" panose="02010609060101010101" pitchFamily="49" charset="-122"/>
                </a:rPr>
                <a:t>环境描写</a:t>
              </a:r>
              <a:endParaRPr lang="zh-CN" altLang="en-US" sz="2400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031583" y="1609144"/>
              <a:ext cx="4376690" cy="27967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39020" y="1861903"/>
              <a:ext cx="1570366" cy="27967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111第二课时 老师修改后 终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7414" y="3998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02191" y="1997612"/>
            <a:ext cx="437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23588" y="1520558"/>
            <a:ext cx="5096825" cy="1692771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/>
              <a:t>        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怎样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场景写具体</a:t>
            </a:r>
            <a:endParaRPr lang="en-US" altLang="zh-CN" sz="2800" b="1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2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</a:t>
            </a:r>
            <a:r>
              <a:rPr lang="zh-CN" altLang="en-US" sz="32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节</a:t>
            </a:r>
            <a:r>
              <a:rPr lang="zh-CN" altLang="zh-CN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刻画，</a:t>
            </a:r>
            <a:r>
              <a:rPr lang="zh-CN" altLang="zh-CN" sz="32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流露真情</a:t>
            </a:r>
            <a:endParaRPr lang="en-US" altLang="zh-CN" sz="32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2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</a:t>
            </a:r>
            <a:r>
              <a:rPr lang="zh-CN" altLang="zh-CN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描写，烘托</a:t>
            </a:r>
            <a:r>
              <a:rPr lang="zh-CN" altLang="zh-CN" sz="32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气氛</a:t>
            </a:r>
            <a:endParaRPr lang="en-US" altLang="zh-CN" sz="32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5" y="2451329"/>
            <a:ext cx="8048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02191" y="1997612"/>
            <a:ext cx="437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534" y="1181818"/>
            <a:ext cx="5914934" cy="3139321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开头：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</a:p>
          <a:p>
            <a:r>
              <a:rPr lang="en-US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记得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那是去年冬天的一个午后，猛烈的寒风使劲地摇着教室旁的大树，仿佛要把树连根拔起。我呆呆地坐在教室里，握着手中的试卷，心里一阵阵难过。原本就悬在半空的心完全跌入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谷底</a:t>
            </a:r>
            <a:r>
              <a:rPr lang="en-US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……</a:t>
            </a:r>
          </a:p>
          <a:p>
            <a:endParaRPr lang="en-US" altLang="zh-CN" b="1" kern="1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结尾：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 </a:t>
            </a:r>
          </a:p>
          <a:p>
            <a:r>
              <a:rPr lang="en-US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从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你家出来，我紧握着试卷。一路寒风依旧，但昏暗的灯光像是明亮了许多，一股暖流悄然涌上心头。是啊，真正的好朋友就是前进路上的一盏明灯！有你，真好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！</a:t>
            </a:r>
            <a:endParaRPr lang="zh-CN" altLang="zh-CN" b="1" kern="1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</p:txBody>
      </p:sp>
      <p:pic>
        <p:nvPicPr>
          <p:cNvPr id="4" name="第二课时  开头结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0004" y="3980984"/>
            <a:ext cx="473181" cy="47318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698360" y="1794892"/>
            <a:ext cx="5605689" cy="2466934"/>
            <a:chOff x="1698360" y="1794892"/>
            <a:chExt cx="5605689" cy="2466934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174488" y="1794892"/>
              <a:ext cx="512956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702191" y="2038045"/>
              <a:ext cx="560185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702191" y="2366944"/>
              <a:ext cx="560185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702191" y="2598394"/>
              <a:ext cx="331585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4487" y="3430405"/>
              <a:ext cx="512956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702191" y="3718162"/>
              <a:ext cx="560185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702190" y="3980984"/>
              <a:ext cx="560185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98360" y="4261826"/>
              <a:ext cx="47612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826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02191" y="1997612"/>
            <a:ext cx="437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534" y="1181818"/>
            <a:ext cx="5914934" cy="3139321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开头：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</a:p>
          <a:p>
            <a:r>
              <a:rPr lang="en-US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记得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那是去年冬天的一个午后，猛烈的寒风使劲地摇着教室旁的大树，仿佛要把树连根拔起。我呆呆地坐在教室里，握着手中的试卷，心里一阵阵难过。原本就悬在半空的心完全跌入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谷底</a:t>
            </a:r>
            <a:r>
              <a:rPr lang="en-US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……</a:t>
            </a:r>
          </a:p>
          <a:p>
            <a:endParaRPr lang="en-US" altLang="zh-CN" b="1" kern="100" dirty="0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r>
              <a:rPr lang="zh-CN" altLang="en-US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结尾：</a:t>
            </a:r>
            <a:r>
              <a:rPr lang="en-US" altLang="zh-CN" b="1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 </a:t>
            </a:r>
          </a:p>
          <a:p>
            <a:r>
              <a:rPr lang="en-US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</a:t>
            </a:r>
            <a:r>
              <a:rPr lang="en-US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从</a:t>
            </a:r>
            <a:r>
              <a:rPr lang="zh-CN" altLang="zh-CN" b="1" kern="1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你家出来，我紧握着试卷。一路寒风依旧，但昏暗的灯光像是明亮了许多，一股暖流悄然涌上心头。是啊，真正的好朋友就是前进路上的一盏明灯！有你，真好</a:t>
            </a:r>
            <a:r>
              <a:rPr lang="zh-CN" altLang="zh-CN" b="1" kern="1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！</a:t>
            </a:r>
            <a:endParaRPr lang="zh-CN" altLang="zh-CN" b="1" kern="1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</p:txBody>
      </p:sp>
      <p:pic>
        <p:nvPicPr>
          <p:cNvPr id="4" name="第二课时 开头结尾评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6122" y="3969638"/>
            <a:ext cx="484528" cy="48452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370698" y="1216483"/>
            <a:ext cx="1283292" cy="2013007"/>
            <a:chOff x="1370698" y="1216483"/>
            <a:chExt cx="1283292" cy="2013007"/>
          </a:xfrm>
        </p:grpSpPr>
        <p:sp>
          <p:nvSpPr>
            <p:cNvPr id="12" name="椭圆 11"/>
            <p:cNvSpPr/>
            <p:nvPr/>
          </p:nvSpPr>
          <p:spPr>
            <a:xfrm>
              <a:off x="1425051" y="1216483"/>
              <a:ext cx="1228939" cy="345688"/>
            </a:xfrm>
            <a:prstGeom prst="ellipse">
              <a:avLst/>
            </a:prstGeom>
            <a:noFill/>
            <a:ln w="222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370698" y="2883802"/>
              <a:ext cx="1228939" cy="345688"/>
            </a:xfrm>
            <a:prstGeom prst="ellipse">
              <a:avLst/>
            </a:prstGeom>
            <a:noFill/>
            <a:ln w="222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31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02191" y="1997612"/>
            <a:ext cx="437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29" y="524434"/>
            <a:ext cx="4303060" cy="4416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471912"/>
            <a:ext cx="848934" cy="523054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63236" y="429800"/>
            <a:ext cx="4337481" cy="4047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7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有</a:t>
            </a:r>
            <a:r>
              <a:rPr lang="zh-CN" altLang="en-US" sz="17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你，真好</a:t>
            </a:r>
            <a:endParaRPr lang="en-US" altLang="zh-CN" sz="17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在我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的印象中，妈妈始终是温柔的，爸爸永远是严厉</a:t>
            </a:r>
            <a:r>
              <a:rPr lang="zh-CN" altLang="en-US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甚至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有些</a:t>
            </a:r>
            <a:r>
              <a:rPr lang="zh-CN" altLang="en-US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“无情”。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但是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，年复一年，日复一日，我总能从边边角角感受到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那严厉中流淌出的爱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zh-CN" sz="16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随着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年级升高，每天的生活也显得忙碌起来。我每天总是先弹完琴，然后就开始埋头写作业，所以经常忘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记盖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钢琴盖。一开始，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轻声说：“把钢琴盖放下。”第二天，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说：“怎么回事？又不盖钢琴盖，去放下，下次不许了。”第三天，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第四天</a:t>
            </a:r>
            <a:r>
              <a:rPr lang="en-US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到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最后，几乎是朝我怒吼了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16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我记得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特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别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清楚，那一天，我又忘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盖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钢琴盖了。</a:t>
            </a:r>
            <a:r>
              <a:rPr lang="zh-CN" altLang="en-US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您一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开门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，一下就扫视到开放状态的钢琴了。我正在那儿写作业，“怎么回事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!</a:t>
            </a:r>
            <a:r>
              <a:rPr lang="zh-CN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”刺耳的声音让我打了个激灵</a:t>
            </a:r>
            <a:r>
              <a:rPr lang="zh-CN" altLang="zh-CN" sz="16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zh-CN" sz="16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2891" y="445189"/>
            <a:ext cx="4421234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我一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抬头，慌忙起身收拾钢琴，一边“哦哦哦，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我忘记了，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忘记了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”地叨叨着，一边用讨好的目光看向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丝毫不买账，眼睛里好似有一团火，生气地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瞪着我，像是要把我吃掉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似的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。我顿时也来了脾气，怒吼道：“发这么大火，不就是没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盖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钢琴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盖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嘛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！”我委屈地流下眼泪，顺手拿起一根无辜的笔使劲地往地上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摔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“砰” 的一声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摔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门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，我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冲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进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卫生间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，放声大哭起来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哭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了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一会儿，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我灰溜溜地出来了，迎接我的只有您冷冷的目光，连一句安慰的话都没有！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强忍心中的愤怒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，心想：我上辈子干什么了？怎么会有这么一个爸爸！</a:t>
            </a:r>
            <a:endParaRPr lang="en-US" altLang="zh-CN" sz="15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所以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，我总结了一个经验：我爸进屋——没好事。</a:t>
            </a:r>
          </a:p>
          <a:p>
            <a:r>
              <a:rPr lang="en-US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然而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从此以后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我再也没忘记盖钢琴盖，您是以这样的方式让我养成生活有条理的习惯，只是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方式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让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不那么好接受罢了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1500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800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646" y="407754"/>
            <a:ext cx="4441723" cy="40164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今年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“十一”，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趴在床上，跟我讨论穿哪个风衣合适，连我期盼已久的流沙尺子也给我买了。看着笑眯眯的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，简直和那天的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暴君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”判若两人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。我心里涌上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股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暖流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。不要以为是礼物俘获了我，我还观察到很多地方：我发烧的时候，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千里迢迢赶来照顾我，已经是半夜十二点，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回来的时候，脸上全是细密的汗珠；我获奖的时候，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您虽然表面上一句表扬的话都没有，却在妈妈面前对我赞不绝口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；我遇到困难的时候，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挺身而出，尽全力来帮助我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15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逐渐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是这样爱我！逐渐发现，父爱是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那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样伟大！</a:t>
            </a:r>
          </a:p>
          <a:p>
            <a:r>
              <a:rPr lang="en-US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请原谅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我，埋藏在心底多年的话，我今天写了出来：对不起，原谅我对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的误解；感谢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，谢谢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对我的养育之恩；有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，真好！感谢上天让我成为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的女儿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en-US" altLang="zh-CN" sz="1500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zh-CN" sz="15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习作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0714" y="698421"/>
            <a:ext cx="390664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20" grpId="0" animBg="1"/>
      <p:bldP spid="20" grpId="1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white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414167"/>
              </p:ext>
            </p:extLst>
          </p:nvPr>
        </p:nvGraphicFramePr>
        <p:xfrm>
          <a:off x="1266603" y="1264368"/>
          <a:ext cx="670112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693"/>
                <a:gridCol w="2578859"/>
                <a:gridCol w="3214573"/>
              </a:tblGrid>
              <a:tr h="370840">
                <a:tc gridSpan="3">
                  <a:txBody>
                    <a:bodyPr/>
                    <a:lstStyle/>
                    <a:p>
                      <a:pPr indent="1333500" algn="l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《有你，真好》作文</a:t>
                      </a:r>
                      <a:r>
                        <a:rPr lang="zh-CN" altLang="en-US" sz="20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部分选材</a:t>
                      </a: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               </a:t>
                      </a: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你</a:t>
                      </a:r>
                      <a:endParaRPr lang="zh-CN" sz="1400" b="1" kern="1200" dirty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印象深刻的事情（举例）</a:t>
                      </a:r>
                      <a:r>
                        <a:rPr lang="zh-CN" alt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</a:t>
                      </a:r>
                      <a:endParaRPr lang="en-US" altLang="zh-CN" sz="1400" b="1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怎样写场景 </a:t>
                      </a:r>
                      <a:endParaRPr lang="en-US" altLang="zh-CN" sz="1400" b="1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 </a:t>
                      </a:r>
                      <a:r>
                        <a:rPr lang="zh-CN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写</a:t>
                      </a:r>
                      <a:r>
                        <a:rPr lang="zh-CN" alt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家人</a:t>
                      </a:r>
                      <a:endParaRPr lang="en-US" altLang="zh-CN" sz="1400" b="1" kern="1200" dirty="0" smtClean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zh-CN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</a:t>
                      </a: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8</a:t>
                      </a:r>
                      <a:r>
                        <a:rPr lang="zh-CN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人）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   我们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全家去大草原游玩，在油菜花地照相时，我遇到危险，爸爸全力保护我。</a:t>
                      </a:r>
                      <a:endParaRPr lang="en-US" altLang="zh-CN" sz="1400" b="0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   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我被</a:t>
                      </a: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黄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蜂蛰到，</a:t>
                      </a: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心里很恐慌。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爸爸</a:t>
                      </a: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用衣服抽打黄蜂，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保护我</a:t>
                      </a: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、安慰我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。</a:t>
                      </a:r>
                      <a:r>
                        <a:rPr lang="zh-CN" altLang="zh-CN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（对爸爸的动作、</a:t>
                      </a:r>
                      <a:r>
                        <a:rPr lang="zh-CN" altLang="en-US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神态、</a:t>
                      </a:r>
                      <a:r>
                        <a:rPr lang="zh-CN" altLang="zh-CN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语言进行描写</a:t>
                      </a:r>
                      <a:r>
                        <a:rPr lang="zh-CN" altLang="en-US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。</a:t>
                      </a:r>
                      <a:r>
                        <a:rPr lang="zh-CN" altLang="zh-CN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）</a:t>
                      </a:r>
                      <a:endParaRPr lang="zh-CN" sz="1400" b="0" kern="100" dirty="0">
                        <a:solidFill>
                          <a:srgbClr val="0070C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zh-CN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写</a:t>
                      </a:r>
                      <a:r>
                        <a:rPr lang="zh-CN" alt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周围人</a:t>
                      </a:r>
                      <a:endParaRPr lang="en-US" altLang="zh-CN" sz="1400" b="1" kern="1200" dirty="0" smtClean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zh-CN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</a:t>
                      </a:r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4</a:t>
                      </a:r>
                      <a:r>
                        <a:rPr lang="zh-CN" altLang="zh-CN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人）</a:t>
                      </a:r>
                      <a:endParaRPr lang="zh-CN" sz="1400" b="1" kern="1200" dirty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   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放学后，我忘带钥匙，进不了家</a:t>
                      </a: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。</a:t>
                      </a:r>
                      <a:r>
                        <a:rPr lang="zh-CN" altLang="zh-CN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邻居阿姨邀请我去她家写作业</a:t>
                      </a:r>
                      <a:r>
                        <a:rPr lang="zh-CN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，还给我做饭。</a:t>
                      </a:r>
                      <a:endParaRPr lang="en-US" altLang="zh-CN" sz="1400" b="0" kern="1200" dirty="0" smtClean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   </a:t>
                      </a:r>
                      <a:r>
                        <a:rPr lang="zh-CN" alt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邻居阿姨在厨房忙碌，无微不至照顾我。</a:t>
                      </a:r>
                      <a:r>
                        <a:rPr lang="zh-CN" altLang="zh-CN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（对邻居阿姨的动作</a:t>
                      </a:r>
                      <a:r>
                        <a:rPr lang="zh-CN" altLang="en-US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、</a:t>
                      </a:r>
                      <a:r>
                        <a:rPr lang="zh-CN" altLang="zh-CN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语言进行描写</a:t>
                      </a:r>
                      <a:r>
                        <a:rPr lang="zh-CN" altLang="en-US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。</a:t>
                      </a:r>
                      <a:r>
                        <a:rPr lang="zh-CN" altLang="zh-CN" sz="1400" b="0" kern="12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）</a:t>
                      </a:r>
                      <a:endParaRPr lang="zh-CN" sz="1400" b="0" kern="1200" dirty="0">
                        <a:solidFill>
                          <a:srgbClr val="0070C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2274075" y="2218639"/>
            <a:ext cx="2398286" cy="1256370"/>
            <a:chOff x="2274075" y="2218639"/>
            <a:chExt cx="2398286" cy="125637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2534270" y="2218639"/>
              <a:ext cx="2138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274075" y="2460249"/>
              <a:ext cx="239828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2274075" y="2679558"/>
              <a:ext cx="1695759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487420" y="3069849"/>
              <a:ext cx="218494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274075" y="3289156"/>
              <a:ext cx="239828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2303814" y="3475009"/>
              <a:ext cx="166602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9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378" y="810454"/>
            <a:ext cx="420122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今年“十一”，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趴在床上，跟我讨论穿哪个风衣合适，连我期盼已久的流沙尺子也给我买了。看着笑眯眯的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，简直和那天的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暴君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”判若两人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。我心里涌上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股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暖流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。不要以为是礼物俘获了我，我还观察到很多地方：我发烧的时候，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千里迢迢赶来照顾我，已经是半夜十二点，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回来的时候，脸上全是细密的汗珠；我获奖的时候，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您虽然表面上一句表扬的话都没有，却在妈妈面前对我赞不绝口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；我遇到困难的时候，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挺身而出，尽全力来帮助我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15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逐渐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发现，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是这样爱我！逐渐发现，父爱是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那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样伟大！</a:t>
            </a:r>
          </a:p>
          <a:p>
            <a:r>
              <a:rPr lang="en-US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zh-CN" sz="15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请原谅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我，埋藏在心底多年的话，我今天写了出来：对不起，原谅我对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的误解；感谢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，谢谢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对我的养育之恩；有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，真好！感谢上天让我成为</a:t>
            </a:r>
            <a:r>
              <a:rPr lang="zh-CN" altLang="en-US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</a:t>
            </a:r>
            <a:r>
              <a:rPr lang="zh-CN" altLang="zh-CN" sz="15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的女儿！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01" y="1819042"/>
            <a:ext cx="112236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1266603" y="1652762"/>
            <a:ext cx="6155185" cy="1846659"/>
          </a:xfrm>
          <a:prstGeom prst="rect">
            <a:avLst/>
          </a:prstGeom>
          <a:solidFill>
            <a:srgbClr val="FFFFFF"/>
          </a:solidFill>
          <a:ln w="15875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作业： </a:t>
            </a:r>
            <a:endParaRPr lang="en-US" altLang="zh-CN" sz="2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认真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修改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自己的习作，建议把习作配上画，配上音乐，配上小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</a:t>
            </a:r>
            <a:r>
              <a:rPr lang="en-US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“你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分享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这份温暖与感动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如果有条件的话，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听听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en-US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你说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了什么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algn="just">
              <a:spcAft>
                <a:spcPts val="0"/>
              </a:spcAft>
            </a:pPr>
            <a:r>
              <a:rPr lang="en-US" kern="100" dirty="0">
                <a:solidFill>
                  <a:srgbClr val="00206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 </a:t>
            </a:r>
            <a:endParaRPr lang="zh-CN" kern="100" dirty="0">
              <a:solidFill>
                <a:srgbClr val="00206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white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71439"/>
              </p:ext>
            </p:extLst>
          </p:nvPr>
        </p:nvGraphicFramePr>
        <p:xfrm>
          <a:off x="1266603" y="1264368"/>
          <a:ext cx="6701125" cy="2819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7693"/>
                <a:gridCol w="2680092"/>
                <a:gridCol w="3113340"/>
              </a:tblGrid>
              <a:tr h="370840">
                <a:tc gridSpan="3">
                  <a:txBody>
                    <a:bodyPr/>
                    <a:lstStyle/>
                    <a:p>
                      <a:pPr indent="1333500" algn="l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《有你，真好》作文</a:t>
                      </a:r>
                      <a:r>
                        <a:rPr lang="zh-CN" altLang="en-US" sz="20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部分选材</a:t>
                      </a: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               </a:t>
                      </a: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你</a:t>
                      </a:r>
                      <a:endParaRPr lang="zh-CN" sz="1400" b="1" kern="1200" dirty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印象深刻的事情（举例）</a:t>
                      </a:r>
                      <a:r>
                        <a:rPr lang="zh-CN" alt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</a:t>
                      </a:r>
                      <a:endParaRPr lang="en-US" altLang="zh-CN" sz="1400" b="1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怎样写场景 </a:t>
                      </a:r>
                      <a:endParaRPr lang="en-US" altLang="zh-CN" sz="1400" b="1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写老师</a:t>
                      </a:r>
                      <a:endParaRPr lang="en-US" altLang="zh-CN" sz="1400" b="1" kern="12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</a:t>
                      </a:r>
                      <a:r>
                        <a:rPr lang="en-US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5</a:t>
                      </a:r>
                      <a:r>
                        <a:rPr lang="zh-CN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人）</a:t>
                      </a:r>
                      <a:endParaRPr lang="zh-CN" altLang="zh-CN" sz="1400" b="1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妈妈要做一个小手术，无人照顾我</a:t>
                      </a:r>
                      <a:r>
                        <a:rPr lang="zh-CN" alt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zh-CN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老师了解到此事后</a:t>
                      </a:r>
                      <a:r>
                        <a:rPr lang="zh-CN" alt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连续两周照顾我的生活和学习。</a:t>
                      </a:r>
                      <a:endParaRPr lang="en-US" altLang="zh-CN" sz="1400" b="0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每天早上、晚上，都按我的喜好给我做好吃的</a:t>
                      </a:r>
                      <a:r>
                        <a:rPr lang="zh-CN" alt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zh-CN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晚上辅导我学习。</a:t>
                      </a:r>
                      <a:r>
                        <a:rPr lang="zh-CN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（对老师的动作、语言进行描写</a:t>
                      </a:r>
                      <a:r>
                        <a:rPr lang="zh-CN" altLang="en-US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zh-CN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400" b="0" kern="100" dirty="0">
                        <a:solidFill>
                          <a:srgbClr val="0070C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写同学</a:t>
                      </a:r>
                      <a:endParaRPr lang="en-US" altLang="zh-CN" sz="1400" b="1" kern="12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</a:t>
                      </a:r>
                      <a:r>
                        <a:rPr lang="en-US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9</a:t>
                      </a:r>
                      <a:r>
                        <a:rPr lang="zh-CN" altLang="zh-CN" sz="1400" b="1" kern="12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人）</a:t>
                      </a:r>
                      <a:endParaRPr lang="zh-CN" sz="1400" b="1" kern="12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我和小伙伴玩捉迷藏，我藏在了地下室很隐蔽的地方。意外发生，我藏在夹缝里，怎么也出不来了。小伙伴一直找我，把我救了出来。</a:t>
                      </a:r>
                      <a:endParaRPr lang="en-US" altLang="zh-CN" sz="1400" b="0" kern="100" dirty="0" smtClean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alt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地下室地形复杂，我在遇到危险时，非常着急</a:t>
                      </a:r>
                      <a:r>
                        <a:rPr lang="zh-CN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zh-CN" alt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小伙伴想办法把我救了出来。</a:t>
                      </a:r>
                      <a:r>
                        <a:rPr lang="zh-CN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（对</a:t>
                      </a:r>
                      <a:r>
                        <a:rPr lang="zh-CN" altLang="en-US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小伙伴</a:t>
                      </a:r>
                      <a:r>
                        <a:rPr lang="zh-CN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语言、动作</a:t>
                      </a:r>
                      <a:r>
                        <a:rPr lang="zh-CN" altLang="en-US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及“我”的心理</a:t>
                      </a:r>
                      <a:r>
                        <a:rPr lang="zh-CN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进行描写</a:t>
                      </a:r>
                      <a:r>
                        <a:rPr lang="zh-CN" altLang="en-US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zh-CN" altLang="zh-CN" sz="1400" b="0" kern="100" dirty="0" smtClean="0">
                          <a:solidFill>
                            <a:srgbClr val="0070C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400" b="0" kern="100" dirty="0">
                        <a:solidFill>
                          <a:srgbClr val="0070C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……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2207168" y="2218639"/>
            <a:ext cx="2552159" cy="1475679"/>
            <a:chOff x="2207168" y="2218639"/>
            <a:chExt cx="2552159" cy="1475679"/>
          </a:xfrm>
        </p:grpSpPr>
        <p:grpSp>
          <p:nvGrpSpPr>
            <p:cNvPr id="23" name="组合 22"/>
            <p:cNvGrpSpPr/>
            <p:nvPr/>
          </p:nvGrpSpPr>
          <p:grpSpPr>
            <a:xfrm>
              <a:off x="2207168" y="2218639"/>
              <a:ext cx="2552159" cy="1252654"/>
              <a:chOff x="2207168" y="2218639"/>
              <a:chExt cx="2552159" cy="1252654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2534270" y="2218639"/>
                <a:ext cx="2225057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207168" y="2426796"/>
                <a:ext cx="2552159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2236907" y="2623800"/>
                <a:ext cx="2200622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2620537" y="2850542"/>
                <a:ext cx="2138790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294134" y="3058699"/>
                <a:ext cx="2465193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2236907" y="3292874"/>
                <a:ext cx="2522420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2207168" y="3471293"/>
                <a:ext cx="2552159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直接连接符 21"/>
            <p:cNvCxnSpPr/>
            <p:nvPr/>
          </p:nvCxnSpPr>
          <p:spPr>
            <a:xfrm>
              <a:off x="2207168" y="3694318"/>
              <a:ext cx="74360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8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890807"/>
              </p:ext>
            </p:extLst>
          </p:nvPr>
        </p:nvGraphicFramePr>
        <p:xfrm>
          <a:off x="1781009" y="1397479"/>
          <a:ext cx="5311084" cy="2029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5820"/>
                <a:gridCol w="1795264"/>
              </a:tblGrid>
              <a:tr h="322628">
                <a:tc gridSpan="2">
                  <a:txBody>
                    <a:bodyPr/>
                    <a:lstStyle/>
                    <a:p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     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《有你，真好》作文评价表</a:t>
                      </a: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86793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        评价要点</a:t>
                      </a:r>
                      <a:endParaRPr lang="zh-CN" altLang="zh-CN" sz="14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评价 </a:t>
                      </a: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endParaRPr lang="en-US" altLang="zh-CN" sz="1400" b="1" kern="100" dirty="0" smtClean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2309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选择一个人来写，能表达出真情实感。</a:t>
                      </a:r>
                      <a:endParaRPr lang="zh-CN" altLang="zh-CN" sz="14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881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2.</a:t>
                      </a:r>
                      <a:r>
                        <a:rPr lang="zh-CN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选择感触最深、有新意的</a:t>
                      </a: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素</a:t>
                      </a:r>
                      <a:r>
                        <a:rPr lang="zh-CN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材进行写作。</a:t>
                      </a: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526529"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3.</a:t>
                      </a:r>
                      <a:r>
                        <a:rPr lang="zh-CN" altLang="en-US" sz="14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把当时的场景写具体。</a:t>
                      </a: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9" y="2587248"/>
            <a:ext cx="12255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266603" y="1606950"/>
            <a:ext cx="7020969" cy="2308324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决定玩捉迷藏。小区地下室是我和小伙伴玩捉迷藏的天然迷宫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，如同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秘密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基地一样，充满神秘与好奇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当作捉迷藏的地方再好不过。四通八达，多达十多个出口。蛇形的走廊，弯弯曲曲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在一个隐蔽的地方，确实很不好找。一声令下，游戏开始了！你来捉，我来藏。我果断地转身，带着十二分的自信直奔我的“掩体”。因为我发现了一个好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保管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谁也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找不着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一反常态没往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拐，而是特意向着弯道特别多的右边跑去。一边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跑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一边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暗暗得意：我今天一定要藏到夹缝里，你绝不会找到我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zh-CN" altLang="zh-CN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66603" y="1079784"/>
            <a:ext cx="1304069" cy="369332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习作片段</a:t>
            </a:r>
            <a:r>
              <a:rPr lang="en-US" altLang="zh-CN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1</a:t>
            </a:r>
            <a:endParaRPr lang="zh-CN" altLang="en-US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11" name="111第二课时 捉迷藏 最终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5377" y="4051550"/>
            <a:ext cx="539695" cy="53969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345580" y="1928707"/>
            <a:ext cx="6779839" cy="1944770"/>
            <a:chOff x="1345580" y="1928707"/>
            <a:chExt cx="6779839" cy="194477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839952" y="1928707"/>
              <a:ext cx="6202294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345581" y="2214922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91598" y="2482096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391597" y="2761112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391598" y="3047091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428754" y="3337023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391598" y="3593501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345580" y="3873477"/>
              <a:ext cx="669666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266603" y="1606950"/>
            <a:ext cx="7020969" cy="2308324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决定玩捉迷藏。小区地下室是我和小伙伴玩捉迷藏的天然迷宫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，如同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秘密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基地一样，充满神秘与好奇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当作捉迷藏的地方再好不过。四通八达，多达十多个出口。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蛇形的走廊，弯弯曲曲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藏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在一个隐蔽的地方，确实很不好找。一声令下，游戏开始了！你来捉，我来藏。我果断地转身，带着十二分的自信直奔我的“掩体”。因为我发现了一个好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保管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谁也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找不着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这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次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一反常态没往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左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拐，而是特意向着弯道特别多的右边跑去。一边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跑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一边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暗暗得意：我今天一定要藏到夹缝里，你绝不会找到我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zh-CN" altLang="zh-CN" b="1" dirty="0">
              <a:solidFill>
                <a:srgbClr val="002060"/>
              </a:solidFill>
              <a:uFill>
                <a:solidFill>
                  <a:srgbClr val="C00000"/>
                </a:solidFill>
              </a:u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66603" y="1079784"/>
            <a:ext cx="1304069" cy="369332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习作片段</a:t>
            </a:r>
            <a:r>
              <a:rPr lang="en-US" altLang="zh-CN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1</a:t>
            </a:r>
            <a:endParaRPr lang="zh-CN" altLang="en-US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11" name="第二课时  捉迷藏评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67879">
            <a:off x="9678531" y="4232994"/>
            <a:ext cx="750120" cy="75012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303274" y="2478614"/>
            <a:ext cx="6712593" cy="1436660"/>
            <a:chOff x="1334870" y="2478614"/>
            <a:chExt cx="6712593" cy="143666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368243" y="2761112"/>
              <a:ext cx="657142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363175" y="3058478"/>
              <a:ext cx="6684288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334870" y="3311239"/>
              <a:ext cx="6649403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363175" y="3564000"/>
              <a:ext cx="6684288" cy="37844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360173" y="3877430"/>
              <a:ext cx="6687290" cy="37844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378820" y="2478614"/>
              <a:ext cx="4668643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68658"/>
              </p:ext>
            </p:extLst>
          </p:nvPr>
        </p:nvGraphicFramePr>
        <p:xfrm>
          <a:off x="1266603" y="1600190"/>
          <a:ext cx="7091350" cy="2401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1393"/>
                <a:gridCol w="2889957"/>
              </a:tblGrid>
              <a:tr h="473724">
                <a:tc gridSpan="2">
                  <a:txBody>
                    <a:bodyPr/>
                    <a:lstStyle/>
                    <a:p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     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《有你，真好》作文评价表</a:t>
                      </a: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67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           评价要点</a:t>
                      </a:r>
                      <a:endParaRPr lang="zh-CN" altLang="zh-CN" sz="16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       评价</a:t>
                      </a:r>
                      <a:endParaRPr lang="zh-CN" altLang="en-US" sz="16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34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选择一个人来写，能表达出真情实感。</a:t>
                      </a:r>
                      <a:endParaRPr lang="zh-CN" altLang="zh-CN" sz="16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82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2.</a:t>
                      </a:r>
                      <a:r>
                        <a:rPr lang="zh-CN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选择感触最深、有</a:t>
                      </a:r>
                      <a:r>
                        <a:rPr lang="zh-CN" altLang="zh-CN" sz="16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新意</a:t>
                      </a:r>
                      <a:r>
                        <a:rPr lang="zh-CN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的</a:t>
                      </a:r>
                      <a:r>
                        <a:rPr lang="zh-CN" altLang="en-US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素</a:t>
                      </a:r>
                      <a:r>
                        <a:rPr lang="zh-CN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材进行写作。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非常好</a:t>
                      </a:r>
                      <a:endParaRPr lang="zh-CN" altLang="en-US" sz="1600" b="1" kern="100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3160"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3.</a:t>
                      </a:r>
                      <a:r>
                        <a:rPr lang="zh-CN" altLang="en-US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把当时的</a:t>
                      </a:r>
                      <a:r>
                        <a:rPr lang="zh-CN" altLang="en-US" sz="16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场景</a:t>
                      </a:r>
                      <a:r>
                        <a:rPr lang="zh-CN" altLang="en-US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写</a:t>
                      </a:r>
                      <a:r>
                        <a:rPr lang="zh-CN" altLang="en-US" sz="16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具体</a:t>
                      </a:r>
                      <a:r>
                        <a:rPr lang="zh-CN" altLang="en-US" sz="16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。</a:t>
                      </a:r>
                      <a:endParaRPr lang="en-US" altLang="zh-CN" sz="16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CN" sz="16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CN" sz="16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非常好</a:t>
                      </a:r>
                      <a:endParaRPr lang="zh-CN" altLang="en-US" sz="1600" b="1" kern="100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1" name="组合 20"/>
          <p:cNvGrpSpPr/>
          <p:nvPr/>
        </p:nvGrpSpPr>
        <p:grpSpPr>
          <a:xfrm>
            <a:off x="1334064" y="3992791"/>
            <a:ext cx="1342229" cy="425421"/>
            <a:chOff x="1334064" y="3992791"/>
            <a:chExt cx="1342229" cy="425421"/>
          </a:xfrm>
        </p:grpSpPr>
        <p:sp>
          <p:nvSpPr>
            <p:cNvPr id="4" name="流程图: 过程 3"/>
            <p:cNvSpPr/>
            <p:nvPr/>
          </p:nvSpPr>
          <p:spPr>
            <a:xfrm>
              <a:off x="1334064" y="4015093"/>
              <a:ext cx="1342229" cy="403119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12847" y="3992791"/>
              <a:ext cx="1263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场景描写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7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3780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166031" y="1236256"/>
            <a:ext cx="6822664" cy="3138170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</a:rPr>
              <a:t>         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您让我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作业，然后转身走进了厨房。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不一会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厨房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里飘出一股浓浓的香味。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顿时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的肚子不争气地“咕咕”叫了起来，我不由自主地起身走向厨房，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看到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您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从容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地翻动着手中的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锅铲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。您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俯身，一下菜，一颠勺，一出锅，动作一气呵成。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不一会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功夫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，香喷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的菜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端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了出来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。您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左手一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盘油焖大虾，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右手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一盘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香菇油菜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看见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我站在那，冲我一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笑说：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“别愣着，赶快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洗手吃饭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吧！”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接着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端出一大盘红烧鸡翅。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哇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都是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我爱吃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这时候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的口水都快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下来。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您还贴心地把菜向我面前推了推，说：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“尝尝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我的手艺，都是为你做的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吧！”我狼吞虎咽地吃着，太美味了！一份感动也涌上心头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阿姨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特意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注意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饮食习惯，想的这样周到！我瞬间被爱包裹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6030" y="702868"/>
            <a:ext cx="1240740" cy="369332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习作片段</a:t>
            </a:r>
            <a:r>
              <a:rPr lang="en-US" altLang="zh-CN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2</a:t>
            </a:r>
            <a:endParaRPr lang="zh-CN" altLang="en-US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仿宋" panose="02010609060101010101" pitchFamily="49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66603" y="1560717"/>
            <a:ext cx="6730615" cy="2746917"/>
            <a:chOff x="1266603" y="1560717"/>
            <a:chExt cx="6730615" cy="2746917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786400" y="1560717"/>
              <a:ext cx="6202294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266603" y="1839497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273929" y="2103409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275127" y="2382189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273929" y="2676457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273929" y="2950902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275127" y="3225511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275127" y="3508463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273929" y="3794678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273929" y="4040004"/>
              <a:ext cx="672209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1277754" y="4301321"/>
              <a:ext cx="5244070" cy="631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第二课时 吃饭1_合并文件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9094" y="36854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9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1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white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6031" y="1236256"/>
            <a:ext cx="6727394" cy="3138170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</a:rPr>
              <a:t>         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您让我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作业，然后转身走进了厨房。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不一会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厨房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里飘出一股浓浓的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香味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顿时</a:t>
            </a:r>
            <a:r>
              <a:rPr lang="zh-CN" altLang="en-US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的肚子不争气地“咕咕”叫了起来，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我不由自主地起身走向厨房，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看到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您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从容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地翻动着手中的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锅铲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您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俯身，一下菜，一颠勺，一出锅，动作一气呵成。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不一会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儿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功夫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，香喷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喷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的菜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端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了出来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。您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左手一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盘油焖大虾，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右手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一盘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香菇油菜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看见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我站在那，冲我一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笑说：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“别愣着，赶快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洗手吃饭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吧！”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接着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又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端出一大盘红烧鸡翅。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哇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都是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我爱吃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这时候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的口水都快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流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下来。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您还贴心地把菜向我面前推了推，说：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“尝尝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我的手艺，都是为你做的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吧！”我狼吞虎咽地吃着，太美味了！一份感动也涌上心头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阿姨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还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特意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注意</a:t>
            </a:r>
            <a:r>
              <a:rPr lang="zh-CN" altLang="en-US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zh-CN" b="1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我的</a:t>
            </a:r>
            <a:r>
              <a:rPr lang="zh-CN" altLang="zh-CN" b="1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饮食习惯，想的这样周到！我瞬间被爱包裹住了！</a:t>
            </a:r>
          </a:p>
        </p:txBody>
      </p:sp>
      <p:sp>
        <p:nvSpPr>
          <p:cNvPr id="9" name="矩形 8"/>
          <p:cNvSpPr/>
          <p:nvPr/>
        </p:nvSpPr>
        <p:spPr>
          <a:xfrm>
            <a:off x="1166030" y="702868"/>
            <a:ext cx="1240740" cy="369332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习作片段</a:t>
            </a:r>
            <a:r>
              <a:rPr lang="en-US" altLang="zh-CN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2</a:t>
            </a:r>
            <a:endParaRPr lang="zh-CN" altLang="en-US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4" name="第二课时  吃饭评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386" y="4493819"/>
            <a:ext cx="536247" cy="53624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747239" y="514733"/>
            <a:ext cx="7586782" cy="1843693"/>
            <a:chOff x="1747239" y="514733"/>
            <a:chExt cx="7586782" cy="1843693"/>
          </a:xfrm>
        </p:grpSpPr>
        <p:sp>
          <p:nvSpPr>
            <p:cNvPr id="13" name="云形标注 12"/>
            <p:cNvSpPr/>
            <p:nvPr/>
          </p:nvSpPr>
          <p:spPr>
            <a:xfrm>
              <a:off x="7631036" y="514733"/>
              <a:ext cx="1180246" cy="745602"/>
            </a:xfrm>
            <a:prstGeom prst="cloudCallout">
              <a:avLst>
                <a:gd name="adj1" fmla="val -24816"/>
                <a:gd name="adj2" fmla="val 163032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76457" y="723550"/>
              <a:ext cx="1957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动作熟练</a:t>
              </a:r>
              <a:endParaRPr lang="zh-CN" altLang="en-US" sz="1200" dirty="0">
                <a:solidFill>
                  <a:srgbClr val="002060"/>
                </a:solidFill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747239" y="2358426"/>
              <a:ext cx="5344854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0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8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801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六</a:t>
            </a:r>
            <a:r>
              <a:rPr kumimoji="1" lang="zh-CN" altLang="en-US" sz="1400" dirty="0" smtClean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年级</a:t>
            </a:r>
            <a:endParaRPr kumimoji="1" lang="zh-CN" altLang="en-US" sz="1400" dirty="0">
              <a:solidFill>
                <a:srgbClr val="0A4F01"/>
              </a:solidFill>
              <a:latin typeface="汉仪松阳体 W" panose="00020600040101010101"/>
              <a:ea typeface="汉仪松阳体 W" panose="00020600040101010101"/>
              <a:cs typeface="汉仪松阳体 W" panose="00020600040101010101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 panose="00020600040101010101"/>
                <a:ea typeface="汉仪松阳体 W" panose="00020600040101010101"/>
                <a:cs typeface="汉仪松阳体 W" panose="00020600040101010101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19408"/>
              </p:ext>
            </p:extLst>
          </p:nvPr>
        </p:nvGraphicFramePr>
        <p:xfrm>
          <a:off x="1166030" y="1236256"/>
          <a:ext cx="7020969" cy="3138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47725"/>
                <a:gridCol w="2373244"/>
              </a:tblGrid>
              <a:tr h="565544">
                <a:tc gridSpan="2">
                  <a:txBody>
                    <a:bodyPr/>
                    <a:lstStyle/>
                    <a:p>
                      <a:r>
                        <a:rPr lang="en-US" altLang="zh-CN" sz="20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          </a:t>
                      </a:r>
                      <a:r>
                        <a:rPr lang="zh-CN" altLang="zh-CN" sz="20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《有你，真好》作文评价表</a:t>
                      </a:r>
                      <a:r>
                        <a:rPr lang="en-US" altLang="zh-CN" sz="20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endParaRPr lang="zh-CN" alt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9806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        评价要点</a:t>
                      </a:r>
                      <a:endParaRPr lang="zh-CN" altLang="zh-CN" sz="1800" b="1" kern="100" dirty="0" smtClean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评价 </a:t>
                      </a: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endParaRPr lang="en-US" altLang="zh-CN" sz="1800" b="1" kern="100" dirty="0" smtClean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  <a:tr h="560208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选择一个人来写，能表达出</a:t>
                      </a:r>
                      <a:r>
                        <a:rPr lang="zh-CN" altLang="zh-CN" sz="18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真情实感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非常好</a:t>
                      </a:r>
                      <a:endParaRPr lang="zh-CN" altLang="zh-CN" sz="1800" b="1" kern="100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  <a:tr h="60022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选择感触最深、有新意的</a:t>
                      </a: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素</a:t>
                      </a:r>
                      <a:r>
                        <a:rPr lang="zh-CN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材进行写作。</a:t>
                      </a:r>
                      <a:endParaRPr lang="zh-CN" altLang="zh-CN" sz="18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  <a:tr h="814128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把当时的</a:t>
                      </a:r>
                      <a:r>
                        <a:rPr lang="zh-CN" altLang="en-US" sz="18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场景</a:t>
                      </a: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写</a:t>
                      </a:r>
                      <a:r>
                        <a:rPr lang="zh-CN" altLang="en-US" sz="18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具体</a:t>
                      </a:r>
                      <a:r>
                        <a:rPr lang="zh-CN" altLang="en-US" sz="1800" b="1" kern="100" dirty="0" smtClean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sz="1800" b="1" kern="100" dirty="0">
                        <a:solidFill>
                          <a:srgbClr val="00206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非常好</a:t>
                      </a:r>
                      <a:endParaRPr lang="zh-CN" altLang="zh-CN" sz="1800" b="1" kern="100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44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4821</Words>
  <Application>Microsoft Office PowerPoint</Application>
  <PresentationFormat>全屏显示(16:9)</PresentationFormat>
  <Paragraphs>331</Paragraphs>
  <Slides>21</Slides>
  <Notes>21</Notes>
  <HiddenSlides>0</HiddenSlides>
  <MMClips>12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Hei</vt:lpstr>
      <vt:lpstr>华文楷体</vt:lpstr>
      <vt:lpstr>Times New Roman</vt:lpstr>
      <vt:lpstr>Calibri</vt:lpstr>
      <vt:lpstr>汉仪松阳体 W</vt:lpstr>
      <vt:lpstr>仿宋</vt:lpstr>
      <vt:lpstr>黑体</vt:lpstr>
      <vt:lpstr>楷体</vt:lpstr>
      <vt:lpstr>Office 主题</vt:lpstr>
      <vt:lpstr>                      习作：有你，真好（第二课时）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PC</cp:lastModifiedBy>
  <cp:revision>357</cp:revision>
  <dcterms:created xsi:type="dcterms:W3CDTF">2020-02-08T03:57:00Z</dcterms:created>
  <dcterms:modified xsi:type="dcterms:W3CDTF">2020-11-21T14:41:09Z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