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487" r:id="rId2"/>
    <p:sldId id="489" r:id="rId3"/>
    <p:sldId id="526" r:id="rId4"/>
    <p:sldId id="525" r:id="rId5"/>
    <p:sldId id="524" r:id="rId6"/>
    <p:sldId id="554" r:id="rId7"/>
    <p:sldId id="555" r:id="rId8"/>
    <p:sldId id="556" r:id="rId9"/>
    <p:sldId id="557" r:id="rId10"/>
    <p:sldId id="523" r:id="rId11"/>
    <p:sldId id="542" r:id="rId12"/>
    <p:sldId id="522" r:id="rId13"/>
    <p:sldId id="527" r:id="rId14"/>
    <p:sldId id="543" r:id="rId15"/>
    <p:sldId id="544" r:id="rId16"/>
    <p:sldId id="545" r:id="rId17"/>
    <p:sldId id="546" r:id="rId18"/>
    <p:sldId id="558" r:id="rId19"/>
    <p:sldId id="570" r:id="rId20"/>
    <p:sldId id="559" r:id="rId21"/>
    <p:sldId id="528" r:id="rId22"/>
    <p:sldId id="547" r:id="rId23"/>
    <p:sldId id="548" r:id="rId24"/>
    <p:sldId id="560" r:id="rId25"/>
    <p:sldId id="572" r:id="rId26"/>
    <p:sldId id="569" r:id="rId27"/>
    <p:sldId id="549" r:id="rId28"/>
    <p:sldId id="529" r:id="rId29"/>
    <p:sldId id="561" r:id="rId30"/>
    <p:sldId id="530" r:id="rId31"/>
    <p:sldId id="562" r:id="rId32"/>
    <p:sldId id="564" r:id="rId33"/>
    <p:sldId id="563" r:id="rId34"/>
    <p:sldId id="565" r:id="rId35"/>
    <p:sldId id="566" r:id="rId36"/>
    <p:sldId id="531" r:id="rId37"/>
    <p:sldId id="550" r:id="rId38"/>
    <p:sldId id="573" r:id="rId39"/>
    <p:sldId id="551" r:id="rId40"/>
    <p:sldId id="571" r:id="rId41"/>
    <p:sldId id="521" r:id="rId42"/>
    <p:sldId id="552" r:id="rId43"/>
    <p:sldId id="532" r:id="rId44"/>
    <p:sldId id="553" r:id="rId45"/>
    <p:sldId id="517" r:id="rId46"/>
  </p:sldIdLst>
  <p:sldSz cx="9144000" cy="5143500" type="screen16x9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4747"/>
    <a:srgbClr val="698335"/>
    <a:srgbClr val="0F7701"/>
    <a:srgbClr val="0E0082"/>
    <a:srgbClr val="FFFFFF"/>
    <a:srgbClr val="FFFC72"/>
    <a:srgbClr val="FFEF7A"/>
    <a:srgbClr val="083016"/>
    <a:srgbClr val="BDB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3" autoAdjust="0"/>
    <p:restoredTop sz="92857" autoAdjust="0"/>
  </p:normalViewPr>
  <p:slideViewPr>
    <p:cSldViewPr snapToGrid="0" snapToObjects="1">
      <p:cViewPr varScale="1">
        <p:scale>
          <a:sx n="85" d="100"/>
          <a:sy n="85" d="100"/>
        </p:scale>
        <p:origin x="121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6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2020/11/23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408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>
                <a:solidFill>
                  <a:prstClr val="black"/>
                </a:solidFill>
              </a:rPr>
              <a:pPr/>
              <a:t>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11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617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36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759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4587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712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557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0026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3724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9950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291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748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678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233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861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198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0365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5156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530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4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png"/><Relationship Id="rId11" Type="http://schemas.openxmlformats.org/officeDocument/2006/relationships/image" Target="../media/image7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7.png"/><Relationship Id="rId4" Type="http://schemas.openxmlformats.org/officeDocument/2006/relationships/image" Target="../media/image29.jpeg"/><Relationship Id="rId9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g"/><Relationship Id="rId5" Type="http://schemas.openxmlformats.org/officeDocument/2006/relationships/image" Target="../media/image3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03199" y="1354666"/>
            <a:ext cx="8782757" cy="1185333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solidFill>
                  <a:schemeClr val="bg1"/>
                </a:solidFill>
                <a:latin typeface="汉仪松阳体 W" panose="00020600040101010101" pitchFamily="18" charset="-122"/>
                <a:ea typeface="汉仪松阳体 W" panose="00020600040101010101" pitchFamily="18" charset="-122"/>
              </a:rPr>
              <a:t>语文园地八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  级</a:t>
            </a:r>
            <a:r>
              <a:rPr lang="zh-CN" altLang="en-US" sz="20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：六年级     学  </a:t>
            </a:r>
            <a:r>
              <a:rPr lang="zh-CN" altLang="en-US" sz="20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科</a:t>
            </a:r>
            <a:r>
              <a:rPr lang="zh-CN" altLang="en-US" sz="20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：语文（统编版）</a:t>
            </a:r>
            <a:endParaRPr lang="zh-CN" altLang="en-US" sz="20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主讲人：</a:t>
            </a:r>
            <a:r>
              <a:rPr lang="zh-CN" altLang="en-US" sz="20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赵丽娜</a:t>
            </a:r>
            <a:r>
              <a:rPr lang="zh-CN" altLang="en-US" sz="20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学  校：清华大学附属小学</a:t>
            </a:r>
            <a:endParaRPr lang="en-US" altLang="zh-CN" sz="2000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2661" y="1055461"/>
            <a:ext cx="6062697" cy="2945118"/>
            <a:chOff x="1425051" y="982133"/>
            <a:chExt cx="6062697" cy="2945118"/>
          </a:xfrm>
        </p:grpSpPr>
        <p:sp>
          <p:nvSpPr>
            <p:cNvPr id="3" name="圆角矩形 2"/>
            <p:cNvSpPr/>
            <p:nvPr/>
          </p:nvSpPr>
          <p:spPr>
            <a:xfrm>
              <a:off x="1602210" y="1165600"/>
              <a:ext cx="1819694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3662430" y="1165600"/>
              <a:ext cx="1849765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59132" y="1926703"/>
              <a:ext cx="17627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 b="1" dirty="0" smtClean="0">
                  <a:solidFill>
                    <a:schemeClr val="lt1"/>
                  </a:solidFill>
                </a:rPr>
                <a:t>文章</a:t>
              </a:r>
              <a:r>
                <a:rPr lang="zh-CN" altLang="zh-CN" sz="2400" b="1" dirty="0">
                  <a:solidFill>
                    <a:schemeClr val="lt1"/>
                  </a:solidFill>
                </a:rPr>
                <a:t>的题目有时能提示文章的主要内容。</a:t>
              </a:r>
              <a:endParaRPr lang="zh-CN" altLang="en-US" sz="2400" b="1" dirty="0">
                <a:solidFill>
                  <a:schemeClr val="lt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717586" y="1921956"/>
              <a:ext cx="17288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lt1"/>
                  </a:solidFill>
                </a:rPr>
                <a:t>关键</a:t>
              </a:r>
              <a:r>
                <a:rPr lang="zh-CN" altLang="en-US" sz="2400" b="1" dirty="0">
                  <a:solidFill>
                    <a:schemeClr val="lt1"/>
                  </a:solidFill>
                </a:rPr>
                <a:t>句可以帮助了解主要内容，如总起</a:t>
              </a:r>
              <a:r>
                <a:rPr lang="zh-CN" altLang="en-US" sz="2400" b="1" dirty="0" smtClean="0">
                  <a:solidFill>
                    <a:schemeClr val="lt1"/>
                  </a:solidFill>
                </a:rPr>
                <a:t>句等</a:t>
              </a:r>
              <a:r>
                <a:rPr lang="zh-CN" altLang="en-US" sz="2400" b="1" dirty="0">
                  <a:solidFill>
                    <a:schemeClr val="lt1"/>
                  </a:solidFill>
                </a:rPr>
                <a:t>。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711360" y="1165600"/>
              <a:ext cx="1776388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696826" y="1926703"/>
              <a:ext cx="1790922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lt1"/>
                  </a:solidFill>
                </a:rPr>
                <a:t>理</a:t>
              </a:r>
              <a:r>
                <a:rPr lang="zh-CN" altLang="en-US" sz="2400" b="1" dirty="0">
                  <a:solidFill>
                    <a:schemeClr val="lt1"/>
                  </a:solidFill>
                </a:rPr>
                <a:t>清事情的起因、经过、</a:t>
              </a:r>
              <a:r>
                <a:rPr lang="zh-CN" altLang="en-US" sz="2400" b="1" dirty="0" smtClean="0">
                  <a:solidFill>
                    <a:schemeClr val="lt1"/>
                  </a:solidFill>
                </a:rPr>
                <a:t>结果，可以把握</a:t>
              </a:r>
              <a:r>
                <a:rPr lang="zh-CN" altLang="en-US" sz="2400" b="1" dirty="0">
                  <a:solidFill>
                    <a:schemeClr val="lt1"/>
                  </a:solidFill>
                </a:rPr>
                <a:t>主要内容。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425051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506567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576794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23479" y="1055461"/>
            <a:ext cx="1946396" cy="2933011"/>
            <a:chOff x="6943020" y="1055461"/>
            <a:chExt cx="1946396" cy="2933011"/>
          </a:xfrm>
        </p:grpSpPr>
        <p:sp>
          <p:nvSpPr>
            <p:cNvPr id="22" name="圆角矩形 21"/>
            <p:cNvSpPr/>
            <p:nvPr/>
          </p:nvSpPr>
          <p:spPr>
            <a:xfrm>
              <a:off x="7077586" y="1238928"/>
              <a:ext cx="1776388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098494" y="1995284"/>
              <a:ext cx="179092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lt1"/>
                  </a:solidFill>
                </a:rPr>
                <a:t>把各个部分的主要意思连起来，就能把握主要内容</a:t>
              </a:r>
              <a:r>
                <a:rPr lang="zh-CN" altLang="en-US" sz="2400" b="1" dirty="0" smtClean="0">
                  <a:solidFill>
                    <a:schemeClr val="lt1"/>
                  </a:solidFill>
                </a:rPr>
                <a:t>。</a:t>
              </a:r>
              <a:endParaRPr lang="zh-CN" altLang="en-US" sz="2400" b="1" dirty="0">
                <a:solidFill>
                  <a:schemeClr val="lt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943020" y="1055461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5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053885" y="1964266"/>
            <a:ext cx="1599004" cy="1536994"/>
          </a:xfrm>
          <a:prstGeom prst="roundRect">
            <a:avLst/>
          </a:prstGeom>
          <a:solidFill>
            <a:srgbClr val="0F7701"/>
          </a:solidFill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词语段</a:t>
            </a:r>
            <a:endParaRPr lang="en-US" altLang="zh-CN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运用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934" y="1351826"/>
            <a:ext cx="5308070" cy="3022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 rot="383656">
            <a:off x="5305779" y="1793434"/>
            <a:ext cx="136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语文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7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剪去单角的矩形 2"/>
          <p:cNvSpPr/>
          <p:nvPr/>
        </p:nvSpPr>
        <p:spPr>
          <a:xfrm>
            <a:off x="2012075" y="1817512"/>
            <a:ext cx="2108371" cy="1490132"/>
          </a:xfrm>
          <a:prstGeom prst="snip1Rect">
            <a:avLst>
              <a:gd name="adj" fmla="val 25758"/>
            </a:avLst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给文章</a:t>
            </a:r>
            <a:endParaRPr lang="en-US" altLang="zh-CN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拟题目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剪去单角的矩形 11"/>
          <p:cNvSpPr/>
          <p:nvPr/>
        </p:nvSpPr>
        <p:spPr>
          <a:xfrm>
            <a:off x="5107901" y="1817512"/>
            <a:ext cx="2108371" cy="1490132"/>
          </a:xfrm>
          <a:prstGeom prst="snip1Rect">
            <a:avLst>
              <a:gd name="adj" fmla="val 24243"/>
            </a:avLst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从词语</a:t>
            </a:r>
            <a:endParaRPr lang="en-US" altLang="zh-CN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展开想象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35497" y="2024561"/>
            <a:ext cx="553155" cy="538017"/>
          </a:xfrm>
          <a:prstGeom prst="ellipse">
            <a:avLst/>
          </a:prstGeom>
          <a:solidFill>
            <a:srgbClr val="0F77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831323" y="2024561"/>
            <a:ext cx="553155" cy="538017"/>
          </a:xfrm>
          <a:prstGeom prst="ellipse">
            <a:avLst/>
          </a:prstGeom>
          <a:solidFill>
            <a:srgbClr val="0F77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601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666044" y="982134"/>
            <a:ext cx="7811912" cy="50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狼牙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山五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壮士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军神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044" y="1668961"/>
            <a:ext cx="7811912" cy="5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开国大典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“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诺曼底号”遇难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草船借箭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6044" y="2361293"/>
            <a:ext cx="7811912" cy="50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竹节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桥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芦花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鞋</a:t>
            </a:r>
          </a:p>
        </p:txBody>
      </p:sp>
      <p:sp>
        <p:nvSpPr>
          <p:cNvPr id="19" name="矩形 18"/>
          <p:cNvSpPr/>
          <p:nvPr/>
        </p:nvSpPr>
        <p:spPr>
          <a:xfrm>
            <a:off x="666044" y="3047905"/>
            <a:ext cx="7811912" cy="507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-18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在牛肚子里</a:t>
            </a:r>
            <a:r>
              <a:rPr lang="zh-CN" altLang="en-US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旅行</a:t>
            </a:r>
            <a:r>
              <a:rPr lang="en-US" altLang="zh-CN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</a:t>
            </a:r>
            <a:r>
              <a:rPr lang="zh-CN" altLang="en-US" sz="2000" b="1" spc="-18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精彩极了”与</a:t>
            </a:r>
            <a:r>
              <a:rPr lang="zh-CN" altLang="en-US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“糟糕透了”</a:t>
            </a:r>
            <a:r>
              <a:rPr lang="en-US" altLang="zh-CN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慢性子</a:t>
            </a:r>
            <a:r>
              <a:rPr lang="zh-CN" altLang="en-US" sz="2000" b="1" spc="-18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裁缝和急性子顾客</a:t>
            </a:r>
          </a:p>
        </p:txBody>
      </p:sp>
    </p:spTree>
    <p:extLst>
      <p:ext uri="{BB962C8B-B14F-4D97-AF65-F5344CB8AC3E}">
        <p14:creationId xmlns:p14="http://schemas.microsoft.com/office/powerpoint/2010/main" val="2528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666044" y="982134"/>
            <a:ext cx="7811912" cy="50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狼牙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山五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壮士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军神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044" y="1668961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开国大典</a:t>
            </a:r>
            <a:r>
              <a:rPr lang="en-US" altLang="zh-CN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“</a:t>
            </a:r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诺曼底号”遇难</a:t>
            </a:r>
            <a:r>
              <a:rPr lang="zh-CN" altLang="en-US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r>
              <a:rPr lang="en-US" altLang="zh-CN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草船借箭</a:t>
            </a:r>
            <a:endParaRPr lang="zh-CN" altLang="en-US" sz="2400" b="1" dirty="0">
              <a:solidFill>
                <a:schemeClr val="bg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6044" y="2361293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竹节</a:t>
            </a:r>
            <a:r>
              <a:rPr lang="zh-CN" altLang="en-US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桥</a:t>
            </a:r>
            <a:r>
              <a:rPr lang="en-US" altLang="zh-CN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2400" b="1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芦花</a:t>
            </a:r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鞋</a:t>
            </a:r>
          </a:p>
        </p:txBody>
      </p:sp>
      <p:sp>
        <p:nvSpPr>
          <p:cNvPr id="19" name="矩形 18"/>
          <p:cNvSpPr/>
          <p:nvPr/>
        </p:nvSpPr>
        <p:spPr>
          <a:xfrm>
            <a:off x="666044" y="3047905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-180" dirty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在牛肚子里</a:t>
            </a:r>
            <a:r>
              <a:rPr lang="zh-CN" altLang="en-US" sz="2000" b="1" spc="-180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旅行</a:t>
            </a:r>
            <a:r>
              <a:rPr lang="en-US" altLang="zh-CN" sz="2000" b="1" spc="-180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</a:t>
            </a:r>
            <a:r>
              <a:rPr lang="zh-CN" altLang="en-US" sz="2000" b="1" spc="-180" dirty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精彩极了”与</a:t>
            </a:r>
            <a:r>
              <a:rPr lang="zh-CN" altLang="en-US" sz="2000" b="1" spc="-180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“糟糕透了”</a:t>
            </a:r>
            <a:r>
              <a:rPr lang="en-US" altLang="zh-CN" sz="2000" b="1" spc="-180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spc="-180" dirty="0" smtClean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慢性子</a:t>
            </a:r>
            <a:r>
              <a:rPr lang="zh-CN" altLang="en-US" sz="2000" b="1" spc="-180" dirty="0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裁缝和急性子顾客</a:t>
            </a:r>
          </a:p>
        </p:txBody>
      </p:sp>
      <p:sp>
        <p:nvSpPr>
          <p:cNvPr id="3" name="云形标注 2"/>
          <p:cNvSpPr/>
          <p:nvPr/>
        </p:nvSpPr>
        <p:spPr>
          <a:xfrm>
            <a:off x="5226755" y="1980722"/>
            <a:ext cx="2686756" cy="1469351"/>
          </a:xfrm>
          <a:prstGeom prst="cloudCallout">
            <a:avLst>
              <a:gd name="adj1" fmla="val -25617"/>
              <a:gd name="adj2" fmla="val -82332"/>
            </a:avLst>
          </a:prstGeom>
          <a:solidFill>
            <a:srgbClr val="698335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文章中的</a:t>
            </a:r>
            <a:endParaRPr lang="en-US" altLang="zh-CN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主要人物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发现拟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239" y="4529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666044" y="982134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</a:t>
            </a:r>
            <a:r>
              <a:rPr lang="zh-CN" altLang="zh-CN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狼牙</a:t>
            </a:r>
            <a:r>
              <a:rPr lang="zh-CN" altLang="zh-CN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山五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壮士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军神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b="1" dirty="0">
              <a:solidFill>
                <a:schemeClr val="bg2">
                  <a:lumMod val="9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044" y="1668961"/>
            <a:ext cx="7811912" cy="5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开国大典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“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诺曼底号”遇难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草船借箭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6044" y="2361293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竹节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桥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芦花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鞋</a:t>
            </a:r>
          </a:p>
        </p:txBody>
      </p:sp>
      <p:sp>
        <p:nvSpPr>
          <p:cNvPr id="19" name="矩形 18"/>
          <p:cNvSpPr/>
          <p:nvPr/>
        </p:nvSpPr>
        <p:spPr>
          <a:xfrm>
            <a:off x="666044" y="3047905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-180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在牛肚子里</a:t>
            </a:r>
            <a:r>
              <a:rPr lang="zh-CN" altLang="en-US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旅行</a:t>
            </a:r>
            <a:r>
              <a:rPr lang="en-US" altLang="zh-CN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</a:t>
            </a:r>
            <a:r>
              <a:rPr lang="zh-CN" altLang="en-US" sz="2000" b="1" spc="-180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精彩极了”与</a:t>
            </a:r>
            <a:r>
              <a:rPr lang="zh-CN" altLang="en-US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“糟糕透了”</a:t>
            </a:r>
            <a:r>
              <a:rPr lang="en-US" altLang="zh-CN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慢性子</a:t>
            </a:r>
            <a:r>
              <a:rPr lang="zh-CN" altLang="en-US" sz="2000" b="1" spc="-180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裁缝和急性子顾客</a:t>
            </a:r>
          </a:p>
        </p:txBody>
      </p:sp>
      <p:sp>
        <p:nvSpPr>
          <p:cNvPr id="13" name="云形标注 12"/>
          <p:cNvSpPr/>
          <p:nvPr/>
        </p:nvSpPr>
        <p:spPr>
          <a:xfrm>
            <a:off x="4041421" y="2715397"/>
            <a:ext cx="2686756" cy="1469351"/>
          </a:xfrm>
          <a:prstGeom prst="cloudCallout">
            <a:avLst>
              <a:gd name="adj1" fmla="val -25617"/>
              <a:gd name="adj2" fmla="val -82332"/>
            </a:avLst>
          </a:prstGeom>
          <a:solidFill>
            <a:srgbClr val="698335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文章中的</a:t>
            </a:r>
            <a:endParaRPr lang="en-US" altLang="zh-CN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主要事件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7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666044" y="982134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</a:t>
            </a:r>
            <a:r>
              <a:rPr lang="zh-CN" altLang="zh-CN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狼牙</a:t>
            </a:r>
            <a:r>
              <a:rPr lang="zh-CN" altLang="zh-CN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山五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壮士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军神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b="1" dirty="0">
              <a:solidFill>
                <a:schemeClr val="bg2">
                  <a:lumMod val="9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044" y="1668961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开国大典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“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诺曼底号”遇难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草船借箭</a:t>
            </a:r>
            <a:endParaRPr lang="zh-CN" altLang="en-US" sz="2400" b="1" dirty="0">
              <a:solidFill>
                <a:schemeClr val="bg2">
                  <a:lumMod val="9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6044" y="2361293"/>
            <a:ext cx="7811912" cy="50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竹节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桥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芦花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鞋</a:t>
            </a:r>
          </a:p>
        </p:txBody>
      </p:sp>
      <p:sp>
        <p:nvSpPr>
          <p:cNvPr id="19" name="矩形 18"/>
          <p:cNvSpPr/>
          <p:nvPr/>
        </p:nvSpPr>
        <p:spPr>
          <a:xfrm>
            <a:off x="666044" y="3047905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-180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在牛肚子里</a:t>
            </a:r>
            <a:r>
              <a:rPr lang="zh-CN" altLang="en-US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旅行</a:t>
            </a:r>
            <a:r>
              <a:rPr lang="en-US" altLang="zh-CN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</a:t>
            </a:r>
            <a:r>
              <a:rPr lang="zh-CN" altLang="en-US" sz="2000" b="1" spc="-180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精彩极了”与</a:t>
            </a:r>
            <a:r>
              <a:rPr lang="zh-CN" altLang="en-US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“糟糕透了”</a:t>
            </a:r>
            <a:r>
              <a:rPr lang="en-US" altLang="zh-CN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spc="-180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慢性子</a:t>
            </a:r>
            <a:r>
              <a:rPr lang="zh-CN" altLang="en-US" sz="2000" b="1" spc="-180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裁缝和急性子顾客</a:t>
            </a:r>
          </a:p>
        </p:txBody>
      </p:sp>
      <p:sp>
        <p:nvSpPr>
          <p:cNvPr id="13" name="云形标注 12"/>
          <p:cNvSpPr/>
          <p:nvPr/>
        </p:nvSpPr>
        <p:spPr>
          <a:xfrm>
            <a:off x="4955821" y="3163428"/>
            <a:ext cx="2686756" cy="1469351"/>
          </a:xfrm>
          <a:prstGeom prst="cloudCallout">
            <a:avLst>
              <a:gd name="adj1" fmla="val -34441"/>
              <a:gd name="adj2" fmla="val -69271"/>
            </a:avLst>
          </a:prstGeom>
          <a:solidFill>
            <a:srgbClr val="698335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文章中的</a:t>
            </a:r>
            <a:endParaRPr lang="en-US" altLang="zh-CN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主要事物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666044" y="982134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</a:t>
            </a:r>
            <a:r>
              <a:rPr lang="zh-CN" altLang="zh-CN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狼牙</a:t>
            </a:r>
            <a:r>
              <a:rPr lang="zh-CN" altLang="zh-CN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山五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壮士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军神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b="1" dirty="0">
              <a:solidFill>
                <a:schemeClr val="bg2">
                  <a:lumMod val="9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044" y="1668961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开国大典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“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诺曼底号”遇难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草船借箭</a:t>
            </a:r>
            <a:endParaRPr lang="zh-CN" altLang="en-US" sz="2400" b="1" dirty="0">
              <a:solidFill>
                <a:schemeClr val="bg2">
                  <a:lumMod val="9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6044" y="2361293"/>
            <a:ext cx="7811912" cy="50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竹节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桥</a:t>
            </a:r>
            <a:r>
              <a:rPr lang="en-US" altLang="zh-CN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2400" b="1" dirty="0" smtClean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芦花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鞋</a:t>
            </a:r>
          </a:p>
        </p:txBody>
      </p:sp>
      <p:sp>
        <p:nvSpPr>
          <p:cNvPr id="19" name="矩形 18"/>
          <p:cNvSpPr/>
          <p:nvPr/>
        </p:nvSpPr>
        <p:spPr>
          <a:xfrm>
            <a:off x="666044" y="3047905"/>
            <a:ext cx="7811912" cy="507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-18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在牛肚子里</a:t>
            </a:r>
            <a:r>
              <a:rPr lang="zh-CN" altLang="en-US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旅行</a:t>
            </a:r>
            <a:r>
              <a:rPr lang="en-US" altLang="zh-CN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</a:t>
            </a:r>
            <a:r>
              <a:rPr lang="zh-CN" altLang="en-US" sz="2000" b="1" spc="-18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精彩极了”与</a:t>
            </a:r>
            <a:r>
              <a:rPr lang="zh-CN" altLang="en-US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“糟糕透了”</a:t>
            </a:r>
            <a:r>
              <a:rPr lang="en-US" altLang="zh-CN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spc="-18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慢性子</a:t>
            </a:r>
            <a:r>
              <a:rPr lang="zh-CN" altLang="en-US" sz="2000" b="1" spc="-18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裁缝和急性子顾客</a:t>
            </a:r>
          </a:p>
        </p:txBody>
      </p:sp>
      <p:sp>
        <p:nvSpPr>
          <p:cNvPr id="13" name="云形标注 12"/>
          <p:cNvSpPr/>
          <p:nvPr/>
        </p:nvSpPr>
        <p:spPr>
          <a:xfrm>
            <a:off x="5034843" y="1164719"/>
            <a:ext cx="2686756" cy="1469351"/>
          </a:xfrm>
          <a:prstGeom prst="cloudCallout">
            <a:avLst>
              <a:gd name="adj1" fmla="val -35702"/>
              <a:gd name="adj2" fmla="val 72095"/>
            </a:avLst>
          </a:prstGeom>
          <a:solidFill>
            <a:srgbClr val="698335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吸引读者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4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1018656" y="532651"/>
            <a:ext cx="5890144" cy="17977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“小书虫”李子安</a:t>
            </a:r>
            <a:r>
              <a:rPr lang="en-US" altLang="zh-CN" sz="2400" b="1" dirty="0" smtClean="0">
                <a:solidFill>
                  <a:schemeClr val="tx1"/>
                </a:solidFill>
                <a:latin typeface="+mn-ea"/>
              </a:rPr>
              <a:t>》</a:t>
            </a:r>
            <a:endParaRPr lang="en-US" altLang="zh-CN" sz="2400" b="1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我的小闹钟</a:t>
            </a:r>
            <a:r>
              <a:rPr lang="en-US" altLang="zh-CN" sz="2400" b="1" dirty="0" smtClean="0">
                <a:solidFill>
                  <a:schemeClr val="tx1"/>
                </a:solidFill>
                <a:latin typeface="+mn-ea"/>
              </a:rPr>
              <a:t>》</a:t>
            </a:r>
            <a:endParaRPr lang="en-US" altLang="zh-CN" sz="2400" b="1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</a:rPr>
              <a:t>奶奶家的桂花树</a:t>
            </a:r>
            <a:r>
              <a:rPr lang="en-US" altLang="zh-CN" sz="2400" b="1" dirty="0" smtClean="0">
                <a:solidFill>
                  <a:schemeClr val="tx1"/>
                </a:solidFill>
                <a:latin typeface="+mn-ea"/>
              </a:rPr>
              <a:t>》</a:t>
            </a:r>
            <a:endParaRPr lang="zh-CN" altLang="en-US" sz="2400" b="1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18656" y="3782708"/>
            <a:ext cx="6515934" cy="1044961"/>
            <a:chOff x="1018656" y="3782708"/>
            <a:chExt cx="6515934" cy="1044961"/>
          </a:xfrm>
        </p:grpSpPr>
        <p:sp>
          <p:nvSpPr>
            <p:cNvPr id="22" name="圆角矩形 21"/>
            <p:cNvSpPr/>
            <p:nvPr/>
          </p:nvSpPr>
          <p:spPr>
            <a:xfrm>
              <a:off x="1018656" y="3899236"/>
              <a:ext cx="5890144" cy="67913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《</a:t>
              </a:r>
              <a:r>
                <a:rPr lang="zh-CN" altLang="en-US" sz="2400" b="1" dirty="0" smtClean="0">
                  <a:solidFill>
                    <a:schemeClr val="tx1"/>
                  </a:solidFill>
                  <a:latin typeface="+mn-ea"/>
                </a:rPr>
                <a:t>纸条背后的大秘密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》</a:t>
              </a:r>
              <a:endParaRPr lang="en-US" altLang="zh-CN" sz="2400" b="1" dirty="0">
                <a:solidFill>
                  <a:schemeClr val="tx1"/>
                </a:solidFill>
                <a:latin typeface="+mn-ea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152" y="3782708"/>
              <a:ext cx="1066438" cy="104496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组合 2"/>
          <p:cNvGrpSpPr/>
          <p:nvPr/>
        </p:nvGrpSpPr>
        <p:grpSpPr>
          <a:xfrm>
            <a:off x="1018656" y="2486928"/>
            <a:ext cx="6493435" cy="1255797"/>
            <a:chOff x="1018656" y="2486928"/>
            <a:chExt cx="6493435" cy="1255797"/>
          </a:xfrm>
        </p:grpSpPr>
        <p:sp>
          <p:nvSpPr>
            <p:cNvPr id="21" name="圆角矩形 20"/>
            <p:cNvSpPr/>
            <p:nvPr/>
          </p:nvSpPr>
          <p:spPr>
            <a:xfrm>
              <a:off x="1018656" y="2498455"/>
              <a:ext cx="5890144" cy="124427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《</a:t>
              </a:r>
              <a:r>
                <a:rPr lang="zh-CN" altLang="en-US" sz="2400" b="1" dirty="0" smtClean="0">
                  <a:solidFill>
                    <a:schemeClr val="tx1"/>
                  </a:solidFill>
                  <a:latin typeface="+mn-ea"/>
                </a:rPr>
                <a:t>有趣的拔根儿大赛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》</a:t>
              </a:r>
              <a:endParaRPr lang="en-US" altLang="zh-CN" sz="2400" b="1" dirty="0">
                <a:solidFill>
                  <a:schemeClr val="tx1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《</a:t>
              </a:r>
              <a:r>
                <a:rPr lang="zh-CN" altLang="en-US" sz="2400" b="1" dirty="0" smtClean="0">
                  <a:solidFill>
                    <a:schemeClr val="tx1"/>
                  </a:solidFill>
                  <a:latin typeface="+mn-ea"/>
                </a:rPr>
                <a:t>沙漠探险之旅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+mn-ea"/>
                </a:rPr>
                <a:t>》</a:t>
              </a:r>
              <a:endParaRPr lang="en-US" altLang="zh-CN" sz="2400" b="1" dirty="0">
                <a:solidFill>
                  <a:schemeClr val="tx1"/>
                </a:solidFill>
                <a:latin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t="439" r="27613" b="38985"/>
            <a:stretch/>
          </p:blipFill>
          <p:spPr>
            <a:xfrm>
              <a:off x="6416911" y="2486928"/>
              <a:ext cx="1095180" cy="107187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3690" b="13086"/>
          <a:stretch/>
        </p:blipFill>
        <p:spPr>
          <a:xfrm>
            <a:off x="6394412" y="972071"/>
            <a:ext cx="1140178" cy="1123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拟作文题目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6949" y="4454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8" y="1199167"/>
            <a:ext cx="3008005" cy="297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5734757" y="1515253"/>
            <a:ext cx="1523999" cy="16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6000" b="1" dirty="0" smtClean="0">
                <a:latin typeface="+mn-ea"/>
              </a:rPr>
              <a:t>？</a:t>
            </a:r>
            <a:endParaRPr lang="zh-CN" altLang="en-US" sz="6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3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29" y="539411"/>
            <a:ext cx="7355544" cy="4145285"/>
          </a:xfrm>
          <a:prstGeom prst="rect">
            <a:avLst/>
          </a:prstGeom>
        </p:spPr>
      </p:pic>
      <p:sp>
        <p:nvSpPr>
          <p:cNvPr id="2" name="流程图: 终止 1"/>
          <p:cNvSpPr/>
          <p:nvPr/>
        </p:nvSpPr>
        <p:spPr>
          <a:xfrm>
            <a:off x="2181955" y="4220537"/>
            <a:ext cx="5088618" cy="387517"/>
          </a:xfrm>
          <a:prstGeom prst="flowChartTermina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通过事情写一个人，表达出自己的情感。</a:t>
            </a:r>
            <a:endParaRPr lang="zh-CN" altLang="en-US" sz="2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03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8" y="1199167"/>
            <a:ext cx="3008005" cy="297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4572001" y="1199167"/>
            <a:ext cx="43123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+mn-ea"/>
              </a:rPr>
              <a:t>《</a:t>
            </a:r>
            <a:r>
              <a:rPr lang="zh-CN" altLang="en-US" sz="2800" b="1" dirty="0" smtClean="0">
                <a:latin typeface="+mn-ea"/>
              </a:rPr>
              <a:t>难忘的合唱比赛</a:t>
            </a:r>
            <a:r>
              <a:rPr lang="en-US" altLang="zh-CN" sz="2800" b="1" dirty="0" smtClean="0">
                <a:latin typeface="+mn-ea"/>
              </a:rPr>
              <a:t>》</a:t>
            </a:r>
          </a:p>
          <a:p>
            <a:pPr marL="514350" indent="-5143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+mn-ea"/>
              </a:rPr>
              <a:t>《</a:t>
            </a:r>
            <a:r>
              <a:rPr lang="zh-CN" altLang="en-US" sz="2800" b="1" dirty="0" smtClean="0">
                <a:latin typeface="+mn-ea"/>
              </a:rPr>
              <a:t>丁香树下的歌唱</a:t>
            </a:r>
            <a:r>
              <a:rPr lang="en-US" altLang="zh-CN" sz="2800" b="1" dirty="0" smtClean="0">
                <a:latin typeface="+mn-ea"/>
              </a:rPr>
              <a:t>》</a:t>
            </a:r>
          </a:p>
          <a:p>
            <a:pPr marL="514350" indent="-5143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+mn-ea"/>
              </a:rPr>
              <a:t>《</a:t>
            </a:r>
            <a:r>
              <a:rPr lang="zh-CN" altLang="en-US" sz="2800" b="1" dirty="0" smtClean="0">
                <a:latin typeface="+mn-ea"/>
              </a:rPr>
              <a:t>在歌声里绽放</a:t>
            </a:r>
            <a:r>
              <a:rPr lang="en-US" altLang="zh-CN" sz="2800" b="1" dirty="0" smtClean="0">
                <a:latin typeface="+mn-ea"/>
              </a:rPr>
              <a:t>》</a:t>
            </a:r>
            <a:endParaRPr lang="zh-CN" altLang="en-US" sz="2800" b="1" dirty="0">
              <a:latin typeface="+mn-ea"/>
            </a:endParaRPr>
          </a:p>
        </p:txBody>
      </p:sp>
      <p:pic>
        <p:nvPicPr>
          <p:cNvPr id="2" name="合唱拟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4757" y="435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28320" y="831400"/>
            <a:ext cx="49080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从词语展开联想，写一段话。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>
          <a:xfrm>
            <a:off x="581045" y="531072"/>
            <a:ext cx="719828" cy="661965"/>
          </a:xfrm>
          <a:prstGeom prst="parallelogram">
            <a:avLst>
              <a:gd name="adj" fmla="val 75836"/>
            </a:avLst>
          </a:prstGeom>
        </p:spPr>
      </p:pic>
      <p:sp>
        <p:nvSpPr>
          <p:cNvPr id="3" name="任意多边形 2"/>
          <p:cNvSpPr/>
          <p:nvPr/>
        </p:nvSpPr>
        <p:spPr>
          <a:xfrm>
            <a:off x="778933" y="1151467"/>
            <a:ext cx="3472378" cy="147167"/>
          </a:xfrm>
          <a:custGeom>
            <a:avLst/>
            <a:gdLst>
              <a:gd name="connsiteX0" fmla="*/ 0 w 3472378"/>
              <a:gd name="connsiteY0" fmla="*/ 0 h 147167"/>
              <a:gd name="connsiteX1" fmla="*/ 541867 w 3472378"/>
              <a:gd name="connsiteY1" fmla="*/ 146755 h 147167"/>
              <a:gd name="connsiteX2" fmla="*/ 1106311 w 3472378"/>
              <a:gd name="connsiteY2" fmla="*/ 45155 h 147167"/>
              <a:gd name="connsiteX3" fmla="*/ 1952978 w 3472378"/>
              <a:gd name="connsiteY3" fmla="*/ 79022 h 147167"/>
              <a:gd name="connsiteX4" fmla="*/ 2065867 w 3472378"/>
              <a:gd name="connsiteY4" fmla="*/ 124177 h 147167"/>
              <a:gd name="connsiteX5" fmla="*/ 3375378 w 3472378"/>
              <a:gd name="connsiteY5" fmla="*/ 146755 h 147167"/>
              <a:gd name="connsiteX6" fmla="*/ 3375378 w 3472378"/>
              <a:gd name="connsiteY6" fmla="*/ 135466 h 147167"/>
              <a:gd name="connsiteX7" fmla="*/ 3375378 w 3472378"/>
              <a:gd name="connsiteY7" fmla="*/ 135466 h 1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2378" h="147167">
                <a:moveTo>
                  <a:pt x="0" y="0"/>
                </a:moveTo>
                <a:cubicBezTo>
                  <a:pt x="178741" y="69614"/>
                  <a:pt x="357482" y="139229"/>
                  <a:pt x="541867" y="146755"/>
                </a:cubicBezTo>
                <a:cubicBezTo>
                  <a:pt x="726252" y="154281"/>
                  <a:pt x="871126" y="56444"/>
                  <a:pt x="1106311" y="45155"/>
                </a:cubicBezTo>
                <a:lnTo>
                  <a:pt x="1952978" y="79022"/>
                </a:lnTo>
                <a:cubicBezTo>
                  <a:pt x="2112904" y="92192"/>
                  <a:pt x="1828800" y="112888"/>
                  <a:pt x="2065867" y="124177"/>
                </a:cubicBezTo>
                <a:cubicBezTo>
                  <a:pt x="2302934" y="135466"/>
                  <a:pt x="3157126" y="144874"/>
                  <a:pt x="3375378" y="146755"/>
                </a:cubicBezTo>
                <a:cubicBezTo>
                  <a:pt x="3593630" y="148636"/>
                  <a:pt x="3375378" y="135466"/>
                  <a:pt x="3375378" y="135466"/>
                </a:cubicBezTo>
                <a:lnTo>
                  <a:pt x="3375378" y="135466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933" y="1967960"/>
            <a:ext cx="7518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饱经风霜的脸  饱经风霜的老屋  饱经风霜的大树</a:t>
            </a:r>
          </a:p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en-US" altLang="zh-CN" sz="16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树林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的深处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秋天的深处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心灵的深处</a:t>
            </a:r>
            <a:endParaRPr lang="zh-CN" altLang="zh-CN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28320" y="831400"/>
            <a:ext cx="49080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从词语展开联想，写一段话。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>
          <a:xfrm>
            <a:off x="581045" y="531072"/>
            <a:ext cx="719828" cy="661965"/>
          </a:xfrm>
          <a:prstGeom prst="parallelogram">
            <a:avLst>
              <a:gd name="adj" fmla="val 75836"/>
            </a:avLst>
          </a:prstGeom>
        </p:spPr>
      </p:pic>
      <p:sp>
        <p:nvSpPr>
          <p:cNvPr id="3" name="任意多边形 2"/>
          <p:cNvSpPr/>
          <p:nvPr/>
        </p:nvSpPr>
        <p:spPr>
          <a:xfrm>
            <a:off x="778933" y="1151467"/>
            <a:ext cx="3472378" cy="147167"/>
          </a:xfrm>
          <a:custGeom>
            <a:avLst/>
            <a:gdLst>
              <a:gd name="connsiteX0" fmla="*/ 0 w 3472378"/>
              <a:gd name="connsiteY0" fmla="*/ 0 h 147167"/>
              <a:gd name="connsiteX1" fmla="*/ 541867 w 3472378"/>
              <a:gd name="connsiteY1" fmla="*/ 146755 h 147167"/>
              <a:gd name="connsiteX2" fmla="*/ 1106311 w 3472378"/>
              <a:gd name="connsiteY2" fmla="*/ 45155 h 147167"/>
              <a:gd name="connsiteX3" fmla="*/ 1952978 w 3472378"/>
              <a:gd name="connsiteY3" fmla="*/ 79022 h 147167"/>
              <a:gd name="connsiteX4" fmla="*/ 2065867 w 3472378"/>
              <a:gd name="connsiteY4" fmla="*/ 124177 h 147167"/>
              <a:gd name="connsiteX5" fmla="*/ 3375378 w 3472378"/>
              <a:gd name="connsiteY5" fmla="*/ 146755 h 147167"/>
              <a:gd name="connsiteX6" fmla="*/ 3375378 w 3472378"/>
              <a:gd name="connsiteY6" fmla="*/ 135466 h 147167"/>
              <a:gd name="connsiteX7" fmla="*/ 3375378 w 3472378"/>
              <a:gd name="connsiteY7" fmla="*/ 135466 h 1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2378" h="147167">
                <a:moveTo>
                  <a:pt x="0" y="0"/>
                </a:moveTo>
                <a:cubicBezTo>
                  <a:pt x="178741" y="69614"/>
                  <a:pt x="357482" y="139229"/>
                  <a:pt x="541867" y="146755"/>
                </a:cubicBezTo>
                <a:cubicBezTo>
                  <a:pt x="726252" y="154281"/>
                  <a:pt x="871126" y="56444"/>
                  <a:pt x="1106311" y="45155"/>
                </a:cubicBezTo>
                <a:lnTo>
                  <a:pt x="1952978" y="79022"/>
                </a:lnTo>
                <a:cubicBezTo>
                  <a:pt x="2112904" y="92192"/>
                  <a:pt x="1828800" y="112888"/>
                  <a:pt x="2065867" y="124177"/>
                </a:cubicBezTo>
                <a:cubicBezTo>
                  <a:pt x="2302934" y="135466"/>
                  <a:pt x="3157126" y="144874"/>
                  <a:pt x="3375378" y="146755"/>
                </a:cubicBezTo>
                <a:cubicBezTo>
                  <a:pt x="3593630" y="148636"/>
                  <a:pt x="3375378" y="135466"/>
                  <a:pt x="3375378" y="135466"/>
                </a:cubicBezTo>
                <a:lnTo>
                  <a:pt x="3375378" y="135466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933" y="1967960"/>
            <a:ext cx="7518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饱经风霜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的脸  </a:t>
            </a:r>
            <a:r>
              <a:rPr lang="zh-CN" altLang="zh-CN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饱经风霜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的老屋  </a:t>
            </a:r>
            <a:r>
              <a:rPr lang="zh-CN" altLang="zh-CN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饱经风霜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的大树</a:t>
            </a:r>
          </a:p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en-US" altLang="zh-CN" sz="16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树林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深处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秋天的</a:t>
            </a:r>
            <a:r>
              <a:rPr lang="zh-CN" altLang="zh-CN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深处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心灵的</a:t>
            </a:r>
            <a:r>
              <a:rPr lang="zh-CN" altLang="zh-CN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深处</a:t>
            </a:r>
            <a:endParaRPr lang="zh-CN" altLang="zh-CN" sz="2400" b="1" kern="1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词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7902" y="4404190"/>
            <a:ext cx="609600" cy="6096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914400" y="1823213"/>
            <a:ext cx="2246489" cy="908697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6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28320" y="831400"/>
            <a:ext cx="49080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从词语展开联想，写一段话。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>
          <a:xfrm>
            <a:off x="581045" y="531072"/>
            <a:ext cx="719828" cy="661965"/>
          </a:xfrm>
          <a:prstGeom prst="parallelogram">
            <a:avLst>
              <a:gd name="adj" fmla="val 75836"/>
            </a:avLst>
          </a:prstGeom>
        </p:spPr>
      </p:pic>
      <p:sp>
        <p:nvSpPr>
          <p:cNvPr id="3" name="任意多边形 2"/>
          <p:cNvSpPr/>
          <p:nvPr/>
        </p:nvSpPr>
        <p:spPr>
          <a:xfrm>
            <a:off x="778933" y="1151467"/>
            <a:ext cx="3472378" cy="147167"/>
          </a:xfrm>
          <a:custGeom>
            <a:avLst/>
            <a:gdLst>
              <a:gd name="connsiteX0" fmla="*/ 0 w 3472378"/>
              <a:gd name="connsiteY0" fmla="*/ 0 h 147167"/>
              <a:gd name="connsiteX1" fmla="*/ 541867 w 3472378"/>
              <a:gd name="connsiteY1" fmla="*/ 146755 h 147167"/>
              <a:gd name="connsiteX2" fmla="*/ 1106311 w 3472378"/>
              <a:gd name="connsiteY2" fmla="*/ 45155 h 147167"/>
              <a:gd name="connsiteX3" fmla="*/ 1952978 w 3472378"/>
              <a:gd name="connsiteY3" fmla="*/ 79022 h 147167"/>
              <a:gd name="connsiteX4" fmla="*/ 2065867 w 3472378"/>
              <a:gd name="connsiteY4" fmla="*/ 124177 h 147167"/>
              <a:gd name="connsiteX5" fmla="*/ 3375378 w 3472378"/>
              <a:gd name="connsiteY5" fmla="*/ 146755 h 147167"/>
              <a:gd name="connsiteX6" fmla="*/ 3375378 w 3472378"/>
              <a:gd name="connsiteY6" fmla="*/ 135466 h 147167"/>
              <a:gd name="connsiteX7" fmla="*/ 3375378 w 3472378"/>
              <a:gd name="connsiteY7" fmla="*/ 135466 h 1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2378" h="147167">
                <a:moveTo>
                  <a:pt x="0" y="0"/>
                </a:moveTo>
                <a:cubicBezTo>
                  <a:pt x="178741" y="69614"/>
                  <a:pt x="357482" y="139229"/>
                  <a:pt x="541867" y="146755"/>
                </a:cubicBezTo>
                <a:cubicBezTo>
                  <a:pt x="726252" y="154281"/>
                  <a:pt x="871126" y="56444"/>
                  <a:pt x="1106311" y="45155"/>
                </a:cubicBezTo>
                <a:lnTo>
                  <a:pt x="1952978" y="79022"/>
                </a:lnTo>
                <a:cubicBezTo>
                  <a:pt x="2112904" y="92192"/>
                  <a:pt x="1828800" y="112888"/>
                  <a:pt x="2065867" y="124177"/>
                </a:cubicBezTo>
                <a:cubicBezTo>
                  <a:pt x="2302934" y="135466"/>
                  <a:pt x="3157126" y="144874"/>
                  <a:pt x="3375378" y="146755"/>
                </a:cubicBezTo>
                <a:cubicBezTo>
                  <a:pt x="3593630" y="148636"/>
                  <a:pt x="3375378" y="135466"/>
                  <a:pt x="3375378" y="135466"/>
                </a:cubicBezTo>
                <a:lnTo>
                  <a:pt x="3375378" y="135466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36270" y="1493069"/>
            <a:ext cx="7518969" cy="277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太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爷爷的脸上满是沟壑纵横的皱纹，仿佛岁月用刀在他脸上刻过一样。他微微下陷的眼窝里，一双深褐色的眼眸，悄悄诉说着岁月的沧桑。但是他的眼神又是那么坚毅和沉着，从抗战炮火中走过的他，将信念写在了这张饱经风霜的脸上。</a:t>
            </a:r>
            <a:endParaRPr lang="zh-CN" altLang="zh-CN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饱经风霜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239" y="4512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28320" y="831400"/>
            <a:ext cx="49080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从词语展开联想，写一段话。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>
          <a:xfrm>
            <a:off x="581045" y="531072"/>
            <a:ext cx="719828" cy="661965"/>
          </a:xfrm>
          <a:prstGeom prst="parallelogram">
            <a:avLst>
              <a:gd name="adj" fmla="val 75836"/>
            </a:avLst>
          </a:prstGeom>
        </p:spPr>
      </p:pic>
      <p:sp>
        <p:nvSpPr>
          <p:cNvPr id="3" name="任意多边形 2"/>
          <p:cNvSpPr/>
          <p:nvPr/>
        </p:nvSpPr>
        <p:spPr>
          <a:xfrm>
            <a:off x="778933" y="1151467"/>
            <a:ext cx="3472378" cy="147167"/>
          </a:xfrm>
          <a:custGeom>
            <a:avLst/>
            <a:gdLst>
              <a:gd name="connsiteX0" fmla="*/ 0 w 3472378"/>
              <a:gd name="connsiteY0" fmla="*/ 0 h 147167"/>
              <a:gd name="connsiteX1" fmla="*/ 541867 w 3472378"/>
              <a:gd name="connsiteY1" fmla="*/ 146755 h 147167"/>
              <a:gd name="connsiteX2" fmla="*/ 1106311 w 3472378"/>
              <a:gd name="connsiteY2" fmla="*/ 45155 h 147167"/>
              <a:gd name="connsiteX3" fmla="*/ 1952978 w 3472378"/>
              <a:gd name="connsiteY3" fmla="*/ 79022 h 147167"/>
              <a:gd name="connsiteX4" fmla="*/ 2065867 w 3472378"/>
              <a:gd name="connsiteY4" fmla="*/ 124177 h 147167"/>
              <a:gd name="connsiteX5" fmla="*/ 3375378 w 3472378"/>
              <a:gd name="connsiteY5" fmla="*/ 146755 h 147167"/>
              <a:gd name="connsiteX6" fmla="*/ 3375378 w 3472378"/>
              <a:gd name="connsiteY6" fmla="*/ 135466 h 147167"/>
              <a:gd name="connsiteX7" fmla="*/ 3375378 w 3472378"/>
              <a:gd name="connsiteY7" fmla="*/ 135466 h 1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2378" h="147167">
                <a:moveTo>
                  <a:pt x="0" y="0"/>
                </a:moveTo>
                <a:cubicBezTo>
                  <a:pt x="178741" y="69614"/>
                  <a:pt x="357482" y="139229"/>
                  <a:pt x="541867" y="146755"/>
                </a:cubicBezTo>
                <a:cubicBezTo>
                  <a:pt x="726252" y="154281"/>
                  <a:pt x="871126" y="56444"/>
                  <a:pt x="1106311" y="45155"/>
                </a:cubicBezTo>
                <a:lnTo>
                  <a:pt x="1952978" y="79022"/>
                </a:lnTo>
                <a:cubicBezTo>
                  <a:pt x="2112904" y="92192"/>
                  <a:pt x="1828800" y="112888"/>
                  <a:pt x="2065867" y="124177"/>
                </a:cubicBezTo>
                <a:cubicBezTo>
                  <a:pt x="2302934" y="135466"/>
                  <a:pt x="3157126" y="144874"/>
                  <a:pt x="3375378" y="146755"/>
                </a:cubicBezTo>
                <a:cubicBezTo>
                  <a:pt x="3593630" y="148636"/>
                  <a:pt x="3375378" y="135466"/>
                  <a:pt x="3375378" y="135466"/>
                </a:cubicBezTo>
                <a:lnTo>
                  <a:pt x="3375378" y="135466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933" y="1967960"/>
            <a:ext cx="7518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树林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的深处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秋天的深处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心灵的深处</a:t>
            </a:r>
            <a:endParaRPr lang="zh-CN" altLang="zh-CN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6" y="2614291"/>
            <a:ext cx="44767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28320" y="831400"/>
            <a:ext cx="49080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从词语展开联想，写一段话。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>
          <a:xfrm>
            <a:off x="581045" y="531072"/>
            <a:ext cx="719828" cy="661965"/>
          </a:xfrm>
          <a:prstGeom prst="parallelogram">
            <a:avLst>
              <a:gd name="adj" fmla="val 75836"/>
            </a:avLst>
          </a:prstGeom>
        </p:spPr>
      </p:pic>
      <p:sp>
        <p:nvSpPr>
          <p:cNvPr id="3" name="任意多边形 2"/>
          <p:cNvSpPr/>
          <p:nvPr/>
        </p:nvSpPr>
        <p:spPr>
          <a:xfrm>
            <a:off x="778933" y="1151467"/>
            <a:ext cx="3472378" cy="147167"/>
          </a:xfrm>
          <a:custGeom>
            <a:avLst/>
            <a:gdLst>
              <a:gd name="connsiteX0" fmla="*/ 0 w 3472378"/>
              <a:gd name="connsiteY0" fmla="*/ 0 h 147167"/>
              <a:gd name="connsiteX1" fmla="*/ 541867 w 3472378"/>
              <a:gd name="connsiteY1" fmla="*/ 146755 h 147167"/>
              <a:gd name="connsiteX2" fmla="*/ 1106311 w 3472378"/>
              <a:gd name="connsiteY2" fmla="*/ 45155 h 147167"/>
              <a:gd name="connsiteX3" fmla="*/ 1952978 w 3472378"/>
              <a:gd name="connsiteY3" fmla="*/ 79022 h 147167"/>
              <a:gd name="connsiteX4" fmla="*/ 2065867 w 3472378"/>
              <a:gd name="connsiteY4" fmla="*/ 124177 h 147167"/>
              <a:gd name="connsiteX5" fmla="*/ 3375378 w 3472378"/>
              <a:gd name="connsiteY5" fmla="*/ 146755 h 147167"/>
              <a:gd name="connsiteX6" fmla="*/ 3375378 w 3472378"/>
              <a:gd name="connsiteY6" fmla="*/ 135466 h 147167"/>
              <a:gd name="connsiteX7" fmla="*/ 3375378 w 3472378"/>
              <a:gd name="connsiteY7" fmla="*/ 135466 h 1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2378" h="147167">
                <a:moveTo>
                  <a:pt x="0" y="0"/>
                </a:moveTo>
                <a:cubicBezTo>
                  <a:pt x="178741" y="69614"/>
                  <a:pt x="357482" y="139229"/>
                  <a:pt x="541867" y="146755"/>
                </a:cubicBezTo>
                <a:cubicBezTo>
                  <a:pt x="726252" y="154281"/>
                  <a:pt x="871126" y="56444"/>
                  <a:pt x="1106311" y="45155"/>
                </a:cubicBezTo>
                <a:lnTo>
                  <a:pt x="1952978" y="79022"/>
                </a:lnTo>
                <a:cubicBezTo>
                  <a:pt x="2112904" y="92192"/>
                  <a:pt x="1828800" y="112888"/>
                  <a:pt x="2065867" y="124177"/>
                </a:cubicBezTo>
                <a:cubicBezTo>
                  <a:pt x="2302934" y="135466"/>
                  <a:pt x="3157126" y="144874"/>
                  <a:pt x="3375378" y="146755"/>
                </a:cubicBezTo>
                <a:cubicBezTo>
                  <a:pt x="3593630" y="148636"/>
                  <a:pt x="3375378" y="135466"/>
                  <a:pt x="3375378" y="135466"/>
                </a:cubicBezTo>
                <a:lnTo>
                  <a:pt x="3375378" y="135466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933" y="1967960"/>
            <a:ext cx="7518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树林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的深处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秋天的深处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心灵的深处</a:t>
            </a:r>
            <a:endParaRPr lang="zh-CN" altLang="zh-CN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6" y="2614291"/>
            <a:ext cx="4476750" cy="2419350"/>
          </a:xfrm>
          <a:prstGeom prst="rect">
            <a:avLst/>
          </a:prstGeom>
        </p:spPr>
      </p:pic>
      <p:pic>
        <p:nvPicPr>
          <p:cNvPr id="13" name="深处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0989" y="4374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739423" y="1162049"/>
            <a:ext cx="76651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just">
              <a:spcAft>
                <a:spcPts val="0"/>
              </a:spcAft>
            </a:pP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落叶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寒风中飞舞。李叔叔哼着歌往他的奔驰车走去。突然，他发现一个农民工模样的青年倚靠在他的车门上，一边搓手，一边左右张望，像极了一个小偷。李叔叔心里咯噔一下，快步上前质问：“你在干什么？让开！”然后一把推开了那个青年。没想到青年却满脸笑容：“终于等到车主了。您的车窗没关，我看到车里有个包，就帮您看了一会儿。”说完，转身离去了。李叔叔怔住了，望着那个青年的背影，猛然间，一阵温暖在心灵的深处蔓延开来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28320" y="650776"/>
            <a:ext cx="49080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从词语展开联想，写一段话。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>
          <a:xfrm>
            <a:off x="524600" y="384315"/>
            <a:ext cx="719828" cy="661965"/>
          </a:xfrm>
          <a:prstGeom prst="parallelogram">
            <a:avLst>
              <a:gd name="adj" fmla="val 75836"/>
            </a:avLst>
          </a:prstGeom>
        </p:spPr>
      </p:pic>
      <p:sp>
        <p:nvSpPr>
          <p:cNvPr id="12" name="任意多边形 11"/>
          <p:cNvSpPr/>
          <p:nvPr/>
        </p:nvSpPr>
        <p:spPr>
          <a:xfrm>
            <a:off x="778933" y="970843"/>
            <a:ext cx="3472378" cy="147167"/>
          </a:xfrm>
          <a:custGeom>
            <a:avLst/>
            <a:gdLst>
              <a:gd name="connsiteX0" fmla="*/ 0 w 3472378"/>
              <a:gd name="connsiteY0" fmla="*/ 0 h 147167"/>
              <a:gd name="connsiteX1" fmla="*/ 541867 w 3472378"/>
              <a:gd name="connsiteY1" fmla="*/ 146755 h 147167"/>
              <a:gd name="connsiteX2" fmla="*/ 1106311 w 3472378"/>
              <a:gd name="connsiteY2" fmla="*/ 45155 h 147167"/>
              <a:gd name="connsiteX3" fmla="*/ 1952978 w 3472378"/>
              <a:gd name="connsiteY3" fmla="*/ 79022 h 147167"/>
              <a:gd name="connsiteX4" fmla="*/ 2065867 w 3472378"/>
              <a:gd name="connsiteY4" fmla="*/ 124177 h 147167"/>
              <a:gd name="connsiteX5" fmla="*/ 3375378 w 3472378"/>
              <a:gd name="connsiteY5" fmla="*/ 146755 h 147167"/>
              <a:gd name="connsiteX6" fmla="*/ 3375378 w 3472378"/>
              <a:gd name="connsiteY6" fmla="*/ 135466 h 147167"/>
              <a:gd name="connsiteX7" fmla="*/ 3375378 w 3472378"/>
              <a:gd name="connsiteY7" fmla="*/ 135466 h 1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2378" h="147167">
                <a:moveTo>
                  <a:pt x="0" y="0"/>
                </a:moveTo>
                <a:cubicBezTo>
                  <a:pt x="178741" y="69614"/>
                  <a:pt x="357482" y="139229"/>
                  <a:pt x="541867" y="146755"/>
                </a:cubicBezTo>
                <a:cubicBezTo>
                  <a:pt x="726252" y="154281"/>
                  <a:pt x="871126" y="56444"/>
                  <a:pt x="1106311" y="45155"/>
                </a:cubicBezTo>
                <a:lnTo>
                  <a:pt x="1952978" y="79022"/>
                </a:lnTo>
                <a:cubicBezTo>
                  <a:pt x="2112904" y="92192"/>
                  <a:pt x="1828800" y="112888"/>
                  <a:pt x="2065867" y="124177"/>
                </a:cubicBezTo>
                <a:cubicBezTo>
                  <a:pt x="2302934" y="135466"/>
                  <a:pt x="3157126" y="144874"/>
                  <a:pt x="3375378" y="146755"/>
                </a:cubicBezTo>
                <a:cubicBezTo>
                  <a:pt x="3593630" y="148636"/>
                  <a:pt x="3375378" y="135466"/>
                  <a:pt x="3375378" y="135466"/>
                </a:cubicBezTo>
                <a:lnTo>
                  <a:pt x="3375378" y="135466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心灵的深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6208" y="43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979574" y="1964266"/>
            <a:ext cx="1599004" cy="1536994"/>
          </a:xfrm>
          <a:prstGeom prst="roundRect">
            <a:avLst/>
          </a:prstGeom>
          <a:solidFill>
            <a:srgbClr val="0F7701"/>
          </a:solidFill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书写</a:t>
            </a:r>
            <a:endParaRPr lang="en-US" altLang="zh-CN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提示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72267"/>
            <a:ext cx="3433072" cy="36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"/>
          <a:stretch/>
        </p:blipFill>
        <p:spPr>
          <a:xfrm>
            <a:off x="3938726" y="1820212"/>
            <a:ext cx="1387810" cy="134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r="28471"/>
          <a:stretch/>
        </p:blipFill>
        <p:spPr>
          <a:xfrm>
            <a:off x="1602454" y="460685"/>
            <a:ext cx="1787703" cy="17858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975" r="6626" b="41399"/>
          <a:stretch/>
        </p:blipFill>
        <p:spPr>
          <a:xfrm>
            <a:off x="1602454" y="2768757"/>
            <a:ext cx="1770079" cy="16883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39961" r="8576" b="2382"/>
          <a:stretch/>
        </p:blipFill>
        <p:spPr>
          <a:xfrm>
            <a:off x="5771469" y="2768757"/>
            <a:ext cx="1752455" cy="168838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806222" y="2160257"/>
            <a:ext cx="143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+mn-ea"/>
              </a:rPr>
              <a:t>颜真卿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63261" y="2169160"/>
            <a:ext cx="143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+mn-ea"/>
              </a:rPr>
              <a:t>柳公权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06221" y="4372216"/>
            <a:ext cx="143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+mn-ea"/>
              </a:rPr>
              <a:t>欧阳询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66751" y="4374426"/>
            <a:ext cx="143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n-ea"/>
              </a:rPr>
              <a:t>赵孟</a:t>
            </a:r>
            <a:r>
              <a:rPr lang="zh-CN" altLang="en-US" sz="2400" b="1" dirty="0" smtClean="0">
                <a:latin typeface="+mn-ea"/>
              </a:rPr>
              <a:t>頫</a:t>
            </a:r>
            <a:endParaRPr lang="zh-CN" altLang="en-US" sz="2400" b="1" dirty="0">
              <a:latin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2" t="29850" r="14302" b="27791"/>
          <a:stretch/>
        </p:blipFill>
        <p:spPr>
          <a:xfrm>
            <a:off x="5759774" y="470728"/>
            <a:ext cx="1761067" cy="17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18436" r="26794" b="52593"/>
          <a:stretch/>
        </p:blipFill>
        <p:spPr>
          <a:xfrm>
            <a:off x="3650078" y="457034"/>
            <a:ext cx="4542102" cy="38681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91379" y="4169246"/>
            <a:ext cx="608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32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柳公权</a:t>
            </a:r>
            <a:r>
              <a:rPr lang="en-US" altLang="zh-CN" sz="32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CN" sz="32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        《</a:t>
            </a:r>
            <a:r>
              <a:rPr lang="zh-CN" altLang="zh-CN" sz="32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玄秘</a:t>
            </a:r>
            <a:r>
              <a:rPr lang="zh-CN" altLang="zh-CN" sz="32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塔</a:t>
            </a:r>
            <a:r>
              <a:rPr lang="zh-CN" altLang="zh-CN" sz="32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碑</a:t>
            </a:r>
            <a:r>
              <a:rPr lang="en-US" altLang="zh-CN" sz="32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》</a:t>
            </a:r>
            <a:endParaRPr lang="zh-CN" altLang="zh-CN" sz="2400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6" y="586367"/>
            <a:ext cx="2611813" cy="3689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 rot="2625394">
            <a:off x="2174098" y="1957242"/>
            <a:ext cx="1388681" cy="1409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878" y="692227"/>
            <a:ext cx="5892749" cy="391582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80757" y="2312349"/>
            <a:ext cx="1794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语文园地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八</a:t>
            </a:r>
          </a:p>
        </p:txBody>
      </p:sp>
    </p:spTree>
    <p:extLst>
      <p:ext uri="{BB962C8B-B14F-4D97-AF65-F5344CB8AC3E}">
        <p14:creationId xmlns:p14="http://schemas.microsoft.com/office/powerpoint/2010/main" val="35455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18436" r="26794" b="52593"/>
          <a:stretch/>
        </p:blipFill>
        <p:spPr>
          <a:xfrm>
            <a:off x="629418" y="506314"/>
            <a:ext cx="4542102" cy="38681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17067" y="923134"/>
            <a:ext cx="31721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spcAft>
                <a:spcPts val="0"/>
              </a:spcAft>
            </a:pPr>
            <a:r>
              <a:rPr lang="en-US" altLang="zh-CN" sz="24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  </a:t>
            </a:r>
            <a:r>
              <a:rPr lang="zh-CN" altLang="zh-CN" sz="24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玄秘</a:t>
            </a:r>
            <a:r>
              <a:rPr lang="zh-CN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塔碑的正文楷书一共有</a:t>
            </a:r>
            <a:r>
              <a:rPr lang="en-US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28</a:t>
            </a:r>
            <a:r>
              <a:rPr lang="zh-CN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行，每行</a:t>
            </a:r>
            <a:r>
              <a:rPr lang="en-US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54</a:t>
            </a:r>
            <a:r>
              <a:rPr lang="zh-CN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字，总共有</a:t>
            </a:r>
            <a:r>
              <a:rPr lang="en-US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1302</a:t>
            </a:r>
            <a:r>
              <a:rPr lang="zh-CN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字。《玄秘塔碑》立于公元</a:t>
            </a:r>
            <a:r>
              <a:rPr lang="en-US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841</a:t>
            </a:r>
            <a:r>
              <a:rPr lang="zh-CN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年，现</a:t>
            </a:r>
            <a:r>
              <a:rPr lang="zh-CN" altLang="zh-CN" sz="24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藏</a:t>
            </a:r>
            <a:r>
              <a:rPr lang="zh-CN" altLang="en-US" sz="24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于</a:t>
            </a:r>
            <a:r>
              <a:rPr lang="zh-CN" altLang="zh-CN" sz="2400" b="1" kern="100" dirty="0" smtClean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陕西</a:t>
            </a:r>
            <a:r>
              <a:rPr lang="zh-CN" altLang="zh-CN" sz="2400" b="1" kern="100" dirty="0">
                <a:solidFill>
                  <a:srgbClr val="333333"/>
                </a:solidFill>
                <a:latin typeface="+mn-ea"/>
                <a:cs typeface="Arial" panose="020B0604020202020204" pitchFamily="34" charset="0"/>
              </a:rPr>
              <a:t>西安碑林，虽历经千年，字画仍清晰完好。</a:t>
            </a:r>
            <a:endParaRPr lang="zh-CN" altLang="zh-CN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60401" y="1812017"/>
            <a:ext cx="7823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     柳公权的楷书</a:t>
            </a:r>
            <a:r>
              <a:rPr lang="zh-CN" altLang="zh-CN" sz="2800" b="1" dirty="0" smtClean="0"/>
              <a:t>用</a:t>
            </a:r>
            <a:r>
              <a:rPr lang="zh-CN" altLang="zh-CN" sz="2800" b="1" dirty="0"/>
              <a:t>笔方圆并施，点画棱角分明，结构精妙。“颜筋柳骨”之“柳骨”，即形容其书法瘦硬挺拔，骨力遒劲。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60401" y="1603022"/>
            <a:ext cx="7823199" cy="1783645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16" name="图片 15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19" name="文本框 18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20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580205" y="3865624"/>
            <a:ext cx="582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kumimoji="1"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玄秘塔碑</a:t>
            </a:r>
            <a:r>
              <a:rPr kumimoji="1"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kumimoji="1"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笔笔顿挫，筋骨开张。</a:t>
            </a:r>
            <a:endParaRPr kumimoji="1" lang="zh-CN" altLang="en-US" sz="2400" dirty="0"/>
          </a:p>
        </p:txBody>
      </p:sp>
      <p:pic>
        <p:nvPicPr>
          <p:cNvPr id="24" name="图片 23" descr="辈.jpg"/>
          <p:cNvPicPr>
            <a:picLocks noChangeAspect="1"/>
          </p:cNvPicPr>
          <p:nvPr/>
        </p:nvPicPr>
        <p:blipFill>
          <a:blip r:embed="rId5" cstate="print"/>
          <a:srcRect r="1618" b="3188"/>
          <a:stretch>
            <a:fillRect/>
          </a:stretch>
        </p:blipFill>
        <p:spPr>
          <a:xfrm>
            <a:off x="1502910" y="1370840"/>
            <a:ext cx="2187720" cy="2160240"/>
          </a:xfrm>
          <a:prstGeom prst="rect">
            <a:avLst/>
          </a:prstGeom>
        </p:spPr>
      </p:pic>
      <p:pic>
        <p:nvPicPr>
          <p:cNvPr id="25" name="图片 24" descr="辈_副本.png"/>
          <p:cNvPicPr>
            <a:picLocks noChangeAspect="1"/>
          </p:cNvPicPr>
          <p:nvPr/>
        </p:nvPicPr>
        <p:blipFill rotWithShape="1">
          <a:blip r:embed="rId6" cstate="print"/>
          <a:srcRect l="17414" b="36901"/>
          <a:stretch/>
        </p:blipFill>
        <p:spPr>
          <a:xfrm>
            <a:off x="1399822" y="994163"/>
            <a:ext cx="2958843" cy="2663438"/>
          </a:xfrm>
          <a:prstGeom prst="rect">
            <a:avLst/>
          </a:prstGeom>
        </p:spPr>
      </p:pic>
      <p:pic>
        <p:nvPicPr>
          <p:cNvPr id="26" name="图片 25" descr="安.jpg"/>
          <p:cNvPicPr>
            <a:picLocks noChangeAspect="1"/>
          </p:cNvPicPr>
          <p:nvPr/>
        </p:nvPicPr>
        <p:blipFill>
          <a:blip r:embed="rId7" cstate="print"/>
          <a:srcRect r="1450" b="4015"/>
          <a:stretch>
            <a:fillRect/>
          </a:stretch>
        </p:blipFill>
        <p:spPr>
          <a:xfrm>
            <a:off x="3870493" y="1370840"/>
            <a:ext cx="2187721" cy="2160240"/>
          </a:xfrm>
          <a:prstGeom prst="rect">
            <a:avLst/>
          </a:prstGeom>
        </p:spPr>
      </p:pic>
      <p:pic>
        <p:nvPicPr>
          <p:cNvPr id="27" name="图片 26" descr="奇.jpg"/>
          <p:cNvPicPr>
            <a:picLocks noChangeAspect="1"/>
          </p:cNvPicPr>
          <p:nvPr/>
        </p:nvPicPr>
        <p:blipFill>
          <a:blip r:embed="rId8" cstate="print"/>
          <a:srcRect r="1516" b="3026"/>
          <a:stretch>
            <a:fillRect/>
          </a:stretch>
        </p:blipFill>
        <p:spPr>
          <a:xfrm>
            <a:off x="6237780" y="1370840"/>
            <a:ext cx="1967040" cy="216024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495EDAE8-D412-9F4D-A232-0F555C04DDA5}"/>
              </a:ext>
            </a:extLst>
          </p:cNvPr>
          <p:cNvSpPr txBox="1"/>
          <p:nvPr/>
        </p:nvSpPr>
        <p:spPr>
          <a:xfrm>
            <a:off x="3249535" y="311427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辈</a:t>
            </a:r>
          </a:p>
        </p:txBody>
      </p:sp>
      <p:pic>
        <p:nvPicPr>
          <p:cNvPr id="29" name="图片 28" descr="安_副本.png"/>
          <p:cNvPicPr>
            <a:picLocks noChangeAspect="1"/>
          </p:cNvPicPr>
          <p:nvPr/>
        </p:nvPicPr>
        <p:blipFill rotWithShape="1">
          <a:blip r:embed="rId9" cstate="print"/>
          <a:srcRect l="20237" t="32063" r="22634" b="31744"/>
          <a:stretch/>
        </p:blipFill>
        <p:spPr>
          <a:xfrm>
            <a:off x="3714044" y="1659468"/>
            <a:ext cx="2427112" cy="211102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D7D5567-8D01-8643-9B72-D864E31426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2601" b="67238"/>
          <a:stretch/>
        </p:blipFill>
        <p:spPr>
          <a:xfrm>
            <a:off x="6237780" y="1929566"/>
            <a:ext cx="2206309" cy="187479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69832" y="1477053"/>
            <a:ext cx="615553" cy="24176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2800" b="1" dirty="0"/>
              <a:t>《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玄秘塔碑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录课音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7549" y="4398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69832" y="1477053"/>
            <a:ext cx="615553" cy="24176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2800" b="1" dirty="0"/>
              <a:t>《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玄秘塔碑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16821" y="3760067"/>
            <a:ext cx="560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kumimoji="1"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玄秘塔碑</a:t>
            </a:r>
            <a:r>
              <a:rPr kumimoji="1"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kumimoji="1"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撇轻捺重，并用方圆。</a:t>
            </a:r>
          </a:p>
        </p:txBody>
      </p:sp>
      <p:pic>
        <p:nvPicPr>
          <p:cNvPr id="6" name="Picture 4" descr="唐 · 柳公权 · 玄秘塔碑"/>
          <p:cNvPicPr>
            <a:picLocks noChangeAspect="1" noChangeArrowheads="1"/>
          </p:cNvPicPr>
          <p:nvPr/>
        </p:nvPicPr>
        <p:blipFill>
          <a:blip r:embed="rId4" cstate="print"/>
          <a:srcRect r="2941" b="6294"/>
          <a:stretch>
            <a:fillRect/>
          </a:stretch>
        </p:blipFill>
        <p:spPr bwMode="auto">
          <a:xfrm>
            <a:off x="1437744" y="1458031"/>
            <a:ext cx="2153489" cy="2088232"/>
          </a:xfrm>
          <a:prstGeom prst="rect">
            <a:avLst/>
          </a:prstGeom>
          <a:noFill/>
        </p:spPr>
      </p:pic>
      <p:pic>
        <p:nvPicPr>
          <p:cNvPr id="7" name="Picture 6" descr="唐 · 柳公权 · 玄秘塔碑"/>
          <p:cNvPicPr>
            <a:picLocks noChangeAspect="1" noChangeArrowheads="1"/>
          </p:cNvPicPr>
          <p:nvPr/>
        </p:nvPicPr>
        <p:blipFill>
          <a:blip r:embed="rId5" cstate="print"/>
          <a:srcRect r="-1281" b="8077"/>
          <a:stretch>
            <a:fillRect/>
          </a:stretch>
        </p:blipFill>
        <p:spPr bwMode="auto">
          <a:xfrm>
            <a:off x="3779121" y="1443795"/>
            <a:ext cx="2153488" cy="2088232"/>
          </a:xfrm>
          <a:prstGeom prst="rect">
            <a:avLst/>
          </a:prstGeom>
          <a:noFill/>
        </p:spPr>
      </p:pic>
      <p:pic>
        <p:nvPicPr>
          <p:cNvPr id="8" name="Picture 8" descr="唐 · 柳公权 · 玄秘塔碑"/>
          <p:cNvPicPr>
            <a:picLocks noChangeAspect="1" noChangeArrowheads="1"/>
          </p:cNvPicPr>
          <p:nvPr/>
        </p:nvPicPr>
        <p:blipFill>
          <a:blip r:embed="rId6" cstate="print"/>
          <a:srcRect r="1022" b="8077"/>
          <a:stretch>
            <a:fillRect/>
          </a:stretch>
        </p:blipFill>
        <p:spPr bwMode="auto">
          <a:xfrm>
            <a:off x="6110992" y="1458031"/>
            <a:ext cx="2153488" cy="2088232"/>
          </a:xfrm>
          <a:prstGeom prst="rect">
            <a:avLst/>
          </a:prstGeom>
          <a:noFill/>
        </p:spPr>
      </p:pic>
      <p:pic>
        <p:nvPicPr>
          <p:cNvPr id="9" name="图片 8" descr="史_副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1233" y="1443795"/>
            <a:ext cx="1512168" cy="2160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E0F019C-BBF9-D145-9B45-3C41F36B4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71" y="1566948"/>
            <a:ext cx="1706673" cy="26129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791EAC-F838-7143-BE37-636964764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784" y="1560525"/>
            <a:ext cx="2017339" cy="2612999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0D058D9F-4FCC-D14E-830D-2A9D3B26BA1F}"/>
              </a:ext>
            </a:extLst>
          </p:cNvPr>
          <p:cNvSpPr/>
          <p:nvPr/>
        </p:nvSpPr>
        <p:spPr>
          <a:xfrm>
            <a:off x="2115399" y="1566948"/>
            <a:ext cx="504056" cy="425626"/>
          </a:xfrm>
          <a:prstGeom prst="ellipse">
            <a:avLst/>
          </a:prstGeom>
          <a:noFill/>
          <a:ln w="38100">
            <a:solidFill>
              <a:srgbClr val="7197C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EC737C6-A9FC-A849-A4E8-DF5D527D6A09}"/>
              </a:ext>
            </a:extLst>
          </p:cNvPr>
          <p:cNvSpPr/>
          <p:nvPr/>
        </p:nvSpPr>
        <p:spPr>
          <a:xfrm>
            <a:off x="4304185" y="1458082"/>
            <a:ext cx="504056" cy="425626"/>
          </a:xfrm>
          <a:prstGeom prst="ellipse">
            <a:avLst/>
          </a:prstGeom>
          <a:noFill/>
          <a:ln w="38100">
            <a:solidFill>
              <a:srgbClr val="7197C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0BF7A89-0FCF-1845-A6FE-EA0749943A67}"/>
              </a:ext>
            </a:extLst>
          </p:cNvPr>
          <p:cNvSpPr/>
          <p:nvPr/>
        </p:nvSpPr>
        <p:spPr>
          <a:xfrm>
            <a:off x="6713956" y="1545615"/>
            <a:ext cx="504056" cy="425626"/>
          </a:xfrm>
          <a:prstGeom prst="ellipse">
            <a:avLst/>
          </a:prstGeom>
          <a:noFill/>
          <a:ln w="38100">
            <a:solidFill>
              <a:srgbClr val="7197C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16" name="图片 15" descr="同上一堂课色块-绿色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19" name="文本框 18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20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用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0546" y="4415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16" name="图片 15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19" name="文本框 18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20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390082" y="3899686"/>
            <a:ext cx="6604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四周疏放，中宫收紧，开张相配合，独具风格。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497194" y="3229995"/>
            <a:ext cx="34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紫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945243" y="3247665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岁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FC26DCF-6199-FE4D-B37F-5A6E8CCFF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26" y="1349950"/>
            <a:ext cx="1917700" cy="22479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818340" y="2387990"/>
            <a:ext cx="792088" cy="1152127"/>
          </a:xfrm>
          <a:prstGeom prst="rect">
            <a:avLst/>
          </a:prstGeom>
          <a:solidFill>
            <a:srgbClr val="FF4747">
              <a:alpha val="52157"/>
            </a:srgbClr>
          </a:solidFill>
          <a:ln>
            <a:solidFill>
              <a:srgbClr val="FF0000">
                <a:alpha val="6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9869E84-B428-4249-BC3E-791E6C3C0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21" y="1348317"/>
            <a:ext cx="1917700" cy="223520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038480" y="2362281"/>
            <a:ext cx="1011205" cy="1203546"/>
          </a:xfrm>
          <a:prstGeom prst="rect">
            <a:avLst/>
          </a:prstGeom>
          <a:solidFill>
            <a:srgbClr val="FF4747">
              <a:alpha val="52157"/>
            </a:srgbClr>
          </a:solidFill>
          <a:ln>
            <a:solidFill>
              <a:srgbClr val="FF0000">
                <a:alpha val="6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B18B98F-6DDD-C84A-992D-A262BF720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4" y="1399117"/>
            <a:ext cx="1917700" cy="218440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2018720" y="1557141"/>
            <a:ext cx="749975" cy="1969926"/>
          </a:xfrm>
          <a:prstGeom prst="rect">
            <a:avLst/>
          </a:prstGeom>
          <a:solidFill>
            <a:srgbClr val="FF4747">
              <a:alpha val="52157"/>
            </a:srgbClr>
          </a:solidFill>
          <a:ln>
            <a:solidFill>
              <a:srgbClr val="FF0000">
                <a:alpha val="6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69832" y="1477053"/>
            <a:ext cx="615553" cy="24176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2800" b="1" dirty="0"/>
              <a:t>《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玄秘塔碑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结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126" y="440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7" grpId="0" animBg="1"/>
      <p:bldP spid="29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16" name="图片 15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19" name="文本框 18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20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17529" y="3638754"/>
            <a:ext cx="6604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撇低捺高，险中求稳。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9242F18-13C5-6745-95A5-BB4AEF4E2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43" y="1302966"/>
            <a:ext cx="1854200" cy="1993900"/>
          </a:xfrm>
          <a:prstGeom prst="rect">
            <a:avLst/>
          </a:prstGeom>
        </p:spPr>
      </p:pic>
      <p:cxnSp>
        <p:nvCxnSpPr>
          <p:cNvPr id="11" name="直线连接符 16"/>
          <p:cNvCxnSpPr/>
          <p:nvPr/>
        </p:nvCxnSpPr>
        <p:spPr>
          <a:xfrm flipV="1">
            <a:off x="6581422" y="2299359"/>
            <a:ext cx="1344021" cy="254958"/>
          </a:xfrm>
          <a:prstGeom prst="line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81D88EED-1B3F-E24A-B87D-F1D4E6980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41" y="1301854"/>
            <a:ext cx="1854200" cy="1993900"/>
          </a:xfrm>
          <a:prstGeom prst="rect">
            <a:avLst/>
          </a:prstGeom>
        </p:spPr>
      </p:pic>
      <p:cxnSp>
        <p:nvCxnSpPr>
          <p:cNvPr id="13" name="直线连接符 14"/>
          <p:cNvCxnSpPr/>
          <p:nvPr/>
        </p:nvCxnSpPr>
        <p:spPr>
          <a:xfrm flipV="1">
            <a:off x="3961952" y="2084635"/>
            <a:ext cx="1821837" cy="289827"/>
          </a:xfrm>
          <a:prstGeom prst="line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4CF93DD6-6938-DB4B-AF4F-E350F19B9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06" y="1301853"/>
            <a:ext cx="1841500" cy="1958511"/>
          </a:xfrm>
          <a:prstGeom prst="rect">
            <a:avLst/>
          </a:prstGeom>
        </p:spPr>
      </p:pic>
      <p:cxnSp>
        <p:nvCxnSpPr>
          <p:cNvPr id="22" name="直线连接符 13"/>
          <p:cNvCxnSpPr/>
          <p:nvPr/>
        </p:nvCxnSpPr>
        <p:spPr>
          <a:xfrm flipV="1">
            <a:off x="2298753" y="2194277"/>
            <a:ext cx="1412886" cy="360040"/>
          </a:xfrm>
          <a:prstGeom prst="line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69832" y="1477053"/>
            <a:ext cx="615553" cy="24176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2800" b="1" dirty="0"/>
              <a:t>《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玄秘塔碑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2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1823" y="559252"/>
            <a:ext cx="782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      柳公权的楷书</a:t>
            </a:r>
            <a:r>
              <a:rPr lang="zh-CN" altLang="zh-CN" sz="2400" b="1" dirty="0" smtClean="0"/>
              <a:t>用</a:t>
            </a:r>
            <a:r>
              <a:rPr lang="zh-CN" altLang="zh-CN" sz="2400" b="1" dirty="0"/>
              <a:t>笔方圆并施，点画棱角分明，结构精妙。“颜筋柳骨”之“柳骨”，即形容其书法瘦硬挺拔，骨力遒劲。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5861" y="1714714"/>
            <a:ext cx="7179378" cy="2918065"/>
            <a:chOff x="1175861" y="1714714"/>
            <a:chExt cx="7179378" cy="2918065"/>
          </a:xfrm>
        </p:grpSpPr>
        <p:grpSp>
          <p:nvGrpSpPr>
            <p:cNvPr id="22" name="组合 21"/>
            <p:cNvGrpSpPr/>
            <p:nvPr/>
          </p:nvGrpSpPr>
          <p:grpSpPr>
            <a:xfrm>
              <a:off x="1177733" y="1797298"/>
              <a:ext cx="7177506" cy="2835481"/>
              <a:chOff x="2287595" y="1829614"/>
              <a:chExt cx="7177506" cy="2835481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884" y="1829614"/>
                <a:ext cx="3966217" cy="2368713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2287595" y="4203430"/>
                <a:ext cx="64274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333333"/>
                    </a:solidFill>
                    <a:cs typeface="Arial" panose="020B0604020202020204" pitchFamily="34" charset="0"/>
                  </a:rPr>
                  <a:t>     </a:t>
                </a:r>
                <a:r>
                  <a:rPr lang="zh-CN" altLang="zh-CN" sz="2400" b="1" dirty="0" smtClean="0">
                    <a:solidFill>
                      <a:srgbClr val="333333"/>
                    </a:solidFill>
                    <a:cs typeface="Arial" panose="020B0604020202020204" pitchFamily="34" charset="0"/>
                  </a:rPr>
                  <a:t>《</a:t>
                </a:r>
                <a:r>
                  <a:rPr lang="zh-CN" altLang="en-US" sz="2400" b="1" dirty="0" smtClean="0">
                    <a:solidFill>
                      <a:srgbClr val="333333"/>
                    </a:solidFill>
                    <a:cs typeface="Arial" panose="020B0604020202020204" pitchFamily="34" charset="0"/>
                  </a:rPr>
                  <a:t>玄秘塔碑</a:t>
                </a:r>
                <a:r>
                  <a:rPr lang="zh-CN" altLang="zh-CN" sz="2400" b="1" dirty="0" smtClean="0">
                    <a:solidFill>
                      <a:srgbClr val="333333"/>
                    </a:solidFill>
                    <a:cs typeface="Arial" panose="020B0604020202020204" pitchFamily="34" charset="0"/>
                  </a:rPr>
                  <a:t>》</a:t>
                </a:r>
                <a:r>
                  <a:rPr lang="en-US" altLang="zh-CN" sz="2400" b="1" dirty="0" smtClean="0">
                    <a:solidFill>
                      <a:srgbClr val="333333"/>
                    </a:solidFill>
                    <a:cs typeface="Arial" panose="020B0604020202020204" pitchFamily="34" charset="0"/>
                  </a:rPr>
                  <a:t>                             </a:t>
                </a:r>
                <a:r>
                  <a:rPr lang="zh-CN" altLang="zh-CN" sz="2400" b="1" dirty="0" smtClean="0">
                    <a:solidFill>
                      <a:srgbClr val="333333"/>
                    </a:solidFill>
                    <a:cs typeface="Arial" panose="020B0604020202020204" pitchFamily="34" charset="0"/>
                  </a:rPr>
                  <a:t>《神策军碑》</a:t>
                </a:r>
                <a:endParaRPr lang="zh-CN" altLang="en-US" sz="2400" b="1" dirty="0"/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2" t="18436" r="26794" b="52593"/>
            <a:stretch/>
          </p:blipFill>
          <p:spPr>
            <a:xfrm>
              <a:off x="1175861" y="1714714"/>
              <a:ext cx="2915293" cy="248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06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08384" y="1097865"/>
            <a:ext cx="5912457" cy="2204523"/>
            <a:chOff x="1608384" y="1097865"/>
            <a:chExt cx="5912457" cy="2204523"/>
          </a:xfrm>
        </p:grpSpPr>
        <p:grpSp>
          <p:nvGrpSpPr>
            <p:cNvPr id="3" name="组合 2"/>
            <p:cNvGrpSpPr/>
            <p:nvPr/>
          </p:nvGrpSpPr>
          <p:grpSpPr>
            <a:xfrm>
              <a:off x="1608384" y="1097865"/>
              <a:ext cx="5794496" cy="2204523"/>
              <a:chOff x="1602454" y="460685"/>
              <a:chExt cx="5794496" cy="220452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" r="28471"/>
              <a:stretch/>
            </p:blipFill>
            <p:spPr>
              <a:xfrm>
                <a:off x="1602454" y="460685"/>
                <a:ext cx="1787703" cy="1785801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7" t="1975" r="6626" b="41399"/>
              <a:stretch/>
            </p:blipFill>
            <p:spPr>
              <a:xfrm>
                <a:off x="3686961" y="480777"/>
                <a:ext cx="1770079" cy="1765712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806222" y="2203543"/>
                <a:ext cx="1433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latin typeface="+mn-ea"/>
                  </a:rPr>
                  <a:t>颜真卿</a:t>
                </a:r>
                <a:endParaRPr lang="zh-CN" altLang="en-US" sz="2400" b="1" dirty="0">
                  <a:latin typeface="+mn-ea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963261" y="2200127"/>
                <a:ext cx="1433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latin typeface="+mn-ea"/>
                  </a:rPr>
                  <a:t>柳公权</a:t>
                </a:r>
                <a:endParaRPr lang="zh-CN" altLang="en-US" sz="2400" b="1" dirty="0">
                  <a:latin typeface="+mn-ea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3896378" y="2203543"/>
                <a:ext cx="1433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latin typeface="+mn-ea"/>
                  </a:rPr>
                  <a:t>欧阳询</a:t>
                </a:r>
                <a:endParaRPr lang="zh-CN" altLang="en-US" sz="2400" b="1" dirty="0">
                  <a:latin typeface="+mn-ea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2" t="29850" r="14302" b="27791"/>
            <a:stretch/>
          </p:blipFill>
          <p:spPr>
            <a:xfrm>
              <a:off x="5759774" y="1117958"/>
              <a:ext cx="1761067" cy="1765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3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08384" y="1097865"/>
            <a:ext cx="5912457" cy="2204523"/>
            <a:chOff x="1608384" y="1097865"/>
            <a:chExt cx="5912457" cy="2204523"/>
          </a:xfrm>
        </p:grpSpPr>
        <p:grpSp>
          <p:nvGrpSpPr>
            <p:cNvPr id="3" name="组合 2"/>
            <p:cNvGrpSpPr/>
            <p:nvPr/>
          </p:nvGrpSpPr>
          <p:grpSpPr>
            <a:xfrm>
              <a:off x="1608384" y="1097865"/>
              <a:ext cx="5794496" cy="2204523"/>
              <a:chOff x="1602454" y="460685"/>
              <a:chExt cx="5794496" cy="220452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" r="28471"/>
              <a:stretch/>
            </p:blipFill>
            <p:spPr>
              <a:xfrm>
                <a:off x="1602454" y="460685"/>
                <a:ext cx="1787703" cy="1785801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7" t="1975" r="6626" b="41399"/>
              <a:stretch/>
            </p:blipFill>
            <p:spPr>
              <a:xfrm>
                <a:off x="3686961" y="480777"/>
                <a:ext cx="1770079" cy="1765712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806222" y="2203543"/>
                <a:ext cx="1433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latin typeface="+mn-ea"/>
                  </a:rPr>
                  <a:t>颜真卿</a:t>
                </a:r>
                <a:endParaRPr lang="zh-CN" altLang="en-US" sz="2400" b="1" dirty="0">
                  <a:latin typeface="+mn-ea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963261" y="2200127"/>
                <a:ext cx="1433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latin typeface="+mn-ea"/>
                  </a:rPr>
                  <a:t>柳公权</a:t>
                </a:r>
                <a:endParaRPr lang="zh-CN" altLang="en-US" sz="2400" b="1" dirty="0">
                  <a:latin typeface="+mn-ea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3896378" y="2203543"/>
                <a:ext cx="1433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latin typeface="+mn-ea"/>
                  </a:rPr>
                  <a:t>欧阳询</a:t>
                </a:r>
                <a:endParaRPr lang="zh-CN" altLang="en-US" sz="2400" b="1" dirty="0">
                  <a:latin typeface="+mn-ea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2" t="29850" r="14302" b="27791"/>
            <a:stretch/>
          </p:blipFill>
          <p:spPr>
            <a:xfrm>
              <a:off x="5759774" y="1117958"/>
              <a:ext cx="1761067" cy="1765712"/>
            </a:xfrm>
            <a:prstGeom prst="rect">
              <a:avLst/>
            </a:prstGeom>
          </p:spPr>
        </p:pic>
      </p:grpSp>
      <p:pic>
        <p:nvPicPr>
          <p:cNvPr id="15" name="喜欢颜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0075" y="4438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425051" y="1920815"/>
            <a:ext cx="1599004" cy="1536994"/>
          </a:xfrm>
          <a:prstGeom prst="roundRect">
            <a:avLst/>
          </a:prstGeom>
          <a:solidFill>
            <a:srgbClr val="0F7701"/>
          </a:solidFill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日积</a:t>
            </a:r>
            <a:endParaRPr lang="en-US" altLang="zh-CN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月累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56022" y="1479637"/>
            <a:ext cx="4546696" cy="2419350"/>
            <a:chOff x="2828117" y="2265590"/>
            <a:chExt cx="4546696" cy="241935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117" y="2265590"/>
              <a:ext cx="4476750" cy="24193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" t="12093" r="64207" b="10968"/>
            <a:stretch/>
          </p:blipFill>
          <p:spPr>
            <a:xfrm flipH="1">
              <a:off x="6281055" y="2786742"/>
              <a:ext cx="1093758" cy="1598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2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2599" y="1074883"/>
            <a:ext cx="4935850" cy="337928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53885" y="1964266"/>
            <a:ext cx="1599004" cy="1536994"/>
          </a:xfrm>
          <a:prstGeom prst="roundRect">
            <a:avLst/>
          </a:prstGeom>
          <a:solidFill>
            <a:srgbClr val="0F7701"/>
          </a:solidFill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交流</a:t>
            </a:r>
            <a:endParaRPr lang="en-US" altLang="zh-CN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平台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204951" y="671540"/>
            <a:ext cx="8603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无情未必真豪杰，怜子如何不丈夫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《答客诮》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其实地上本没有路，走的人多了，也便成了路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《故乡》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惟有民魂是值得宝贵的，惟有他发扬起来，中国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才有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真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进步。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</a:t>
            </a: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《学界的三魂》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我们从古以来，就有埋头苦干的人，有拼命硬干的人，有为民请命的人，有舍身求法的人……这就是中国的脊梁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鲁迅《中国人失掉自信力了吗》</a:t>
            </a:r>
          </a:p>
        </p:txBody>
      </p:sp>
    </p:spTree>
    <p:extLst>
      <p:ext uri="{BB962C8B-B14F-4D97-AF65-F5344CB8AC3E}">
        <p14:creationId xmlns:p14="http://schemas.microsoft.com/office/powerpoint/2010/main" val="6031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日积月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239" y="4506508"/>
            <a:ext cx="609600" cy="6096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4951" y="671540"/>
            <a:ext cx="8603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无情未必真豪杰，怜子如何不丈夫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《答客诮》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其实地上本没有路，走的人多了，也便成了路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《故乡》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惟有民魂是值得宝贵的，惟有他发扬起来，中国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才有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真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进步。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</a:t>
            </a: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《学界的三魂》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我们从古以来，就有埋头苦干的人，有拼命硬干的人，有为民请命的人，有舍身求法的人……这就是中国的脊梁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鲁迅《中国人失掉自信力了吗》</a:t>
            </a:r>
          </a:p>
        </p:txBody>
      </p:sp>
    </p:spTree>
    <p:extLst>
      <p:ext uri="{BB962C8B-B14F-4D97-AF65-F5344CB8AC3E}">
        <p14:creationId xmlns:p14="http://schemas.microsoft.com/office/powerpoint/2010/main" val="3711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053885" y="659077"/>
            <a:ext cx="837911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其实地上本没有</a:t>
            </a:r>
            <a:r>
              <a:rPr lang="zh-CN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，走的人多了，也便成了</a:t>
            </a:r>
            <a:r>
              <a:rPr lang="zh-CN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《故乡》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08729" y="2266941"/>
            <a:ext cx="7224889" cy="1536304"/>
            <a:chOff x="903111" y="2256763"/>
            <a:chExt cx="7224889" cy="1536304"/>
          </a:xfrm>
        </p:grpSpPr>
        <p:sp>
          <p:nvSpPr>
            <p:cNvPr id="3" name="矩形 2"/>
            <p:cNvSpPr/>
            <p:nvPr/>
          </p:nvSpPr>
          <p:spPr>
            <a:xfrm>
              <a:off x="1053885" y="2418353"/>
              <a:ext cx="695395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6700" algn="just">
                <a:spcAft>
                  <a:spcPts val="0"/>
                </a:spcAft>
              </a:pPr>
              <a:r>
                <a:rPr lang="en-US" altLang="zh-CN" sz="2400" b="1" kern="100" dirty="0" smtClean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</a:t>
              </a:r>
              <a:r>
                <a:rPr lang="zh-CN" altLang="zh-CN" sz="2400" b="1" kern="100" dirty="0" smtClean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我</a:t>
              </a:r>
              <a:r>
                <a:rPr lang="zh-CN" altLang="zh-CN" sz="2400" b="1" kern="100" dirty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想：希望本是无所谓有，无所谓无的。这正如地上的路；其实地上本没有路，走的人多了，也便成了路。</a:t>
              </a:r>
              <a:endParaRPr lang="zh-CN" altLang="zh-CN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903111" y="2256763"/>
              <a:ext cx="7224889" cy="1536304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20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45067" y="1518157"/>
            <a:ext cx="78909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时间，就像海绵里的水，只要愿挤，总还是有的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时间，每天得到的都是二十四小时，可是一天的时间给勤勉的人带来智慧和力量，给懒散的人只留下一片悔恨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爱看书的青年，大可以看看本分以外的书，即课外的书，不要只将课内的书抱住。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24089" y="801511"/>
            <a:ext cx="241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补充积累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补充名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4385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 rot="2625394">
            <a:off x="2174098" y="1957242"/>
            <a:ext cx="1388681" cy="1409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878" y="692227"/>
            <a:ext cx="5892749" cy="391582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80757" y="2312349"/>
            <a:ext cx="1794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语文园地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八</a:t>
            </a:r>
          </a:p>
        </p:txBody>
      </p:sp>
    </p:spTree>
    <p:extLst>
      <p:ext uri="{BB962C8B-B14F-4D97-AF65-F5344CB8AC3E}">
        <p14:creationId xmlns:p14="http://schemas.microsoft.com/office/powerpoint/2010/main" val="18487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72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53884" y="1015739"/>
            <a:ext cx="7232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         </a:t>
            </a:r>
            <a:r>
              <a:rPr lang="zh-CN" altLang="zh-CN" sz="2800" b="1" dirty="0" smtClean="0">
                <a:solidFill>
                  <a:srgbClr val="C00000"/>
                </a:solidFill>
              </a:rPr>
              <a:t>阅读</a:t>
            </a:r>
            <a:r>
              <a:rPr lang="zh-CN" altLang="zh-CN" sz="2800" b="1" dirty="0">
                <a:solidFill>
                  <a:srgbClr val="C00000"/>
                </a:solidFill>
              </a:rPr>
              <a:t>文章，要注意把握文章的主要内容。</a:t>
            </a:r>
            <a:r>
              <a:rPr lang="zh-CN" altLang="zh-CN" sz="2800" b="1" dirty="0"/>
              <a:t>请同学们</a:t>
            </a:r>
            <a:r>
              <a:rPr lang="zh-CN" altLang="zh-CN" sz="2800" b="1" dirty="0" smtClean="0"/>
              <a:t>回顾握文章主要内容</a:t>
            </a:r>
            <a:r>
              <a:rPr lang="zh-CN" altLang="en-US" sz="2800" b="1" dirty="0" smtClean="0"/>
              <a:t>的方法。</a:t>
            </a:r>
            <a:endParaRPr lang="en-US" altLang="zh-CN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587320"/>
              </p:ext>
            </p:extLst>
          </p:nvPr>
        </p:nvGraphicFramePr>
        <p:xfrm>
          <a:off x="1053885" y="2142749"/>
          <a:ext cx="7232159" cy="209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0650">
                  <a:extLst>
                    <a:ext uri="{9D8B030D-6E8A-4147-A177-3AD203B41FA5}">
                      <a16:colId xmlns:a16="http://schemas.microsoft.com/office/drawing/2014/main" val="1188028856"/>
                    </a:ext>
                  </a:extLst>
                </a:gridCol>
                <a:gridCol w="4181509">
                  <a:extLst>
                    <a:ext uri="{9D8B030D-6E8A-4147-A177-3AD203B41FA5}">
                      <a16:colId xmlns:a16="http://schemas.microsoft.com/office/drawing/2014/main" val="3601781023"/>
                    </a:ext>
                  </a:extLst>
                </a:gridCol>
              </a:tblGrid>
              <a:tr h="523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  <a:latin typeface="+mn-ea"/>
                          <a:ea typeface="+mn-ea"/>
                        </a:rPr>
                        <a:t>课文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77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  <a:latin typeface="+mn-ea"/>
                          <a:ea typeface="+mn-ea"/>
                        </a:rPr>
                        <a:t>把握主要内容的方法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F77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28613"/>
                  </a:ext>
                </a:extLst>
              </a:tr>
              <a:tr h="523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《少年闰土》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55144"/>
                  </a:ext>
                </a:extLst>
              </a:tr>
              <a:tr h="523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《开国大典》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069135"/>
                  </a:ext>
                </a:extLst>
              </a:tr>
              <a:tr h="523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……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0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81087" y="1053761"/>
            <a:ext cx="1996853" cy="2933011"/>
            <a:chOff x="1425051" y="982133"/>
            <a:chExt cx="1996853" cy="2933011"/>
          </a:xfrm>
        </p:grpSpPr>
        <p:sp>
          <p:nvSpPr>
            <p:cNvPr id="3" name="圆角矩形 2"/>
            <p:cNvSpPr/>
            <p:nvPr/>
          </p:nvSpPr>
          <p:spPr>
            <a:xfrm>
              <a:off x="1602210" y="1165600"/>
              <a:ext cx="1819694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59132" y="1926703"/>
              <a:ext cx="17627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 b="1" dirty="0" smtClean="0">
                  <a:solidFill>
                    <a:schemeClr val="lt1"/>
                  </a:solidFill>
                </a:rPr>
                <a:t>文章</a:t>
              </a:r>
              <a:r>
                <a:rPr lang="zh-CN" altLang="zh-CN" sz="2400" b="1" dirty="0">
                  <a:solidFill>
                    <a:schemeClr val="lt1"/>
                  </a:solidFill>
                </a:rPr>
                <a:t>的题目有时能提示文章的主要内容。</a:t>
              </a:r>
              <a:endParaRPr lang="zh-CN" altLang="en-US" sz="2400" b="1" dirty="0">
                <a:solidFill>
                  <a:schemeClr val="lt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25051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572001" y="1817992"/>
            <a:ext cx="2427110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latin typeface="+mn-ea"/>
              </a:rPr>
              <a:t>《</a:t>
            </a:r>
            <a:r>
              <a:rPr lang="zh-CN" altLang="en-US" sz="2800" b="1" dirty="0" smtClean="0">
                <a:latin typeface="+mn-ea"/>
              </a:rPr>
              <a:t>开国大典</a:t>
            </a:r>
            <a:r>
              <a:rPr lang="en-US" altLang="zh-CN" sz="2800" b="1" dirty="0" smtClean="0">
                <a:latin typeface="+mn-ea"/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latin typeface="+mn-ea"/>
              </a:rPr>
              <a:t>《</a:t>
            </a:r>
            <a:r>
              <a:rPr lang="zh-CN" altLang="en-US" sz="2800" b="1" dirty="0" smtClean="0">
                <a:latin typeface="+mn-ea"/>
              </a:rPr>
              <a:t>慈母情深</a:t>
            </a:r>
            <a:r>
              <a:rPr lang="en-US" altLang="zh-CN" sz="2800" b="1" dirty="0" smtClean="0">
                <a:latin typeface="+mn-ea"/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+mn-ea"/>
              </a:rPr>
              <a:t>……</a:t>
            </a:r>
            <a:endParaRPr lang="zh-CN" altLang="en-US" sz="2800" b="1" dirty="0">
              <a:latin typeface="+mn-ea"/>
            </a:endParaRPr>
          </a:p>
        </p:txBody>
      </p:sp>
      <p:pic>
        <p:nvPicPr>
          <p:cNvPr id="12" name="文章题目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239" y="4374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81087" y="1053761"/>
            <a:ext cx="1996853" cy="2933011"/>
            <a:chOff x="1425051" y="982133"/>
            <a:chExt cx="1996853" cy="2933011"/>
          </a:xfrm>
        </p:grpSpPr>
        <p:sp>
          <p:nvSpPr>
            <p:cNvPr id="3" name="圆角矩形 2"/>
            <p:cNvSpPr/>
            <p:nvPr/>
          </p:nvSpPr>
          <p:spPr>
            <a:xfrm>
              <a:off x="1602210" y="1165600"/>
              <a:ext cx="1819694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59132" y="1926703"/>
              <a:ext cx="17627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lt1"/>
                  </a:solidFill>
                </a:rPr>
                <a:t>关键句可以帮助了解主要内容，如总起句等。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425051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655099" y="1630496"/>
            <a:ext cx="5012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         </a:t>
            </a:r>
            <a:r>
              <a:rPr lang="zh-CN" altLang="zh-CN" sz="2400" b="1" dirty="0" smtClean="0"/>
              <a:t>哪些</a:t>
            </a:r>
            <a:r>
              <a:rPr lang="zh-CN" altLang="zh-CN" sz="2400" b="1" dirty="0"/>
              <a:t>天体上可能有</a:t>
            </a:r>
            <a:r>
              <a:rPr lang="zh-CN" altLang="zh-CN" sz="2400" b="1" dirty="0">
                <a:solidFill>
                  <a:srgbClr val="FF0000"/>
                </a:solidFill>
              </a:rPr>
              <a:t>生命存在</a:t>
            </a:r>
            <a:r>
              <a:rPr lang="zh-CN" altLang="zh-CN" sz="2400" b="1" dirty="0"/>
              <a:t>呢？这个天体又必须具备什么样的条件呢？人们了解生命起源的过程之后，认为</a:t>
            </a:r>
            <a:r>
              <a:rPr lang="zh-CN" altLang="zh-CN" sz="2400" b="1" dirty="0">
                <a:solidFill>
                  <a:srgbClr val="FF0000"/>
                </a:solidFill>
              </a:rPr>
              <a:t>至少应该有这样几个条件</a:t>
            </a:r>
            <a:r>
              <a:rPr lang="zh-CN" altLang="zh-CN" sz="2400" b="1" dirty="0"/>
              <a:t>：</a:t>
            </a:r>
            <a:r>
              <a:rPr lang="zh-CN" altLang="zh-CN" sz="2400" b="1" dirty="0" smtClean="0"/>
              <a:t>……</a:t>
            </a:r>
            <a:endParaRPr lang="en-US" altLang="zh-CN" sz="2400" b="1" dirty="0" smtClean="0"/>
          </a:p>
          <a:p>
            <a:pPr algn="r"/>
            <a:r>
              <a:rPr lang="en-US" altLang="zh-CN" sz="2400" b="1" dirty="0" smtClean="0">
                <a:latin typeface="+mn-ea"/>
              </a:rPr>
              <a:t>——《</a:t>
            </a:r>
            <a:r>
              <a:rPr lang="zh-CN" altLang="en-US" sz="2400" b="1" dirty="0" smtClean="0">
                <a:latin typeface="+mn-ea"/>
              </a:rPr>
              <a:t>宇宙生命之谜</a:t>
            </a:r>
            <a:r>
              <a:rPr lang="en-US" altLang="zh-CN" sz="2400" b="1" dirty="0" smtClean="0">
                <a:latin typeface="+mn-ea"/>
              </a:rPr>
              <a:t>》</a:t>
            </a:r>
            <a:endParaRPr lang="zh-CN" altLang="en-US" sz="3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03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26332" y="1004312"/>
            <a:ext cx="1996853" cy="2933011"/>
            <a:chOff x="1425051" y="982133"/>
            <a:chExt cx="1996853" cy="2933011"/>
          </a:xfrm>
        </p:grpSpPr>
        <p:sp>
          <p:nvSpPr>
            <p:cNvPr id="3" name="圆角矩形 2"/>
            <p:cNvSpPr/>
            <p:nvPr/>
          </p:nvSpPr>
          <p:spPr>
            <a:xfrm>
              <a:off x="1602210" y="1165600"/>
              <a:ext cx="1819694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59132" y="1926703"/>
              <a:ext cx="17627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lt1"/>
                  </a:solidFill>
                </a:rPr>
                <a:t>理清事情的起因、经过、结果，可以把握主要内容。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425051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00344" y="1382490"/>
            <a:ext cx="5500189" cy="1840488"/>
            <a:chOff x="3000344" y="1760668"/>
            <a:chExt cx="5500189" cy="1840488"/>
          </a:xfrm>
        </p:grpSpPr>
        <p:sp>
          <p:nvSpPr>
            <p:cNvPr id="12" name="矩形 11"/>
            <p:cNvSpPr/>
            <p:nvPr/>
          </p:nvSpPr>
          <p:spPr>
            <a:xfrm>
              <a:off x="3000344" y="2212622"/>
              <a:ext cx="1560367" cy="846667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得到雨衣</a:t>
              </a:r>
              <a:endParaRPr lang="en-US" altLang="zh-CN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盼望变天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970255" y="1760668"/>
              <a:ext cx="1560367" cy="18404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终于下雨</a:t>
              </a:r>
              <a:endParaRPr lang="en-US" altLang="zh-CN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盼望外出</a:t>
              </a:r>
              <a:endParaRPr lang="en-US" altLang="zh-CN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不能出去</a:t>
              </a:r>
              <a:endParaRPr lang="en-US" altLang="zh-CN" sz="24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盼望雨停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940166" y="2212621"/>
              <a:ext cx="1560367" cy="846667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</a:rPr>
                <a:t>盼来雨天穿上雨衣</a:t>
              </a:r>
              <a:endParaRPr lang="en-US" altLang="zh-CN" sz="2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3" name="右箭头 12"/>
            <p:cNvSpPr/>
            <p:nvPr/>
          </p:nvSpPr>
          <p:spPr>
            <a:xfrm>
              <a:off x="4560711" y="2370666"/>
              <a:ext cx="327378" cy="46868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右箭头 18"/>
            <p:cNvSpPr/>
            <p:nvPr/>
          </p:nvSpPr>
          <p:spPr>
            <a:xfrm>
              <a:off x="6530622" y="2401609"/>
              <a:ext cx="327378" cy="46868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823185" y="3370323"/>
            <a:ext cx="567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+mn-ea"/>
              </a:rPr>
              <a:t>起因  </a:t>
            </a:r>
            <a:r>
              <a:rPr lang="en-US" altLang="zh-CN" sz="2400" b="1" dirty="0" smtClean="0">
                <a:latin typeface="+mn-ea"/>
              </a:rPr>
              <a:t>——  </a:t>
            </a:r>
            <a:r>
              <a:rPr lang="zh-CN" altLang="en-US" sz="2400" b="1" dirty="0" smtClean="0">
                <a:latin typeface="+mn-ea"/>
              </a:rPr>
              <a:t>经过  </a:t>
            </a:r>
            <a:r>
              <a:rPr lang="en-US" altLang="zh-CN" sz="2400" b="1" dirty="0" smtClean="0">
                <a:latin typeface="+mn-ea"/>
              </a:rPr>
              <a:t>——  </a:t>
            </a:r>
            <a:r>
              <a:rPr lang="zh-CN" altLang="en-US" sz="2400" b="1" dirty="0" smtClean="0">
                <a:latin typeface="+mn-ea"/>
              </a:rPr>
              <a:t>结果</a:t>
            </a:r>
            <a:endParaRPr lang="zh-CN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1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" y="-11650"/>
            <a:ext cx="9618385" cy="419403"/>
            <a:chOff x="1" y="-11650"/>
            <a:chExt cx="9618385" cy="419403"/>
          </a:xfrm>
        </p:grpSpPr>
        <p:pic>
          <p:nvPicPr>
            <p:cNvPr id="4" name="图片 3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" y="-11650"/>
              <a:ext cx="9144000" cy="4194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 smtClean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  <a:endPara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9" name="云形标注 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81087" y="1053761"/>
            <a:ext cx="1996853" cy="2933011"/>
            <a:chOff x="1425051" y="982133"/>
            <a:chExt cx="1996853" cy="2933011"/>
          </a:xfrm>
        </p:grpSpPr>
        <p:sp>
          <p:nvSpPr>
            <p:cNvPr id="3" name="圆角矩形 2"/>
            <p:cNvSpPr/>
            <p:nvPr/>
          </p:nvSpPr>
          <p:spPr>
            <a:xfrm>
              <a:off x="1602210" y="1165600"/>
              <a:ext cx="1819694" cy="2749544"/>
            </a:xfrm>
            <a:prstGeom prst="roundRect">
              <a:avLst/>
            </a:prstGeom>
            <a:solidFill>
              <a:srgbClr val="0F7701"/>
            </a:solidFill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 smtClean="0"/>
                <a:t>         </a:t>
              </a:r>
              <a:endParaRPr lang="zh-CN" altLang="en-US" sz="2800" b="1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59132" y="1926703"/>
              <a:ext cx="17627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lt1"/>
                  </a:solidFill>
                </a:rPr>
                <a:t>把各个部分的主要意思连起来，就能把握主要内容。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425051" y="982133"/>
              <a:ext cx="742416" cy="75635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253411" y="1180839"/>
            <a:ext cx="3614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/>
              <a:t>《</a:t>
            </a:r>
            <a:r>
              <a:rPr lang="zh-CN" altLang="en-US" sz="2400" b="1" dirty="0" smtClean="0"/>
              <a:t>只有一个地球</a:t>
            </a:r>
            <a:r>
              <a:rPr lang="en-US" altLang="zh-CN" sz="2400" b="1" dirty="0" smtClean="0"/>
              <a:t>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/>
              <a:t>美丽但渺小</a:t>
            </a:r>
            <a:endParaRPr lang="en-US" altLang="zh-CN" sz="2400" b="1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+mn-ea"/>
              </a:rPr>
              <a:t>自然资源有限</a:t>
            </a:r>
            <a:endParaRPr lang="en-US" altLang="zh-CN" sz="2400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+mn-ea"/>
              </a:rPr>
              <a:t>目前人类无法移居</a:t>
            </a:r>
            <a:endParaRPr lang="en-US" altLang="zh-CN" sz="2400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+mn-ea"/>
              </a:rPr>
              <a:t>我们要精心保护地球</a:t>
            </a:r>
            <a:endParaRPr lang="zh-CN" altLang="en-US" sz="3600" b="1" dirty="0">
              <a:latin typeface="+mn-ea"/>
            </a:endParaRPr>
          </a:p>
        </p:txBody>
      </p:sp>
      <p:pic>
        <p:nvPicPr>
          <p:cNvPr id="12" name="串联主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239" y="4517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24972</TotalTime>
  <Words>1809</Words>
  <Application>Microsoft Office PowerPoint</Application>
  <PresentationFormat>全屏显示(16:9)</PresentationFormat>
  <Paragraphs>336</Paragraphs>
  <Slides>45</Slides>
  <Notes>19</Notes>
  <HiddenSlides>0</HiddenSlides>
  <MMClips>15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Hei</vt:lpstr>
      <vt:lpstr>汉仪松阳体 W</vt:lpstr>
      <vt:lpstr>黑体</vt:lpstr>
      <vt:lpstr>楷体</vt:lpstr>
      <vt:lpstr>宋体</vt:lpstr>
      <vt:lpstr>Arial</vt:lpstr>
      <vt:lpstr>Calibri</vt:lpstr>
      <vt:lpstr>Times New Roman</vt:lpstr>
      <vt:lpstr>Wingdings</vt:lpstr>
      <vt:lpstr>1_Office 主题</vt:lpstr>
      <vt:lpstr>语文园地八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Windows 用户</cp:lastModifiedBy>
  <cp:revision>750</cp:revision>
  <dcterms:created xsi:type="dcterms:W3CDTF">2020-02-08T03:57:10Z</dcterms:created>
  <dcterms:modified xsi:type="dcterms:W3CDTF">2020-11-23T15:16:34Z</dcterms:modified>
</cp:coreProperties>
</file>