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4"/>
  </p:notesMasterIdLst>
  <p:sldIdLst>
    <p:sldId id="281" r:id="rId2"/>
    <p:sldId id="282" r:id="rId3"/>
    <p:sldId id="381" r:id="rId4"/>
    <p:sldId id="382" r:id="rId5"/>
    <p:sldId id="383" r:id="rId6"/>
    <p:sldId id="455" r:id="rId7"/>
    <p:sldId id="385" r:id="rId8"/>
    <p:sldId id="386" r:id="rId9"/>
    <p:sldId id="389" r:id="rId10"/>
    <p:sldId id="387" r:id="rId11"/>
    <p:sldId id="388" r:id="rId12"/>
    <p:sldId id="390" r:id="rId13"/>
    <p:sldId id="391" r:id="rId14"/>
    <p:sldId id="392" r:id="rId15"/>
    <p:sldId id="393" r:id="rId16"/>
    <p:sldId id="397" r:id="rId17"/>
    <p:sldId id="398" r:id="rId18"/>
    <p:sldId id="434" r:id="rId19"/>
    <p:sldId id="399" r:id="rId20"/>
    <p:sldId id="403" r:id="rId21"/>
    <p:sldId id="401" r:id="rId22"/>
    <p:sldId id="408" r:id="rId23"/>
    <p:sldId id="409" r:id="rId24"/>
    <p:sldId id="402" r:id="rId25"/>
    <p:sldId id="405" r:id="rId26"/>
    <p:sldId id="410" r:id="rId27"/>
    <p:sldId id="411" r:id="rId28"/>
    <p:sldId id="412" r:id="rId29"/>
    <p:sldId id="413" r:id="rId30"/>
    <p:sldId id="414" r:id="rId31"/>
    <p:sldId id="406" r:id="rId32"/>
    <p:sldId id="415" r:id="rId33"/>
    <p:sldId id="407" r:id="rId34"/>
    <p:sldId id="416" r:id="rId35"/>
    <p:sldId id="418" r:id="rId36"/>
    <p:sldId id="417" r:id="rId37"/>
    <p:sldId id="424" r:id="rId38"/>
    <p:sldId id="425" r:id="rId39"/>
    <p:sldId id="426" r:id="rId40"/>
    <p:sldId id="427" r:id="rId41"/>
    <p:sldId id="428" r:id="rId42"/>
    <p:sldId id="429" r:id="rId43"/>
    <p:sldId id="435" r:id="rId44"/>
    <p:sldId id="436" r:id="rId45"/>
    <p:sldId id="437" r:id="rId46"/>
    <p:sldId id="422" r:id="rId47"/>
    <p:sldId id="454" r:id="rId48"/>
    <p:sldId id="445" r:id="rId49"/>
    <p:sldId id="446" r:id="rId50"/>
    <p:sldId id="447" r:id="rId51"/>
    <p:sldId id="448" r:id="rId52"/>
    <p:sldId id="451" r:id="rId53"/>
  </p:sldIdLst>
  <p:sldSz cx="9144000" cy="5143500" type="screen16x9"/>
  <p:notesSz cx="6858000" cy="9144000"/>
  <p:embeddedFontLst>
    <p:embeddedFont>
      <p:font typeface="汉仪松阳体 W" panose="02010600030101010101" charset="-122"/>
      <p:regular r:id="rId55"/>
    </p:embeddedFont>
    <p:embeddedFont>
      <p:font typeface="黑体" panose="02010609060101010101" pitchFamily="49" charset="-122"/>
      <p:regular r:id="rId56"/>
    </p:embeddedFont>
    <p:embeddedFont>
      <p:font typeface="楷体" panose="02010609060101010101" pitchFamily="49" charset="-122"/>
      <p:regular r:id="rId57"/>
    </p:embeddedFont>
    <p:embeddedFont>
      <p:font typeface="Calibri" panose="020F0502020204030204" pitchFamily="34" charset="0"/>
      <p:regular r:id="rId58"/>
      <p:bold r:id="rId59"/>
      <p:italic r:id="rId60"/>
      <p:boldItalic r:id="rId61"/>
    </p:embeddedFont>
    <p:embeddedFont>
      <p:font typeface="华文楷体" panose="02010600040101010101" pitchFamily="2" charset="-122"/>
      <p:regular r:id="rId62"/>
    </p:embeddedFont>
  </p:embeddedFont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7701"/>
    <a:srgbClr val="0A4F01"/>
    <a:srgbClr val="FFFDA7"/>
    <a:srgbClr val="FFFC72"/>
    <a:srgbClr val="FFFEC9"/>
    <a:srgbClr val="FFEF7A"/>
    <a:srgbClr val="083016"/>
    <a:srgbClr val="BDB8AA"/>
    <a:srgbClr val="0F3282"/>
    <a:srgbClr val="0E0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517" autoAdjust="0"/>
    <p:restoredTop sz="81627" autoAdjust="0"/>
  </p:normalViewPr>
  <p:slideViewPr>
    <p:cSldViewPr snapToGrid="0" snapToObjects="1">
      <p:cViewPr varScale="1">
        <p:scale>
          <a:sx n="70" d="100"/>
          <a:sy n="70" d="100"/>
        </p:scale>
        <p:origin x="1112" y="48"/>
      </p:cViewPr>
      <p:guideLst>
        <p:guide orient="horz" pos="159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2640" y="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24E828-A4DA-7B40-B62D-DF6E2F06F5A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9B48D-2A19-044E-A665-83321597609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56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495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3939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60327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4410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1999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306182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8211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0691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38893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560892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2223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3381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2561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69486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2019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4516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7581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7167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2400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876257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1162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366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39067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973582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853165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8445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6382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255932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0896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65365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22844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7441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192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1702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97763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461459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75979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76083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97065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55147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51578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160170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66928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49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9294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29955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00595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934399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dirty="0" smtClean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52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6951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9393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41391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55115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E9B48D-2A19-044E-A665-83321597609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68753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" name="图片 6" descr="同上一堂课背景-111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C7C05-C7A4-2C45-8E0A-99988343CF53}" type="datetimeFigureOut">
              <a:rPr kumimoji="1" lang="zh-CN" altLang="en-US" smtClean="0"/>
              <a:t>2020/11/7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1B852-5EB7-4C46-9D6A-06EDC9C8BDE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9.png"/><Relationship Id="rId5" Type="http://schemas.openxmlformats.org/officeDocument/2006/relationships/image" Target="../media/image2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4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5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6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12.jp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8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9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2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5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6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11" Type="http://schemas.openxmlformats.org/officeDocument/2006/relationships/image" Target="../media/image6.pn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0.xml"/><Relationship Id="rId9" Type="http://schemas.openxmlformats.org/officeDocument/2006/relationships/image" Target="../media/image10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29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2.xml"/><Relationship Id="rId9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1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4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51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78960" y="676568"/>
            <a:ext cx="448717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-310515" y="1733550"/>
            <a:ext cx="7462086" cy="562610"/>
          </a:xfrm>
        </p:spPr>
        <p:txBody>
          <a:bodyPr>
            <a:normAutofit fontScale="90000"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                   </a:t>
            </a:r>
            <a:r>
              <a:rPr lang="zh-CN" altLang="en-US" sz="6000" dirty="0" smtClean="0">
                <a:solidFill>
                  <a:schemeClr val="bg1"/>
                </a:solidFill>
                <a:latin typeface="汉仪松阳体 W" panose="00020600040101010101" pitchFamily="18" charset="-122"/>
                <a:ea typeface="汉仪松阳体 W" panose="00020600040101010101" pitchFamily="18" charset="-122"/>
              </a:rPr>
              <a:t>文言文二则</a:t>
            </a:r>
            <a:r>
              <a:rPr lang="zh-CN" altLang="en-US" sz="2800" b="1" dirty="0" smtClean="0">
                <a:solidFill>
                  <a:schemeClr val="bg1"/>
                </a:solidFill>
              </a:rPr>
              <a:t>（第一课时）</a:t>
            </a:r>
          </a:p>
        </p:txBody>
      </p:sp>
      <p:sp>
        <p:nvSpPr>
          <p:cNvPr id="7" name="副标题 2"/>
          <p:cNvSpPr txBox="1"/>
          <p:nvPr/>
        </p:nvSpPr>
        <p:spPr>
          <a:xfrm>
            <a:off x="1620646" y="2808582"/>
            <a:ext cx="6345135" cy="68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年  级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：六年级     学  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科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：语文（统编版）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主讲人：杨秀侠     学  校：北京市海淀区万泉小学</a:t>
            </a:r>
            <a:endParaRPr lang="en-US" altLang="zh-CN" sz="20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9668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25442" y="2819814"/>
            <a:ext cx="5681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337999" y="3272043"/>
            <a:ext cx="56817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  <p:pic>
        <p:nvPicPr>
          <p:cNvPr id="2" name="1-1-51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8839" y="4171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7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3-9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39" y="3893997"/>
            <a:ext cx="406400" cy="406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2921" y="2833114"/>
            <a:ext cx="585267" cy="2438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425051" y="597498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0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28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68880" y="1698592"/>
            <a:ext cx="640080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世无足复为鼓琴者。</a:t>
            </a:r>
          </a:p>
          <a:p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1524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68880" y="1698592"/>
            <a:ext cx="640080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世无足复为鼓琴者。</a:t>
            </a:r>
          </a:p>
          <a:p>
            <a:endParaRPr lang="zh-CN" altLang="en-US" sz="2000" dirty="0"/>
          </a:p>
        </p:txBody>
      </p:sp>
      <p:pic>
        <p:nvPicPr>
          <p:cNvPr id="2" name="1-1-91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8158" y="4036635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425051" y="161651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2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408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68880" y="1698592"/>
            <a:ext cx="640080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世无足复为鼓琴者。</a:t>
            </a:r>
          </a:p>
          <a:p>
            <a:endParaRPr lang="zh-CN" altLang="en-US" sz="2000" dirty="0"/>
          </a:p>
        </p:txBody>
      </p:sp>
      <p:pic>
        <p:nvPicPr>
          <p:cNvPr id="4" name="1-3-9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2039" y="4036635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495112" y="1496328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68880" y="1698592"/>
            <a:ext cx="640080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世无足复为鼓琴者。</a:t>
            </a:r>
          </a:p>
          <a:p>
            <a:endParaRPr lang="zh-CN" altLang="en-US" sz="2000" dirty="0"/>
          </a:p>
        </p:txBody>
      </p:sp>
      <p:pic>
        <p:nvPicPr>
          <p:cNvPr id="2" name="1-1-9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6400" y="3709314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425051" y="161651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3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245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2468880" y="1698592"/>
            <a:ext cx="6400800" cy="13849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以为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世无足复为鼓琴者。</a:t>
            </a:r>
          </a:p>
          <a:p>
            <a:endParaRPr lang="zh-CN" altLang="en-US" sz="2000" dirty="0"/>
          </a:p>
        </p:txBody>
      </p:sp>
      <p:pic>
        <p:nvPicPr>
          <p:cNvPr id="6" name="1-1-917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93019" y="3847255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425051" y="161651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1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2-81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86282" y="4011850"/>
            <a:ext cx="406400" cy="406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1425051" y="778333"/>
            <a:ext cx="859844" cy="11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3-9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239" y="3881259"/>
            <a:ext cx="406400" cy="406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425051" y="597498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37444" r="8033" b="28574"/>
          <a:stretch/>
        </p:blipFill>
        <p:spPr>
          <a:xfrm>
            <a:off x="2013867" y="1033725"/>
            <a:ext cx="5116265" cy="300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高山流水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239" y="38335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37444" r="8033" b="28574"/>
          <a:stretch/>
        </p:blipFill>
        <p:spPr>
          <a:xfrm>
            <a:off x="2013867" y="1033725"/>
            <a:ext cx="5116265" cy="300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716363" y="1311034"/>
            <a:ext cx="859844" cy="116128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13570" r="43735" b="10708"/>
          <a:stretch/>
        </p:blipFill>
        <p:spPr>
          <a:xfrm>
            <a:off x="1362926" y="908814"/>
            <a:ext cx="290614" cy="579167"/>
          </a:xfrm>
          <a:prstGeom prst="rect">
            <a:avLst/>
          </a:prstGeom>
        </p:spPr>
      </p:pic>
      <p:pic>
        <p:nvPicPr>
          <p:cNvPr id="4" name="1-2-52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6400" y="370357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1-923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39" y="3890869"/>
            <a:ext cx="406400" cy="406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1351607" y="2379366"/>
            <a:ext cx="2936929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9388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30" name="直接连接符 29"/>
            <p:cNvCxnSpPr>
              <a:endCxn id="29" idx="3"/>
            </p:cNvCxnSpPr>
            <p:nvPr/>
          </p:nvCxnSpPr>
          <p:spPr>
            <a:xfrm>
              <a:off x="4405703" y="2381292"/>
              <a:ext cx="4151156" cy="9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425051" y="597498"/>
            <a:ext cx="973768" cy="1281469"/>
          </a:xfrm>
          <a:prstGeom prst="rect">
            <a:avLst/>
          </a:prstGeom>
        </p:spPr>
      </p:pic>
      <p:pic>
        <p:nvPicPr>
          <p:cNvPr id="4" name="1-3-52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7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03034" y="387146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7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271481" y="588735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88728" y="3039844"/>
            <a:ext cx="636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在太山    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哉乎鼓琴，巍巍乎若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志在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    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哉乎鼓琴，汤汤乎若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流水。 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l="46253" t="38099" r="7788" b="37136"/>
          <a:stretch/>
        </p:blipFill>
        <p:spPr>
          <a:xfrm flipH="1">
            <a:off x="1529494" y="1264565"/>
            <a:ext cx="2259590" cy="1838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283247" y="2287810"/>
            <a:ext cx="83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知音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3829544" y="3051813"/>
            <a:ext cx="18303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95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22" name="直接连接符 21"/>
            <p:cNvCxnSpPr>
              <a:endCxn id="21" idx="3"/>
            </p:cNvCxnSpPr>
            <p:nvPr/>
          </p:nvCxnSpPr>
          <p:spPr>
            <a:xfrm>
              <a:off x="4405703" y="2381292"/>
              <a:ext cx="4151156" cy="9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48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endCxn id="23" idx="3"/>
            </p:cNvCxnSpPr>
            <p:nvPr/>
          </p:nvCxnSpPr>
          <p:spPr>
            <a:xfrm>
              <a:off x="4405703" y="2381292"/>
              <a:ext cx="4151156" cy="9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  <p:pic>
        <p:nvPicPr>
          <p:cNvPr id="2" name="1-1-5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26400" y="37557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6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25" name="直接连接符 24"/>
            <p:cNvCxnSpPr>
              <a:endCxn id="24" idx="3"/>
            </p:cNvCxnSpPr>
            <p:nvPr/>
          </p:nvCxnSpPr>
          <p:spPr>
            <a:xfrm>
              <a:off x="4405703" y="2381292"/>
              <a:ext cx="4151156" cy="9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1425051" y="778333"/>
            <a:ext cx="859844" cy="1161289"/>
          </a:xfrm>
          <a:prstGeom prst="rect">
            <a:avLst/>
          </a:prstGeom>
        </p:spPr>
      </p:pic>
      <p:pic>
        <p:nvPicPr>
          <p:cNvPr id="4" name="1-3-5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73288" y="39049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3048721" y="588735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939704" y="2963379"/>
            <a:ext cx="58568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在太山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哉乎鼓琴，巍巍乎若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/>
          <a:srcRect l="46253" t="38099" r="7788" b="37136"/>
          <a:stretch/>
        </p:blipFill>
        <p:spPr>
          <a:xfrm flipH="1">
            <a:off x="2306734" y="1264565"/>
            <a:ext cx="2259590" cy="1838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1-1-929-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96671" y="4036635"/>
            <a:ext cx="406400" cy="4064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996858" y="1548173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6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pic>
        <p:nvPicPr>
          <p:cNvPr id="2" name="1-3-93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25051" y="3897422"/>
            <a:ext cx="406400" cy="4064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48721" y="588735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39704" y="2963379"/>
            <a:ext cx="58568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在太山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哉乎鼓琴，巍巍乎若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志在流水       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哉乎鼓琴，汤汤乎若流水。 </a:t>
            </a: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9"/>
          <a:srcRect l="46253" t="38099" r="7788" b="37136"/>
          <a:stretch/>
        </p:blipFill>
        <p:spPr>
          <a:xfrm flipH="1">
            <a:off x="2306734" y="1264565"/>
            <a:ext cx="2259590" cy="18389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123585" y="1542298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30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37444" r="8033" b="28574"/>
          <a:stretch/>
        </p:blipFill>
        <p:spPr>
          <a:xfrm>
            <a:off x="2013867" y="1033725"/>
            <a:ext cx="5116265" cy="300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1-1-9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239" y="3833551"/>
            <a:ext cx="406400" cy="406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878818"/>
            <a:ext cx="1361489" cy="1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7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18" name="直接连接符 17"/>
            <p:cNvCxnSpPr>
              <a:endCxn id="17" idx="3"/>
            </p:cNvCxnSpPr>
            <p:nvPr/>
          </p:nvCxnSpPr>
          <p:spPr>
            <a:xfrm>
              <a:off x="4405703" y="2381292"/>
              <a:ext cx="4151156" cy="979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2050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897183" y="2026235"/>
            <a:ext cx="6828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善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</a:t>
            </a: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巍巍乎若</a:t>
            </a: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</a:t>
            </a:r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pic>
        <p:nvPicPr>
          <p:cNvPr id="4" name="1-1-932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39" y="3734636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659335" y="1810446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9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816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897183" y="2026235"/>
            <a:ext cx="68285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善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</a:t>
            </a:r>
            <a:r>
              <a:rPr lang="en-US" altLang="zh-CN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汤汤乎若流水。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pic>
        <p:nvPicPr>
          <p:cNvPr id="2" name="1-3-9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94559" y="4225627"/>
            <a:ext cx="406400" cy="4064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809312" y="1852762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3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14" y="1226440"/>
            <a:ext cx="3986560" cy="23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文本框 9"/>
          <p:cNvSpPr txBox="1"/>
          <p:nvPr/>
        </p:nvSpPr>
        <p:spPr>
          <a:xfrm>
            <a:off x="2858703" y="3843465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善哉乎鼓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琴， </a:t>
            </a:r>
            <a:r>
              <a:rPr lang="zh-CN" altLang="en-US" sz="2400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014" y="1236703"/>
            <a:ext cx="443149" cy="25376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  <p:pic>
        <p:nvPicPr>
          <p:cNvPr id="6" name="1-1-53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54465" y="35853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2858703" y="3843465"/>
            <a:ext cx="4339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善哉乎鼓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琴， </a:t>
            </a:r>
            <a:r>
              <a:rPr lang="zh-CN" altLang="en-US" sz="2400" u="sng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013" y="1226440"/>
            <a:ext cx="3986561" cy="2358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6013" y="1247078"/>
            <a:ext cx="445047" cy="25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1425051" y="778333"/>
            <a:ext cx="859844" cy="1161289"/>
          </a:xfrm>
          <a:prstGeom prst="rect">
            <a:avLst/>
          </a:prstGeom>
        </p:spPr>
      </p:pic>
      <p:pic>
        <p:nvPicPr>
          <p:cNvPr id="6" name="1-2-53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46095" y="3457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6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1300131" y="586367"/>
            <a:ext cx="6543738" cy="3680852"/>
            <a:chOff x="1300131" y="586367"/>
            <a:chExt cx="6543738" cy="3680852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131" y="586367"/>
              <a:ext cx="6543738" cy="3680852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4774131" y="702644"/>
              <a:ext cx="1742173" cy="30800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4683363" y="546053"/>
            <a:ext cx="285321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3200" dirty="0">
                <a:ln w="0"/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皎皎乎若明月</a:t>
            </a:r>
            <a:endParaRPr lang="zh-CN" altLang="en-US" sz="3200" b="0" cap="none" spc="0" dirty="0">
              <a:ln w="0"/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130" y="600594"/>
            <a:ext cx="445047" cy="2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4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271481" y="588735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988728" y="3039844"/>
            <a:ext cx="636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在太山    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哉乎鼓琴，巍巍乎若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志在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    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哉乎鼓琴，汤汤乎若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流水。 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/>
          <a:srcRect l="46253" t="38099" r="7788" b="37136"/>
          <a:stretch/>
        </p:blipFill>
        <p:spPr>
          <a:xfrm flipH="1">
            <a:off x="1529494" y="1264565"/>
            <a:ext cx="2259590" cy="1838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283247" y="2287810"/>
            <a:ext cx="83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知音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直接箭头连接符 20"/>
          <p:cNvCxnSpPr/>
          <p:nvPr/>
        </p:nvCxnSpPr>
        <p:spPr>
          <a:xfrm flipH="1">
            <a:off x="3829544" y="3051813"/>
            <a:ext cx="18303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4283247" y="1650438"/>
            <a:ext cx="832007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 flipH="1">
            <a:off x="3829544" y="2414441"/>
            <a:ext cx="183034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6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24" name="直接连接符 23"/>
            <p:cNvCxnSpPr>
              <a:endCxn id="23" idx="3"/>
            </p:cNvCxnSpPr>
            <p:nvPr/>
          </p:nvCxnSpPr>
          <p:spPr>
            <a:xfrm>
              <a:off x="1344168" y="2391090"/>
              <a:ext cx="721269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00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1-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2039" y="4011734"/>
            <a:ext cx="406400" cy="4064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cxnSp>
          <p:nvCxnSpPr>
            <p:cNvPr id="20" name="直接连接符 19"/>
            <p:cNvCxnSpPr/>
            <p:nvPr/>
          </p:nvCxnSpPr>
          <p:spPr>
            <a:xfrm>
              <a:off x="850392" y="2795039"/>
              <a:ext cx="7706467" cy="17999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850392" y="3306205"/>
              <a:ext cx="4581144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>
            <a:off x="1344168" y="2391090"/>
            <a:ext cx="7212691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5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0" t="37444" r="8033" b="28574"/>
          <a:stretch/>
        </p:blipFill>
        <p:spPr>
          <a:xfrm>
            <a:off x="2013867" y="1033725"/>
            <a:ext cx="5116265" cy="300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1-2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239" y="4036635"/>
            <a:ext cx="406400" cy="406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968" y="982443"/>
            <a:ext cx="978717" cy="137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4" name="1-3-9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48839" y="4262358"/>
            <a:ext cx="406400" cy="40640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6369977" y="2339884"/>
              <a:ext cx="1022832" cy="625316"/>
              <a:chOff x="6396754" y="2152481"/>
              <a:chExt cx="1022832" cy="625316"/>
            </a:xfrm>
          </p:grpSpPr>
          <p:sp>
            <p:nvSpPr>
              <p:cNvPr id="26" name="等腰三角形 25"/>
              <p:cNvSpPr/>
              <p:nvPr/>
            </p:nvSpPr>
            <p:spPr>
              <a:xfrm>
                <a:off x="6396754" y="2152481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等腰三角形 26"/>
              <p:cNvSpPr/>
              <p:nvPr/>
            </p:nvSpPr>
            <p:spPr>
              <a:xfrm>
                <a:off x="6675120" y="2152481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等腰三角形 27"/>
              <p:cNvSpPr/>
              <p:nvPr/>
            </p:nvSpPr>
            <p:spPr>
              <a:xfrm>
                <a:off x="7040232" y="2607864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>
                <a:off x="7298206" y="2607864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425051" y="597498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46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184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21" name="等腰三角形 20"/>
          <p:cNvSpPr/>
          <p:nvPr/>
        </p:nvSpPr>
        <p:spPr>
          <a:xfrm>
            <a:off x="6369977" y="2339884"/>
            <a:ext cx="121380" cy="16993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等腰三角形 21"/>
          <p:cNvSpPr/>
          <p:nvPr/>
        </p:nvSpPr>
        <p:spPr>
          <a:xfrm>
            <a:off x="6648343" y="2339884"/>
            <a:ext cx="121380" cy="16993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等腰三角形 22"/>
          <p:cNvSpPr/>
          <p:nvPr/>
        </p:nvSpPr>
        <p:spPr>
          <a:xfrm>
            <a:off x="6976879" y="2795267"/>
            <a:ext cx="121380" cy="16993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等腰三角形 23"/>
          <p:cNvSpPr/>
          <p:nvPr/>
        </p:nvSpPr>
        <p:spPr>
          <a:xfrm>
            <a:off x="7271429" y="2795267"/>
            <a:ext cx="121380" cy="16993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729410" y="900921"/>
            <a:ext cx="7827449" cy="2980338"/>
            <a:chOff x="729410" y="900921"/>
            <a:chExt cx="7827449" cy="2980338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62" b="71975"/>
            <a:stretch/>
          </p:blipFill>
          <p:spPr>
            <a:xfrm>
              <a:off x="729410" y="900921"/>
              <a:ext cx="7827449" cy="2980338"/>
            </a:xfrm>
            <a:prstGeom prst="rect">
              <a:avLst/>
            </a:prstGeom>
          </p:spPr>
        </p:pic>
        <p:grpSp>
          <p:nvGrpSpPr>
            <p:cNvPr id="27" name="组合 26"/>
            <p:cNvGrpSpPr/>
            <p:nvPr/>
          </p:nvGrpSpPr>
          <p:grpSpPr>
            <a:xfrm>
              <a:off x="6369977" y="2339884"/>
              <a:ext cx="1022832" cy="625316"/>
              <a:chOff x="6396754" y="2152481"/>
              <a:chExt cx="1022832" cy="625316"/>
            </a:xfrm>
          </p:grpSpPr>
          <p:sp>
            <p:nvSpPr>
              <p:cNvPr id="28" name="等腰三角形 27"/>
              <p:cNvSpPr/>
              <p:nvPr/>
            </p:nvSpPr>
            <p:spPr>
              <a:xfrm>
                <a:off x="6396754" y="2152481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等腰三角形 28"/>
              <p:cNvSpPr/>
              <p:nvPr/>
            </p:nvSpPr>
            <p:spPr>
              <a:xfrm>
                <a:off x="6675120" y="2152481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等腰三角形 29"/>
              <p:cNvSpPr/>
              <p:nvPr/>
            </p:nvSpPr>
            <p:spPr>
              <a:xfrm>
                <a:off x="7040232" y="2607864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等腰三角形 30"/>
              <p:cNvSpPr/>
              <p:nvPr/>
            </p:nvSpPr>
            <p:spPr>
              <a:xfrm>
                <a:off x="7298206" y="2607864"/>
                <a:ext cx="121380" cy="169933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  <p:pic>
        <p:nvPicPr>
          <p:cNvPr id="33" name="1-1-54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47260" y="3653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9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/>
        </p:nvSpPr>
        <p:spPr>
          <a:xfrm>
            <a:off x="2944555" y="596439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519080" y="3039844"/>
            <a:ext cx="63665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在太山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哉乎鼓琴，巍巍乎若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太山。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志在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            善</a:t>
            </a:r>
            <a:r>
              <a:rPr lang="zh-CN" altLang="en-US" sz="2000" dirty="0">
                <a:latin typeface="黑体" panose="02010609060101010101" pitchFamily="49" charset="-122"/>
                <a:ea typeface="黑体" panose="02010609060101010101" pitchFamily="49" charset="-122"/>
              </a:rPr>
              <a:t>哉乎鼓琴，汤汤乎若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流水。 </a:t>
            </a:r>
            <a:endParaRPr lang="zh-CN" altLang="en-US" sz="2000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/>
          <a:srcRect l="46253" t="38099" r="7788" b="37136"/>
          <a:stretch/>
        </p:blipFill>
        <p:spPr>
          <a:xfrm flipH="1">
            <a:off x="2202568" y="1272269"/>
            <a:ext cx="2259590" cy="1838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4731303" y="2287810"/>
            <a:ext cx="832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知音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731303" y="1696158"/>
            <a:ext cx="832007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知情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731303" y="1063513"/>
            <a:ext cx="832007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志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4533632" y="1827516"/>
            <a:ext cx="11576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1-1-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3219" y="4139168"/>
            <a:ext cx="406400" cy="406400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/>
        </p:nvCxnSpPr>
        <p:spPr>
          <a:xfrm flipH="1">
            <a:off x="4533632" y="2398194"/>
            <a:ext cx="11576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 flipH="1">
            <a:off x="4533632" y="2996590"/>
            <a:ext cx="115769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812748" y="1869228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98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1988728" y="3039844"/>
            <a:ext cx="6366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志在太山               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18" name="文本框 17"/>
          <p:cNvSpPr txBox="1"/>
          <p:nvPr/>
        </p:nvSpPr>
        <p:spPr>
          <a:xfrm>
            <a:off x="2944555" y="596439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/>
          <a:srcRect l="46253" t="38099" r="7788" b="37136"/>
          <a:stretch/>
        </p:blipFill>
        <p:spPr>
          <a:xfrm flipH="1">
            <a:off x="2202568" y="1272269"/>
            <a:ext cx="2259590" cy="18389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214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988728" y="3039844"/>
            <a:ext cx="6366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志在太山               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44555" y="596439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/>
          <a:srcRect l="46253" t="38099" r="7788" b="37136"/>
          <a:stretch/>
        </p:blipFill>
        <p:spPr>
          <a:xfrm flipH="1">
            <a:off x="2202568" y="1272269"/>
            <a:ext cx="2259590" cy="18389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1-1-7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48840" y="4036635"/>
            <a:ext cx="406400" cy="406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964720" y="164155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3789084" y="3154090"/>
            <a:ext cx="1686171" cy="721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988728" y="3039844"/>
            <a:ext cx="63665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志在太山                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en-US" altLang="zh-CN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志在流水</a:t>
            </a:r>
            <a:endParaRPr lang="en-US" altLang="zh-CN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44555" y="596439"/>
            <a:ext cx="1303485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伯牙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/>
          <a:srcRect l="46253" t="38099" r="7788" b="37136"/>
          <a:stretch/>
        </p:blipFill>
        <p:spPr>
          <a:xfrm flipH="1">
            <a:off x="2202568" y="1272269"/>
            <a:ext cx="2259590" cy="183891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/>
          <a:srcRect l="13188" t="44591" r="52094" b="28481"/>
          <a:stretch/>
        </p:blipFill>
        <p:spPr>
          <a:xfrm flipH="1">
            <a:off x="5749473" y="1247259"/>
            <a:ext cx="1737178" cy="187154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125532" y="599448"/>
            <a:ext cx="966561" cy="597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锺子期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1-3-746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2039" y="4225627"/>
            <a:ext cx="406400" cy="4064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1" b="4684"/>
          <a:stretch/>
        </p:blipFill>
        <p:spPr>
          <a:xfrm flipH="1">
            <a:off x="1014960" y="1605499"/>
            <a:ext cx="973768" cy="12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7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sp>
        <p:nvSpPr>
          <p:cNvPr id="17" name="圆角矩形标注 16"/>
          <p:cNvSpPr/>
          <p:nvPr/>
        </p:nvSpPr>
        <p:spPr>
          <a:xfrm>
            <a:off x="3749855" y="4064217"/>
            <a:ext cx="1493463" cy="370131"/>
          </a:xfrm>
          <a:prstGeom prst="wedgeRoundRectCallout">
            <a:avLst>
              <a:gd name="adj1" fmla="val -44500"/>
              <a:gd name="adj2" fmla="val -11965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失知音大悲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圆角矩形标注 17"/>
          <p:cNvSpPr/>
          <p:nvPr/>
        </p:nvSpPr>
        <p:spPr>
          <a:xfrm>
            <a:off x="6605878" y="1209329"/>
            <a:ext cx="1496368" cy="336939"/>
          </a:xfrm>
          <a:prstGeom prst="wedgeRoundRectCallout">
            <a:avLst>
              <a:gd name="adj1" fmla="val -67962"/>
              <a:gd name="adj2" fmla="val 1800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得知音大喜</a:t>
            </a:r>
            <a:endParaRPr lang="zh-CN" altLang="en-US" sz="20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164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2" name="1-1-7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52039" y="4017477"/>
            <a:ext cx="406400" cy="406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32187" r="11491" b="34690"/>
          <a:stretch/>
        </p:blipFill>
        <p:spPr>
          <a:xfrm>
            <a:off x="1588168" y="823026"/>
            <a:ext cx="6343049" cy="355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96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28104"/>
          <a:stretch/>
        </p:blipFill>
        <p:spPr>
          <a:xfrm>
            <a:off x="2022765" y="468050"/>
            <a:ext cx="5315682" cy="416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857998" y="2335800"/>
            <a:ext cx="1767840" cy="599440"/>
          </a:xfrm>
          <a:prstGeom prst="ellipse">
            <a:avLst/>
          </a:prstGeom>
          <a:noFill/>
          <a:ln w="762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034032" y="23828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读准字音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3801872" y="2335800"/>
            <a:ext cx="1767840" cy="599440"/>
          </a:xfrm>
          <a:prstGeom prst="ellipse">
            <a:avLst/>
          </a:prstGeom>
          <a:noFill/>
          <a:ln w="762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3977906" y="23828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读通句子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5776226" y="2335800"/>
            <a:ext cx="1767840" cy="599440"/>
          </a:xfrm>
          <a:prstGeom prst="ellipse">
            <a:avLst/>
          </a:prstGeom>
          <a:noFill/>
          <a:ln w="762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952260" y="238284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读懂意思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9" name="1-1-7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2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6712" y="4036635"/>
            <a:ext cx="406400" cy="4064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40" y="1571826"/>
            <a:ext cx="1361489" cy="14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9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28104"/>
          <a:stretch/>
        </p:blipFill>
        <p:spPr>
          <a:xfrm>
            <a:off x="2022765" y="468050"/>
            <a:ext cx="5315682" cy="41647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784917" y="1616510"/>
            <a:ext cx="1123745" cy="1161288"/>
          </a:xfrm>
          <a:prstGeom prst="rect">
            <a:avLst/>
          </a:prstGeom>
        </p:spPr>
      </p:pic>
      <p:pic>
        <p:nvPicPr>
          <p:cNvPr id="4" name="1-1-55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1879" y="35389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8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5" b="28104"/>
          <a:stretch/>
        </p:blipFill>
        <p:spPr>
          <a:xfrm>
            <a:off x="2022765" y="468050"/>
            <a:ext cx="5315682" cy="416472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864064" y="1737916"/>
            <a:ext cx="859844" cy="1161289"/>
          </a:xfrm>
          <a:prstGeom prst="rect">
            <a:avLst/>
          </a:prstGeom>
        </p:spPr>
      </p:pic>
      <p:pic>
        <p:nvPicPr>
          <p:cNvPr id="4" name="1-2-5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31879" y="38407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sp>
        <p:nvSpPr>
          <p:cNvPr id="13" name="文本框 12"/>
          <p:cNvSpPr txBox="1"/>
          <p:nvPr/>
        </p:nvSpPr>
        <p:spPr>
          <a:xfrm>
            <a:off x="1053885" y="1663916"/>
            <a:ext cx="6976917" cy="335476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latin typeface="华文楷体" panose="02010600040101010101" pitchFamily="2" charset="-122"/>
                <a:ea typeface="华文楷体" panose="02010600040101010101" pitchFamily="2" charset="-122"/>
                <a:sym typeface="Wingdings" panose="05000000000000000000" pitchFamily="2" charset="2"/>
              </a:rPr>
              <a:t> 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背诵课文，给身边的朋友讲讲“知音”的故事。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（选做）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赏析自己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喜欢的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音乐，用文字记录并  </a:t>
            </a:r>
            <a:endParaRPr lang="en-US" altLang="zh-CN" sz="24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400" smtClean="0">
                <a:latin typeface="楷体" panose="02010609060101010101" pitchFamily="49" charset="-122"/>
                <a:ea typeface="楷体" panose="02010609060101010101" pitchFamily="49" charset="-122"/>
              </a:rPr>
              <a:t>与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同学分享自己的感受。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endParaRPr lang="zh-CN" altLang="zh-CN" sz="24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2000" dirty="0"/>
          </a:p>
        </p:txBody>
      </p:sp>
      <p:sp>
        <p:nvSpPr>
          <p:cNvPr id="16" name="文本框 15"/>
          <p:cNvSpPr txBox="1"/>
          <p:nvPr/>
        </p:nvSpPr>
        <p:spPr>
          <a:xfrm>
            <a:off x="3695224" y="427478"/>
            <a:ext cx="198633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课后练习</a:t>
            </a:r>
            <a:endParaRPr lang="en-US" altLang="zh-CN" sz="2400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3354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5290897" y="2387702"/>
            <a:ext cx="2435937" cy="599440"/>
            <a:chOff x="1757680" y="2895842"/>
            <a:chExt cx="2435937" cy="599440"/>
          </a:xfrm>
        </p:grpSpPr>
        <p:sp>
          <p:nvSpPr>
            <p:cNvPr id="20" name="椭圆 19"/>
            <p:cNvSpPr/>
            <p:nvPr/>
          </p:nvSpPr>
          <p:spPr>
            <a:xfrm>
              <a:off x="1757680" y="2895842"/>
              <a:ext cx="2435937" cy="599440"/>
            </a:xfrm>
            <a:prstGeom prst="ellipse">
              <a:avLst/>
            </a:prstGeom>
            <a:solidFill>
              <a:schemeClr val="bg1"/>
            </a:solidFill>
            <a:ln w="762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940985" y="2942891"/>
              <a:ext cx="2069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查阅相关资料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136063" y="2387702"/>
            <a:ext cx="2435937" cy="599440"/>
            <a:chOff x="1757680" y="2895842"/>
            <a:chExt cx="2435937" cy="599440"/>
          </a:xfrm>
        </p:grpSpPr>
        <p:sp>
          <p:nvSpPr>
            <p:cNvPr id="24" name="椭圆 23"/>
            <p:cNvSpPr/>
            <p:nvPr/>
          </p:nvSpPr>
          <p:spPr>
            <a:xfrm>
              <a:off x="1757680" y="2895842"/>
              <a:ext cx="2435937" cy="599440"/>
            </a:xfrm>
            <a:prstGeom prst="ellipse">
              <a:avLst/>
            </a:prstGeom>
            <a:solidFill>
              <a:schemeClr val="bg1"/>
            </a:solidFill>
            <a:ln w="762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940985" y="2942891"/>
              <a:ext cx="2069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结合生活实际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136063" y="1164570"/>
            <a:ext cx="2462943" cy="599440"/>
            <a:chOff x="1757680" y="2895842"/>
            <a:chExt cx="2462943" cy="599440"/>
          </a:xfrm>
        </p:grpSpPr>
        <p:sp>
          <p:nvSpPr>
            <p:cNvPr id="27" name="椭圆 26"/>
            <p:cNvSpPr/>
            <p:nvPr/>
          </p:nvSpPr>
          <p:spPr>
            <a:xfrm>
              <a:off x="1757680" y="2895842"/>
              <a:ext cx="2435937" cy="599440"/>
            </a:xfrm>
            <a:prstGeom prst="ellipse">
              <a:avLst/>
            </a:prstGeom>
            <a:solidFill>
              <a:schemeClr val="bg1"/>
            </a:solidFill>
            <a:ln w="762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151297" y="2942891"/>
              <a:ext cx="20693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查阅工具书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290896" y="1164570"/>
            <a:ext cx="2435937" cy="599440"/>
            <a:chOff x="1757680" y="2895842"/>
            <a:chExt cx="2435937" cy="599440"/>
          </a:xfrm>
        </p:grpSpPr>
        <p:sp>
          <p:nvSpPr>
            <p:cNvPr id="30" name="椭圆 29"/>
            <p:cNvSpPr/>
            <p:nvPr/>
          </p:nvSpPr>
          <p:spPr>
            <a:xfrm>
              <a:off x="1757680" y="2895842"/>
              <a:ext cx="2435937" cy="599440"/>
            </a:xfrm>
            <a:prstGeom prst="ellipse">
              <a:avLst/>
            </a:prstGeom>
            <a:solidFill>
              <a:schemeClr val="bg1"/>
            </a:solidFill>
            <a:ln w="762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270169" y="2942891"/>
              <a:ext cx="1617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借助注释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681553" y="3311114"/>
            <a:ext cx="2435937" cy="599440"/>
            <a:chOff x="1757680" y="2895842"/>
            <a:chExt cx="2435937" cy="599440"/>
          </a:xfrm>
        </p:grpSpPr>
        <p:sp>
          <p:nvSpPr>
            <p:cNvPr id="33" name="椭圆 32"/>
            <p:cNvSpPr/>
            <p:nvPr/>
          </p:nvSpPr>
          <p:spPr>
            <a:xfrm>
              <a:off x="1757680" y="2895842"/>
              <a:ext cx="2435937" cy="599440"/>
            </a:xfrm>
            <a:prstGeom prst="ellipse">
              <a:avLst/>
            </a:prstGeom>
            <a:solidFill>
              <a:schemeClr val="bg1"/>
            </a:solidFill>
            <a:ln w="762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648127" y="2940798"/>
              <a:ext cx="108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>
                  <a:latin typeface="黑体" panose="02010609060101010101" pitchFamily="49" charset="-122"/>
                  <a:ea typeface="黑体" panose="02010609060101010101" pitchFamily="49" charset="-122"/>
                </a:rPr>
                <a:t>……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6" name="1-3-7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6525" y="4002506"/>
            <a:ext cx="406400" cy="4064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989" y="1090303"/>
            <a:ext cx="1111611" cy="134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2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2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1255362" y="2837534"/>
            <a:ext cx="30939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1-1-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50459" y="4003941"/>
            <a:ext cx="406400" cy="4064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2" t="6064" b="16178"/>
          <a:stretch/>
        </p:blipFill>
        <p:spPr>
          <a:xfrm>
            <a:off x="1374621" y="707940"/>
            <a:ext cx="1123745" cy="116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3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同上一堂课背景-1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2"/>
            <a:ext cx="9144000" cy="5143500"/>
          </a:xfrm>
          <a:prstGeom prst="rect">
            <a:avLst/>
          </a:prstGeom>
        </p:spPr>
      </p:pic>
      <p:pic>
        <p:nvPicPr>
          <p:cNvPr id="3" name="图片 2" descr="同上一堂课色块-绿色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-11650"/>
            <a:ext cx="9144000" cy="41940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092093" y="15498"/>
            <a:ext cx="2526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Hei"/>
                <a:ea typeface="Hei"/>
                <a:cs typeface="Hei"/>
              </a:rPr>
              <a:t>  </a:t>
            </a:r>
            <a:r>
              <a:rPr lang="zh-CN" altLang="en-US" sz="1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cs typeface="Hei"/>
              </a:rPr>
              <a:t>国家中小学课程资源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-228206" y="4374426"/>
            <a:ext cx="1653257" cy="620540"/>
            <a:chOff x="-228206" y="4374426"/>
            <a:chExt cx="1653257" cy="620540"/>
          </a:xfrm>
        </p:grpSpPr>
        <p:sp>
          <p:nvSpPr>
            <p:cNvPr id="7" name="文本框 6"/>
            <p:cNvSpPr txBox="1"/>
            <p:nvPr/>
          </p:nvSpPr>
          <p:spPr>
            <a:xfrm>
              <a:off x="-228206" y="4632779"/>
              <a:ext cx="165325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400" dirty="0">
                  <a:solidFill>
                    <a:srgbClr val="0A4F01"/>
                  </a:solidFill>
                  <a:latin typeface="汉仪松阳体 W"/>
                  <a:ea typeface="汉仪松阳体 W"/>
                  <a:cs typeface="汉仪松阳体 W"/>
                </a:rPr>
                <a:t>语文</a:t>
              </a:r>
            </a:p>
          </p:txBody>
        </p:sp>
        <p:sp>
          <p:nvSpPr>
            <p:cNvPr id="14" name="云形标注 13"/>
            <p:cNvSpPr/>
            <p:nvPr/>
          </p:nvSpPr>
          <p:spPr>
            <a:xfrm>
              <a:off x="204951" y="4374426"/>
              <a:ext cx="848934" cy="620540"/>
            </a:xfrm>
            <a:prstGeom prst="cloudCallout">
              <a:avLst/>
            </a:prstGeom>
            <a:noFill/>
            <a:ln>
              <a:solidFill>
                <a:srgbClr val="0F770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02" y="4443035"/>
              <a:ext cx="999831" cy="377985"/>
            </a:xfrm>
            <a:prstGeom prst="rect">
              <a:avLst/>
            </a:prstGeom>
          </p:spPr>
        </p:pic>
      </p:grpSp>
      <p:cxnSp>
        <p:nvCxnSpPr>
          <p:cNvPr id="12" name="直接连接符 11"/>
          <p:cNvCxnSpPr/>
          <p:nvPr/>
        </p:nvCxnSpPr>
        <p:spPr>
          <a:xfrm>
            <a:off x="8167607" y="3098305"/>
            <a:ext cx="25955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1-2-8-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4186" y="4036635"/>
            <a:ext cx="406400" cy="4064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2" b="71975"/>
          <a:stretch/>
        </p:blipFill>
        <p:spPr>
          <a:xfrm>
            <a:off x="729410" y="900921"/>
            <a:ext cx="7827449" cy="2980338"/>
          </a:xfrm>
          <a:prstGeom prst="rect">
            <a:avLst/>
          </a:prstGeom>
        </p:spPr>
      </p:pic>
      <p:cxnSp>
        <p:nvCxnSpPr>
          <p:cNvPr id="17" name="直接连接符 16"/>
          <p:cNvCxnSpPr/>
          <p:nvPr/>
        </p:nvCxnSpPr>
        <p:spPr>
          <a:xfrm>
            <a:off x="8136055" y="3303878"/>
            <a:ext cx="30939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" r="12145" b="11690"/>
          <a:stretch/>
        </p:blipFill>
        <p:spPr>
          <a:xfrm flipH="1">
            <a:off x="1425051" y="778333"/>
            <a:ext cx="859844" cy="116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3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</TotalTime>
  <Words>746</Words>
  <Application>Microsoft Office PowerPoint</Application>
  <PresentationFormat>全屏显示(16:9)</PresentationFormat>
  <Paragraphs>227</Paragraphs>
  <Slides>52</Slides>
  <Notes>52</Notes>
  <HiddenSlides>0</HiddenSlides>
  <MMClips>35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52</vt:i4>
      </vt:variant>
    </vt:vector>
  </HeadingPairs>
  <TitlesOfParts>
    <vt:vector size="62" baseType="lpstr">
      <vt:lpstr>汉仪松阳体 W</vt:lpstr>
      <vt:lpstr>Arial</vt:lpstr>
      <vt:lpstr>黑体</vt:lpstr>
      <vt:lpstr>楷体</vt:lpstr>
      <vt:lpstr>宋体</vt:lpstr>
      <vt:lpstr>Calibri</vt:lpstr>
      <vt:lpstr>Wingdings</vt:lpstr>
      <vt:lpstr>Hei</vt:lpstr>
      <vt:lpstr>华文楷体</vt:lpstr>
      <vt:lpstr>Office 主题</vt:lpstr>
      <vt:lpstr>                   文言文二则（第一课时）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xijie  du</dc:creator>
  <cp:lastModifiedBy>阳光明媚</cp:lastModifiedBy>
  <cp:revision>442</cp:revision>
  <dcterms:created xsi:type="dcterms:W3CDTF">2020-02-08T03:57:00Z</dcterms:created>
  <dcterms:modified xsi:type="dcterms:W3CDTF">2020-11-07T02:49:26Z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2052-11.8.2.8621</vt:lpwstr>
  </property>
</Properties>
</file>