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tags/tag16.xml" ContentType="application/vnd.openxmlformats-officedocument.presentationml.tags+xml"/>
  <Override PartName="/ppt/notesSlides/notesSlide29.xml" ContentType="application/vnd.openxmlformats-officedocument.presentationml.notesSlide+xml"/>
  <Override PartName="/ppt/tags/tag17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81" r:id="rId2"/>
    <p:sldId id="288" r:id="rId3"/>
    <p:sldId id="297" r:id="rId4"/>
    <p:sldId id="319" r:id="rId5"/>
    <p:sldId id="320" r:id="rId6"/>
    <p:sldId id="284" r:id="rId7"/>
    <p:sldId id="321" r:id="rId8"/>
    <p:sldId id="322" r:id="rId9"/>
    <p:sldId id="289" r:id="rId10"/>
    <p:sldId id="323" r:id="rId11"/>
    <p:sldId id="303" r:id="rId12"/>
    <p:sldId id="324" r:id="rId13"/>
    <p:sldId id="333" r:id="rId14"/>
    <p:sldId id="302" r:id="rId15"/>
    <p:sldId id="304" r:id="rId16"/>
    <p:sldId id="334" r:id="rId17"/>
    <p:sldId id="291" r:id="rId18"/>
    <p:sldId id="325" r:id="rId19"/>
    <p:sldId id="294" r:id="rId20"/>
    <p:sldId id="331" r:id="rId21"/>
    <p:sldId id="332" r:id="rId22"/>
    <p:sldId id="307" r:id="rId23"/>
    <p:sldId id="295" r:id="rId24"/>
    <p:sldId id="296" r:id="rId25"/>
    <p:sldId id="327" r:id="rId26"/>
    <p:sldId id="328" r:id="rId27"/>
    <p:sldId id="329" r:id="rId28"/>
    <p:sldId id="308" r:id="rId29"/>
    <p:sldId id="330" r:id="rId30"/>
    <p:sldId id="309" r:id="rId31"/>
  </p:sldIdLst>
  <p:sldSz cx="9144000" cy="5143500" type="screen16x9"/>
  <p:notesSz cx="6858000" cy="9144000"/>
  <p:embeddedFontLst>
    <p:embeddedFont>
      <p:font typeface="汉仪松阳体 W" panose="02010600030101010101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黑体" panose="02010609060101010101" pitchFamily="49" charset="-122"/>
      <p:regular r:id="rId38"/>
    </p:embeddedFont>
    <p:embeddedFont>
      <p:font typeface="华文楷体" panose="02010600040101010101" pitchFamily="2" charset="-122"/>
      <p:regular r:id="rId39"/>
    </p:embeddedFont>
    <p:embeddedFont>
      <p:font typeface="楷体" panose="02010609060101010101" pitchFamily="49" charset="-122"/>
      <p:regular r:id="rId40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701"/>
    <a:srgbClr val="FFFDA7"/>
    <a:srgbClr val="0A4F01"/>
    <a:srgbClr val="FFFC72"/>
    <a:srgbClr val="FFFEC9"/>
    <a:srgbClr val="FFEF7A"/>
    <a:srgbClr val="083016"/>
    <a:srgbClr val="BDB8AA"/>
    <a:srgbClr val="0F3282"/>
    <a:srgbClr val="0E0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3963" autoAdjust="0"/>
  </p:normalViewPr>
  <p:slideViewPr>
    <p:cSldViewPr snapToGrid="0" snapToObjects="1">
      <p:cViewPr varScale="1">
        <p:scale>
          <a:sx n="162" d="100"/>
          <a:sy n="162" d="100"/>
        </p:scale>
        <p:origin x="874" y="11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8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56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495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6890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8341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6283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659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3603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2980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2967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6362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9315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4307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6568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6320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47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5888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2405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7044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2802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9898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8992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255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077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7909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9561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8015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788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1358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7879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4606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058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t>2020/9/23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4.mp3"/><Relationship Id="rId7" Type="http://schemas.openxmlformats.org/officeDocument/2006/relationships/image" Target="../media/image14.jpeg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image" Target="../media/image2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10" Type="http://schemas.microsoft.com/office/2007/relationships/hdphoto" Target="../media/hdphoto2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10" Type="http://schemas.microsoft.com/office/2007/relationships/hdphoto" Target="../media/hdphoto2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jpe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4.jpeg"/><Relationship Id="rId10" Type="http://schemas.openxmlformats.org/officeDocument/2006/relationships/image" Target="../media/image28.jpeg"/><Relationship Id="rId4" Type="http://schemas.openxmlformats.org/officeDocument/2006/relationships/image" Target="../media/image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9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33.png"/><Relationship Id="rId3" Type="http://schemas.openxmlformats.org/officeDocument/2006/relationships/audio" Target="../media/media8.mp3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4.jpeg"/><Relationship Id="rId2" Type="http://schemas.microsoft.com/office/2007/relationships/media" Target="../media/media8.mp3"/><Relationship Id="rId16" Type="http://schemas.openxmlformats.org/officeDocument/2006/relationships/image" Target="../media/image34.jpe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2.jpeg"/><Relationship Id="rId5" Type="http://schemas.openxmlformats.org/officeDocument/2006/relationships/audio" Target="../media/media9.mp3"/><Relationship Id="rId15" Type="http://schemas.openxmlformats.org/officeDocument/2006/relationships/image" Target="../media/image30.jpeg"/><Relationship Id="rId10" Type="http://schemas.microsoft.com/office/2007/relationships/hdphoto" Target="../media/hdphoto3.wdp"/><Relationship Id="rId4" Type="http://schemas.microsoft.com/office/2007/relationships/media" Target="../media/media9.mp3"/><Relationship Id="rId9" Type="http://schemas.openxmlformats.org/officeDocument/2006/relationships/image" Target="../media/image31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jpeg"/><Relationship Id="rId3" Type="http://schemas.openxmlformats.org/officeDocument/2006/relationships/audio" Target="../media/media10.mp3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microsoft.com/office/2007/relationships/media" Target="../media/media10.mp3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11.mp3"/><Relationship Id="rId7" Type="http://schemas.openxmlformats.org/officeDocument/2006/relationships/image" Target="../media/image31.png"/><Relationship Id="rId2" Type="http://schemas.microsoft.com/office/2007/relationships/media" Target="../media/media11.mp3"/><Relationship Id="rId1" Type="http://schemas.openxmlformats.org/officeDocument/2006/relationships/tags" Target="../tags/tag12.xml"/><Relationship Id="rId6" Type="http://schemas.openxmlformats.org/officeDocument/2006/relationships/image" Target="../media/image2.jpe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8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3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jpeg"/><Relationship Id="rId11" Type="http://schemas.microsoft.com/office/2007/relationships/hdphoto" Target="../media/hdphoto4.wdp"/><Relationship Id="rId5" Type="http://schemas.openxmlformats.org/officeDocument/2006/relationships/image" Target="../media/image2.jpe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4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jpeg"/><Relationship Id="rId11" Type="http://schemas.microsoft.com/office/2007/relationships/hdphoto" Target="../media/hdphoto4.wdp"/><Relationship Id="rId5" Type="http://schemas.openxmlformats.org/officeDocument/2006/relationships/image" Target="../media/image2.jpe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8.jpe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11" Type="http://schemas.openxmlformats.org/officeDocument/2006/relationships/image" Target="../media/image43.png"/><Relationship Id="rId5" Type="http://schemas.openxmlformats.org/officeDocument/2006/relationships/image" Target="../media/image4.jpeg"/><Relationship Id="rId10" Type="http://schemas.microsoft.com/office/2007/relationships/hdphoto" Target="../media/hdphoto4.wdp"/><Relationship Id="rId4" Type="http://schemas.openxmlformats.org/officeDocument/2006/relationships/image" Target="../media/image2.jpe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6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video" Target="../media/media14.mp4"/><Relationship Id="rId7" Type="http://schemas.openxmlformats.org/officeDocument/2006/relationships/image" Target="../media/image4.jpeg"/><Relationship Id="rId2" Type="http://schemas.microsoft.com/office/2007/relationships/media" Target="../media/media14.mp4"/><Relationship Id="rId1" Type="http://schemas.openxmlformats.org/officeDocument/2006/relationships/tags" Target="../tags/tag16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8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1029903" y="1568919"/>
            <a:ext cx="8090188" cy="813869"/>
          </a:xfrm>
        </p:spPr>
        <p:txBody>
          <a:bodyPr>
            <a:normAutofit fontScale="90000"/>
          </a:bodyPr>
          <a:lstStyle/>
          <a:p>
            <a:r>
              <a:rPr lang="en-US" altLang="zh-CN" sz="6000" b="1" dirty="0">
                <a:solidFill>
                  <a:schemeClr val="bg1"/>
                </a:solidFill>
              </a:rPr>
              <a:t>                      </a:t>
            </a:r>
            <a:r>
              <a:rPr lang="zh-CN" altLang="en-US" sz="6000" dirty="0">
                <a:solidFill>
                  <a:schemeClr val="bg1"/>
                </a:solidFill>
                <a:latin typeface="汉仪松阳体 W" panose="00020600040101010101" charset="-122"/>
                <a:ea typeface="汉仪松阳体 W" panose="00020600040101010101" charset="-122"/>
              </a:rPr>
              <a:t>竹 节 人</a:t>
            </a:r>
            <a:r>
              <a:rPr lang="zh-CN" altLang="en-US" sz="2800" b="1" dirty="0">
                <a:solidFill>
                  <a:schemeClr val="bg1"/>
                </a:solidFill>
              </a:rPr>
              <a:t>（第一课时）</a:t>
            </a:r>
          </a:p>
        </p:txBody>
      </p:sp>
      <p:sp>
        <p:nvSpPr>
          <p:cNvPr id="7" name="副标题 2"/>
          <p:cNvSpPr txBox="1"/>
          <p:nvPr/>
        </p:nvSpPr>
        <p:spPr>
          <a:xfrm>
            <a:off x="1620646" y="2808582"/>
            <a:ext cx="6345135" cy="68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  级：六年级     学  科：语文（统编版）</a:t>
            </a: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主讲人：闻  琪     学  校：北京市海淀区七一小学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66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952" y="989916"/>
            <a:ext cx="6928495" cy="1768472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 charset="-122"/>
                <a:ea typeface="汉仪松阳体 W" panose="00020600040101010101" charset="-122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572036" y="1718393"/>
            <a:ext cx="444615" cy="1380976"/>
            <a:chOff x="654009" y="2736554"/>
            <a:chExt cx="297159" cy="1134733"/>
          </a:xfrm>
        </p:grpSpPr>
        <p:sp>
          <p:nvSpPr>
            <p:cNvPr id="11" name="文本框 10"/>
            <p:cNvSpPr txBox="1"/>
            <p:nvPr/>
          </p:nvSpPr>
          <p:spPr>
            <a:xfrm>
              <a:off x="700338" y="2736554"/>
              <a:ext cx="250830" cy="328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</a:t>
              </a:r>
              <a:endPara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56060" y="3284066"/>
              <a:ext cx="123465" cy="328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54009" y="3542521"/>
              <a:ext cx="123465" cy="328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369" y="2819780"/>
            <a:ext cx="6916841" cy="1123283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24"/>
          <p:cNvGrpSpPr/>
          <p:nvPr/>
        </p:nvGrpSpPr>
        <p:grpSpPr>
          <a:xfrm>
            <a:off x="3259022" y="3628435"/>
            <a:ext cx="1090594" cy="376020"/>
            <a:chOff x="1151623" y="4503297"/>
            <a:chExt cx="729915" cy="296042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1151623" y="4547912"/>
              <a:ext cx="6753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1339203" y="4503297"/>
              <a:ext cx="542335" cy="296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①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60715" y="3635123"/>
            <a:ext cx="1335304" cy="369332"/>
            <a:chOff x="1228969" y="4499042"/>
            <a:chExt cx="2295320" cy="295950"/>
          </a:xfrm>
        </p:grpSpPr>
        <p:sp>
          <p:nvSpPr>
            <p:cNvPr id="29" name="文本框 28"/>
            <p:cNvSpPr txBox="1"/>
            <p:nvPr/>
          </p:nvSpPr>
          <p:spPr>
            <a:xfrm>
              <a:off x="1967210" y="4499042"/>
              <a:ext cx="716977" cy="295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②</a:t>
              </a:r>
            </a:p>
          </p:txBody>
        </p:sp>
        <p:cxnSp>
          <p:nvCxnSpPr>
            <p:cNvPr id="30" name="直接连接符 29"/>
            <p:cNvCxnSpPr/>
            <p:nvPr/>
          </p:nvCxnSpPr>
          <p:spPr>
            <a:xfrm flipV="1">
              <a:off x="1228969" y="4522572"/>
              <a:ext cx="2295320" cy="1257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6103162" y="3620472"/>
            <a:ext cx="929755" cy="369332"/>
            <a:chOff x="3652995" y="4472181"/>
            <a:chExt cx="654448" cy="296042"/>
          </a:xfrm>
        </p:grpSpPr>
        <p:sp>
          <p:nvSpPr>
            <p:cNvPr id="32" name="文本框 31"/>
            <p:cNvSpPr txBox="1"/>
            <p:nvPr/>
          </p:nvSpPr>
          <p:spPr>
            <a:xfrm>
              <a:off x="3836418" y="4472181"/>
              <a:ext cx="293595" cy="29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③</a:t>
              </a:r>
            </a:p>
          </p:txBody>
        </p:sp>
        <p:cxnSp>
          <p:nvCxnSpPr>
            <p:cNvPr id="33" name="直接连接符 32"/>
            <p:cNvCxnSpPr/>
            <p:nvPr/>
          </p:nvCxnSpPr>
          <p:spPr>
            <a:xfrm flipV="1">
              <a:off x="3652995" y="4520041"/>
              <a:ext cx="654448" cy="29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圆角矩形 33"/>
          <p:cNvSpPr/>
          <p:nvPr/>
        </p:nvSpPr>
        <p:spPr>
          <a:xfrm>
            <a:off x="2133535" y="1816769"/>
            <a:ext cx="4023154" cy="273255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224534" y="2093637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（做法</a:t>
            </a:r>
            <a:r>
              <a:rPr lang="en-US" altLang="zh-CN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玩法）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291005" y="172070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玩具说明书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89442" y="2303665"/>
            <a:ext cx="2740789" cy="562213"/>
          </a:xfrm>
          <a:prstGeom prst="cloudCallout">
            <a:avLst>
              <a:gd name="adj1" fmla="val 22362"/>
              <a:gd name="adj2" fmla="val -81598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需要知道什么？</a:t>
            </a:r>
          </a:p>
        </p:txBody>
      </p:sp>
      <p:pic>
        <p:nvPicPr>
          <p:cNvPr id="4" name="1-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260" y="469220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5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47" name="文本框 4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9" name="云形标注 4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1957537" y="928485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勾画文中描写“怎样做”和“怎样玩”的段落。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2523">
            <a:off x="1255231" y="1012461"/>
            <a:ext cx="724478" cy="9938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73054" y="-19661"/>
            <a:ext cx="1898926" cy="6049482"/>
          </a:xfrm>
          <a:prstGeom prst="rect">
            <a:avLst/>
          </a:prstGeom>
          <a:ln w="12700">
            <a:solidFill>
              <a:srgbClr val="0F770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421860" y="1476386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学习提示：请你一定要找准找全。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5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47" name="文本框 4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9" name="云形标注 4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1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169" y="4558743"/>
            <a:ext cx="406400" cy="4064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957537" y="928485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勾画文中描写“怎样做”和“怎样玩”的段落。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2523">
            <a:off x="1255231" y="1012461"/>
            <a:ext cx="724478" cy="9938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73054" y="-19661"/>
            <a:ext cx="1898926" cy="6049482"/>
          </a:xfrm>
          <a:prstGeom prst="rect">
            <a:avLst/>
          </a:prstGeom>
          <a:ln w="12700">
            <a:solidFill>
              <a:srgbClr val="0F770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2421860" y="1476386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学习提示：请你一定要找准找全。</a:t>
            </a:r>
          </a:p>
        </p:txBody>
      </p:sp>
    </p:spTree>
    <p:extLst>
      <p:ext uri="{BB962C8B-B14F-4D97-AF65-F5344CB8AC3E}">
        <p14:creationId xmlns:p14="http://schemas.microsoft.com/office/powerpoint/2010/main" val="28435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47" name="文本框 4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9" name="云形标注 4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1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6418" y="4554955"/>
            <a:ext cx="406400" cy="4064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957537" y="928485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勾画文中描写“怎样做”和“怎样玩”的段落。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2523">
            <a:off x="1255231" y="1012461"/>
            <a:ext cx="724478" cy="99382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73054" y="-19661"/>
            <a:ext cx="1898926" cy="6049482"/>
          </a:xfrm>
          <a:prstGeom prst="rect">
            <a:avLst/>
          </a:prstGeom>
          <a:ln w="12700">
            <a:solidFill>
              <a:srgbClr val="0F770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2421860" y="1476386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学习提示：请你一定要找准找全。</a:t>
            </a:r>
          </a:p>
        </p:txBody>
      </p:sp>
    </p:spTree>
    <p:extLst>
      <p:ext uri="{BB962C8B-B14F-4D97-AF65-F5344CB8AC3E}">
        <p14:creationId xmlns:p14="http://schemas.microsoft.com/office/powerpoint/2010/main" val="334718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0431" y="1061734"/>
            <a:ext cx="2497289" cy="3452021"/>
          </a:xfrm>
          <a:prstGeom prst="rect">
            <a:avLst/>
          </a:prstGeom>
          <a:ln>
            <a:solidFill>
              <a:srgbClr val="0F7701"/>
            </a:solidFill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416" y="1062455"/>
            <a:ext cx="2674288" cy="3452021"/>
          </a:xfrm>
          <a:prstGeom prst="rect">
            <a:avLst/>
          </a:prstGeom>
          <a:ln>
            <a:solidFill>
              <a:srgbClr val="0F7701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47" name="文本框 4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9" name="云形标注 4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2535327" y="476716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勾画文中描写“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怎样做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”和“怎样玩”的段落。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2523">
            <a:off x="627554" y="2820799"/>
            <a:ext cx="849046" cy="116470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669165" y="1106683"/>
            <a:ext cx="2792449" cy="3466830"/>
            <a:chOff x="990300" y="1165176"/>
            <a:chExt cx="2792449" cy="3466830"/>
          </a:xfrm>
        </p:grpSpPr>
        <p:sp>
          <p:nvSpPr>
            <p:cNvPr id="14" name="文本框 13"/>
            <p:cNvSpPr txBox="1"/>
            <p:nvPr/>
          </p:nvSpPr>
          <p:spPr>
            <a:xfrm>
              <a:off x="990301" y="215940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90301" y="257472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2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90300" y="272449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3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861381" y="328975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4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868394" y="372197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5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854434" y="413676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6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469845" y="116517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7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474605" y="171655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8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480355" y="268117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9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388985" y="307981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10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415341" y="335961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11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413852" y="362684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12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393622" y="391036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13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393194" y="416224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14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404775" y="4324229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15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556735" y="2639343"/>
            <a:ext cx="36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√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959614" y="3298776"/>
            <a:ext cx="391013" cy="1311134"/>
            <a:chOff x="4388296" y="3356300"/>
            <a:chExt cx="391013" cy="1311134"/>
          </a:xfrm>
        </p:grpSpPr>
        <p:sp>
          <p:nvSpPr>
            <p:cNvPr id="37" name="文本框 36"/>
            <p:cNvSpPr txBox="1"/>
            <p:nvPr/>
          </p:nvSpPr>
          <p:spPr>
            <a:xfrm>
              <a:off x="4388296" y="3356300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398448" y="3613313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404198" y="3892608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411901" y="4298102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990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032" y="1081988"/>
            <a:ext cx="2496256" cy="3496381"/>
          </a:xfrm>
          <a:prstGeom prst="rect">
            <a:avLst/>
          </a:prstGeom>
          <a:ln>
            <a:solidFill>
              <a:srgbClr val="0F7701"/>
            </a:solidFill>
          </a:ln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4161" y="1089266"/>
            <a:ext cx="2478536" cy="3489103"/>
          </a:xfrm>
          <a:prstGeom prst="rect">
            <a:avLst/>
          </a:prstGeom>
          <a:ln>
            <a:solidFill>
              <a:srgbClr val="0F7701"/>
            </a:solidFill>
          </a:ln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829" y="1089267"/>
            <a:ext cx="2427202" cy="1180688"/>
          </a:xfrm>
          <a:prstGeom prst="rect">
            <a:avLst/>
          </a:prstGeom>
          <a:ln>
            <a:solidFill>
              <a:srgbClr val="0F7701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47" name="文本框 4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9" name="云形标注 4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39729" y="1026431"/>
            <a:ext cx="2891840" cy="3589532"/>
            <a:chOff x="3178264" y="1107560"/>
            <a:chExt cx="2891840" cy="3589532"/>
          </a:xfrm>
        </p:grpSpPr>
        <p:grpSp>
          <p:nvGrpSpPr>
            <p:cNvPr id="27" name="组合 26"/>
            <p:cNvGrpSpPr/>
            <p:nvPr/>
          </p:nvGrpSpPr>
          <p:grpSpPr>
            <a:xfrm>
              <a:off x="3178264" y="1107560"/>
              <a:ext cx="383665" cy="3589532"/>
              <a:chOff x="3427044" y="1102598"/>
              <a:chExt cx="383665" cy="3589532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3497006" y="110259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7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3511387" y="170106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8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3500336" y="266684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9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3428641" y="3088563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10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3443301" y="3366488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11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3441016" y="364760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12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3427044" y="3943855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13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433265" y="4237183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14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3431598" y="4384353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15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674362" y="1591803"/>
              <a:ext cx="395742" cy="3099249"/>
              <a:chOff x="5926104" y="1572279"/>
              <a:chExt cx="395742" cy="3099249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5930818" y="1572279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16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941651" y="198428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17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5926104" y="2137711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18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5941651" y="2270230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19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926882" y="2691857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20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5934448" y="296700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21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5949108" y="3264818"/>
                <a:ext cx="3674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22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5954438" y="3671187"/>
                <a:ext cx="3674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23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5934448" y="4095419"/>
                <a:ext cx="3674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24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5926487" y="4363751"/>
                <a:ext cx="3674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25</a:t>
                </a:r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335429" y="1104196"/>
            <a:ext cx="385498" cy="1140487"/>
            <a:chOff x="5994014" y="1237609"/>
            <a:chExt cx="385498" cy="1140487"/>
          </a:xfrm>
        </p:grpSpPr>
        <p:sp>
          <p:nvSpPr>
            <p:cNvPr id="38" name="文本框 37"/>
            <p:cNvSpPr txBox="1"/>
            <p:nvPr/>
          </p:nvSpPr>
          <p:spPr>
            <a:xfrm>
              <a:off x="6012104" y="1237609"/>
              <a:ext cx="3674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26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996702" y="1650963"/>
              <a:ext cx="3674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27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994014" y="1812802"/>
              <a:ext cx="3674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28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012104" y="2070319"/>
              <a:ext cx="3674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</a:rPr>
                <a:t>29</a:t>
              </a:r>
              <a:endParaRPr lang="zh-CN" altLang="en-US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51892" y="1512227"/>
            <a:ext cx="2865819" cy="3148121"/>
            <a:chOff x="778329" y="1611007"/>
            <a:chExt cx="2865819" cy="3148121"/>
          </a:xfrm>
        </p:grpSpPr>
        <p:sp>
          <p:nvSpPr>
            <p:cNvPr id="44" name="文本框 43"/>
            <p:cNvSpPr txBox="1"/>
            <p:nvPr/>
          </p:nvSpPr>
          <p:spPr>
            <a:xfrm>
              <a:off x="799336" y="1691211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93083" y="2691854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93083" y="3086550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798221" y="3369527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01737" y="3616342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79996" y="3931955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78329" y="4196361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93083" y="4389796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3251962" y="1611007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268498" y="1998076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3276740" y="2159225"/>
              <a:ext cx="36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√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6217096" y="1104196"/>
            <a:ext cx="36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√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535327" y="476716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勾画文中描写“怎样做”和“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怎样玩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”的段落。</a:t>
            </a: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2523">
            <a:off x="627554" y="2820799"/>
            <a:ext cx="849046" cy="116470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6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47" name="文本框 46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49" name="云形标注 48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70" name="组合 69"/>
          <p:cNvGrpSpPr/>
          <p:nvPr/>
        </p:nvGrpSpPr>
        <p:grpSpPr>
          <a:xfrm>
            <a:off x="2784984" y="614713"/>
            <a:ext cx="3283142" cy="4175195"/>
            <a:chOff x="2180456" y="916834"/>
            <a:chExt cx="3543672" cy="4175195"/>
          </a:xfrm>
        </p:grpSpPr>
        <p:sp>
          <p:nvSpPr>
            <p:cNvPr id="71" name="文本框 70"/>
            <p:cNvSpPr txBox="1"/>
            <p:nvPr/>
          </p:nvSpPr>
          <p:spPr>
            <a:xfrm>
              <a:off x="2180456" y="3154818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玩法</a:t>
              </a:r>
            </a:p>
          </p:txBody>
        </p:sp>
        <p:sp>
          <p:nvSpPr>
            <p:cNvPr id="72" name="圆角矩形 71"/>
            <p:cNvSpPr/>
            <p:nvPr/>
          </p:nvSpPr>
          <p:spPr>
            <a:xfrm>
              <a:off x="2947106" y="916834"/>
              <a:ext cx="2777022" cy="417519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320745" y="1738013"/>
            <a:ext cx="5979459" cy="1638227"/>
            <a:chOff x="2320744" y="1738013"/>
            <a:chExt cx="6742041" cy="1638227"/>
          </a:xfrm>
        </p:grpSpPr>
        <p:grpSp>
          <p:nvGrpSpPr>
            <p:cNvPr id="74" name="组合 73"/>
            <p:cNvGrpSpPr/>
            <p:nvPr/>
          </p:nvGrpSpPr>
          <p:grpSpPr>
            <a:xfrm>
              <a:off x="2320744" y="2812469"/>
              <a:ext cx="6742041" cy="563771"/>
              <a:chOff x="2832117" y="3659342"/>
              <a:chExt cx="8776981" cy="563771"/>
            </a:xfrm>
          </p:grpSpPr>
          <p:sp>
            <p:nvSpPr>
              <p:cNvPr id="76" name="文本框 75"/>
              <p:cNvSpPr txBox="1"/>
              <p:nvPr/>
            </p:nvSpPr>
            <p:spPr>
              <a:xfrm>
                <a:off x="8410493" y="3659342"/>
                <a:ext cx="319860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=</a:t>
                </a:r>
                <a:r>
                  <a:rPr lang="zh-CN" altLang="en-US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玩具说明书</a:t>
                </a:r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2832117" y="3699893"/>
                <a:ext cx="3293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+</a:t>
                </a:r>
                <a:endPara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7380" y="1738013"/>
              <a:ext cx="1334838" cy="1334838"/>
            </a:xfrm>
            <a:prstGeom prst="rect">
              <a:avLst/>
            </a:prstGeom>
          </p:spPr>
        </p:pic>
      </p:grpSp>
      <p:grpSp>
        <p:nvGrpSpPr>
          <p:cNvPr id="79" name="组合 78"/>
          <p:cNvGrpSpPr/>
          <p:nvPr/>
        </p:nvGrpSpPr>
        <p:grpSpPr>
          <a:xfrm>
            <a:off x="3616246" y="721367"/>
            <a:ext cx="2364975" cy="3886687"/>
            <a:chOff x="3726895" y="809698"/>
            <a:chExt cx="2364975" cy="3886687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8419" y="3510496"/>
              <a:ext cx="2303451" cy="112405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1" name="组合 80"/>
            <p:cNvGrpSpPr/>
            <p:nvPr/>
          </p:nvGrpSpPr>
          <p:grpSpPr>
            <a:xfrm>
              <a:off x="3726895" y="809698"/>
              <a:ext cx="2339892" cy="3751339"/>
              <a:chOff x="3765179" y="1171536"/>
              <a:chExt cx="2036280" cy="3443011"/>
            </a:xfrm>
          </p:grpSpPr>
          <p:pic>
            <p:nvPicPr>
              <p:cNvPr id="83" name="图片 8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65181" y="1819346"/>
                <a:ext cx="2036278" cy="183789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4" name="图片 8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65179" y="1244713"/>
                <a:ext cx="803535" cy="593313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85" name="组合 84"/>
              <p:cNvGrpSpPr/>
              <p:nvPr/>
            </p:nvGrpSpPr>
            <p:grpSpPr>
              <a:xfrm>
                <a:off x="3772885" y="1171536"/>
                <a:ext cx="297778" cy="3443011"/>
                <a:chOff x="3772885" y="1171536"/>
                <a:chExt cx="297778" cy="3443011"/>
              </a:xfrm>
            </p:grpSpPr>
            <p:sp>
              <p:nvSpPr>
                <p:cNvPr id="86" name="文本框 85"/>
                <p:cNvSpPr txBox="1"/>
                <p:nvPr/>
              </p:nvSpPr>
              <p:spPr>
                <a:xfrm>
                  <a:off x="3772885" y="3077105"/>
                  <a:ext cx="283465" cy="24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13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87" name="文本框 86"/>
                <p:cNvSpPr txBox="1"/>
                <p:nvPr/>
              </p:nvSpPr>
              <p:spPr>
                <a:xfrm>
                  <a:off x="3801578" y="1171536"/>
                  <a:ext cx="25519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8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88" name="文本框 87"/>
                <p:cNvSpPr txBox="1"/>
                <p:nvPr/>
              </p:nvSpPr>
              <p:spPr>
                <a:xfrm>
                  <a:off x="3799261" y="2000681"/>
                  <a:ext cx="222085" cy="24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9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89" name="文本框 88"/>
                <p:cNvSpPr txBox="1"/>
                <p:nvPr/>
              </p:nvSpPr>
              <p:spPr>
                <a:xfrm>
                  <a:off x="3772885" y="2356497"/>
                  <a:ext cx="283465" cy="24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10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0" name="文本框 89"/>
                <p:cNvSpPr txBox="1"/>
                <p:nvPr/>
              </p:nvSpPr>
              <p:spPr>
                <a:xfrm>
                  <a:off x="3780271" y="2613385"/>
                  <a:ext cx="283465" cy="24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11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1" name="文本框 90"/>
                <p:cNvSpPr txBox="1"/>
                <p:nvPr/>
              </p:nvSpPr>
              <p:spPr>
                <a:xfrm>
                  <a:off x="3773292" y="2834553"/>
                  <a:ext cx="283465" cy="24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12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2" name="文本框 91"/>
                <p:cNvSpPr txBox="1"/>
                <p:nvPr/>
              </p:nvSpPr>
              <p:spPr>
                <a:xfrm>
                  <a:off x="3779865" y="3322921"/>
                  <a:ext cx="283465" cy="24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14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3" name="文本框 92"/>
                <p:cNvSpPr txBox="1"/>
                <p:nvPr/>
              </p:nvSpPr>
              <p:spPr>
                <a:xfrm>
                  <a:off x="3772885" y="3473059"/>
                  <a:ext cx="283465" cy="24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15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4" name="文本框 93"/>
                <p:cNvSpPr txBox="1"/>
                <p:nvPr/>
              </p:nvSpPr>
              <p:spPr>
                <a:xfrm>
                  <a:off x="3787198" y="3963998"/>
                  <a:ext cx="283465" cy="24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16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5" name="文本框 94"/>
                <p:cNvSpPr txBox="1"/>
                <p:nvPr/>
              </p:nvSpPr>
              <p:spPr>
                <a:xfrm>
                  <a:off x="3787197" y="4374439"/>
                  <a:ext cx="283465" cy="24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17</a:t>
                  </a:r>
                  <a:endParaRPr lang="zh-CN" altLang="en-US" sz="11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82" name="文本框 81"/>
            <p:cNvSpPr txBox="1"/>
            <p:nvPr/>
          </p:nvSpPr>
          <p:spPr>
            <a:xfrm>
              <a:off x="3744237" y="4434775"/>
              <a:ext cx="325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>
                  <a:solidFill>
                    <a:srgbClr val="FF0000"/>
                  </a:solidFill>
                  <a:latin typeface="+mj-ea"/>
                  <a:ea typeface="+mj-ea"/>
                </a:rPr>
                <a:t>18</a:t>
              </a:r>
              <a:endParaRPr lang="zh-CN" altLang="en-US" sz="11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52848" y="1656038"/>
            <a:ext cx="2616212" cy="1661287"/>
            <a:chOff x="452848" y="1656038"/>
            <a:chExt cx="2616212" cy="1661287"/>
          </a:xfrm>
        </p:grpSpPr>
        <p:pic>
          <p:nvPicPr>
            <p:cNvPr id="96" name="图片 9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848" y="1917235"/>
              <a:ext cx="2595272" cy="728176"/>
            </a:xfrm>
            <a:prstGeom prst="rect">
              <a:avLst/>
            </a:prstGeom>
            <a:ln>
              <a:noFill/>
            </a:ln>
          </p:spPr>
        </p:pic>
        <p:sp>
          <p:nvSpPr>
            <p:cNvPr id="97" name="文本框 96"/>
            <p:cNvSpPr txBox="1"/>
            <p:nvPr/>
          </p:nvSpPr>
          <p:spPr>
            <a:xfrm>
              <a:off x="487748" y="1918945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>
                  <a:solidFill>
                    <a:srgbClr val="FF0000"/>
                  </a:solidFill>
                  <a:latin typeface="+mj-ea"/>
                  <a:ea typeface="+mj-ea"/>
                </a:rPr>
                <a:t>3</a:t>
              </a:r>
              <a:endParaRPr lang="zh-CN" altLang="en-US" sz="11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460042" y="1656038"/>
              <a:ext cx="2609018" cy="1661287"/>
              <a:chOff x="110434" y="1416866"/>
              <a:chExt cx="2816054" cy="1661287"/>
            </a:xfrm>
          </p:grpSpPr>
          <p:sp>
            <p:nvSpPr>
              <p:cNvPr id="68" name="文本框 67"/>
              <p:cNvSpPr txBox="1"/>
              <p:nvPr/>
            </p:nvSpPr>
            <p:spPr>
              <a:xfrm>
                <a:off x="1067676" y="2616488"/>
                <a:ext cx="8034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77FF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做法</a:t>
                </a:r>
              </a:p>
            </p:txBody>
          </p:sp>
          <p:sp>
            <p:nvSpPr>
              <p:cNvPr id="69" name="圆角矩形 68"/>
              <p:cNvSpPr/>
              <p:nvPr/>
            </p:nvSpPr>
            <p:spPr>
              <a:xfrm>
                <a:off x="110434" y="1416866"/>
                <a:ext cx="2816054" cy="1196659"/>
              </a:xfrm>
              <a:prstGeom prst="roundRect">
                <a:avLst/>
              </a:prstGeom>
              <a:noFill/>
              <a:ln>
                <a:solidFill>
                  <a:srgbClr val="007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33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65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629289" y="1011380"/>
            <a:ext cx="6277024" cy="1532334"/>
          </a:xfrm>
          <a:prstGeom prst="round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自主学习：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细读相关段落，圈画重点，借助文中信息，编写“玩具说明书”。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2523">
            <a:off x="749558" y="1066926"/>
            <a:ext cx="834917" cy="114532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83884" y="2486245"/>
            <a:ext cx="3284782" cy="1264980"/>
          </a:xfrm>
          <a:prstGeom prst="cloudCallout">
            <a:avLst>
              <a:gd name="adj1" fmla="val 30723"/>
              <a:gd name="adj2" fmla="val -61915"/>
            </a:avLst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需要呈现哪些内容呢？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429544" y="2357968"/>
            <a:ext cx="3603769" cy="1264980"/>
          </a:xfrm>
          <a:prstGeom prst="cloudCallout">
            <a:avLst>
              <a:gd name="adj1" fmla="val -40538"/>
              <a:gd name="adj2" fmla="val -68637"/>
            </a:avLst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用什么方式呈现呢？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1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651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629289" y="1011380"/>
            <a:ext cx="6277024" cy="1532334"/>
          </a:xfrm>
          <a:prstGeom prst="round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自主学习：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细读相关段落，圈画重点，借助文中信息，编写“玩具说明书”。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3884" y="2486245"/>
            <a:ext cx="3284782" cy="1264980"/>
          </a:xfrm>
          <a:prstGeom prst="cloudCallout">
            <a:avLst>
              <a:gd name="adj1" fmla="val 30723"/>
              <a:gd name="adj2" fmla="val -61915"/>
            </a:avLst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需要呈现哪些内容呢？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29544" y="2357968"/>
            <a:ext cx="3603769" cy="1264980"/>
          </a:xfrm>
          <a:prstGeom prst="cloudCallout">
            <a:avLst>
              <a:gd name="adj1" fmla="val -40538"/>
              <a:gd name="adj2" fmla="val -68637"/>
            </a:avLst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用什么方式呈现呢？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13662" y="3561829"/>
            <a:ext cx="89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513663" y="4062733"/>
            <a:ext cx="89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513665" y="4351421"/>
            <a:ext cx="89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玩法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513663" y="4550244"/>
            <a:ext cx="89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0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82169" y="3552200"/>
            <a:ext cx="101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文字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682169" y="3841424"/>
            <a:ext cx="101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图片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682169" y="4131696"/>
            <a:ext cx="101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表格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682169" y="4420920"/>
            <a:ext cx="101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22523">
            <a:off x="749558" y="1066926"/>
            <a:ext cx="834917" cy="11453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513660" y="3806187"/>
            <a:ext cx="89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工具</a:t>
            </a:r>
          </a:p>
        </p:txBody>
      </p:sp>
      <p:pic>
        <p:nvPicPr>
          <p:cNvPr id="23" name="1-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586" y="46846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173" y="3379088"/>
            <a:ext cx="659840" cy="1382855"/>
          </a:xfrm>
          <a:prstGeom prst="rect">
            <a:avLst/>
          </a:prstGeom>
        </p:spPr>
      </p:pic>
      <p:sp>
        <p:nvSpPr>
          <p:cNvPr id="16" name="云形标注 15"/>
          <p:cNvSpPr/>
          <p:nvPr/>
        </p:nvSpPr>
        <p:spPr>
          <a:xfrm>
            <a:off x="3008446" y="2061030"/>
            <a:ext cx="3811784" cy="1479240"/>
          </a:xfrm>
          <a:prstGeom prst="cloudCallout">
            <a:avLst>
              <a:gd name="adj1" fmla="val 47846"/>
              <a:gd name="adj2" fmla="val 6849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/>
              <a:t>         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我们来分享阅读中的思考吧！</a:t>
            </a:r>
          </a:p>
        </p:txBody>
      </p:sp>
    </p:spTree>
    <p:extLst>
      <p:ext uri="{BB962C8B-B14F-4D97-AF65-F5344CB8AC3E}">
        <p14:creationId xmlns:p14="http://schemas.microsoft.com/office/powerpoint/2010/main" val="1223696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" y="0"/>
            <a:ext cx="91440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15602" y="1563368"/>
            <a:ext cx="2965047" cy="2016763"/>
          </a:xfrm>
          <a:prstGeom prst="rect">
            <a:avLst/>
          </a:prstGeom>
          <a:ln w="190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 charset="-122"/>
                <a:ea typeface="汉仪松阳体 W" panose="00020600040101010101" charset="-122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822502" y="760921"/>
            <a:ext cx="5695651" cy="919401"/>
          </a:xfrm>
          <a:prstGeom prst="wedgeRoundRectCallout">
            <a:avLst>
              <a:gd name="adj1" fmla="val -54239"/>
              <a:gd name="adj2" fmla="val 39846"/>
              <a:gd name="adj3" fmla="val 16667"/>
            </a:avLst>
          </a:prstGeom>
          <a:solidFill>
            <a:schemeClr val="bg1"/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读书好比串门儿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隐身的串门儿。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                                                                            </a:t>
            </a: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——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杨绛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799173" y="2295948"/>
            <a:ext cx="5742310" cy="1328023"/>
          </a:xfrm>
          <a:prstGeom prst="wedgeRoundRectCallout">
            <a:avLst>
              <a:gd name="adj1" fmla="val -55041"/>
              <a:gd name="adj2" fmla="val 36209"/>
              <a:gd name="adj3" fmla="val 16667"/>
            </a:avLst>
          </a:prstGeom>
          <a:solidFill>
            <a:schemeClr val="bg1"/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◎根据阅读目的，选用恰当的阅读方法。</a:t>
            </a:r>
            <a:endParaRPr lang="en-US" altLang="zh-CN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845832" y="2858201"/>
            <a:ext cx="5742310" cy="715089"/>
          </a:xfrm>
          <a:prstGeom prst="wedgeRoundRectCallout">
            <a:avLst>
              <a:gd name="adj1" fmla="val 54343"/>
              <a:gd name="adj2" fmla="val 60962"/>
              <a:gd name="adj3" fmla="val 16667"/>
            </a:avLst>
          </a:prstGeom>
          <a:noFill/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◎写生活体验，试着表达自己的看法。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19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08789" y="966552"/>
            <a:ext cx="3412095" cy="3999650"/>
            <a:chOff x="1208789" y="966552"/>
            <a:chExt cx="3412095" cy="399965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8789" y="966552"/>
              <a:ext cx="3412095" cy="3999650"/>
            </a:xfrm>
            <a:prstGeom prst="rect">
              <a:avLst/>
            </a:prstGeom>
            <a:ln>
              <a:solidFill>
                <a:srgbClr val="0F7701"/>
              </a:solidFill>
            </a:ln>
          </p:spPr>
        </p:pic>
        <p:sp>
          <p:nvSpPr>
            <p:cNvPr id="26" name="圆角矩形 25"/>
            <p:cNvSpPr/>
            <p:nvPr/>
          </p:nvSpPr>
          <p:spPr>
            <a:xfrm>
              <a:off x="1319187" y="1716996"/>
              <a:ext cx="3150217" cy="1226360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721114" y="1741553"/>
            <a:ext cx="4103568" cy="1123727"/>
            <a:chOff x="3163590" y="817521"/>
            <a:chExt cx="3882672" cy="95062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3590" y="817521"/>
              <a:ext cx="3882672" cy="950625"/>
            </a:xfrm>
            <a:prstGeom prst="rect">
              <a:avLst/>
            </a:prstGeom>
            <a:ln>
              <a:solidFill>
                <a:srgbClr val="0F7701"/>
              </a:solidFill>
            </a:ln>
          </p:spPr>
        </p:pic>
        <p:sp>
          <p:nvSpPr>
            <p:cNvPr id="31" name="文本框 30"/>
            <p:cNvSpPr txBox="1"/>
            <p:nvPr/>
          </p:nvSpPr>
          <p:spPr>
            <a:xfrm>
              <a:off x="3289065" y="822603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3</a:t>
              </a:r>
              <a:endPara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498325" y="66926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工具：锯、钻孔工具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590151" y="1700519"/>
            <a:ext cx="1666783" cy="952651"/>
            <a:chOff x="388415" y="2372195"/>
            <a:chExt cx="1666783" cy="952651"/>
          </a:xfrm>
        </p:grpSpPr>
        <p:sp>
          <p:nvSpPr>
            <p:cNvPr id="13" name="圆角矩形 12"/>
            <p:cNvSpPr/>
            <p:nvPr/>
          </p:nvSpPr>
          <p:spPr>
            <a:xfrm>
              <a:off x="1770745" y="2372195"/>
              <a:ext cx="284453" cy="29419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388415" y="3058518"/>
              <a:ext cx="288032" cy="26632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790864" y="806073"/>
            <a:ext cx="3564375" cy="850058"/>
            <a:chOff x="4790864" y="806073"/>
            <a:chExt cx="3564375" cy="850058"/>
          </a:xfrm>
        </p:grpSpPr>
        <p:sp>
          <p:nvSpPr>
            <p:cNvPr id="10" name="文本框 9"/>
            <p:cNvSpPr txBox="1"/>
            <p:nvPr/>
          </p:nvSpPr>
          <p:spPr>
            <a:xfrm>
              <a:off x="5061256" y="1145353"/>
              <a:ext cx="3293983" cy="51077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信息提取</a:t>
              </a:r>
              <a:r>
                <a:rPr lang="en-US" altLang="zh-CN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——</a:t>
              </a:r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全面准确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18A9E77-F9FD-422F-A59A-ED86CA35C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79681">
              <a:off x="4790864" y="806073"/>
              <a:ext cx="510777" cy="537162"/>
            </a:xfrm>
            <a:prstGeom prst="rect">
              <a:avLst/>
            </a:prstGeom>
          </p:spPr>
        </p:pic>
      </p:grpSp>
      <p:pic>
        <p:nvPicPr>
          <p:cNvPr id="17" name="1-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4629" y="4761943"/>
            <a:ext cx="406400" cy="40640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2283190" y="1555501"/>
            <a:ext cx="212271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1-8合并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8642" y="4750179"/>
            <a:ext cx="406400" cy="4064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173" y="3379088"/>
            <a:ext cx="659840" cy="138285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4697610" y="1713964"/>
            <a:ext cx="4170431" cy="1612083"/>
            <a:chOff x="4697610" y="1713964"/>
            <a:chExt cx="4170431" cy="1612083"/>
          </a:xfrm>
        </p:grpSpPr>
        <p:grpSp>
          <p:nvGrpSpPr>
            <p:cNvPr id="20" name="组合 19"/>
            <p:cNvGrpSpPr/>
            <p:nvPr/>
          </p:nvGrpSpPr>
          <p:grpSpPr>
            <a:xfrm>
              <a:off x="4697610" y="1713964"/>
              <a:ext cx="4170431" cy="1612083"/>
              <a:chOff x="4671083" y="1276313"/>
              <a:chExt cx="4193262" cy="1738877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671083" y="1276313"/>
                <a:ext cx="4193262" cy="1738877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13019" y="1297370"/>
                <a:ext cx="4128495" cy="1717201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23" name="直接连接符 22"/>
              <p:cNvCxnSpPr/>
              <p:nvPr/>
            </p:nvCxnSpPr>
            <p:spPr>
              <a:xfrm>
                <a:off x="6300000" y="1589476"/>
                <a:ext cx="46771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6199293" y="2145752"/>
                <a:ext cx="6635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5244787" y="2712038"/>
                <a:ext cx="26086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文本框 17"/>
            <p:cNvSpPr txBox="1"/>
            <p:nvPr/>
          </p:nvSpPr>
          <p:spPr>
            <a:xfrm>
              <a:off x="4825701" y="1727016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11</a:t>
              </a:r>
              <a:endPara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25701" y="2237390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12</a:t>
              </a:r>
              <a:endPara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849090" y="2793064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13</a:t>
              </a:r>
              <a:endPara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138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195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1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789" y="966552"/>
            <a:ext cx="3412095" cy="3999650"/>
          </a:xfrm>
          <a:prstGeom prst="rect">
            <a:avLst/>
          </a:prstGeom>
          <a:ln>
            <a:solidFill>
              <a:srgbClr val="0F7701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431516" y="1753972"/>
            <a:ext cx="510168" cy="242471"/>
          </a:xfrm>
          <a:prstGeom prst="roundRect">
            <a:avLst/>
          </a:prstGeom>
          <a:noFill/>
          <a:ln>
            <a:solidFill>
              <a:srgbClr val="0077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07958" y="1009629"/>
            <a:ext cx="1461522" cy="2206424"/>
            <a:chOff x="3007958" y="1009629"/>
            <a:chExt cx="1461522" cy="2206424"/>
          </a:xfrm>
        </p:grpSpPr>
        <p:sp>
          <p:nvSpPr>
            <p:cNvPr id="17" name="圆角矩形 16"/>
            <p:cNvSpPr/>
            <p:nvPr/>
          </p:nvSpPr>
          <p:spPr>
            <a:xfrm>
              <a:off x="3007958" y="1009629"/>
              <a:ext cx="1176247" cy="246323"/>
            </a:xfrm>
            <a:prstGeom prst="roundRect">
              <a:avLst/>
            </a:prstGeom>
            <a:noFill/>
            <a:ln>
              <a:solidFill>
                <a:srgbClr val="0077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3511696" y="2947720"/>
              <a:ext cx="957784" cy="268333"/>
            </a:xfrm>
            <a:prstGeom prst="roundRect">
              <a:avLst/>
            </a:prstGeom>
            <a:noFill/>
            <a:ln>
              <a:solidFill>
                <a:srgbClr val="0077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865750" y="675962"/>
            <a:ext cx="1468746" cy="369332"/>
            <a:chOff x="2671510" y="1017019"/>
            <a:chExt cx="1468746" cy="369332"/>
          </a:xfrm>
        </p:grpSpPr>
        <p:sp>
          <p:nvSpPr>
            <p:cNvPr id="2" name="文本框 1"/>
            <p:cNvSpPr txBox="1"/>
            <p:nvPr/>
          </p:nvSpPr>
          <p:spPr>
            <a:xfrm>
              <a:off x="2851705" y="101701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结实的线</a:t>
              </a: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2671510" y="1223404"/>
              <a:ext cx="152821" cy="13642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965586" y="1228464"/>
              <a:ext cx="174670" cy="13642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3215643" y="1398770"/>
            <a:ext cx="1000595" cy="369332"/>
            <a:chOff x="2812765" y="1909796"/>
            <a:chExt cx="1000595" cy="369332"/>
          </a:xfrm>
        </p:grpSpPr>
        <p:sp>
          <p:nvSpPr>
            <p:cNvPr id="21" name="文本框 20"/>
            <p:cNvSpPr txBox="1"/>
            <p:nvPr/>
          </p:nvSpPr>
          <p:spPr>
            <a:xfrm>
              <a:off x="2812765" y="1909796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3-4</a:t>
              </a:r>
              <a:r>
                <a:rPr lang="zh-CN" altLang="en-US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厘米</a:t>
              </a: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855437" y="2156765"/>
              <a:ext cx="178209" cy="10823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3547079" y="2142707"/>
              <a:ext cx="174670" cy="13642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3344791" y="2470364"/>
            <a:ext cx="1338829" cy="482411"/>
            <a:chOff x="3303791" y="3397783"/>
            <a:chExt cx="1338829" cy="482411"/>
          </a:xfrm>
        </p:grpSpPr>
        <p:sp>
          <p:nvSpPr>
            <p:cNvPr id="22" name="文本框 21"/>
            <p:cNvSpPr txBox="1"/>
            <p:nvPr/>
          </p:nvSpPr>
          <p:spPr>
            <a:xfrm>
              <a:off x="3303792" y="3397783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合适的缝隙</a:t>
              </a: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3303791" y="3683167"/>
              <a:ext cx="183048" cy="18466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4384963" y="3695528"/>
              <a:ext cx="226289" cy="18466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4790864" y="806073"/>
            <a:ext cx="3564375" cy="850058"/>
            <a:chOff x="4790864" y="806073"/>
            <a:chExt cx="3564375" cy="850058"/>
          </a:xfrm>
        </p:grpSpPr>
        <p:sp>
          <p:nvSpPr>
            <p:cNvPr id="10" name="文本框 9"/>
            <p:cNvSpPr txBox="1"/>
            <p:nvPr/>
          </p:nvSpPr>
          <p:spPr>
            <a:xfrm>
              <a:off x="5061256" y="1145353"/>
              <a:ext cx="3293983" cy="51077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信息提取</a:t>
              </a:r>
              <a:r>
                <a:rPr lang="en-US" altLang="zh-CN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——</a:t>
              </a:r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全面准确</a:t>
              </a: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18A9E77-F9FD-422F-A59A-ED86CA35C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79681">
              <a:off x="4790864" y="806073"/>
              <a:ext cx="510777" cy="537162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844924" y="1719081"/>
            <a:ext cx="3510315" cy="905671"/>
            <a:chOff x="4844924" y="1719081"/>
            <a:chExt cx="3510315" cy="905671"/>
          </a:xfrm>
        </p:grpSpPr>
        <p:sp>
          <p:nvSpPr>
            <p:cNvPr id="20" name="文本框 19"/>
            <p:cNvSpPr txBox="1"/>
            <p:nvPr/>
          </p:nvSpPr>
          <p:spPr>
            <a:xfrm>
              <a:off x="5061256" y="2113974"/>
              <a:ext cx="3293983" cy="510778"/>
            </a:xfrm>
            <a:prstGeom prst="roundRect">
              <a:avLst/>
            </a:prstGeom>
            <a:ln>
              <a:solidFill>
                <a:srgbClr val="0077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灵活转化</a:t>
              </a:r>
              <a:r>
                <a:rPr lang="en-US" altLang="zh-CN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——</a:t>
              </a:r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通俗易懂</a:t>
              </a: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18A9E77-F9FD-422F-A59A-ED86CA35C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79681">
              <a:off x="4844924" y="1719081"/>
              <a:ext cx="510777" cy="537162"/>
            </a:xfrm>
            <a:prstGeom prst="rect">
              <a:avLst/>
            </a:prstGeom>
          </p:spPr>
        </p:pic>
      </p:grpSp>
      <p:pic>
        <p:nvPicPr>
          <p:cNvPr id="11" name="1-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0703" y="4748748"/>
            <a:ext cx="406400" cy="40640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4674935" y="2832054"/>
            <a:ext cx="3970436" cy="1002242"/>
            <a:chOff x="4723480" y="3072979"/>
            <a:chExt cx="4193262" cy="1080127"/>
          </a:xfrm>
        </p:grpSpPr>
        <p:grpSp>
          <p:nvGrpSpPr>
            <p:cNvPr id="16" name="组合 15"/>
            <p:cNvGrpSpPr/>
            <p:nvPr/>
          </p:nvGrpSpPr>
          <p:grpSpPr>
            <a:xfrm>
              <a:off x="4723480" y="3072979"/>
              <a:ext cx="4193262" cy="1080127"/>
              <a:chOff x="4723480" y="3072979"/>
              <a:chExt cx="4193262" cy="1080127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59376" y="3161223"/>
                <a:ext cx="4121469" cy="99188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矩形标注 14"/>
              <p:cNvSpPr/>
              <p:nvPr/>
            </p:nvSpPr>
            <p:spPr>
              <a:xfrm>
                <a:off x="4723480" y="3072979"/>
                <a:ext cx="4193262" cy="1080127"/>
              </a:xfrm>
              <a:prstGeom prst="wedgeRectCallout">
                <a:avLst>
                  <a:gd name="adj1" fmla="val -52801"/>
                  <a:gd name="adj2" fmla="val -34822"/>
                </a:avLst>
              </a:pr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4759376" y="3782728"/>
              <a:ext cx="1169786" cy="962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8654442" y="3482742"/>
              <a:ext cx="201589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E5AEA873-B0D3-457A-B60F-50E2A1C97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97" y="1284574"/>
            <a:ext cx="618279" cy="484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8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789" y="966552"/>
            <a:ext cx="3412095" cy="3999650"/>
          </a:xfrm>
          <a:prstGeom prst="rect">
            <a:avLst/>
          </a:prstGeom>
          <a:ln>
            <a:solidFill>
              <a:srgbClr val="0F7701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844924" y="1719081"/>
            <a:ext cx="3510315" cy="905671"/>
            <a:chOff x="4844924" y="1719081"/>
            <a:chExt cx="3510315" cy="905671"/>
          </a:xfrm>
        </p:grpSpPr>
        <p:sp>
          <p:nvSpPr>
            <p:cNvPr id="20" name="文本框 19"/>
            <p:cNvSpPr txBox="1"/>
            <p:nvPr/>
          </p:nvSpPr>
          <p:spPr>
            <a:xfrm>
              <a:off x="5061256" y="2113974"/>
              <a:ext cx="3293983" cy="510778"/>
            </a:xfrm>
            <a:prstGeom prst="roundRect">
              <a:avLst/>
            </a:prstGeom>
            <a:ln>
              <a:solidFill>
                <a:srgbClr val="0077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灵活转化</a:t>
              </a:r>
              <a:r>
                <a:rPr lang="en-US" altLang="zh-CN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——</a:t>
              </a:r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通俗易懂</a:t>
              </a: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D18A9E77-F9FD-422F-A59A-ED86CA35C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79681">
              <a:off x="4844924" y="1719081"/>
              <a:ext cx="510777" cy="537162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790864" y="806073"/>
            <a:ext cx="3564375" cy="850058"/>
            <a:chOff x="4790864" y="806073"/>
            <a:chExt cx="3564375" cy="850058"/>
          </a:xfrm>
        </p:grpSpPr>
        <p:sp>
          <p:nvSpPr>
            <p:cNvPr id="10" name="文本框 9"/>
            <p:cNvSpPr txBox="1"/>
            <p:nvPr/>
          </p:nvSpPr>
          <p:spPr>
            <a:xfrm>
              <a:off x="5061256" y="1145353"/>
              <a:ext cx="3293983" cy="51077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信息提取</a:t>
              </a:r>
              <a:r>
                <a:rPr lang="en-US" altLang="zh-CN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——</a:t>
              </a:r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全面准确</a:t>
              </a: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D18A9E77-F9FD-422F-A59A-ED86CA35C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79681">
              <a:off x="4790864" y="806073"/>
              <a:ext cx="510777" cy="53716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4874173" y="2676903"/>
            <a:ext cx="3481066" cy="913838"/>
            <a:chOff x="4874173" y="2676903"/>
            <a:chExt cx="3481066" cy="913838"/>
          </a:xfrm>
        </p:grpSpPr>
        <p:sp>
          <p:nvSpPr>
            <p:cNvPr id="25" name="文本框 24"/>
            <p:cNvSpPr txBox="1"/>
            <p:nvPr/>
          </p:nvSpPr>
          <p:spPr>
            <a:xfrm>
              <a:off x="5061256" y="3079963"/>
              <a:ext cx="3293983" cy="510778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呈现方式</a:t>
              </a:r>
              <a:r>
                <a:rPr lang="en-US" altLang="zh-CN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——</a:t>
              </a:r>
              <a:r>
                <a:rPr lang="zh-CN" altLang="en-US" sz="24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条理清晰</a:t>
              </a: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18A9E77-F9FD-422F-A59A-ED86CA35C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79681">
              <a:off x="4874173" y="2676903"/>
              <a:ext cx="510777" cy="537162"/>
            </a:xfrm>
            <a:prstGeom prst="rect">
              <a:avLst/>
            </a:prstGeom>
          </p:spPr>
        </p:pic>
      </p:grpSp>
      <p:pic>
        <p:nvPicPr>
          <p:cNvPr id="9" name="1-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871" y="4684696"/>
            <a:ext cx="406400" cy="4064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455511" y="3864702"/>
            <a:ext cx="3093761" cy="1069025"/>
            <a:chOff x="1053885" y="3590741"/>
            <a:chExt cx="3343611" cy="1161435"/>
          </a:xfrm>
        </p:grpSpPr>
        <p:grpSp>
          <p:nvGrpSpPr>
            <p:cNvPr id="15" name="组合 14"/>
            <p:cNvGrpSpPr/>
            <p:nvPr/>
          </p:nvGrpSpPr>
          <p:grpSpPr>
            <a:xfrm>
              <a:off x="1071105" y="3590741"/>
              <a:ext cx="3326391" cy="877375"/>
              <a:chOff x="1071105" y="3590741"/>
              <a:chExt cx="3326391" cy="877375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1071105" y="3590741"/>
                <a:ext cx="3326391" cy="626424"/>
                <a:chOff x="146709" y="4092321"/>
                <a:chExt cx="3326391" cy="626424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>
                  <a:off x="1495094" y="4437657"/>
                  <a:ext cx="1978006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500655" y="4092321"/>
                  <a:ext cx="291921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46709" y="4718745"/>
                  <a:ext cx="1274226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直接连接符 25"/>
              <p:cNvCxnSpPr/>
              <p:nvPr/>
            </p:nvCxnSpPr>
            <p:spPr>
              <a:xfrm>
                <a:off x="1622212" y="4468116"/>
                <a:ext cx="26287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直接连接符 26"/>
            <p:cNvCxnSpPr/>
            <p:nvPr/>
          </p:nvCxnSpPr>
          <p:spPr>
            <a:xfrm>
              <a:off x="1053885" y="4752176"/>
              <a:ext cx="147293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2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750" y="2340104"/>
            <a:ext cx="825679" cy="173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76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16"/>
          <p:cNvSpPr txBox="1"/>
          <p:nvPr/>
        </p:nvSpPr>
        <p:spPr>
          <a:xfrm>
            <a:off x="942472" y="990692"/>
            <a:ext cx="2008739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叙事性的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竹节人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6261850" y="903596"/>
            <a:ext cx="2039859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7F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实用性的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玩具说明书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20761" y="2378173"/>
            <a:ext cx="2593496" cy="1693972"/>
            <a:chOff x="3237579" y="3603893"/>
            <a:chExt cx="3450209" cy="2180692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624" y="3603893"/>
              <a:ext cx="2363378" cy="1723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燕尾形箭头 12"/>
            <p:cNvSpPr/>
            <p:nvPr/>
          </p:nvSpPr>
          <p:spPr>
            <a:xfrm>
              <a:off x="3237579" y="4254798"/>
              <a:ext cx="774230" cy="548287"/>
            </a:xfrm>
            <a:prstGeom prst="notched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TextBox 23"/>
            <p:cNvSpPr txBox="1"/>
            <p:nvPr/>
          </p:nvSpPr>
          <p:spPr>
            <a:xfrm>
              <a:off x="4367136" y="5294372"/>
              <a:ext cx="2320652" cy="49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筛选相关信息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83128" y="1691417"/>
            <a:ext cx="1513417" cy="623230"/>
            <a:chOff x="9805230" y="2177518"/>
            <a:chExt cx="1526800" cy="802299"/>
          </a:xfrm>
        </p:grpSpPr>
        <p:sp>
          <p:nvSpPr>
            <p:cNvPr id="21" name="上下箭头 20"/>
            <p:cNvSpPr/>
            <p:nvPr/>
          </p:nvSpPr>
          <p:spPr>
            <a:xfrm>
              <a:off x="10568629" y="2177518"/>
              <a:ext cx="413665" cy="802299"/>
            </a:xfrm>
            <a:prstGeom prst="upDown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" name="TextBox 25"/>
            <p:cNvSpPr txBox="1"/>
            <p:nvPr/>
          </p:nvSpPr>
          <p:spPr>
            <a:xfrm>
              <a:off x="9805230" y="2329134"/>
              <a:ext cx="1526800" cy="47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反思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02409" y="1773595"/>
            <a:ext cx="2805817" cy="2290883"/>
            <a:chOff x="39323" y="2004099"/>
            <a:chExt cx="3732667" cy="2949107"/>
          </a:xfrm>
        </p:grpSpPr>
        <p:sp>
          <p:nvSpPr>
            <p:cNvPr id="25" name="TextBox 21"/>
            <p:cNvSpPr txBox="1"/>
            <p:nvPr/>
          </p:nvSpPr>
          <p:spPr>
            <a:xfrm>
              <a:off x="39323" y="4462995"/>
              <a:ext cx="2613951" cy="490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带着目的去阅读</a:t>
              </a: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62197" y="2004099"/>
              <a:ext cx="3109793" cy="808964"/>
              <a:chOff x="662197" y="2004099"/>
              <a:chExt cx="3109793" cy="808964"/>
            </a:xfrm>
          </p:grpSpPr>
          <p:sp>
            <p:nvSpPr>
              <p:cNvPr id="28" name="燕尾形箭头 27"/>
              <p:cNvSpPr/>
              <p:nvPr/>
            </p:nvSpPr>
            <p:spPr>
              <a:xfrm rot="5400000">
                <a:off x="540648" y="2125648"/>
                <a:ext cx="808964" cy="565866"/>
              </a:xfrm>
              <a:prstGeom prst="notchedRightArrow">
                <a:avLst>
                  <a:gd name="adj1" fmla="val 50000"/>
                  <a:gd name="adj2" fmla="val 66445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9" name="TextBox 22"/>
              <p:cNvSpPr txBox="1"/>
              <p:nvPr/>
            </p:nvSpPr>
            <p:spPr>
              <a:xfrm>
                <a:off x="1123384" y="2052737"/>
                <a:ext cx="2648606" cy="47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明确任务</a:t>
                </a:r>
              </a:p>
            </p:txBody>
          </p:sp>
        </p:grpSp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8573" y="2819578"/>
              <a:ext cx="2354318" cy="17114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组合 3"/>
          <p:cNvGrpSpPr/>
          <p:nvPr/>
        </p:nvGrpSpPr>
        <p:grpSpPr>
          <a:xfrm>
            <a:off x="5590522" y="2389582"/>
            <a:ext cx="2785182" cy="1641814"/>
            <a:chOff x="5609956" y="2871028"/>
            <a:chExt cx="2785182" cy="1641814"/>
          </a:xfrm>
        </p:grpSpPr>
        <p:grpSp>
          <p:nvGrpSpPr>
            <p:cNvPr id="16" name="组合 15"/>
            <p:cNvGrpSpPr/>
            <p:nvPr/>
          </p:nvGrpSpPr>
          <p:grpSpPr>
            <a:xfrm>
              <a:off x="5609956" y="3353423"/>
              <a:ext cx="2785182" cy="1159419"/>
              <a:chOff x="7256834" y="4314303"/>
              <a:chExt cx="3705216" cy="1492549"/>
            </a:xfrm>
          </p:grpSpPr>
          <p:sp>
            <p:nvSpPr>
              <p:cNvPr id="18" name="燕尾形箭头 17"/>
              <p:cNvSpPr/>
              <p:nvPr/>
            </p:nvSpPr>
            <p:spPr>
              <a:xfrm>
                <a:off x="7256834" y="4314303"/>
                <a:ext cx="819871" cy="579571"/>
              </a:xfrm>
              <a:prstGeom prst="notched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9" name="TextBox 24"/>
              <p:cNvSpPr txBox="1"/>
              <p:nvPr/>
            </p:nvSpPr>
            <p:spPr>
              <a:xfrm>
                <a:off x="8403407" y="5316640"/>
                <a:ext cx="2558643" cy="490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完成阅读任务</a:t>
                </a: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805" y="2871028"/>
              <a:ext cx="1851775" cy="1298951"/>
            </a:xfrm>
            <a:prstGeom prst="rect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1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1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947" y="4629982"/>
            <a:ext cx="406400" cy="406400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942472" y="990692"/>
            <a:ext cx="2008739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叙事性的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竹节人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6261850" y="903596"/>
            <a:ext cx="2039859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7F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实用性的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玩具说明书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920761" y="2378173"/>
            <a:ext cx="2593496" cy="1693972"/>
            <a:chOff x="3237579" y="3603893"/>
            <a:chExt cx="3450209" cy="2180692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624" y="3603893"/>
              <a:ext cx="2363378" cy="1723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燕尾形箭头 38"/>
            <p:cNvSpPr/>
            <p:nvPr/>
          </p:nvSpPr>
          <p:spPr>
            <a:xfrm>
              <a:off x="3237579" y="4254798"/>
              <a:ext cx="774230" cy="548287"/>
            </a:xfrm>
            <a:prstGeom prst="notched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4367136" y="5294372"/>
              <a:ext cx="2320652" cy="49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筛选相关信息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583128" y="1691417"/>
            <a:ext cx="1513417" cy="623230"/>
            <a:chOff x="9805230" y="2177518"/>
            <a:chExt cx="1526800" cy="802299"/>
          </a:xfrm>
        </p:grpSpPr>
        <p:sp>
          <p:nvSpPr>
            <p:cNvPr id="42" name="上下箭头 41"/>
            <p:cNvSpPr/>
            <p:nvPr/>
          </p:nvSpPr>
          <p:spPr>
            <a:xfrm>
              <a:off x="10568629" y="2177518"/>
              <a:ext cx="413665" cy="802299"/>
            </a:xfrm>
            <a:prstGeom prst="upDown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3" name="TextBox 25"/>
            <p:cNvSpPr txBox="1"/>
            <p:nvPr/>
          </p:nvSpPr>
          <p:spPr>
            <a:xfrm>
              <a:off x="9805230" y="2329134"/>
              <a:ext cx="1526800" cy="47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反思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02409" y="1773595"/>
            <a:ext cx="2805817" cy="2290883"/>
            <a:chOff x="39323" y="2004099"/>
            <a:chExt cx="3732667" cy="2949107"/>
          </a:xfrm>
        </p:grpSpPr>
        <p:sp>
          <p:nvSpPr>
            <p:cNvPr id="45" name="TextBox 21"/>
            <p:cNvSpPr txBox="1"/>
            <p:nvPr/>
          </p:nvSpPr>
          <p:spPr>
            <a:xfrm>
              <a:off x="39323" y="4462995"/>
              <a:ext cx="2613951" cy="490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带着目的去阅读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662197" y="2004099"/>
              <a:ext cx="3109793" cy="808964"/>
              <a:chOff x="662197" y="2004099"/>
              <a:chExt cx="3109793" cy="808964"/>
            </a:xfrm>
          </p:grpSpPr>
          <p:sp>
            <p:nvSpPr>
              <p:cNvPr id="48" name="燕尾形箭头 47"/>
              <p:cNvSpPr/>
              <p:nvPr/>
            </p:nvSpPr>
            <p:spPr>
              <a:xfrm rot="5400000">
                <a:off x="540648" y="2125648"/>
                <a:ext cx="808964" cy="565866"/>
              </a:xfrm>
              <a:prstGeom prst="notchedRightArrow">
                <a:avLst>
                  <a:gd name="adj1" fmla="val 50000"/>
                  <a:gd name="adj2" fmla="val 66445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49" name="TextBox 22"/>
              <p:cNvSpPr txBox="1"/>
              <p:nvPr/>
            </p:nvSpPr>
            <p:spPr>
              <a:xfrm>
                <a:off x="1123384" y="2052737"/>
                <a:ext cx="2648606" cy="47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明确任务</a:t>
                </a:r>
              </a:p>
            </p:txBody>
          </p:sp>
        </p:grpSp>
        <p:pic>
          <p:nvPicPr>
            <p:cNvPr id="47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8573" y="2819578"/>
              <a:ext cx="2354318" cy="17114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0" name="组合 49"/>
          <p:cNvGrpSpPr/>
          <p:nvPr/>
        </p:nvGrpSpPr>
        <p:grpSpPr>
          <a:xfrm>
            <a:off x="5590522" y="2389582"/>
            <a:ext cx="2785182" cy="1641814"/>
            <a:chOff x="5609956" y="2871028"/>
            <a:chExt cx="2785182" cy="1641814"/>
          </a:xfrm>
        </p:grpSpPr>
        <p:grpSp>
          <p:nvGrpSpPr>
            <p:cNvPr id="51" name="组合 50"/>
            <p:cNvGrpSpPr/>
            <p:nvPr/>
          </p:nvGrpSpPr>
          <p:grpSpPr>
            <a:xfrm>
              <a:off x="5609956" y="3353423"/>
              <a:ext cx="2785182" cy="1159419"/>
              <a:chOff x="7256834" y="4314303"/>
              <a:chExt cx="3705216" cy="1492549"/>
            </a:xfrm>
          </p:grpSpPr>
          <p:sp>
            <p:nvSpPr>
              <p:cNvPr id="53" name="燕尾形箭头 52"/>
              <p:cNvSpPr/>
              <p:nvPr/>
            </p:nvSpPr>
            <p:spPr>
              <a:xfrm>
                <a:off x="7256834" y="4314303"/>
                <a:ext cx="819871" cy="579571"/>
              </a:xfrm>
              <a:prstGeom prst="notched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4" name="TextBox 24"/>
              <p:cNvSpPr txBox="1"/>
              <p:nvPr/>
            </p:nvSpPr>
            <p:spPr>
              <a:xfrm>
                <a:off x="8403407" y="5316640"/>
                <a:ext cx="2558643" cy="490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完成阅读任务</a:t>
                </a:r>
              </a:p>
            </p:txBody>
          </p:sp>
        </p:grp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805" y="2871028"/>
              <a:ext cx="1851775" cy="1298951"/>
            </a:xfrm>
            <a:prstGeom prst="rect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5" name="组合 34"/>
          <p:cNvGrpSpPr/>
          <p:nvPr/>
        </p:nvGrpSpPr>
        <p:grpSpPr>
          <a:xfrm>
            <a:off x="2529820" y="971130"/>
            <a:ext cx="3333537" cy="1546086"/>
            <a:chOff x="2529820" y="971130"/>
            <a:chExt cx="3333537" cy="1546086"/>
          </a:xfrm>
        </p:grpSpPr>
        <p:sp>
          <p:nvSpPr>
            <p:cNvPr id="32" name="文本框 31"/>
            <p:cNvSpPr txBox="1"/>
            <p:nvPr/>
          </p:nvSpPr>
          <p:spPr>
            <a:xfrm>
              <a:off x="2529820" y="971130"/>
              <a:ext cx="3333537" cy="1546086"/>
            </a:xfrm>
            <a:prstGeom prst="cloudCallout">
              <a:avLst>
                <a:gd name="adj1" fmla="val -29126"/>
                <a:gd name="adj2" fmla="val 61583"/>
              </a:avLst>
            </a:prstGeom>
            <a:solidFill>
              <a:srgbClr val="FFFDA7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与阅读目的关系不大的部分，略读即可。</a:t>
              </a: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18A9E77-F9FD-422F-A59A-ED86CA35C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79681">
              <a:off x="3094315" y="992558"/>
              <a:ext cx="510777" cy="537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37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1-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2753" y="4629698"/>
            <a:ext cx="406400" cy="406400"/>
          </a:xfrm>
          <a:prstGeom prst="rect">
            <a:avLst/>
          </a:prstGeom>
        </p:spPr>
      </p:pic>
      <p:sp>
        <p:nvSpPr>
          <p:cNvPr id="36" name="TextBox 16"/>
          <p:cNvSpPr txBox="1"/>
          <p:nvPr/>
        </p:nvSpPr>
        <p:spPr>
          <a:xfrm>
            <a:off x="942472" y="990692"/>
            <a:ext cx="2008739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叙事性的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竹节人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6261850" y="903596"/>
            <a:ext cx="2039859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7F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实用性的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玩具说明书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920761" y="2378173"/>
            <a:ext cx="2593496" cy="1693972"/>
            <a:chOff x="3237579" y="3603893"/>
            <a:chExt cx="3450209" cy="2180692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624" y="3603893"/>
              <a:ext cx="2363378" cy="1723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燕尾形箭头 39"/>
            <p:cNvSpPr/>
            <p:nvPr/>
          </p:nvSpPr>
          <p:spPr>
            <a:xfrm>
              <a:off x="3237579" y="4254798"/>
              <a:ext cx="774230" cy="548287"/>
            </a:xfrm>
            <a:prstGeom prst="notched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TextBox 23"/>
            <p:cNvSpPr txBox="1"/>
            <p:nvPr/>
          </p:nvSpPr>
          <p:spPr>
            <a:xfrm>
              <a:off x="4367136" y="5294372"/>
              <a:ext cx="2320652" cy="49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筛选相关信息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583128" y="1691417"/>
            <a:ext cx="1513417" cy="623230"/>
            <a:chOff x="9805230" y="2177518"/>
            <a:chExt cx="1526800" cy="802299"/>
          </a:xfrm>
        </p:grpSpPr>
        <p:sp>
          <p:nvSpPr>
            <p:cNvPr id="43" name="上下箭头 42"/>
            <p:cNvSpPr/>
            <p:nvPr/>
          </p:nvSpPr>
          <p:spPr>
            <a:xfrm>
              <a:off x="10568629" y="2177518"/>
              <a:ext cx="413665" cy="802299"/>
            </a:xfrm>
            <a:prstGeom prst="upDown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4" name="TextBox 25"/>
            <p:cNvSpPr txBox="1"/>
            <p:nvPr/>
          </p:nvSpPr>
          <p:spPr>
            <a:xfrm>
              <a:off x="9805230" y="2329134"/>
              <a:ext cx="1526800" cy="47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反思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02409" y="1773595"/>
            <a:ext cx="2805817" cy="2290883"/>
            <a:chOff x="39323" y="2004099"/>
            <a:chExt cx="3732667" cy="2949107"/>
          </a:xfrm>
        </p:grpSpPr>
        <p:sp>
          <p:nvSpPr>
            <p:cNvPr id="46" name="TextBox 21"/>
            <p:cNvSpPr txBox="1"/>
            <p:nvPr/>
          </p:nvSpPr>
          <p:spPr>
            <a:xfrm>
              <a:off x="39323" y="4462995"/>
              <a:ext cx="2613951" cy="490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带着目的去阅读</a:t>
              </a: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662197" y="2004099"/>
              <a:ext cx="3109793" cy="808964"/>
              <a:chOff x="662197" y="2004099"/>
              <a:chExt cx="3109793" cy="808964"/>
            </a:xfrm>
          </p:grpSpPr>
          <p:sp>
            <p:nvSpPr>
              <p:cNvPr id="49" name="燕尾形箭头 48"/>
              <p:cNvSpPr/>
              <p:nvPr/>
            </p:nvSpPr>
            <p:spPr>
              <a:xfrm rot="5400000">
                <a:off x="540648" y="2125648"/>
                <a:ext cx="808964" cy="565866"/>
              </a:xfrm>
              <a:prstGeom prst="notchedRightArrow">
                <a:avLst>
                  <a:gd name="adj1" fmla="val 50000"/>
                  <a:gd name="adj2" fmla="val 66445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0" name="TextBox 22"/>
              <p:cNvSpPr txBox="1"/>
              <p:nvPr/>
            </p:nvSpPr>
            <p:spPr>
              <a:xfrm>
                <a:off x="1123384" y="2052737"/>
                <a:ext cx="2648606" cy="47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明确任务</a:t>
                </a:r>
              </a:p>
            </p:txBody>
          </p:sp>
        </p:grpSp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8573" y="2819578"/>
              <a:ext cx="2354318" cy="17114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1" name="组合 50"/>
          <p:cNvGrpSpPr/>
          <p:nvPr/>
        </p:nvGrpSpPr>
        <p:grpSpPr>
          <a:xfrm>
            <a:off x="5590522" y="2389582"/>
            <a:ext cx="2785182" cy="1641814"/>
            <a:chOff x="5609956" y="2871028"/>
            <a:chExt cx="2785182" cy="1641814"/>
          </a:xfrm>
        </p:grpSpPr>
        <p:grpSp>
          <p:nvGrpSpPr>
            <p:cNvPr id="52" name="组合 51"/>
            <p:cNvGrpSpPr/>
            <p:nvPr/>
          </p:nvGrpSpPr>
          <p:grpSpPr>
            <a:xfrm>
              <a:off x="5609956" y="3353423"/>
              <a:ext cx="2785182" cy="1159419"/>
              <a:chOff x="7256834" y="4314303"/>
              <a:chExt cx="3705216" cy="1492549"/>
            </a:xfrm>
          </p:grpSpPr>
          <p:sp>
            <p:nvSpPr>
              <p:cNvPr id="54" name="燕尾形箭头 53"/>
              <p:cNvSpPr/>
              <p:nvPr/>
            </p:nvSpPr>
            <p:spPr>
              <a:xfrm>
                <a:off x="7256834" y="4314303"/>
                <a:ext cx="819871" cy="579571"/>
              </a:xfrm>
              <a:prstGeom prst="notched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5" name="TextBox 24"/>
              <p:cNvSpPr txBox="1"/>
              <p:nvPr/>
            </p:nvSpPr>
            <p:spPr>
              <a:xfrm>
                <a:off x="8403407" y="5316640"/>
                <a:ext cx="2558643" cy="490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完成阅读任务</a:t>
                </a:r>
              </a:p>
            </p:txBody>
          </p:sp>
        </p:grp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805" y="2871028"/>
              <a:ext cx="1851775" cy="1298951"/>
            </a:xfrm>
            <a:prstGeom prst="rect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5" name="组合 34"/>
          <p:cNvGrpSpPr/>
          <p:nvPr/>
        </p:nvGrpSpPr>
        <p:grpSpPr>
          <a:xfrm>
            <a:off x="2951212" y="1010663"/>
            <a:ext cx="3690594" cy="1547669"/>
            <a:chOff x="2951211" y="1010663"/>
            <a:chExt cx="4258403" cy="1547669"/>
          </a:xfrm>
        </p:grpSpPr>
        <p:sp>
          <p:nvSpPr>
            <p:cNvPr id="33" name="文本框 32"/>
            <p:cNvSpPr txBox="1"/>
            <p:nvPr/>
          </p:nvSpPr>
          <p:spPr>
            <a:xfrm>
              <a:off x="2951211" y="1012246"/>
              <a:ext cx="4258403" cy="1546086"/>
            </a:xfrm>
            <a:prstGeom prst="cloudCallout">
              <a:avLst>
                <a:gd name="adj1" fmla="val 28681"/>
                <a:gd name="adj2" fmla="val 63230"/>
              </a:avLst>
            </a:prstGeom>
            <a:solidFill>
              <a:srgbClr val="FFFDA7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 可以反复读相关段落，根据阅读目的选择阅读方法。</a:t>
              </a: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18A9E77-F9FD-422F-A59A-ED86CA35C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579681">
              <a:off x="3663016" y="1010663"/>
              <a:ext cx="510777" cy="537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6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7882" y="1626869"/>
            <a:ext cx="2360323" cy="65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16"/>
          <p:cNvSpPr txBox="1"/>
          <p:nvPr/>
        </p:nvSpPr>
        <p:spPr>
          <a:xfrm>
            <a:off x="942472" y="990692"/>
            <a:ext cx="2008739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叙事性的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竹节人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6261850" y="903596"/>
            <a:ext cx="2039859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7F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实用性的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《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玩具说明书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2920761" y="2378173"/>
            <a:ext cx="2593496" cy="1693972"/>
            <a:chOff x="3237579" y="3603893"/>
            <a:chExt cx="3450209" cy="2180692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624" y="3603893"/>
              <a:ext cx="2363378" cy="1723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燕尾形箭头 42"/>
            <p:cNvSpPr/>
            <p:nvPr/>
          </p:nvSpPr>
          <p:spPr>
            <a:xfrm>
              <a:off x="3237579" y="4254798"/>
              <a:ext cx="774230" cy="548287"/>
            </a:xfrm>
            <a:prstGeom prst="notched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4" name="TextBox 23"/>
            <p:cNvSpPr txBox="1"/>
            <p:nvPr/>
          </p:nvSpPr>
          <p:spPr>
            <a:xfrm>
              <a:off x="4367136" y="5294372"/>
              <a:ext cx="2320652" cy="49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筛选相关信息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583128" y="1691417"/>
            <a:ext cx="1513417" cy="623230"/>
            <a:chOff x="9805230" y="2177518"/>
            <a:chExt cx="1526800" cy="802299"/>
          </a:xfrm>
        </p:grpSpPr>
        <p:sp>
          <p:nvSpPr>
            <p:cNvPr id="46" name="上下箭头 45"/>
            <p:cNvSpPr/>
            <p:nvPr/>
          </p:nvSpPr>
          <p:spPr>
            <a:xfrm>
              <a:off x="10568629" y="2177518"/>
              <a:ext cx="413665" cy="802299"/>
            </a:xfrm>
            <a:prstGeom prst="upDown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7" name="TextBox 25"/>
            <p:cNvSpPr txBox="1"/>
            <p:nvPr/>
          </p:nvSpPr>
          <p:spPr>
            <a:xfrm>
              <a:off x="9805230" y="2329134"/>
              <a:ext cx="1526800" cy="47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反思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002409" y="1773595"/>
            <a:ext cx="2805817" cy="2290883"/>
            <a:chOff x="39323" y="2004099"/>
            <a:chExt cx="3732667" cy="2949107"/>
          </a:xfrm>
        </p:grpSpPr>
        <p:sp>
          <p:nvSpPr>
            <p:cNvPr id="49" name="TextBox 21"/>
            <p:cNvSpPr txBox="1"/>
            <p:nvPr/>
          </p:nvSpPr>
          <p:spPr>
            <a:xfrm>
              <a:off x="39323" y="4462995"/>
              <a:ext cx="2613951" cy="490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带着目的去阅读</a:t>
              </a: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662197" y="2004099"/>
              <a:ext cx="3109793" cy="808964"/>
              <a:chOff x="662197" y="2004099"/>
              <a:chExt cx="3109793" cy="808964"/>
            </a:xfrm>
          </p:grpSpPr>
          <p:sp>
            <p:nvSpPr>
              <p:cNvPr id="52" name="燕尾形箭头 51"/>
              <p:cNvSpPr/>
              <p:nvPr/>
            </p:nvSpPr>
            <p:spPr>
              <a:xfrm rot="5400000">
                <a:off x="540648" y="2125648"/>
                <a:ext cx="808964" cy="565866"/>
              </a:xfrm>
              <a:prstGeom prst="notchedRightArrow">
                <a:avLst>
                  <a:gd name="adj1" fmla="val 50000"/>
                  <a:gd name="adj2" fmla="val 66445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" name="TextBox 22"/>
              <p:cNvSpPr txBox="1"/>
              <p:nvPr/>
            </p:nvSpPr>
            <p:spPr>
              <a:xfrm>
                <a:off x="1123384" y="2052737"/>
                <a:ext cx="2648606" cy="475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明确任务</a:t>
                </a:r>
              </a:p>
            </p:txBody>
          </p:sp>
        </p:grpSp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8573" y="2819578"/>
              <a:ext cx="2354318" cy="17114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4" name="组合 53"/>
          <p:cNvGrpSpPr/>
          <p:nvPr/>
        </p:nvGrpSpPr>
        <p:grpSpPr>
          <a:xfrm>
            <a:off x="5590522" y="2389582"/>
            <a:ext cx="2785182" cy="1641814"/>
            <a:chOff x="5609956" y="2871028"/>
            <a:chExt cx="2785182" cy="1641814"/>
          </a:xfrm>
        </p:grpSpPr>
        <p:grpSp>
          <p:nvGrpSpPr>
            <p:cNvPr id="55" name="组合 54"/>
            <p:cNvGrpSpPr/>
            <p:nvPr/>
          </p:nvGrpSpPr>
          <p:grpSpPr>
            <a:xfrm>
              <a:off x="5609956" y="3353423"/>
              <a:ext cx="2785182" cy="1159419"/>
              <a:chOff x="7256834" y="4314303"/>
              <a:chExt cx="3705216" cy="1492549"/>
            </a:xfrm>
          </p:grpSpPr>
          <p:sp>
            <p:nvSpPr>
              <p:cNvPr id="57" name="燕尾形箭头 56"/>
              <p:cNvSpPr/>
              <p:nvPr/>
            </p:nvSpPr>
            <p:spPr>
              <a:xfrm>
                <a:off x="7256834" y="4314303"/>
                <a:ext cx="819871" cy="579571"/>
              </a:xfrm>
              <a:prstGeom prst="notched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8" name="TextBox 24"/>
              <p:cNvSpPr txBox="1"/>
              <p:nvPr/>
            </p:nvSpPr>
            <p:spPr>
              <a:xfrm>
                <a:off x="8403407" y="5316640"/>
                <a:ext cx="2558643" cy="490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r>
                  <a:rPr lang="zh-CN" altLang="en-US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完成阅读任务</a:t>
                </a:r>
              </a:p>
            </p:txBody>
          </p:sp>
        </p:grp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805" y="2871028"/>
              <a:ext cx="1851775" cy="1298951"/>
            </a:xfrm>
            <a:prstGeom prst="rect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6" name="组合 35"/>
          <p:cNvGrpSpPr/>
          <p:nvPr/>
        </p:nvGrpSpPr>
        <p:grpSpPr>
          <a:xfrm>
            <a:off x="3661302" y="2402003"/>
            <a:ext cx="4541664" cy="1403371"/>
            <a:chOff x="3674686" y="2871028"/>
            <a:chExt cx="4541664" cy="1403371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686" y="2880702"/>
              <a:ext cx="1773619" cy="13936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033" y="2871028"/>
              <a:ext cx="1811317" cy="1275492"/>
            </a:xfrm>
            <a:prstGeom prst="rect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550" y="830516"/>
            <a:ext cx="4454197" cy="750133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2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41" y="2161999"/>
            <a:ext cx="3788469" cy="2120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270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41" y="2161999"/>
            <a:ext cx="3788469" cy="2120921"/>
          </a:xfrm>
          <a:prstGeom prst="rect">
            <a:avLst/>
          </a:prstGeom>
        </p:spPr>
      </p:pic>
      <p:pic>
        <p:nvPicPr>
          <p:cNvPr id="9" name="修改加了资料两个字的视频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15028" y="504487"/>
            <a:ext cx="4943894" cy="27809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76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498"/>
            <a:ext cx="9144000" cy="51435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5920" y="1026365"/>
            <a:ext cx="8416603" cy="3064004"/>
            <a:chOff x="315920" y="1026365"/>
            <a:chExt cx="8416603" cy="3064004"/>
          </a:xfrm>
        </p:grpSpPr>
        <p:grpSp>
          <p:nvGrpSpPr>
            <p:cNvPr id="13" name="组合 12"/>
            <p:cNvGrpSpPr/>
            <p:nvPr/>
          </p:nvGrpSpPr>
          <p:grpSpPr>
            <a:xfrm>
              <a:off x="315920" y="1026365"/>
              <a:ext cx="6342781" cy="3064004"/>
              <a:chOff x="598669" y="1277395"/>
              <a:chExt cx="6109774" cy="279070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8669" y="1277395"/>
                <a:ext cx="1983911" cy="2790703"/>
              </a:xfrm>
              <a:prstGeom prst="rect">
                <a:avLst/>
              </a:prstGeom>
              <a:ln>
                <a:solidFill>
                  <a:srgbClr val="0F7701"/>
                </a:solidFill>
              </a:ln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82580" y="1277396"/>
                <a:ext cx="2046515" cy="2790703"/>
              </a:xfrm>
              <a:prstGeom prst="rect">
                <a:avLst/>
              </a:prstGeom>
              <a:ln>
                <a:solidFill>
                  <a:srgbClr val="0F7701"/>
                </a:solidFill>
              </a:ln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29095" y="1277396"/>
                <a:ext cx="2079348" cy="2790703"/>
              </a:xfrm>
              <a:prstGeom prst="rect">
                <a:avLst/>
              </a:prstGeom>
              <a:ln>
                <a:solidFill>
                  <a:srgbClr val="0F7701"/>
                </a:solidFill>
              </a:ln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6163613" y="1521458"/>
              <a:ext cx="3064002" cy="2073818"/>
            </a:xfrm>
            <a:prstGeom prst="rect">
              <a:avLst/>
            </a:prstGeom>
            <a:ln>
              <a:solidFill>
                <a:srgbClr val="0F7701"/>
              </a:solidFill>
            </a:ln>
          </p:spPr>
        </p:pic>
      </p:grpSp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414508" y="1220163"/>
            <a:ext cx="3921966" cy="2883958"/>
            <a:chOff x="414508" y="1220163"/>
            <a:chExt cx="3921966" cy="2883958"/>
          </a:xfrm>
        </p:grpSpPr>
        <p:grpSp>
          <p:nvGrpSpPr>
            <p:cNvPr id="22" name="组合 21"/>
            <p:cNvGrpSpPr/>
            <p:nvPr/>
          </p:nvGrpSpPr>
          <p:grpSpPr>
            <a:xfrm>
              <a:off x="503451" y="1220163"/>
              <a:ext cx="1794975" cy="1148721"/>
              <a:chOff x="557528" y="1314204"/>
              <a:chExt cx="1794975" cy="1148721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557528" y="1314204"/>
                <a:ext cx="1794975" cy="679503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右箭头 20"/>
              <p:cNvSpPr/>
              <p:nvPr/>
            </p:nvSpPr>
            <p:spPr>
              <a:xfrm rot="4961747">
                <a:off x="1723796" y="2121388"/>
                <a:ext cx="362761" cy="320313"/>
              </a:xfrm>
              <a:prstGeom prst="rightArrow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508" y="2387775"/>
              <a:ext cx="3921966" cy="1716346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grpSp>
        <p:nvGrpSpPr>
          <p:cNvPr id="27" name="组合 26"/>
          <p:cNvGrpSpPr/>
          <p:nvPr/>
        </p:nvGrpSpPr>
        <p:grpSpPr>
          <a:xfrm>
            <a:off x="4672887" y="445280"/>
            <a:ext cx="4021882" cy="3508331"/>
            <a:chOff x="4672887" y="445280"/>
            <a:chExt cx="4021882" cy="3508331"/>
          </a:xfrm>
        </p:grpSpPr>
        <p:grpSp>
          <p:nvGrpSpPr>
            <p:cNvPr id="24" name="组合 23"/>
            <p:cNvGrpSpPr/>
            <p:nvPr/>
          </p:nvGrpSpPr>
          <p:grpSpPr>
            <a:xfrm>
              <a:off x="6417782" y="2622663"/>
              <a:ext cx="2276987" cy="1330948"/>
              <a:chOff x="6543537" y="2549109"/>
              <a:chExt cx="2192518" cy="1302822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6918461" y="2649127"/>
                <a:ext cx="1817594" cy="1202804"/>
              </a:xfrm>
              <a:prstGeom prst="round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右箭头 22"/>
              <p:cNvSpPr/>
              <p:nvPr/>
            </p:nvSpPr>
            <p:spPr>
              <a:xfrm rot="14932340">
                <a:off x="6522313" y="2570333"/>
                <a:ext cx="362761" cy="320313"/>
              </a:xfrm>
              <a:prstGeom prst="rightArrow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5250790" y="-132623"/>
              <a:ext cx="2142802" cy="3298608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4267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6" name="文本框 5"/>
            <p:cNvSpPr txBox="1"/>
            <p:nvPr/>
          </p:nvSpPr>
          <p:spPr>
            <a:xfrm>
              <a:off x="130518" y="4454166"/>
              <a:ext cx="997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b="1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六</a:t>
              </a:r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年级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255" y="2840677"/>
            <a:ext cx="2558805" cy="1770493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3941057" y="604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作  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23002" y="1206482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完善修改玩具说明书，教家人玩这个传统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玩具。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23002" y="1930951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根据玩具说明书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制作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竹节人。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（选做）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133" y="2856887"/>
            <a:ext cx="2500258" cy="1753838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7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853" y="998397"/>
            <a:ext cx="6374062" cy="291950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753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853" y="998397"/>
            <a:ext cx="6374062" cy="291950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742660" y="269455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1310" y="29931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41310" y="327502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200113" y="1827881"/>
            <a:ext cx="1371888" cy="630269"/>
            <a:chOff x="1785558" y="2323136"/>
            <a:chExt cx="916902" cy="517885"/>
          </a:xfrm>
        </p:grpSpPr>
        <p:sp>
          <p:nvSpPr>
            <p:cNvPr id="16" name="文本框 15"/>
            <p:cNvSpPr txBox="1"/>
            <p:nvPr/>
          </p:nvSpPr>
          <p:spPr>
            <a:xfrm>
              <a:off x="1985633" y="2323136"/>
              <a:ext cx="640893" cy="379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目的 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1785558" y="2841021"/>
              <a:ext cx="91690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4784576" y="1829138"/>
            <a:ext cx="1107662" cy="629012"/>
            <a:chOff x="1780045" y="2421479"/>
            <a:chExt cx="740307" cy="516852"/>
          </a:xfrm>
        </p:grpSpPr>
        <p:sp>
          <p:nvSpPr>
            <p:cNvPr id="19" name="文本框 18"/>
            <p:cNvSpPr txBox="1"/>
            <p:nvPr/>
          </p:nvSpPr>
          <p:spPr>
            <a:xfrm>
              <a:off x="1879459" y="2421479"/>
              <a:ext cx="640893" cy="379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内容 </a:t>
              </a: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780045" y="2938331"/>
              <a:ext cx="66792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6001598" y="1856462"/>
            <a:ext cx="1448983" cy="614224"/>
            <a:chOff x="2587557" y="2688800"/>
            <a:chExt cx="968429" cy="504701"/>
          </a:xfrm>
        </p:grpSpPr>
        <p:sp>
          <p:nvSpPr>
            <p:cNvPr id="22" name="文本框 21"/>
            <p:cNvSpPr txBox="1"/>
            <p:nvPr/>
          </p:nvSpPr>
          <p:spPr>
            <a:xfrm>
              <a:off x="2778645" y="2688800"/>
              <a:ext cx="640893" cy="379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方法 </a:t>
              </a: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2587557" y="3193501"/>
              <a:ext cx="968429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071" y="45085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835914" y="2217219"/>
            <a:ext cx="7707087" cy="1151559"/>
            <a:chOff x="-2702839" y="3386098"/>
            <a:chExt cx="8011242" cy="1151559"/>
          </a:xfrm>
        </p:grpSpPr>
        <p:sp>
          <p:nvSpPr>
            <p:cNvPr id="24" name="下箭头 23"/>
            <p:cNvSpPr/>
            <p:nvPr/>
          </p:nvSpPr>
          <p:spPr>
            <a:xfrm rot="16200000">
              <a:off x="-566066" y="3729613"/>
              <a:ext cx="367174" cy="476391"/>
            </a:xfrm>
            <a:prstGeom prst="downArrow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下箭头 24"/>
            <p:cNvSpPr/>
            <p:nvPr/>
          </p:nvSpPr>
          <p:spPr>
            <a:xfrm rot="16200000">
              <a:off x="2449992" y="3735572"/>
              <a:ext cx="343674" cy="460300"/>
            </a:xfrm>
            <a:prstGeom prst="downArrow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-2702839" y="3406136"/>
              <a:ext cx="1972236" cy="1103487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-12862" y="3386098"/>
              <a:ext cx="2307371" cy="112049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2949197" y="3416453"/>
              <a:ext cx="2359206" cy="112120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733272" y="760087"/>
            <a:ext cx="5098459" cy="442674"/>
          </a:xfrm>
          <a:prstGeom prst="round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计时读全文，想一想，课文主要讲了什么？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69068" y="1319099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使用了（      ）分（     ）秒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788" y="935794"/>
            <a:ext cx="1031382" cy="9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1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835914" y="2217219"/>
            <a:ext cx="7707087" cy="1151559"/>
            <a:chOff x="-2702839" y="3386098"/>
            <a:chExt cx="8011242" cy="1151559"/>
          </a:xfrm>
        </p:grpSpPr>
        <p:sp>
          <p:nvSpPr>
            <p:cNvPr id="24" name="下箭头 23"/>
            <p:cNvSpPr/>
            <p:nvPr/>
          </p:nvSpPr>
          <p:spPr>
            <a:xfrm rot="16200000">
              <a:off x="-566066" y="3729613"/>
              <a:ext cx="367174" cy="476391"/>
            </a:xfrm>
            <a:prstGeom prst="downArrow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下箭头 24"/>
            <p:cNvSpPr/>
            <p:nvPr/>
          </p:nvSpPr>
          <p:spPr>
            <a:xfrm rot="16200000">
              <a:off x="2449992" y="3735572"/>
              <a:ext cx="343674" cy="460300"/>
            </a:xfrm>
            <a:prstGeom prst="downArrow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-2702839" y="3406136"/>
              <a:ext cx="1972236" cy="1103487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-12862" y="3386098"/>
              <a:ext cx="2307371" cy="112049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2949197" y="3416453"/>
              <a:ext cx="2359206" cy="112120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3272" y="4558743"/>
            <a:ext cx="406400" cy="4064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669068" y="1319099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使用了（      ）分（     ）秒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788" y="935794"/>
            <a:ext cx="1031382" cy="9942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733272" y="760087"/>
            <a:ext cx="5098459" cy="442674"/>
          </a:xfrm>
          <a:prstGeom prst="round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计时读全文，想一想，课文主要讲了什么？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00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39824" y="2521276"/>
            <a:ext cx="225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亲手做竹节人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343466" y="2386304"/>
            <a:ext cx="247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和同学玩竹节人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225973" y="2408549"/>
            <a:ext cx="301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老师没收竹节人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835914" y="2217219"/>
            <a:ext cx="7707087" cy="1151559"/>
            <a:chOff x="-2702839" y="3386098"/>
            <a:chExt cx="8011242" cy="1151559"/>
          </a:xfrm>
        </p:grpSpPr>
        <p:sp>
          <p:nvSpPr>
            <p:cNvPr id="24" name="下箭头 23"/>
            <p:cNvSpPr/>
            <p:nvPr/>
          </p:nvSpPr>
          <p:spPr>
            <a:xfrm rot="16200000">
              <a:off x="-566066" y="3729613"/>
              <a:ext cx="367174" cy="476391"/>
            </a:xfrm>
            <a:prstGeom prst="downArrow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5" name="下箭头 24"/>
            <p:cNvSpPr/>
            <p:nvPr/>
          </p:nvSpPr>
          <p:spPr>
            <a:xfrm rot="16200000">
              <a:off x="2449992" y="3735572"/>
              <a:ext cx="343674" cy="460300"/>
            </a:xfrm>
            <a:prstGeom prst="downArrow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-2702839" y="3406136"/>
              <a:ext cx="1972236" cy="1103487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-12862" y="3386098"/>
              <a:ext cx="2307371" cy="1120493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2949197" y="3416453"/>
              <a:ext cx="2359206" cy="112120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1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851" y="4550676"/>
            <a:ext cx="406400" cy="40640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2733272" y="760087"/>
            <a:ext cx="5098459" cy="442674"/>
          </a:xfrm>
          <a:prstGeom prst="round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计时读全文，想一想，课文主要讲了什么？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669068" y="1319099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使用了（      ）分（     ）秒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788" y="935794"/>
            <a:ext cx="1031382" cy="9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42"/>
            <a:ext cx="9144000" cy="51435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1952" y="989916"/>
            <a:ext cx="6928495" cy="1768472"/>
          </a:xfrm>
          <a:prstGeom prst="rect">
            <a:avLst/>
          </a:prstGeom>
          <a:ln w="127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rgbClr val="0A4F01"/>
                </a:solidFill>
                <a:latin typeface="汉仪松阳体 W" panose="00020600040101010101" charset="-122"/>
                <a:ea typeface="汉仪松阳体 W" panose="00020600040101010101" charset="-122"/>
                <a:cs typeface="汉仪松阳体 W"/>
              </a:rPr>
              <a:t>六</a:t>
            </a: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575106" y="238471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72037" y="269925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72036" y="1718393"/>
            <a:ext cx="4584653" cy="1380976"/>
            <a:chOff x="1572036" y="1718393"/>
            <a:chExt cx="4584653" cy="1380976"/>
          </a:xfrm>
        </p:grpSpPr>
        <p:grpSp>
          <p:nvGrpSpPr>
            <p:cNvPr id="27" name="组合 26"/>
            <p:cNvGrpSpPr/>
            <p:nvPr/>
          </p:nvGrpSpPr>
          <p:grpSpPr>
            <a:xfrm>
              <a:off x="1572036" y="1718393"/>
              <a:ext cx="444615" cy="1380976"/>
              <a:chOff x="654009" y="2736554"/>
              <a:chExt cx="297159" cy="1134733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700338" y="2736554"/>
                <a:ext cx="250830" cy="328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1</a:t>
                </a:r>
                <a:endPara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656060" y="3284066"/>
                <a:ext cx="123465" cy="328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654009" y="3542521"/>
                <a:ext cx="123465" cy="328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31" name="圆角矩形 30"/>
            <p:cNvSpPr/>
            <p:nvPr/>
          </p:nvSpPr>
          <p:spPr>
            <a:xfrm>
              <a:off x="2133535" y="1816769"/>
              <a:ext cx="4023154" cy="273255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89442" y="2303665"/>
            <a:ext cx="2740789" cy="562213"/>
          </a:xfrm>
          <a:prstGeom prst="cloudCallout">
            <a:avLst>
              <a:gd name="adj1" fmla="val 22362"/>
              <a:gd name="adj2" fmla="val -81598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需要知道什么？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96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32.3|2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8|6.1|7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4|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2.5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936</Words>
  <Application>Microsoft Office PowerPoint</Application>
  <PresentationFormat>全屏显示(16:9)</PresentationFormat>
  <Paragraphs>332</Paragraphs>
  <Slides>30</Slides>
  <Notes>30</Notes>
  <HiddenSlides>0</HiddenSlides>
  <MMClips>14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Calibri</vt:lpstr>
      <vt:lpstr>Arial</vt:lpstr>
      <vt:lpstr>Hei</vt:lpstr>
      <vt:lpstr>华文楷体</vt:lpstr>
      <vt:lpstr>黑体</vt:lpstr>
      <vt:lpstr>宋体</vt:lpstr>
      <vt:lpstr>汉仪松阳体 W</vt:lpstr>
      <vt:lpstr>楷体</vt:lpstr>
      <vt:lpstr>Office 主题</vt:lpstr>
      <vt:lpstr>                      竹 节 人（第一课时）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txl</cp:lastModifiedBy>
  <cp:revision>219</cp:revision>
  <dcterms:created xsi:type="dcterms:W3CDTF">2020-02-08T03:57:00Z</dcterms:created>
  <dcterms:modified xsi:type="dcterms:W3CDTF">2020-09-23T07:37:16Z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2052-11.8.2.8621</vt:lpwstr>
  </property>
</Properties>
</file>