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281" r:id="rId2"/>
    <p:sldId id="328" r:id="rId3"/>
    <p:sldId id="318" r:id="rId4"/>
    <p:sldId id="346" r:id="rId5"/>
    <p:sldId id="293" r:id="rId6"/>
    <p:sldId id="319" r:id="rId7"/>
    <p:sldId id="335" r:id="rId8"/>
    <p:sldId id="333" r:id="rId9"/>
    <p:sldId id="334" r:id="rId10"/>
    <p:sldId id="336" r:id="rId11"/>
    <p:sldId id="320" r:id="rId12"/>
    <p:sldId id="329" r:id="rId13"/>
    <p:sldId id="342" r:id="rId14"/>
    <p:sldId id="332" r:id="rId15"/>
    <p:sldId id="344" r:id="rId16"/>
    <p:sldId id="321" r:id="rId17"/>
    <p:sldId id="339" r:id="rId18"/>
    <p:sldId id="348" r:id="rId19"/>
    <p:sldId id="349" r:id="rId20"/>
    <p:sldId id="323" r:id="rId21"/>
    <p:sldId id="310" r:id="rId22"/>
    <p:sldId id="337" r:id="rId23"/>
    <p:sldId id="347" r:id="rId24"/>
    <p:sldId id="345" r:id="rId25"/>
  </p:sldIdLst>
  <p:sldSz cx="9144000" cy="5143500" type="screen16x9"/>
  <p:notesSz cx="6858000" cy="9144000"/>
  <p:embeddedFontLst>
    <p:embeddedFont>
      <p:font typeface="汉仪松阳体 W" panose="02010600030101010101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黑体" panose="02010609060101010101" pitchFamily="49" charset="-122"/>
      <p:regular r:id="rId32"/>
    </p:embeddedFont>
    <p:embeddedFont>
      <p:font typeface="华文楷体" panose="02010600040101010101" pitchFamily="2" charset="-122"/>
      <p:regular r:id="rId33"/>
    </p:embeddedFont>
    <p:embeddedFont>
      <p:font typeface="楷体" panose="02010609060101010101" pitchFamily="49" charset="-122"/>
      <p:regular r:id="rId34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7701"/>
    <a:srgbClr val="FFFEC9"/>
    <a:srgbClr val="FFFDA7"/>
    <a:srgbClr val="0A4F01"/>
    <a:srgbClr val="FFFC72"/>
    <a:srgbClr val="FFEF7A"/>
    <a:srgbClr val="083016"/>
    <a:srgbClr val="BDB8AA"/>
    <a:srgbClr val="0F3282"/>
    <a:srgbClr val="0E0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3963" autoAdjust="0"/>
  </p:normalViewPr>
  <p:slideViewPr>
    <p:cSldViewPr snapToGrid="0" snapToObjects="1">
      <p:cViewPr varScale="1">
        <p:scale>
          <a:sx n="155" d="100"/>
          <a:sy n="155" d="100"/>
        </p:scale>
        <p:origin x="1094" y="10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4E828-A4DA-7B40-B62D-DF6E2F06F5A3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9B48D-2A19-044E-A665-83321597609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561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4959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7784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5612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00910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5489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88202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712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7089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2366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5875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8543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57117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540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7297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8698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461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48063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7351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1812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4013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4162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9614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8935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3874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 descr="同上一堂课背景-1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C7C05-C7A4-2C45-8E0A-99988343CF53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5.mp3"/><Relationship Id="rId7" Type="http://schemas.openxmlformats.org/officeDocument/2006/relationships/image" Target="../media/image3.jpeg"/><Relationship Id="rId2" Type="http://schemas.microsoft.com/office/2007/relationships/media" Target="../media/media5.mp3"/><Relationship Id="rId1" Type="http://schemas.openxmlformats.org/officeDocument/2006/relationships/tags" Target="../tags/tag7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9.png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3.jpe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2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1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7.mp3"/><Relationship Id="rId7" Type="http://schemas.openxmlformats.org/officeDocument/2006/relationships/image" Target="../media/image33.jpeg"/><Relationship Id="rId12" Type="http://schemas.openxmlformats.org/officeDocument/2006/relationships/image" Target="../media/image13.png"/><Relationship Id="rId2" Type="http://schemas.microsoft.com/office/2007/relationships/media" Target="../media/media7.mp3"/><Relationship Id="rId1" Type="http://schemas.openxmlformats.org/officeDocument/2006/relationships/tags" Target="../tags/tag10.xml"/><Relationship Id="rId6" Type="http://schemas.openxmlformats.org/officeDocument/2006/relationships/image" Target="../media/image2.jpeg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0.mp3"/><Relationship Id="rId7" Type="http://schemas.openxmlformats.org/officeDocument/2006/relationships/image" Target="../media/image3.jpeg"/><Relationship Id="rId2" Type="http://schemas.microsoft.com/office/2007/relationships/media" Target="../media/media10.mp3"/><Relationship Id="rId1" Type="http://schemas.openxmlformats.org/officeDocument/2006/relationships/tags" Target="../tags/tag1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1.mp3"/><Relationship Id="rId7" Type="http://schemas.openxmlformats.org/officeDocument/2006/relationships/image" Target="../media/image3.jpeg"/><Relationship Id="rId2" Type="http://schemas.microsoft.com/office/2007/relationships/media" Target="../media/media11.mp3"/><Relationship Id="rId1" Type="http://schemas.openxmlformats.org/officeDocument/2006/relationships/tags" Target="../tags/tag12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microsoft.com/office/2007/relationships/hdphoto" Target="../media/hdphoto1.wdp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9.png"/><Relationship Id="rId12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8.jpeg"/><Relationship Id="rId11" Type="http://schemas.microsoft.com/office/2007/relationships/hdphoto" Target="../media/hdphoto3.wdp"/><Relationship Id="rId5" Type="http://schemas.openxmlformats.org/officeDocument/2006/relationships/image" Target="../media/image3.jpeg"/><Relationship Id="rId10" Type="http://schemas.openxmlformats.org/officeDocument/2006/relationships/image" Target="../media/image41.png"/><Relationship Id="rId4" Type="http://schemas.openxmlformats.org/officeDocument/2006/relationships/image" Target="../media/image2.jpe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43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4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video" Target="../media/media12.mp4"/><Relationship Id="rId7" Type="http://schemas.openxmlformats.org/officeDocument/2006/relationships/image" Target="../media/image3.jpeg"/><Relationship Id="rId12" Type="http://schemas.openxmlformats.org/officeDocument/2006/relationships/image" Target="../media/image46.png"/><Relationship Id="rId2" Type="http://schemas.microsoft.com/office/2007/relationships/media" Target="../media/media12.mp4"/><Relationship Id="rId1" Type="http://schemas.openxmlformats.org/officeDocument/2006/relationships/tags" Target="../tags/tag16.xml"/><Relationship Id="rId6" Type="http://schemas.openxmlformats.org/officeDocument/2006/relationships/image" Target="../media/image2.jpeg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43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2.mp3"/><Relationship Id="rId7" Type="http://schemas.openxmlformats.org/officeDocument/2006/relationships/image" Target="../media/image3.jpe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15.jpeg"/><Relationship Id="rId2" Type="http://schemas.microsoft.com/office/2007/relationships/media" Target="../media/media3.mp3"/><Relationship Id="rId1" Type="http://schemas.openxmlformats.org/officeDocument/2006/relationships/tags" Target="../tags/tag6.xml"/><Relationship Id="rId6" Type="http://schemas.openxmlformats.org/officeDocument/2006/relationships/image" Target="../media/image2.jpe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8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78960" y="676568"/>
            <a:ext cx="448717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-1029903" y="1568919"/>
            <a:ext cx="8090188" cy="813869"/>
          </a:xfrm>
        </p:spPr>
        <p:txBody>
          <a:bodyPr>
            <a:normAutofit fontScale="90000"/>
          </a:bodyPr>
          <a:lstStyle/>
          <a:p>
            <a:r>
              <a:rPr lang="en-US" altLang="zh-CN" sz="6000" b="1" dirty="0">
                <a:solidFill>
                  <a:schemeClr val="bg1"/>
                </a:solidFill>
              </a:rPr>
              <a:t>                      </a:t>
            </a:r>
            <a:r>
              <a:rPr lang="zh-CN" altLang="en-US" sz="6000" dirty="0">
                <a:solidFill>
                  <a:schemeClr val="bg1"/>
                </a:solidFill>
                <a:latin typeface="汉仪松阳体 W" panose="00020600040101010101" charset="-122"/>
                <a:ea typeface="汉仪松阳体 W" panose="00020600040101010101" charset="-122"/>
              </a:rPr>
              <a:t>竹 节 人</a:t>
            </a:r>
            <a:r>
              <a:rPr lang="zh-CN" altLang="en-US" sz="2800" b="1" dirty="0">
                <a:solidFill>
                  <a:schemeClr val="bg1"/>
                </a:solidFill>
              </a:rPr>
              <a:t>（第二课时）</a:t>
            </a:r>
          </a:p>
        </p:txBody>
      </p:sp>
      <p:sp>
        <p:nvSpPr>
          <p:cNvPr id="7" name="副标题 2"/>
          <p:cNvSpPr txBox="1"/>
          <p:nvPr/>
        </p:nvSpPr>
        <p:spPr>
          <a:xfrm>
            <a:off x="1620646" y="2808582"/>
            <a:ext cx="6345135" cy="688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年  级：六年级     学  科：语文（统编版）</a:t>
            </a: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主讲人：闻  琪     学  校：北京市海淀区七一小学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6689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94154" y="2157296"/>
            <a:ext cx="7538569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   把毛笔杆锯成寸把长的一截，这就是竹节人的脑袋连同身躯了，在上面钻一对小眼，供装手臂用。再锯八截短的，分别当四肢。用一根纳鞋底的线把它们穿在一起，就成了。锯的时候要小心，弄不好一个个崩裂，前功尽弃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60550" y="3595501"/>
            <a:ext cx="7559103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那一段时间，妈妈怪我总是把毛笔弄丢，而校门口卖毛笔的老头则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生意特别好</a:t>
            </a:r>
            <a:r>
              <a:rPr lang="zh-CN" altLang="en-US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2527353" y="430789"/>
            <a:ext cx="2112749" cy="815423"/>
            <a:chOff x="767611" y="430047"/>
            <a:chExt cx="2112749" cy="815423"/>
          </a:xfrm>
        </p:grpSpPr>
        <p:sp>
          <p:nvSpPr>
            <p:cNvPr id="31" name="文本框 30"/>
            <p:cNvSpPr txBox="1"/>
            <p:nvPr/>
          </p:nvSpPr>
          <p:spPr>
            <a:xfrm>
              <a:off x="1361412" y="430047"/>
              <a:ext cx="1518948" cy="510778"/>
            </a:xfrm>
            <a:prstGeom prst="roundRect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制作之乐</a:t>
              </a:r>
              <a:endPara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611" y="538146"/>
              <a:ext cx="721414" cy="707324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4607661" y="517180"/>
            <a:ext cx="1456849" cy="51077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巧妙关联</a:t>
            </a:r>
          </a:p>
        </p:txBody>
      </p:sp>
      <p:sp>
        <p:nvSpPr>
          <p:cNvPr id="12" name="云形标注 11"/>
          <p:cNvSpPr/>
          <p:nvPr/>
        </p:nvSpPr>
        <p:spPr>
          <a:xfrm>
            <a:off x="5972043" y="3088902"/>
            <a:ext cx="1224999" cy="612648"/>
          </a:xfrm>
          <a:prstGeom prst="cloudCallout">
            <a:avLst>
              <a:gd name="adj1" fmla="val -66030"/>
              <a:gd name="adj2" fmla="val -38121"/>
            </a:avLst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+mj-ea"/>
                <a:ea typeface="+mj-ea"/>
              </a:rPr>
              <a:t>……</a:t>
            </a:r>
            <a:endParaRPr lang="zh-CN" altLang="en-US" sz="24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4" name="2-5新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186" y="4588566"/>
            <a:ext cx="406400" cy="40640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894154" y="1176414"/>
            <a:ext cx="7538569" cy="1092607"/>
          </a:xfrm>
          <a:prstGeom prst="wedgeRectCallout">
            <a:avLst>
              <a:gd name="adj1" fmla="val -40960"/>
              <a:gd name="adj2" fmla="val -70552"/>
            </a:avLst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我们小时候的玩具，都是自己做的，也只能自己做。只要有一个人做了一件新鲜玩意，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大家看了有趣</a:t>
            </a:r>
            <a:r>
              <a:rPr lang="zh-CN" altLang="en-US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，很快就能风靡全班，以至全校。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250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5" grpId="0"/>
      <p:bldP spid="17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767451" y="1652489"/>
            <a:ext cx="3964791" cy="2087233"/>
            <a:chOff x="3927349" y="1994408"/>
            <a:chExt cx="3964791" cy="2087233"/>
          </a:xfrm>
        </p:grpSpPr>
        <p:pic>
          <p:nvPicPr>
            <p:cNvPr id="13" name="Picture 12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093" y="3272986"/>
              <a:ext cx="1616047" cy="808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1" descr="Cov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0079" y="3118319"/>
              <a:ext cx="1636939" cy="583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Cove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199" y="2659290"/>
              <a:ext cx="1662629" cy="853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 descr="Cove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587" y="2162643"/>
              <a:ext cx="1689743" cy="1350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Cove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7349" y="1994408"/>
              <a:ext cx="2644692" cy="1628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1035132" y="1638694"/>
            <a:ext cx="4106436" cy="1271516"/>
            <a:chOff x="1035132" y="1638694"/>
            <a:chExt cx="4106436" cy="1271516"/>
          </a:xfrm>
        </p:grpSpPr>
        <p:pic>
          <p:nvPicPr>
            <p:cNvPr id="28" name="Picture 15" descr="Cover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84" y="2317371"/>
              <a:ext cx="1517885" cy="592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组合 29"/>
            <p:cNvGrpSpPr/>
            <p:nvPr/>
          </p:nvGrpSpPr>
          <p:grpSpPr>
            <a:xfrm>
              <a:off x="1035132" y="1638694"/>
              <a:ext cx="4106436" cy="1057412"/>
              <a:chOff x="1077652" y="2126305"/>
              <a:chExt cx="4106436" cy="1057412"/>
            </a:xfrm>
          </p:grpSpPr>
          <p:pic>
            <p:nvPicPr>
              <p:cNvPr id="12" name="Picture 13" descr="Cover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892" y="2168021"/>
                <a:ext cx="2887196" cy="10156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4" descr="Cover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7652" y="2126305"/>
                <a:ext cx="1581032" cy="9220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9" name="圆角矩形 8"/>
          <p:cNvSpPr/>
          <p:nvPr/>
        </p:nvSpPr>
        <p:spPr>
          <a:xfrm>
            <a:off x="913063" y="545709"/>
            <a:ext cx="7037331" cy="325847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461527" y="1311771"/>
            <a:ext cx="590679" cy="1615202"/>
          </a:xfrm>
          <a:prstGeom prst="round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梳理总结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0715" y="36074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想象画面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805974" y="359031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品读细节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5335849" y="357066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巧妙关联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751621" y="360047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48344" y="36074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归类梳理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3805972" y="642790"/>
            <a:ext cx="4307946" cy="1727780"/>
            <a:chOff x="4332631" y="215869"/>
            <a:chExt cx="5593090" cy="2475017"/>
          </a:xfrm>
        </p:grpSpPr>
        <p:pic>
          <p:nvPicPr>
            <p:cNvPr id="36" name="Picture 7" descr="Cover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4593" y="903087"/>
              <a:ext cx="2281128" cy="78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Cover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5479" y="215869"/>
              <a:ext cx="2330242" cy="1264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5" descr="Cover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631" y="719927"/>
              <a:ext cx="3750494" cy="1970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4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7919" y="1137992"/>
            <a:ext cx="1730819" cy="19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04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2227" y="1021177"/>
            <a:ext cx="6666046" cy="2575676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11" name="圆角矩形 10"/>
          <p:cNvSpPr/>
          <p:nvPr/>
        </p:nvSpPr>
        <p:spPr>
          <a:xfrm>
            <a:off x="1998747" y="3301818"/>
            <a:ext cx="2429415" cy="278659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463887" y="322782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3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953192" y="2996655"/>
            <a:ext cx="3220963" cy="1064904"/>
            <a:chOff x="3845068" y="2744375"/>
            <a:chExt cx="3220963" cy="1064904"/>
          </a:xfrm>
        </p:grpSpPr>
        <p:sp>
          <p:nvSpPr>
            <p:cNvPr id="15" name="文本框 14"/>
            <p:cNvSpPr txBox="1"/>
            <p:nvPr/>
          </p:nvSpPr>
          <p:spPr>
            <a:xfrm>
              <a:off x="3845068" y="3247066"/>
              <a:ext cx="3220963" cy="562213"/>
            </a:xfrm>
            <a:prstGeom prst="cloudCallout">
              <a:avLst>
                <a:gd name="adj1" fmla="val -27131"/>
                <a:gd name="adj2" fmla="val -6895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FF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怎样完成这个任务？</a:t>
              </a: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5AEA873-B0D3-457A-B60F-50E2A1C97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68195" y="2744375"/>
              <a:ext cx="728839" cy="57151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9366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204234" y="401505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细读相关段落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2878000" y="4030715"/>
            <a:ext cx="2001538" cy="400110"/>
            <a:chOff x="4337125" y="3832804"/>
            <a:chExt cx="2001538" cy="400110"/>
          </a:xfrm>
        </p:grpSpPr>
        <p:sp>
          <p:nvSpPr>
            <p:cNvPr id="18" name="文本框 17"/>
            <p:cNvSpPr txBox="1"/>
            <p:nvPr/>
          </p:nvSpPr>
          <p:spPr>
            <a:xfrm>
              <a:off x="4615114" y="3832804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0070C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理清故事情节</a:t>
              </a:r>
            </a:p>
          </p:txBody>
        </p:sp>
        <p:sp>
          <p:nvSpPr>
            <p:cNvPr id="19" name="右箭头 18"/>
            <p:cNvSpPr/>
            <p:nvPr/>
          </p:nvSpPr>
          <p:spPr>
            <a:xfrm>
              <a:off x="4337125" y="3911922"/>
              <a:ext cx="283376" cy="241874"/>
            </a:xfrm>
            <a:prstGeom prst="rightArrow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835142" y="4038607"/>
            <a:ext cx="1987959" cy="400110"/>
            <a:chOff x="6294267" y="3840696"/>
            <a:chExt cx="1987959" cy="400110"/>
          </a:xfrm>
        </p:grpSpPr>
        <p:sp>
          <p:nvSpPr>
            <p:cNvPr id="21" name="文本框 20"/>
            <p:cNvSpPr txBox="1"/>
            <p:nvPr/>
          </p:nvSpPr>
          <p:spPr>
            <a:xfrm>
              <a:off x="6558677" y="3840696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0070C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把故事讲出来</a:t>
              </a:r>
            </a:p>
          </p:txBody>
        </p:sp>
        <p:sp>
          <p:nvSpPr>
            <p:cNvPr id="22" name="右箭头 21"/>
            <p:cNvSpPr/>
            <p:nvPr/>
          </p:nvSpPr>
          <p:spPr>
            <a:xfrm>
              <a:off x="6294267" y="3919814"/>
              <a:ext cx="283376" cy="241874"/>
            </a:xfrm>
            <a:prstGeom prst="rightArrow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2-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4234" y="4534156"/>
            <a:ext cx="406400" cy="4064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2227" y="1021177"/>
            <a:ext cx="6666046" cy="2575676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25" name="文本框 24"/>
          <p:cNvSpPr txBox="1"/>
          <p:nvPr/>
        </p:nvSpPr>
        <p:spPr>
          <a:xfrm>
            <a:off x="1463887" y="322782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3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953192" y="2996655"/>
            <a:ext cx="3220963" cy="1064904"/>
            <a:chOff x="3845068" y="2744375"/>
            <a:chExt cx="3220963" cy="1064904"/>
          </a:xfrm>
        </p:grpSpPr>
        <p:sp>
          <p:nvSpPr>
            <p:cNvPr id="27" name="文本框 26"/>
            <p:cNvSpPr txBox="1"/>
            <p:nvPr/>
          </p:nvSpPr>
          <p:spPr>
            <a:xfrm>
              <a:off x="3845068" y="3247066"/>
              <a:ext cx="3220963" cy="562213"/>
            </a:xfrm>
            <a:prstGeom prst="cloudCallout">
              <a:avLst>
                <a:gd name="adj1" fmla="val -27131"/>
                <a:gd name="adj2" fmla="val -6895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FF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怎样完成这个任务？</a:t>
              </a: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E5AEA873-B0D3-457A-B60F-50E2A1C97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68195" y="2744375"/>
              <a:ext cx="728839" cy="571514"/>
            </a:xfrm>
            <a:prstGeom prst="rect">
              <a:avLst/>
            </a:prstGeom>
          </p:spPr>
        </p:pic>
      </p:grpSp>
      <p:sp>
        <p:nvSpPr>
          <p:cNvPr id="23" name="圆角矩形 22"/>
          <p:cNvSpPr/>
          <p:nvPr/>
        </p:nvSpPr>
        <p:spPr>
          <a:xfrm>
            <a:off x="1998747" y="3301818"/>
            <a:ext cx="2429415" cy="278659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03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29548" y="1364007"/>
            <a:ext cx="553998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dist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讲述老师的故事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335665" y="1099070"/>
            <a:ext cx="5449125" cy="3728398"/>
            <a:chOff x="1335665" y="1099070"/>
            <a:chExt cx="5449125" cy="372839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5665" y="1099070"/>
              <a:ext cx="2646867" cy="3728398"/>
            </a:xfrm>
            <a:prstGeom prst="rect">
              <a:avLst/>
            </a:prstGeom>
            <a:ln>
              <a:solidFill>
                <a:srgbClr val="0F7701"/>
              </a:solidFill>
            </a:ln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3533001" y="1575678"/>
              <a:ext cx="3728398" cy="2775181"/>
            </a:xfrm>
            <a:prstGeom prst="rect">
              <a:avLst/>
            </a:prstGeom>
            <a:ln>
              <a:solidFill>
                <a:srgbClr val="0F770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40553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1335665" y="1099070"/>
            <a:ext cx="5449125" cy="3728398"/>
            <a:chOff x="1335665" y="1099070"/>
            <a:chExt cx="5449125" cy="3728398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5665" y="1099070"/>
              <a:ext cx="2646867" cy="3728398"/>
            </a:xfrm>
            <a:prstGeom prst="rect">
              <a:avLst/>
            </a:prstGeom>
            <a:ln>
              <a:solidFill>
                <a:srgbClr val="0F7701"/>
              </a:solidFill>
            </a:ln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3533001" y="1575678"/>
              <a:ext cx="3728398" cy="2775181"/>
            </a:xfrm>
            <a:prstGeom prst="rect">
              <a:avLst/>
            </a:prstGeom>
            <a:ln>
              <a:solidFill>
                <a:srgbClr val="0F7701"/>
              </a:solidFill>
            </a:ln>
          </p:spPr>
        </p:pic>
      </p:grpSp>
      <p:sp>
        <p:nvSpPr>
          <p:cNvPr id="50" name="文本框 49"/>
          <p:cNvSpPr txBox="1"/>
          <p:nvPr/>
        </p:nvSpPr>
        <p:spPr>
          <a:xfrm>
            <a:off x="329548" y="1364007"/>
            <a:ext cx="553998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dist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讲述老师的故事</a:t>
            </a:r>
          </a:p>
        </p:txBody>
      </p:sp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770166" y="2816799"/>
            <a:ext cx="3108692" cy="1012459"/>
            <a:chOff x="1333466" y="2816799"/>
            <a:chExt cx="3108692" cy="1012459"/>
          </a:xfrm>
        </p:grpSpPr>
        <p:sp>
          <p:nvSpPr>
            <p:cNvPr id="9" name="矩形 8"/>
            <p:cNvSpPr/>
            <p:nvPr/>
          </p:nvSpPr>
          <p:spPr>
            <a:xfrm>
              <a:off x="1965199" y="2816799"/>
              <a:ext cx="2476959" cy="1012459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33466" y="3361146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00B05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起因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58277" y="1174555"/>
            <a:ext cx="5899378" cy="3587389"/>
            <a:chOff x="1249037" y="1188480"/>
            <a:chExt cx="5899378" cy="3587389"/>
          </a:xfrm>
        </p:grpSpPr>
        <p:sp>
          <p:nvSpPr>
            <p:cNvPr id="26" name="矩形 25"/>
            <p:cNvSpPr/>
            <p:nvPr/>
          </p:nvSpPr>
          <p:spPr>
            <a:xfrm>
              <a:off x="1883698" y="3897857"/>
              <a:ext cx="2476157" cy="8780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4551193" y="1188480"/>
              <a:ext cx="2597222" cy="59710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249037" y="4066387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经过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072706" y="1638904"/>
            <a:ext cx="3531569" cy="639911"/>
            <a:chOff x="4592940" y="1288848"/>
            <a:chExt cx="3531569" cy="639911"/>
          </a:xfrm>
        </p:grpSpPr>
        <p:sp>
          <p:nvSpPr>
            <p:cNvPr id="25" name="矩形 24"/>
            <p:cNvSpPr/>
            <p:nvPr/>
          </p:nvSpPr>
          <p:spPr>
            <a:xfrm>
              <a:off x="4592940" y="1468997"/>
              <a:ext cx="2597222" cy="45976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426882" y="1288848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结果</a:t>
              </a:r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271" y="903341"/>
            <a:ext cx="7080103" cy="1945761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文本框 35"/>
          <p:cNvSpPr txBox="1"/>
          <p:nvPr/>
        </p:nvSpPr>
        <p:spPr>
          <a:xfrm>
            <a:off x="1969839" y="2000651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课上贪玩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玩具被收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458077" y="172662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两手空空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悄悄离开</a:t>
            </a: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00" y="2938958"/>
            <a:ext cx="7080103" cy="882145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文本框 36"/>
          <p:cNvSpPr txBox="1"/>
          <p:nvPr/>
        </p:nvSpPr>
        <p:spPr>
          <a:xfrm>
            <a:off x="2606633" y="332547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沮丧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432257" y="986484"/>
            <a:ext cx="1313180" cy="2746888"/>
            <a:chOff x="5092890" y="1927324"/>
            <a:chExt cx="1313180" cy="2746888"/>
          </a:xfrm>
        </p:grpSpPr>
        <p:sp>
          <p:nvSpPr>
            <p:cNvPr id="38" name="文本框 37"/>
            <p:cNvSpPr txBox="1"/>
            <p:nvPr/>
          </p:nvSpPr>
          <p:spPr>
            <a:xfrm>
              <a:off x="5092890" y="1927324"/>
              <a:ext cx="13131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rPr>
                <a:t>意外发现</a:t>
              </a:r>
              <a:endPara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rPr>
                <a:t>老师也爱玩 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18881" y="4274102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惊喜</a:t>
              </a: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7317660" y="335273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释然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2626429" y="293387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愤怒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4859752" y="295262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开心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7317659" y="294462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释然</a:t>
            </a:r>
          </a:p>
        </p:txBody>
      </p:sp>
      <p:pic>
        <p:nvPicPr>
          <p:cNvPr id="2" name="2-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0071" y="4723907"/>
            <a:ext cx="406400" cy="406400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639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  <p:bldP spid="39" grpId="0"/>
      <p:bldP spid="37" grpId="0"/>
      <p:bldP spid="41" grpId="0"/>
      <p:bldP spid="42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320" y="1273297"/>
            <a:ext cx="7080103" cy="1945761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1882631" y="2356396"/>
            <a:ext cx="1005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课上贪玩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玩具被收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140020" y="1373189"/>
            <a:ext cx="130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意外发现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老师也爱玩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320811" y="2208984"/>
            <a:ext cx="1005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两手空空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悄悄离开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341" y="3294703"/>
            <a:ext cx="7080103" cy="882145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文本框 14"/>
          <p:cNvSpPr txBox="1"/>
          <p:nvPr/>
        </p:nvSpPr>
        <p:spPr>
          <a:xfrm>
            <a:off x="2430274" y="3681216"/>
            <a:ext cx="697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沮丧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683394" y="3708475"/>
            <a:ext cx="697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惊喜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141301" y="3708475"/>
            <a:ext cx="697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释然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450070" y="3289616"/>
            <a:ext cx="697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愤怒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683393" y="3308365"/>
            <a:ext cx="697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开心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141300" y="3300369"/>
            <a:ext cx="697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释然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32452">
            <a:off x="2360003" y="409134"/>
            <a:ext cx="1399482" cy="816463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446321" y="1188818"/>
            <a:ext cx="2218725" cy="70276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合理想象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911177" y="2212183"/>
            <a:ext cx="2246237" cy="70276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加入细节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2-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836" y="4527176"/>
            <a:ext cx="406400" cy="406400"/>
          </a:xfrm>
          <a:prstGeom prst="rect">
            <a:avLst/>
          </a:prstGeom>
        </p:spPr>
      </p:pic>
      <p:sp>
        <p:nvSpPr>
          <p:cNvPr id="26" name="圆角矩形 25"/>
          <p:cNvSpPr/>
          <p:nvPr/>
        </p:nvSpPr>
        <p:spPr>
          <a:xfrm>
            <a:off x="4162597" y="1266133"/>
            <a:ext cx="1218424" cy="914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329548" y="1364007"/>
            <a:ext cx="553998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dist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讲述老师的故事</a:t>
            </a:r>
          </a:p>
        </p:txBody>
      </p:sp>
    </p:spTree>
    <p:extLst>
      <p:ext uri="{BB962C8B-B14F-4D97-AF65-F5344CB8AC3E}">
        <p14:creationId xmlns:p14="http://schemas.microsoft.com/office/powerpoint/2010/main" val="340973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2-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553" y="4677873"/>
            <a:ext cx="406400" cy="4064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9548" y="1364007"/>
            <a:ext cx="553998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dist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讲述老师的故事</a:t>
            </a:r>
          </a:p>
        </p:txBody>
      </p:sp>
    </p:spTree>
    <p:extLst>
      <p:ext uri="{BB962C8B-B14F-4D97-AF65-F5344CB8AC3E}">
        <p14:creationId xmlns:p14="http://schemas.microsoft.com/office/powerpoint/2010/main" val="148632995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2738602" y="143195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写说明书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2728154" y="211997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分享乐趣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2724991" y="282324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讲述故事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572855" y="727863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阅读目的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2249399" y="3487680"/>
            <a:ext cx="2377812" cy="1077575"/>
          </a:xfrm>
          <a:prstGeom prst="cloudCallout">
            <a:avLst>
              <a:gd name="adj1" fmla="val -57723"/>
              <a:gd name="adj2" fmla="val -8048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浏览、跳读、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细读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310906" y="1884624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明确阅读目的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298019" y="2267155"/>
            <a:ext cx="2108269" cy="620211"/>
            <a:chOff x="298019" y="2311943"/>
            <a:chExt cx="2108269" cy="620211"/>
          </a:xfrm>
        </p:grpSpPr>
        <p:sp>
          <p:nvSpPr>
            <p:cNvPr id="90" name="文本框 89"/>
            <p:cNvSpPr txBox="1"/>
            <p:nvPr/>
          </p:nvSpPr>
          <p:spPr>
            <a:xfrm>
              <a:off x="298019" y="2532044"/>
              <a:ext cx="21082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带着目的去阅读</a:t>
              </a:r>
            </a:p>
          </p:txBody>
        </p:sp>
        <p:sp>
          <p:nvSpPr>
            <p:cNvPr id="18" name="下箭头 17"/>
            <p:cNvSpPr/>
            <p:nvPr/>
          </p:nvSpPr>
          <p:spPr>
            <a:xfrm>
              <a:off x="1025835" y="2311943"/>
              <a:ext cx="484632" cy="281415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33658" y="2877996"/>
            <a:ext cx="1851789" cy="599465"/>
            <a:chOff x="325511" y="2955432"/>
            <a:chExt cx="1851789" cy="599465"/>
          </a:xfrm>
        </p:grpSpPr>
        <p:sp>
          <p:nvSpPr>
            <p:cNvPr id="93" name="文本框 92"/>
            <p:cNvSpPr txBox="1"/>
            <p:nvPr/>
          </p:nvSpPr>
          <p:spPr>
            <a:xfrm>
              <a:off x="325511" y="3154787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筛选相关信息</a:t>
              </a:r>
            </a:p>
          </p:txBody>
        </p:sp>
        <p:sp>
          <p:nvSpPr>
            <p:cNvPr id="95" name="下箭头 94"/>
            <p:cNvSpPr/>
            <p:nvPr/>
          </p:nvSpPr>
          <p:spPr>
            <a:xfrm>
              <a:off x="1025835" y="2955432"/>
              <a:ext cx="484632" cy="281415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22012" y="3504351"/>
            <a:ext cx="1851789" cy="587266"/>
            <a:chOff x="311816" y="3580694"/>
            <a:chExt cx="1851789" cy="587266"/>
          </a:xfrm>
        </p:grpSpPr>
        <p:sp>
          <p:nvSpPr>
            <p:cNvPr id="94" name="文本框 93"/>
            <p:cNvSpPr txBox="1"/>
            <p:nvPr/>
          </p:nvSpPr>
          <p:spPr>
            <a:xfrm>
              <a:off x="311816" y="3767850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完成阅读任务</a:t>
              </a:r>
            </a:p>
          </p:txBody>
        </p:sp>
        <p:sp>
          <p:nvSpPr>
            <p:cNvPr id="96" name="下箭头 95"/>
            <p:cNvSpPr/>
            <p:nvPr/>
          </p:nvSpPr>
          <p:spPr>
            <a:xfrm>
              <a:off x="1046870" y="3580694"/>
              <a:ext cx="484632" cy="281415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左大括号 23"/>
          <p:cNvSpPr/>
          <p:nvPr/>
        </p:nvSpPr>
        <p:spPr>
          <a:xfrm>
            <a:off x="2356841" y="1669312"/>
            <a:ext cx="221993" cy="1439938"/>
          </a:xfrm>
          <a:prstGeom prst="leftBrace">
            <a:avLst>
              <a:gd name="adj1" fmla="val 47010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2-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551" y="463868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372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" grpId="0" animBg="1"/>
      <p:bldP spid="92" grpId="0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397193"/>
              </p:ext>
            </p:extLst>
          </p:nvPr>
        </p:nvGraphicFramePr>
        <p:xfrm>
          <a:off x="2542540" y="618769"/>
          <a:ext cx="6311824" cy="28134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1159">
                  <a:extLst>
                    <a:ext uri="{9D8B030D-6E8A-4147-A177-3AD203B41FA5}">
                      <a16:colId xmlns:a16="http://schemas.microsoft.com/office/drawing/2014/main" val="212000008"/>
                    </a:ext>
                  </a:extLst>
                </a:gridCol>
                <a:gridCol w="2681017">
                  <a:extLst>
                    <a:ext uri="{9D8B030D-6E8A-4147-A177-3AD203B41FA5}">
                      <a16:colId xmlns:a16="http://schemas.microsoft.com/office/drawing/2014/main" val="2151480855"/>
                    </a:ext>
                  </a:extLst>
                </a:gridCol>
                <a:gridCol w="2219648">
                  <a:extLst>
                    <a:ext uri="{9D8B030D-6E8A-4147-A177-3AD203B41FA5}">
                      <a16:colId xmlns:a16="http://schemas.microsoft.com/office/drawing/2014/main" val="2248327516"/>
                    </a:ext>
                  </a:extLst>
                </a:gridCol>
              </a:tblGrid>
              <a:tr h="70336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FFF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524426"/>
                  </a:ext>
                </a:extLst>
              </a:tr>
              <a:tr h="70336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FFF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719599"/>
                  </a:ext>
                </a:extLst>
              </a:tr>
              <a:tr h="70336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FFF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837719"/>
                  </a:ext>
                </a:extLst>
              </a:tr>
              <a:tr h="70336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FFF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49033"/>
                  </a:ext>
                </a:extLst>
              </a:tr>
            </a:tbl>
          </a:graphicData>
        </a:graphic>
      </p:graphicFrame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2738602" y="143195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写说明书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2728154" y="211997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分享乐趣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2724991" y="282324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讲述故事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7066808" y="124227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提炼信息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72855" y="727863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阅读目的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4444962" y="74578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关注内容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7183300" y="73613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阅读方法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3927501" y="1452630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介绍做法和玩法的段落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950489" y="2151871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描写乐趣所在的段落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956415" y="2829142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刻画老师的段落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2249399" y="3487680"/>
            <a:ext cx="2377812" cy="1077575"/>
          </a:xfrm>
          <a:prstGeom prst="cloudCallout">
            <a:avLst>
              <a:gd name="adj1" fmla="val -57723"/>
              <a:gd name="adj2" fmla="val -8048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浏览、跳读、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细读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310906" y="1884624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明确阅读目的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298019" y="2267155"/>
            <a:ext cx="2108269" cy="620211"/>
            <a:chOff x="298019" y="2311943"/>
            <a:chExt cx="2108269" cy="620211"/>
          </a:xfrm>
        </p:grpSpPr>
        <p:sp>
          <p:nvSpPr>
            <p:cNvPr id="90" name="文本框 89"/>
            <p:cNvSpPr txBox="1"/>
            <p:nvPr/>
          </p:nvSpPr>
          <p:spPr>
            <a:xfrm>
              <a:off x="298019" y="2532044"/>
              <a:ext cx="21082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带着目的去阅读</a:t>
              </a:r>
            </a:p>
          </p:txBody>
        </p:sp>
        <p:sp>
          <p:nvSpPr>
            <p:cNvPr id="18" name="下箭头 17"/>
            <p:cNvSpPr/>
            <p:nvPr/>
          </p:nvSpPr>
          <p:spPr>
            <a:xfrm>
              <a:off x="1025835" y="2311943"/>
              <a:ext cx="484632" cy="281415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33658" y="2877996"/>
            <a:ext cx="1851789" cy="599465"/>
            <a:chOff x="325511" y="2955432"/>
            <a:chExt cx="1851789" cy="599465"/>
          </a:xfrm>
        </p:grpSpPr>
        <p:sp>
          <p:nvSpPr>
            <p:cNvPr id="93" name="文本框 92"/>
            <p:cNvSpPr txBox="1"/>
            <p:nvPr/>
          </p:nvSpPr>
          <p:spPr>
            <a:xfrm>
              <a:off x="325511" y="3154787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筛选相关信息</a:t>
              </a:r>
            </a:p>
          </p:txBody>
        </p:sp>
        <p:sp>
          <p:nvSpPr>
            <p:cNvPr id="95" name="下箭头 94"/>
            <p:cNvSpPr/>
            <p:nvPr/>
          </p:nvSpPr>
          <p:spPr>
            <a:xfrm>
              <a:off x="1025835" y="2955432"/>
              <a:ext cx="484632" cy="281415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22012" y="3504351"/>
            <a:ext cx="1851789" cy="587266"/>
            <a:chOff x="311816" y="3580694"/>
            <a:chExt cx="1851789" cy="587266"/>
          </a:xfrm>
        </p:grpSpPr>
        <p:sp>
          <p:nvSpPr>
            <p:cNvPr id="94" name="文本框 93"/>
            <p:cNvSpPr txBox="1"/>
            <p:nvPr/>
          </p:nvSpPr>
          <p:spPr>
            <a:xfrm>
              <a:off x="311816" y="3767850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完成阅读任务</a:t>
              </a:r>
            </a:p>
          </p:txBody>
        </p:sp>
        <p:sp>
          <p:nvSpPr>
            <p:cNvPr id="96" name="下箭头 95"/>
            <p:cNvSpPr/>
            <p:nvPr/>
          </p:nvSpPr>
          <p:spPr>
            <a:xfrm>
              <a:off x="1046870" y="3580694"/>
              <a:ext cx="484632" cy="281415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2-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3602" y="4551687"/>
            <a:ext cx="406400" cy="40640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7074097" y="2675705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联系上下文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  <a:p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055076" y="1604158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梳理内容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049236" y="195386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想象画面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062473" y="231069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品读词句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" name="左大括号 39"/>
          <p:cNvSpPr/>
          <p:nvPr/>
        </p:nvSpPr>
        <p:spPr>
          <a:xfrm>
            <a:off x="2356841" y="1669312"/>
            <a:ext cx="221993" cy="1439938"/>
          </a:xfrm>
          <a:prstGeom prst="leftBrace">
            <a:avLst>
              <a:gd name="adj1" fmla="val 47010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528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" grpId="0"/>
      <p:bldP spid="36" grpId="0"/>
      <p:bldP spid="37" grpId="0"/>
      <p:bldP spid="55" grpId="0"/>
      <p:bldP spid="56" grpId="0"/>
      <p:bldP spid="58" grpId="0"/>
      <p:bldP spid="33" grpId="0"/>
      <p:bldP spid="34" grpId="0"/>
      <p:bldP spid="35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5141" y="962981"/>
            <a:ext cx="3061105" cy="854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16"/>
          <p:cNvSpPr txBox="1"/>
          <p:nvPr/>
        </p:nvSpPr>
        <p:spPr>
          <a:xfrm>
            <a:off x="949937" y="1005719"/>
            <a:ext cx="2008739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叙事性的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《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竹节人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65687" y="997131"/>
            <a:ext cx="7324953" cy="3058546"/>
            <a:chOff x="965687" y="997131"/>
            <a:chExt cx="7324953" cy="3058546"/>
          </a:xfrm>
        </p:grpSpPr>
        <p:sp>
          <p:nvSpPr>
            <p:cNvPr id="10" name="TextBox 17"/>
            <p:cNvSpPr txBox="1"/>
            <p:nvPr/>
          </p:nvSpPr>
          <p:spPr>
            <a:xfrm>
              <a:off x="6241589" y="997131"/>
              <a:ext cx="2039859" cy="71508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7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实用性的</a:t>
              </a:r>
              <a:endParaRPr lang="en-US" altLang="zh-CN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en-US" altLang="zh-CN" dirty="0">
                  <a:latin typeface="黑体" panose="02010609060101010101" pitchFamily="49" charset="-122"/>
                  <a:ea typeface="黑体" panose="02010609060101010101" pitchFamily="49" charset="-122"/>
                </a:rPr>
                <a:t> 《</a:t>
              </a:r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玩具说明书</a:t>
              </a:r>
              <a:r>
                <a:rPr lang="en-US" altLang="zh-CN" dirty="0">
                  <a:latin typeface="黑体" panose="02010609060101010101" pitchFamily="49" charset="-122"/>
                  <a:ea typeface="黑体" panose="02010609060101010101" pitchFamily="49" charset="-122"/>
                </a:rPr>
                <a:t>》</a:t>
              </a:r>
              <a:endParaRPr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2892268" y="2363117"/>
              <a:ext cx="2575121" cy="1692181"/>
              <a:chOff x="3237579" y="2824070"/>
              <a:chExt cx="3425765" cy="2178387"/>
            </a:xfrm>
          </p:grpSpPr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6554" y="2824070"/>
                <a:ext cx="2363378" cy="172399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3" name="燕尾形箭头 12"/>
              <p:cNvSpPr/>
              <p:nvPr/>
            </p:nvSpPr>
            <p:spPr>
              <a:xfrm>
                <a:off x="3237579" y="3473728"/>
                <a:ext cx="774230" cy="548287"/>
              </a:xfrm>
              <a:prstGeom prst="notchedRightArrow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5" name="TextBox 23"/>
              <p:cNvSpPr txBox="1"/>
              <p:nvPr/>
            </p:nvSpPr>
            <p:spPr>
              <a:xfrm>
                <a:off x="4342692" y="4512244"/>
                <a:ext cx="2320652" cy="490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筛选相关信息</a:t>
                </a: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6424353" y="1755132"/>
              <a:ext cx="1513417" cy="533633"/>
              <a:chOff x="9665491" y="2139131"/>
              <a:chExt cx="1526800" cy="686959"/>
            </a:xfrm>
          </p:grpSpPr>
          <p:sp>
            <p:nvSpPr>
              <p:cNvPr id="21" name="上下箭头 20"/>
              <p:cNvSpPr/>
              <p:nvPr/>
            </p:nvSpPr>
            <p:spPr>
              <a:xfrm>
                <a:off x="10331495" y="2139131"/>
                <a:ext cx="413665" cy="686959"/>
              </a:xfrm>
              <a:prstGeom prst="upDownArrow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2" name="TextBox 25"/>
              <p:cNvSpPr txBox="1"/>
              <p:nvPr/>
            </p:nvSpPr>
            <p:spPr>
              <a:xfrm>
                <a:off x="9665491" y="2203285"/>
                <a:ext cx="1526800" cy="475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反思</a:t>
                </a: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965687" y="1748173"/>
              <a:ext cx="2875800" cy="2263853"/>
              <a:chOff x="82364" y="1821083"/>
              <a:chExt cx="3825766" cy="2914313"/>
            </a:xfrm>
          </p:grpSpPr>
          <p:sp>
            <p:nvSpPr>
              <p:cNvPr id="25" name="TextBox 21"/>
              <p:cNvSpPr txBox="1"/>
              <p:nvPr/>
            </p:nvSpPr>
            <p:spPr>
              <a:xfrm>
                <a:off x="107294" y="4245184"/>
                <a:ext cx="2613950" cy="490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带着目的去阅读</a:t>
                </a: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831689" y="1821083"/>
                <a:ext cx="3076441" cy="722370"/>
                <a:chOff x="831689" y="1821083"/>
                <a:chExt cx="3076441" cy="722370"/>
              </a:xfrm>
            </p:grpSpPr>
            <p:sp>
              <p:nvSpPr>
                <p:cNvPr id="28" name="燕尾形箭头 27"/>
                <p:cNvSpPr/>
                <p:nvPr/>
              </p:nvSpPr>
              <p:spPr>
                <a:xfrm rot="5400000">
                  <a:off x="753437" y="1899335"/>
                  <a:ext cx="722370" cy="565866"/>
                </a:xfrm>
                <a:prstGeom prst="notchedRightArrow">
                  <a:avLst>
                    <a:gd name="adj1" fmla="val 50000"/>
                    <a:gd name="adj2" fmla="val 66445"/>
                  </a:avLst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29" name="TextBox 22"/>
                <p:cNvSpPr txBox="1"/>
                <p:nvPr/>
              </p:nvSpPr>
              <p:spPr>
                <a:xfrm>
                  <a:off x="1259524" y="1862186"/>
                  <a:ext cx="2648606" cy="4754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dirty="0">
                      <a:solidFill>
                        <a:srgbClr val="C0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明确任务</a:t>
                  </a:r>
                </a:p>
              </p:txBody>
            </p:sp>
          </p:grpSp>
          <p:pic>
            <p:nvPicPr>
              <p:cNvPr id="27" name="Picture 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82364" y="2633637"/>
                <a:ext cx="2354318" cy="163559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4" name="组合 3"/>
            <p:cNvGrpSpPr/>
            <p:nvPr/>
          </p:nvGrpSpPr>
          <p:grpSpPr>
            <a:xfrm>
              <a:off x="5614140" y="2386291"/>
              <a:ext cx="2676500" cy="1669386"/>
              <a:chOff x="5634401" y="2292756"/>
              <a:chExt cx="2676500" cy="1669386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5634401" y="2725452"/>
                <a:ext cx="2676500" cy="1236690"/>
                <a:chOff x="7289354" y="3505900"/>
                <a:chExt cx="3560633" cy="1592022"/>
              </a:xfrm>
            </p:grpSpPr>
            <p:sp>
              <p:nvSpPr>
                <p:cNvPr id="18" name="燕尾形箭头 17"/>
                <p:cNvSpPr/>
                <p:nvPr/>
              </p:nvSpPr>
              <p:spPr>
                <a:xfrm>
                  <a:off x="7289354" y="3505900"/>
                  <a:ext cx="819871" cy="579572"/>
                </a:xfrm>
                <a:prstGeom prst="notchedRightArrow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9" name="TextBox 24"/>
                <p:cNvSpPr txBox="1"/>
                <p:nvPr/>
              </p:nvSpPr>
              <p:spPr>
                <a:xfrm>
                  <a:off x="8291344" y="4607710"/>
                  <a:ext cx="2558643" cy="490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 </a:t>
                  </a:r>
                  <a:r>
                    <a:rPr lang="zh-CN" altLang="en-US" dirty="0">
                      <a:solidFill>
                        <a:srgbClr val="C0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完成阅读任务</a:t>
                  </a:r>
                </a:p>
              </p:txBody>
            </p:sp>
          </p:grpSp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32127" y="2292756"/>
                <a:ext cx="1851775" cy="1298951"/>
              </a:xfrm>
              <a:prstGeom prst="rect">
                <a:avLst/>
              </a:prstGeom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122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2822" y="2093810"/>
            <a:ext cx="3438542" cy="1608326"/>
          </a:xfrm>
          <a:prstGeom prst="rect">
            <a:avLst/>
          </a:prstGeom>
          <a:ln>
            <a:solidFill>
              <a:srgbClr val="0F770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1281197" y="978950"/>
            <a:ext cx="4291030" cy="1855266"/>
            <a:chOff x="1121314" y="448122"/>
            <a:chExt cx="4291030" cy="1855266"/>
          </a:xfrm>
        </p:grpSpPr>
        <p:sp>
          <p:nvSpPr>
            <p:cNvPr id="66" name="矩形标注 65"/>
            <p:cNvSpPr/>
            <p:nvPr/>
          </p:nvSpPr>
          <p:spPr>
            <a:xfrm>
              <a:off x="1121314" y="448122"/>
              <a:ext cx="2024344" cy="1321892"/>
            </a:xfrm>
            <a:prstGeom prst="wedgeRectCallout">
              <a:avLst>
                <a:gd name="adj1" fmla="val 55730"/>
                <a:gd name="adj2" fmla="val -3216"/>
              </a:avLst>
            </a:prstGeom>
            <a:solidFill>
              <a:schemeClr val="bg1"/>
            </a:solidFill>
            <a:ln w="28575"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144714" y="463512"/>
              <a:ext cx="4267630" cy="1839876"/>
              <a:chOff x="979150" y="414299"/>
              <a:chExt cx="4267630" cy="1839876"/>
            </a:xfrm>
          </p:grpSpPr>
          <p:sp>
            <p:nvSpPr>
              <p:cNvPr id="26" name="TextBox 6"/>
              <p:cNvSpPr>
                <a:spLocks noChangeArrowheads="1"/>
              </p:cNvSpPr>
              <p:nvPr/>
            </p:nvSpPr>
            <p:spPr bwMode="auto">
              <a:xfrm>
                <a:off x="3149113" y="1118858"/>
                <a:ext cx="1606198" cy="461665"/>
              </a:xfrm>
              <a:prstGeom prst="rect">
                <a:avLst/>
              </a:prstGeom>
              <a:solidFill>
                <a:schemeClr val="bg1">
                  <a:alpha val="33725"/>
                </a:schemeClr>
              </a:solidFill>
              <a:ln w="25400">
                <a:solidFill>
                  <a:srgbClr val="0F7701"/>
                </a:solidFill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bliqueTopLeft"/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写说明书</a:t>
                </a:r>
              </a:p>
            </p:txBody>
          </p:sp>
          <p:cxnSp>
            <p:nvCxnSpPr>
              <p:cNvPr id="54" name="直接箭头连接符 53"/>
              <p:cNvCxnSpPr/>
              <p:nvPr/>
            </p:nvCxnSpPr>
            <p:spPr>
              <a:xfrm flipH="1" flipV="1">
                <a:off x="4785400" y="1619561"/>
                <a:ext cx="461380" cy="634614"/>
              </a:xfrm>
              <a:prstGeom prst="straightConnector1">
                <a:avLst/>
              </a:prstGeom>
              <a:ln>
                <a:solidFill>
                  <a:srgbClr val="0F7701"/>
                </a:solidFill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pic>
            <p:nvPicPr>
              <p:cNvPr id="69" name="图片 6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9150" y="414299"/>
                <a:ext cx="2006262" cy="1291111"/>
              </a:xfrm>
              <a:prstGeom prst="rect">
                <a:avLst/>
              </a:prstGeom>
            </p:spPr>
          </p:pic>
        </p:grpSp>
      </p:grpSp>
      <p:grpSp>
        <p:nvGrpSpPr>
          <p:cNvPr id="75" name="组合 74"/>
          <p:cNvGrpSpPr/>
          <p:nvPr/>
        </p:nvGrpSpPr>
        <p:grpSpPr>
          <a:xfrm>
            <a:off x="1281198" y="2338744"/>
            <a:ext cx="4291029" cy="1247392"/>
            <a:chOff x="1088247" y="1884012"/>
            <a:chExt cx="4281783" cy="1247392"/>
          </a:xfrm>
        </p:grpSpPr>
        <p:grpSp>
          <p:nvGrpSpPr>
            <p:cNvPr id="73" name="组合 72"/>
            <p:cNvGrpSpPr/>
            <p:nvPr/>
          </p:nvGrpSpPr>
          <p:grpSpPr>
            <a:xfrm>
              <a:off x="1088247" y="1884012"/>
              <a:ext cx="4281783" cy="1247392"/>
              <a:chOff x="1088247" y="1884012"/>
              <a:chExt cx="4281783" cy="1247392"/>
            </a:xfrm>
          </p:grpSpPr>
          <p:sp>
            <p:nvSpPr>
              <p:cNvPr id="43" name="TextBox 6"/>
              <p:cNvSpPr>
                <a:spLocks noChangeArrowheads="1"/>
              </p:cNvSpPr>
              <p:nvPr/>
            </p:nvSpPr>
            <p:spPr bwMode="auto">
              <a:xfrm>
                <a:off x="3283855" y="2379484"/>
                <a:ext cx="1606197" cy="461665"/>
              </a:xfrm>
              <a:prstGeom prst="rect">
                <a:avLst/>
              </a:prstGeom>
              <a:solidFill>
                <a:schemeClr val="bg1">
                  <a:alpha val="33725"/>
                </a:schemeClr>
              </a:solidFill>
              <a:ln w="25400">
                <a:solidFill>
                  <a:srgbClr val="0F7701"/>
                </a:solidFill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bliqueTopLeft"/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分享乐趣</a:t>
                </a:r>
              </a:p>
            </p:txBody>
          </p:sp>
          <p:cxnSp>
            <p:nvCxnSpPr>
              <p:cNvPr id="57" name="直接箭头连接符 56"/>
              <p:cNvCxnSpPr/>
              <p:nvPr/>
            </p:nvCxnSpPr>
            <p:spPr>
              <a:xfrm flipH="1" flipV="1">
                <a:off x="4985470" y="2684673"/>
                <a:ext cx="384560" cy="76406"/>
              </a:xfrm>
              <a:prstGeom prst="straightConnector1">
                <a:avLst/>
              </a:prstGeom>
              <a:ln>
                <a:solidFill>
                  <a:srgbClr val="0F7701"/>
                </a:solidFill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67" name="矩形标注 66"/>
              <p:cNvSpPr/>
              <p:nvPr/>
            </p:nvSpPr>
            <p:spPr>
              <a:xfrm>
                <a:off x="1088247" y="1884012"/>
                <a:ext cx="2020415" cy="1247392"/>
              </a:xfrm>
              <a:prstGeom prst="wedgeRectCallout">
                <a:avLst>
                  <a:gd name="adj1" fmla="val 56215"/>
                  <a:gd name="adj2" fmla="val -2883"/>
                </a:avLst>
              </a:prstGeom>
              <a:solidFill>
                <a:schemeClr val="bg1"/>
              </a:solidFill>
              <a:ln w="28575">
                <a:solidFill>
                  <a:srgbClr val="0F770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596" y="1915280"/>
              <a:ext cx="1961035" cy="1184856"/>
            </a:xfrm>
            <a:prstGeom prst="rect">
              <a:avLst/>
            </a:prstGeom>
          </p:spPr>
        </p:pic>
      </p:grpSp>
      <p:cxnSp>
        <p:nvCxnSpPr>
          <p:cNvPr id="85" name="直接连接符 84"/>
          <p:cNvCxnSpPr/>
          <p:nvPr/>
        </p:nvCxnSpPr>
        <p:spPr>
          <a:xfrm>
            <a:off x="6281060" y="2370012"/>
            <a:ext cx="5769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>
            <a:off x="7146743" y="2370012"/>
            <a:ext cx="65068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>
            <a:off x="8229600" y="2370012"/>
            <a:ext cx="414410" cy="0"/>
          </a:xfrm>
          <a:prstGeom prst="line">
            <a:avLst/>
          </a:prstGeom>
          <a:ln>
            <a:solidFill>
              <a:srgbClr val="0F770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4" name="组合 73"/>
          <p:cNvGrpSpPr/>
          <p:nvPr/>
        </p:nvGrpSpPr>
        <p:grpSpPr>
          <a:xfrm>
            <a:off x="1304597" y="3586136"/>
            <a:ext cx="4267630" cy="1320513"/>
            <a:chOff x="1083331" y="3441430"/>
            <a:chExt cx="4267630" cy="1320513"/>
          </a:xfrm>
        </p:grpSpPr>
        <p:sp>
          <p:nvSpPr>
            <p:cNvPr id="50" name="TextBox 6"/>
            <p:cNvSpPr>
              <a:spLocks noChangeArrowheads="1"/>
            </p:cNvSpPr>
            <p:nvPr/>
          </p:nvSpPr>
          <p:spPr bwMode="auto">
            <a:xfrm>
              <a:off x="3283384" y="3656468"/>
              <a:ext cx="1606197" cy="461665"/>
            </a:xfrm>
            <a:prstGeom prst="rect">
              <a:avLst/>
            </a:prstGeom>
            <a:solidFill>
              <a:schemeClr val="bg1">
                <a:alpha val="33725"/>
              </a:schemeClr>
            </a:solidFill>
            <a:ln w="25400">
              <a:solidFill>
                <a:srgbClr val="0F7701"/>
              </a:solidFill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讲述故事</a:t>
              </a:r>
            </a:p>
          </p:txBody>
        </p:sp>
        <p:cxnSp>
          <p:nvCxnSpPr>
            <p:cNvPr id="59" name="直接箭头连接符 58"/>
            <p:cNvCxnSpPr/>
            <p:nvPr/>
          </p:nvCxnSpPr>
          <p:spPr>
            <a:xfrm flipH="1">
              <a:off x="4972181" y="3441430"/>
              <a:ext cx="378780" cy="574145"/>
            </a:xfrm>
            <a:prstGeom prst="straightConnector1">
              <a:avLst/>
            </a:prstGeom>
            <a:ln>
              <a:solidFill>
                <a:srgbClr val="0F7701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68" name="矩形标注 67"/>
            <p:cNvSpPr/>
            <p:nvPr/>
          </p:nvSpPr>
          <p:spPr>
            <a:xfrm>
              <a:off x="1083331" y="3512362"/>
              <a:ext cx="2030245" cy="1249581"/>
            </a:xfrm>
            <a:prstGeom prst="wedgeRectCallout">
              <a:avLst>
                <a:gd name="adj1" fmla="val 55203"/>
                <a:gd name="adj2" fmla="val 1701"/>
              </a:avLst>
            </a:prstGeom>
            <a:solidFill>
              <a:schemeClr val="bg1"/>
            </a:solidFill>
            <a:ln w="28575"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005" y="3543630"/>
              <a:ext cx="1976176" cy="1199261"/>
            </a:xfrm>
            <a:prstGeom prst="rect">
              <a:avLst/>
            </a:prstGeom>
            <a:effectLst/>
          </p:spPr>
        </p:pic>
      </p:grpSp>
      <p:grpSp>
        <p:nvGrpSpPr>
          <p:cNvPr id="36" name="组合 35"/>
          <p:cNvGrpSpPr/>
          <p:nvPr/>
        </p:nvGrpSpPr>
        <p:grpSpPr>
          <a:xfrm>
            <a:off x="5876097" y="1226299"/>
            <a:ext cx="1999287" cy="789758"/>
            <a:chOff x="5011827" y="826671"/>
            <a:chExt cx="1999287" cy="789758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5AEA873-B0D3-457A-B60F-50E2A1C97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8789" y="826671"/>
              <a:ext cx="562325" cy="440944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5011827" y="1093209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阅读目的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9508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893706" y="1810896"/>
            <a:ext cx="4822532" cy="2113687"/>
            <a:chOff x="1893706" y="1810896"/>
            <a:chExt cx="4822532" cy="2113687"/>
          </a:xfrm>
        </p:grpSpPr>
        <p:grpSp>
          <p:nvGrpSpPr>
            <p:cNvPr id="9" name="组合 8"/>
            <p:cNvGrpSpPr/>
            <p:nvPr/>
          </p:nvGrpSpPr>
          <p:grpSpPr>
            <a:xfrm>
              <a:off x="1919991" y="1810896"/>
              <a:ext cx="4781555" cy="542373"/>
              <a:chOff x="107504" y="1565651"/>
              <a:chExt cx="4781555" cy="542373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107504" y="1565651"/>
                <a:ext cx="23391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威风</a:t>
                </a:r>
                <a:r>
                  <a:rPr lang="en-US" altLang="zh-CN" sz="2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(  )(  )</a:t>
                </a:r>
                <a:endParaRPr lang="zh-CN" altLang="en-US" sz="28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549957" y="1584804"/>
                <a:ext cx="23391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呆</a:t>
                </a:r>
                <a:r>
                  <a:rPr lang="en-US" altLang="zh-CN" sz="2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(  )</a:t>
                </a:r>
                <a:r>
                  <a:rPr lang="zh-CN" altLang="en-US" sz="2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呆</a:t>
                </a:r>
                <a:r>
                  <a:rPr lang="en-US" altLang="zh-CN" sz="2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(  )</a:t>
                </a:r>
                <a:endParaRPr lang="zh-CN" altLang="en-US" sz="28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93706" y="2620142"/>
              <a:ext cx="4795383" cy="558782"/>
              <a:chOff x="1280265" y="2242999"/>
              <a:chExt cx="4795383" cy="558782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1280265" y="2242999"/>
                <a:ext cx="23391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别出</a:t>
                </a:r>
                <a:r>
                  <a:rPr lang="en-US" altLang="zh-CN" sz="2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(  )(  )</a:t>
                </a:r>
                <a:endParaRPr lang="zh-CN" altLang="en-US" sz="28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3736546" y="2278561"/>
                <a:ext cx="23391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技</a:t>
                </a:r>
                <a:r>
                  <a:rPr lang="en-US" altLang="zh-CN" sz="2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(  )</a:t>
                </a:r>
                <a:r>
                  <a:rPr lang="zh-CN" altLang="en-US" sz="2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一</a:t>
                </a:r>
                <a:r>
                  <a:rPr lang="en-US" altLang="zh-CN" sz="2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(  )</a:t>
                </a:r>
                <a:endParaRPr lang="zh-CN" altLang="en-US" sz="28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1930589" y="3392592"/>
              <a:ext cx="4785649" cy="531991"/>
              <a:chOff x="1336570" y="2940835"/>
              <a:chExt cx="4785649" cy="531991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1336570" y="2940835"/>
                <a:ext cx="23391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念念有（  ）</a:t>
                </a: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3783117" y="2949606"/>
                <a:ext cx="23391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忘乎</a:t>
                </a:r>
                <a:r>
                  <a:rPr lang="en-US" altLang="zh-CN" sz="2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(  )(  )</a:t>
                </a:r>
                <a:endParaRPr lang="zh-CN" altLang="en-US" sz="28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2796899" y="1799684"/>
            <a:ext cx="1255726" cy="541859"/>
            <a:chOff x="934568" y="1770977"/>
            <a:chExt cx="1255726" cy="541859"/>
          </a:xfrm>
        </p:grpSpPr>
        <p:sp>
          <p:nvSpPr>
            <p:cNvPr id="23" name="文本框 22"/>
            <p:cNvSpPr txBox="1"/>
            <p:nvPr/>
          </p:nvSpPr>
          <p:spPr>
            <a:xfrm>
              <a:off x="934568" y="1770977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凛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646555" y="1789616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凛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909870" y="1810896"/>
            <a:ext cx="1575098" cy="564442"/>
            <a:chOff x="3115377" y="1763416"/>
            <a:chExt cx="1575098" cy="564442"/>
          </a:xfrm>
        </p:grpSpPr>
        <p:sp>
          <p:nvSpPr>
            <p:cNvPr id="26" name="文本框 25"/>
            <p:cNvSpPr txBox="1"/>
            <p:nvPr/>
          </p:nvSpPr>
          <p:spPr>
            <a:xfrm>
              <a:off x="3115377" y="1763416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头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146736" y="1804638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脑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791387" y="2604407"/>
            <a:ext cx="1227924" cy="535446"/>
            <a:chOff x="894607" y="2606823"/>
            <a:chExt cx="1227924" cy="535446"/>
          </a:xfrm>
        </p:grpSpPr>
        <p:sp>
          <p:nvSpPr>
            <p:cNvPr id="32" name="文本框 31"/>
            <p:cNvSpPr txBox="1"/>
            <p:nvPr/>
          </p:nvSpPr>
          <p:spPr>
            <a:xfrm>
              <a:off x="894607" y="2619049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心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578792" y="2606823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裁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887672" y="2635872"/>
            <a:ext cx="1593993" cy="530052"/>
            <a:chOff x="2685220" y="2638706"/>
            <a:chExt cx="1593993" cy="530052"/>
          </a:xfrm>
        </p:grpSpPr>
        <p:sp>
          <p:nvSpPr>
            <p:cNvPr id="35" name="文本框 34"/>
            <p:cNvSpPr txBox="1"/>
            <p:nvPr/>
          </p:nvSpPr>
          <p:spPr>
            <a:xfrm>
              <a:off x="2685220" y="2638706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高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735474" y="2645538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筹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3350240" y="3380131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词   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5284193" y="3381198"/>
            <a:ext cx="1187462" cy="538356"/>
            <a:chOff x="4884486" y="2445426"/>
            <a:chExt cx="1187462" cy="538356"/>
          </a:xfrm>
        </p:grpSpPr>
        <p:sp>
          <p:nvSpPr>
            <p:cNvPr id="47" name="文本框 46"/>
            <p:cNvSpPr txBox="1"/>
            <p:nvPr/>
          </p:nvSpPr>
          <p:spPr>
            <a:xfrm>
              <a:off x="4884486" y="2460562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所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528209" y="2445426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以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745524" y="583231"/>
            <a:ext cx="3720701" cy="993827"/>
            <a:chOff x="2745524" y="583231"/>
            <a:chExt cx="3720701" cy="993827"/>
          </a:xfrm>
        </p:grpSpPr>
        <p:sp>
          <p:nvSpPr>
            <p:cNvPr id="49" name="文本框 48"/>
            <p:cNvSpPr txBox="1"/>
            <p:nvPr/>
          </p:nvSpPr>
          <p:spPr>
            <a:xfrm>
              <a:off x="3353515" y="910041"/>
              <a:ext cx="3112710" cy="510778"/>
            </a:xfrm>
            <a:prstGeom prst="round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填写并积累四字词语</a:t>
              </a:r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22523">
              <a:off x="2745524" y="583231"/>
              <a:ext cx="724478" cy="99382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048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747801" y="3139321"/>
            <a:ext cx="2703450" cy="1570772"/>
            <a:chOff x="508061" y="3386534"/>
            <a:chExt cx="2703450" cy="1570772"/>
          </a:xfrm>
        </p:grpSpPr>
        <p:sp>
          <p:nvSpPr>
            <p:cNvPr id="17" name="文本框 16"/>
            <p:cNvSpPr txBox="1"/>
            <p:nvPr/>
          </p:nvSpPr>
          <p:spPr>
            <a:xfrm>
              <a:off x="1074956" y="4587974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关注易错笔画</a:t>
              </a: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08061" y="3386534"/>
              <a:ext cx="2703450" cy="1208750"/>
              <a:chOff x="495081" y="2948888"/>
              <a:chExt cx="2703450" cy="1208750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5081" y="2948888"/>
                <a:ext cx="1214825" cy="1208750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5623" y="2968152"/>
                <a:ext cx="1206070" cy="1189486"/>
              </a:xfrm>
              <a:prstGeom prst="rect">
                <a:avLst/>
              </a:prstGeom>
            </p:spPr>
          </p:pic>
          <p:sp>
            <p:nvSpPr>
              <p:cNvPr id="21" name="矩形 20"/>
              <p:cNvSpPr/>
              <p:nvPr/>
            </p:nvSpPr>
            <p:spPr>
              <a:xfrm>
                <a:off x="1975327" y="2948888"/>
                <a:ext cx="1223204" cy="115929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495081" y="2963983"/>
                <a:ext cx="1223204" cy="115929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2940151" y="481829"/>
            <a:ext cx="2464757" cy="993827"/>
            <a:chOff x="2940151" y="481829"/>
            <a:chExt cx="2464757" cy="993827"/>
          </a:xfrm>
        </p:grpSpPr>
        <p:sp>
          <p:nvSpPr>
            <p:cNvPr id="26" name="文本框 25"/>
            <p:cNvSpPr txBox="1"/>
            <p:nvPr/>
          </p:nvSpPr>
          <p:spPr>
            <a:xfrm>
              <a:off x="3517301" y="708063"/>
              <a:ext cx="1887607" cy="510778"/>
            </a:xfrm>
            <a:prstGeom prst="round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书写要规范</a:t>
              </a: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22523">
              <a:off x="2940151" y="481829"/>
              <a:ext cx="724478" cy="993827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067908" y="-81475"/>
            <a:ext cx="1401768" cy="4646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5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307455" y="3155007"/>
            <a:ext cx="1223204" cy="1541864"/>
            <a:chOff x="4047896" y="3383119"/>
            <a:chExt cx="1223204" cy="1541864"/>
          </a:xfrm>
        </p:grpSpPr>
        <p:sp>
          <p:nvSpPr>
            <p:cNvPr id="13" name="矩形 12"/>
            <p:cNvSpPr/>
            <p:nvPr/>
          </p:nvSpPr>
          <p:spPr>
            <a:xfrm>
              <a:off x="4047896" y="3383119"/>
              <a:ext cx="1223204" cy="11592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153447" y="455565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关注笔顺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747801" y="3139321"/>
            <a:ext cx="2703450" cy="1570772"/>
            <a:chOff x="508061" y="3386534"/>
            <a:chExt cx="2703450" cy="1570772"/>
          </a:xfrm>
        </p:grpSpPr>
        <p:sp>
          <p:nvSpPr>
            <p:cNvPr id="17" name="文本框 16"/>
            <p:cNvSpPr txBox="1"/>
            <p:nvPr/>
          </p:nvSpPr>
          <p:spPr>
            <a:xfrm>
              <a:off x="1074956" y="4587974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关注易错笔画</a:t>
              </a: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08061" y="3386534"/>
              <a:ext cx="2703450" cy="1208750"/>
              <a:chOff x="495081" y="2948888"/>
              <a:chExt cx="2703450" cy="1208750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5081" y="2948888"/>
                <a:ext cx="1214825" cy="1208750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5623" y="2968152"/>
                <a:ext cx="1206070" cy="1189486"/>
              </a:xfrm>
              <a:prstGeom prst="rect">
                <a:avLst/>
              </a:prstGeom>
            </p:spPr>
          </p:pic>
          <p:sp>
            <p:nvSpPr>
              <p:cNvPr id="21" name="矩形 20"/>
              <p:cNvSpPr/>
              <p:nvPr/>
            </p:nvSpPr>
            <p:spPr>
              <a:xfrm>
                <a:off x="1975327" y="2948888"/>
                <a:ext cx="1223204" cy="115929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495081" y="2963983"/>
                <a:ext cx="1223204" cy="115929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2940151" y="481829"/>
            <a:ext cx="2464757" cy="993827"/>
            <a:chOff x="2940151" y="481829"/>
            <a:chExt cx="2464757" cy="993827"/>
          </a:xfrm>
        </p:grpSpPr>
        <p:sp>
          <p:nvSpPr>
            <p:cNvPr id="26" name="文本框 25"/>
            <p:cNvSpPr txBox="1"/>
            <p:nvPr/>
          </p:nvSpPr>
          <p:spPr>
            <a:xfrm>
              <a:off x="3517301" y="708063"/>
              <a:ext cx="1887607" cy="510778"/>
            </a:xfrm>
            <a:prstGeom prst="round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书写要规范</a:t>
              </a: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22523">
              <a:off x="2940151" y="481829"/>
              <a:ext cx="724478" cy="993827"/>
            </a:xfrm>
            <a:prstGeom prst="rect">
              <a:avLst/>
            </a:prstGeom>
          </p:spPr>
        </p:pic>
      </p:grpSp>
      <p:pic>
        <p:nvPicPr>
          <p:cNvPr id="2" name="屉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44294" y="3170642"/>
            <a:ext cx="1176708" cy="107289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067908" y="-81475"/>
            <a:ext cx="1401768" cy="4646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372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40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560023" y="827159"/>
            <a:ext cx="1799947" cy="646986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作   业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304118" y="1867870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带着自己的阅读目的再读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竹节人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304118" y="2526300"/>
            <a:ext cx="62889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和同学或者家人分享阅读中的收获。</a:t>
            </a:r>
          </a:p>
        </p:txBody>
      </p:sp>
    </p:spTree>
    <p:extLst>
      <p:ext uri="{BB962C8B-B14F-4D97-AF65-F5344CB8AC3E}">
        <p14:creationId xmlns:p14="http://schemas.microsoft.com/office/powerpoint/2010/main" val="286128846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49937" y="997131"/>
            <a:ext cx="7340703" cy="3058546"/>
            <a:chOff x="970198" y="903596"/>
            <a:chExt cx="7340703" cy="3058546"/>
          </a:xfrm>
        </p:grpSpPr>
        <p:sp>
          <p:nvSpPr>
            <p:cNvPr id="48" name="TextBox 16"/>
            <p:cNvSpPr txBox="1"/>
            <p:nvPr/>
          </p:nvSpPr>
          <p:spPr>
            <a:xfrm>
              <a:off x="970198" y="912184"/>
              <a:ext cx="2008739" cy="71508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叙事性的</a:t>
              </a:r>
              <a:r>
                <a:rPr lang="en-US" altLang="zh-CN" dirty="0">
                  <a:latin typeface="黑体" panose="02010609060101010101" pitchFamily="49" charset="-122"/>
                  <a:ea typeface="黑体" panose="02010609060101010101" pitchFamily="49" charset="-122"/>
                </a:rPr>
                <a:t>         </a:t>
              </a:r>
            </a:p>
            <a:p>
              <a:r>
                <a:rPr lang="en-US" altLang="zh-CN" dirty="0">
                  <a:latin typeface="黑体" panose="02010609060101010101" pitchFamily="49" charset="-122"/>
                  <a:ea typeface="黑体" panose="02010609060101010101" pitchFamily="49" charset="-122"/>
                </a:rPr>
                <a:t>  《</a:t>
              </a:r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竹节人</a:t>
              </a:r>
              <a:r>
                <a:rPr lang="en-US" altLang="zh-CN" dirty="0">
                  <a:latin typeface="黑体" panose="02010609060101010101" pitchFamily="49" charset="-122"/>
                  <a:ea typeface="黑体" panose="02010609060101010101" pitchFamily="49" charset="-122"/>
                </a:rPr>
                <a:t>》</a:t>
              </a:r>
              <a:endParaRPr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9" name="TextBox 17"/>
            <p:cNvSpPr txBox="1"/>
            <p:nvPr/>
          </p:nvSpPr>
          <p:spPr>
            <a:xfrm>
              <a:off x="6261850" y="903596"/>
              <a:ext cx="2039859" cy="71508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7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实用性的</a:t>
              </a:r>
              <a:endParaRPr lang="en-US" altLang="zh-CN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en-US" altLang="zh-CN" dirty="0">
                  <a:latin typeface="黑体" panose="02010609060101010101" pitchFamily="49" charset="-122"/>
                  <a:ea typeface="黑体" panose="02010609060101010101" pitchFamily="49" charset="-122"/>
                </a:rPr>
                <a:t> 《</a:t>
              </a:r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玩具说明书</a:t>
              </a:r>
              <a:r>
                <a:rPr lang="en-US" altLang="zh-CN" dirty="0">
                  <a:latin typeface="黑体" panose="02010609060101010101" pitchFamily="49" charset="-122"/>
                  <a:ea typeface="黑体" panose="02010609060101010101" pitchFamily="49" charset="-122"/>
                </a:rPr>
                <a:t>》</a:t>
              </a:r>
              <a:endParaRPr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2912529" y="2269582"/>
              <a:ext cx="2575121" cy="1692181"/>
              <a:chOff x="3237579" y="2824070"/>
              <a:chExt cx="3425765" cy="2178387"/>
            </a:xfrm>
          </p:grpSpPr>
          <p:pic>
            <p:nvPicPr>
              <p:cNvPr id="65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6554" y="2824070"/>
                <a:ext cx="2363378" cy="172399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66" name="燕尾形箭头 65"/>
              <p:cNvSpPr/>
              <p:nvPr/>
            </p:nvSpPr>
            <p:spPr>
              <a:xfrm>
                <a:off x="3237579" y="3473728"/>
                <a:ext cx="774230" cy="548287"/>
              </a:xfrm>
              <a:prstGeom prst="notchedRightArrow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7" name="TextBox 23"/>
              <p:cNvSpPr txBox="1"/>
              <p:nvPr/>
            </p:nvSpPr>
            <p:spPr>
              <a:xfrm>
                <a:off x="4342692" y="4512244"/>
                <a:ext cx="2320652" cy="490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筛选相关信息</a:t>
                </a: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6444614" y="1661597"/>
              <a:ext cx="1513417" cy="533633"/>
              <a:chOff x="9665491" y="2139131"/>
              <a:chExt cx="1526800" cy="686959"/>
            </a:xfrm>
          </p:grpSpPr>
          <p:sp>
            <p:nvSpPr>
              <p:cNvPr id="63" name="上下箭头 62"/>
              <p:cNvSpPr/>
              <p:nvPr/>
            </p:nvSpPr>
            <p:spPr>
              <a:xfrm>
                <a:off x="10331495" y="2139131"/>
                <a:ext cx="413665" cy="686959"/>
              </a:xfrm>
              <a:prstGeom prst="upDownArrow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4" name="TextBox 25"/>
              <p:cNvSpPr txBox="1"/>
              <p:nvPr/>
            </p:nvSpPr>
            <p:spPr>
              <a:xfrm>
                <a:off x="9665491" y="2203285"/>
                <a:ext cx="1526800" cy="475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反思</a:t>
                </a: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985948" y="1654638"/>
              <a:ext cx="2875800" cy="2263853"/>
              <a:chOff x="82364" y="1821083"/>
              <a:chExt cx="3825766" cy="2914313"/>
            </a:xfrm>
          </p:grpSpPr>
          <p:sp>
            <p:nvSpPr>
              <p:cNvPr id="58" name="TextBox 21"/>
              <p:cNvSpPr txBox="1"/>
              <p:nvPr/>
            </p:nvSpPr>
            <p:spPr>
              <a:xfrm>
                <a:off x="107294" y="4245184"/>
                <a:ext cx="2613950" cy="490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带着目的去阅读</a:t>
                </a:r>
              </a:p>
            </p:txBody>
          </p:sp>
          <p:grpSp>
            <p:nvGrpSpPr>
              <p:cNvPr id="59" name="组合 58"/>
              <p:cNvGrpSpPr/>
              <p:nvPr/>
            </p:nvGrpSpPr>
            <p:grpSpPr>
              <a:xfrm>
                <a:off x="831689" y="1821083"/>
                <a:ext cx="3076441" cy="722370"/>
                <a:chOff x="831689" y="1821083"/>
                <a:chExt cx="3076441" cy="722370"/>
              </a:xfrm>
            </p:grpSpPr>
            <p:sp>
              <p:nvSpPr>
                <p:cNvPr id="61" name="燕尾形箭头 60"/>
                <p:cNvSpPr/>
                <p:nvPr/>
              </p:nvSpPr>
              <p:spPr>
                <a:xfrm rot="5400000">
                  <a:off x="753437" y="1899335"/>
                  <a:ext cx="722370" cy="565866"/>
                </a:xfrm>
                <a:prstGeom prst="notchedRightArrow">
                  <a:avLst>
                    <a:gd name="adj1" fmla="val 50000"/>
                    <a:gd name="adj2" fmla="val 66445"/>
                  </a:avLst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62" name="TextBox 22"/>
                <p:cNvSpPr txBox="1"/>
                <p:nvPr/>
              </p:nvSpPr>
              <p:spPr>
                <a:xfrm>
                  <a:off x="1259524" y="1862186"/>
                  <a:ext cx="2648606" cy="4754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dirty="0">
                      <a:solidFill>
                        <a:srgbClr val="C0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明确任务</a:t>
                  </a:r>
                </a:p>
              </p:txBody>
            </p:sp>
          </p:grpSp>
          <p:pic>
            <p:nvPicPr>
              <p:cNvPr id="60" name="Picture 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2364" y="2633637"/>
                <a:ext cx="2354318" cy="163559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53" name="组合 52"/>
            <p:cNvGrpSpPr/>
            <p:nvPr/>
          </p:nvGrpSpPr>
          <p:grpSpPr>
            <a:xfrm>
              <a:off x="5634401" y="2292756"/>
              <a:ext cx="2676500" cy="1669386"/>
              <a:chOff x="5634401" y="2292756"/>
              <a:chExt cx="2676500" cy="1669386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5634401" y="2725452"/>
                <a:ext cx="2676500" cy="1236690"/>
                <a:chOff x="7289354" y="3505900"/>
                <a:chExt cx="3560633" cy="1592022"/>
              </a:xfrm>
            </p:grpSpPr>
            <p:sp>
              <p:nvSpPr>
                <p:cNvPr id="56" name="燕尾形箭头 55"/>
                <p:cNvSpPr/>
                <p:nvPr/>
              </p:nvSpPr>
              <p:spPr>
                <a:xfrm>
                  <a:off x="7289354" y="3505900"/>
                  <a:ext cx="819871" cy="579572"/>
                </a:xfrm>
                <a:prstGeom prst="notchedRightArrow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7" name="TextBox 24"/>
                <p:cNvSpPr txBox="1"/>
                <p:nvPr/>
              </p:nvSpPr>
              <p:spPr>
                <a:xfrm>
                  <a:off x="8291344" y="4607710"/>
                  <a:ext cx="2558643" cy="490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 </a:t>
                  </a:r>
                  <a:r>
                    <a:rPr lang="zh-CN" altLang="en-US" dirty="0">
                      <a:solidFill>
                        <a:srgbClr val="C0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完成阅读任务</a:t>
                  </a:r>
                </a:p>
              </p:txBody>
            </p:sp>
          </p:grpSp>
          <p:pic>
            <p:nvPicPr>
              <p:cNvPr id="55" name="图片 5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32127" y="2292756"/>
                <a:ext cx="1851775" cy="1298951"/>
              </a:xfrm>
              <a:prstGeom prst="rect">
                <a:avLst/>
              </a:prstGeom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17" name="组合 16"/>
          <p:cNvGrpSpPr/>
          <p:nvPr/>
        </p:nvGrpSpPr>
        <p:grpSpPr>
          <a:xfrm>
            <a:off x="3645184" y="2326752"/>
            <a:ext cx="4456989" cy="1393697"/>
            <a:chOff x="3674686" y="2880702"/>
            <a:chExt cx="4456989" cy="1393697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686" y="2880702"/>
              <a:ext cx="1773619" cy="13936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358" y="2915305"/>
              <a:ext cx="1811317" cy="1265423"/>
            </a:xfrm>
            <a:prstGeom prst="rect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3" name="TextBox 17"/>
          <p:cNvSpPr txBox="1"/>
          <p:nvPr/>
        </p:nvSpPr>
        <p:spPr>
          <a:xfrm>
            <a:off x="6230431" y="980104"/>
            <a:ext cx="2039859" cy="7491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7F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600" b="1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阅读目的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6188" y="846723"/>
            <a:ext cx="3953851" cy="860475"/>
          </a:xfrm>
          <a:prstGeom prst="rect">
            <a:avLst/>
          </a:prstGeom>
          <a:ln w="1270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87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977" y="1064149"/>
            <a:ext cx="6666046" cy="2617557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30518" y="4374426"/>
              <a:ext cx="997802" cy="620540"/>
              <a:chOff x="130518" y="4374426"/>
              <a:chExt cx="997802" cy="620540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130518" y="4454166"/>
                <a:ext cx="9978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400" b="1" dirty="0">
                    <a:solidFill>
                      <a:srgbClr val="0A4F01"/>
                    </a:solidFill>
                    <a:latin typeface="汉仪松阳体 W"/>
                    <a:ea typeface="汉仪松阳体 W"/>
                    <a:cs typeface="汉仪松阳体 W"/>
                  </a:rPr>
                  <a:t>六</a:t>
                </a:r>
                <a:r>
                  <a:rPr kumimoji="1" lang="zh-CN" altLang="en-US" sz="1400" dirty="0">
                    <a:solidFill>
                      <a:srgbClr val="0A4F01"/>
                    </a:solidFill>
                    <a:latin typeface="汉仪松阳体 W"/>
                    <a:ea typeface="汉仪松阳体 W"/>
                    <a:cs typeface="汉仪松阳体 W"/>
                  </a:rPr>
                  <a:t>年级</a:t>
                </a:r>
              </a:p>
            </p:txBody>
          </p:sp>
          <p:sp>
            <p:nvSpPr>
              <p:cNvPr id="14" name="云形标注 13"/>
              <p:cNvSpPr/>
              <p:nvPr/>
            </p:nvSpPr>
            <p:spPr>
              <a:xfrm>
                <a:off x="204951" y="4374426"/>
                <a:ext cx="848934" cy="620540"/>
              </a:xfrm>
              <a:prstGeom prst="cloudCallout">
                <a:avLst/>
              </a:prstGeom>
              <a:noFill/>
              <a:ln>
                <a:solidFill>
                  <a:srgbClr val="0F770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1548250" y="3007780"/>
            <a:ext cx="3796268" cy="400110"/>
            <a:chOff x="1548250" y="3007780"/>
            <a:chExt cx="3796268" cy="400110"/>
          </a:xfrm>
        </p:grpSpPr>
        <p:sp>
          <p:nvSpPr>
            <p:cNvPr id="12" name="文本框 11"/>
            <p:cNvSpPr txBox="1"/>
            <p:nvPr/>
          </p:nvSpPr>
          <p:spPr>
            <a:xfrm>
              <a:off x="1548250" y="300778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2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2044457" y="3068506"/>
              <a:ext cx="3300061" cy="278659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344518" y="2061639"/>
            <a:ext cx="3466108" cy="1967987"/>
            <a:chOff x="5344518" y="2061639"/>
            <a:chExt cx="3466108" cy="1967987"/>
          </a:xfrm>
        </p:grpSpPr>
        <p:sp>
          <p:nvSpPr>
            <p:cNvPr id="15" name="文本框 14"/>
            <p:cNvSpPr txBox="1"/>
            <p:nvPr/>
          </p:nvSpPr>
          <p:spPr>
            <a:xfrm>
              <a:off x="5344518" y="3045753"/>
              <a:ext cx="3417224" cy="983873"/>
            </a:xfrm>
            <a:prstGeom prst="cloudCallout">
              <a:avLst>
                <a:gd name="adj1" fmla="val -42018"/>
                <a:gd name="adj2" fmla="val -48641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FF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 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怎样完成这个阅读任务？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8759" y="2061639"/>
              <a:ext cx="1181867" cy="118186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2829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977" y="1064149"/>
            <a:ext cx="6666046" cy="2617557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30518" y="4374426"/>
              <a:ext cx="997802" cy="620540"/>
              <a:chOff x="130518" y="4374426"/>
              <a:chExt cx="997802" cy="620540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130518" y="4454166"/>
                <a:ext cx="9978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400" b="1" dirty="0">
                    <a:solidFill>
                      <a:srgbClr val="0A4F01"/>
                    </a:solidFill>
                    <a:latin typeface="汉仪松阳体 W"/>
                    <a:ea typeface="汉仪松阳体 W"/>
                    <a:cs typeface="汉仪松阳体 W"/>
                  </a:rPr>
                  <a:t>六</a:t>
                </a:r>
                <a:r>
                  <a:rPr kumimoji="1" lang="zh-CN" altLang="en-US" sz="1400" dirty="0">
                    <a:solidFill>
                      <a:srgbClr val="0A4F01"/>
                    </a:solidFill>
                    <a:latin typeface="汉仪松阳体 W"/>
                    <a:ea typeface="汉仪松阳体 W"/>
                    <a:cs typeface="汉仪松阳体 W"/>
                  </a:rPr>
                  <a:t>年级</a:t>
                </a:r>
              </a:p>
            </p:txBody>
          </p:sp>
          <p:sp>
            <p:nvSpPr>
              <p:cNvPr id="14" name="云形标注 13"/>
              <p:cNvSpPr/>
              <p:nvPr/>
            </p:nvSpPr>
            <p:spPr>
              <a:xfrm>
                <a:off x="204951" y="4374426"/>
                <a:ext cx="848934" cy="620540"/>
              </a:xfrm>
              <a:prstGeom prst="cloudCallout">
                <a:avLst/>
              </a:prstGeom>
              <a:noFill/>
              <a:ln>
                <a:solidFill>
                  <a:srgbClr val="0F770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1013532" y="394238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细读相关段落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707515" y="3942386"/>
            <a:ext cx="2129778" cy="400110"/>
            <a:chOff x="4337125" y="3832804"/>
            <a:chExt cx="2129778" cy="400110"/>
          </a:xfrm>
        </p:grpSpPr>
        <p:sp>
          <p:nvSpPr>
            <p:cNvPr id="13" name="文本框 12"/>
            <p:cNvSpPr txBox="1"/>
            <p:nvPr/>
          </p:nvSpPr>
          <p:spPr>
            <a:xfrm>
              <a:off x="4615114" y="3832804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批画品味乐趣 </a:t>
              </a:r>
            </a:p>
          </p:txBody>
        </p:sp>
        <p:sp>
          <p:nvSpPr>
            <p:cNvPr id="4" name="右箭头 3"/>
            <p:cNvSpPr/>
            <p:nvPr/>
          </p:nvSpPr>
          <p:spPr>
            <a:xfrm>
              <a:off x="4337125" y="3911922"/>
              <a:ext cx="283376" cy="241874"/>
            </a:xfrm>
            <a:prstGeom prst="rightArrow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654748" y="3940543"/>
            <a:ext cx="1987959" cy="400110"/>
            <a:chOff x="6294267" y="3840696"/>
            <a:chExt cx="1987959" cy="400110"/>
          </a:xfrm>
        </p:grpSpPr>
        <p:sp>
          <p:nvSpPr>
            <p:cNvPr id="17" name="文本框 16"/>
            <p:cNvSpPr txBox="1"/>
            <p:nvPr/>
          </p:nvSpPr>
          <p:spPr>
            <a:xfrm>
              <a:off x="6558677" y="3840696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交流分享体会</a:t>
              </a:r>
            </a:p>
          </p:txBody>
        </p:sp>
        <p:sp>
          <p:nvSpPr>
            <p:cNvPr id="18" name="右箭头 17"/>
            <p:cNvSpPr/>
            <p:nvPr/>
          </p:nvSpPr>
          <p:spPr>
            <a:xfrm>
              <a:off x="6294267" y="3919814"/>
              <a:ext cx="283376" cy="241874"/>
            </a:xfrm>
            <a:prstGeom prst="rightArrow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2" name="2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6284" y="4481496"/>
            <a:ext cx="406400" cy="40640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5344518" y="2061639"/>
            <a:ext cx="3466108" cy="1967987"/>
            <a:chOff x="5108212" y="1762947"/>
            <a:chExt cx="3466108" cy="1967987"/>
          </a:xfrm>
        </p:grpSpPr>
        <p:sp>
          <p:nvSpPr>
            <p:cNvPr id="30" name="文本框 29"/>
            <p:cNvSpPr txBox="1"/>
            <p:nvPr/>
          </p:nvSpPr>
          <p:spPr>
            <a:xfrm>
              <a:off x="5108212" y="2747061"/>
              <a:ext cx="3417224" cy="983873"/>
            </a:xfrm>
            <a:prstGeom prst="cloudCallout">
              <a:avLst>
                <a:gd name="adj1" fmla="val -42018"/>
                <a:gd name="adj2" fmla="val -48641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FF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 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怎样完成这个阅读任务？</a:t>
              </a: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2453" y="1762947"/>
              <a:ext cx="1181867" cy="1181867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/>
        </p:nvSpPr>
        <p:spPr>
          <a:xfrm>
            <a:off x="1548250" y="300778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2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2044457" y="3068506"/>
            <a:ext cx="3300061" cy="278659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51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651995" y="1543694"/>
            <a:ext cx="6539876" cy="1634490"/>
          </a:xfrm>
          <a:prstGeom prst="round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自主学习：</a:t>
            </a:r>
            <a:endParaRPr lang="en-US" altLang="zh-CN" sz="24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细读相关段落，体会传统玩具给人们带来的乐趣。 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61412" y="123010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2269" y="2380046"/>
            <a:ext cx="286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60800" y="357892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20" name="文本框 19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30518" y="4374426"/>
              <a:ext cx="997802" cy="620540"/>
              <a:chOff x="130518" y="4374426"/>
              <a:chExt cx="997802" cy="620540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130518" y="4454166"/>
                <a:ext cx="9978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400" b="1" dirty="0">
                    <a:solidFill>
                      <a:srgbClr val="0A4F01"/>
                    </a:solidFill>
                    <a:latin typeface="汉仪松阳体 W"/>
                    <a:ea typeface="汉仪松阳体 W"/>
                    <a:cs typeface="汉仪松阳体 W"/>
                  </a:rPr>
                  <a:t>六</a:t>
                </a:r>
                <a:r>
                  <a:rPr kumimoji="1" lang="zh-CN" altLang="en-US" sz="1400" dirty="0">
                    <a:solidFill>
                      <a:srgbClr val="0A4F01"/>
                    </a:solidFill>
                    <a:latin typeface="汉仪松阳体 W"/>
                    <a:ea typeface="汉仪松阳体 W"/>
                    <a:cs typeface="汉仪松阳体 W"/>
                  </a:rPr>
                  <a:t>年级</a:t>
                </a:r>
              </a:p>
            </p:txBody>
          </p:sp>
          <p:sp>
            <p:nvSpPr>
              <p:cNvPr id="23" name="云形标注 22"/>
              <p:cNvSpPr/>
              <p:nvPr/>
            </p:nvSpPr>
            <p:spPr>
              <a:xfrm>
                <a:off x="204951" y="4374426"/>
                <a:ext cx="848934" cy="620540"/>
              </a:xfrm>
              <a:prstGeom prst="cloudCallout">
                <a:avLst/>
              </a:prstGeom>
              <a:noFill/>
              <a:ln>
                <a:solidFill>
                  <a:srgbClr val="0F770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7" name="文本框 16"/>
          <p:cNvSpPr txBox="1"/>
          <p:nvPr/>
        </p:nvSpPr>
        <p:spPr>
          <a:xfrm>
            <a:off x="1815363" y="2667824"/>
            <a:ext cx="6539876" cy="44267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想一想，“乐趣”表现在哪些方面？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289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967124" y="1119604"/>
            <a:ext cx="7978665" cy="3058962"/>
            <a:chOff x="967124" y="1119604"/>
            <a:chExt cx="7978665" cy="3058962"/>
          </a:xfrm>
        </p:grpSpPr>
        <p:sp>
          <p:nvSpPr>
            <p:cNvPr id="4" name="文本框 3"/>
            <p:cNvSpPr txBox="1"/>
            <p:nvPr/>
          </p:nvSpPr>
          <p:spPr>
            <a:xfrm>
              <a:off x="1053885" y="1119604"/>
              <a:ext cx="789190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把穿着九个竹节的鞋线嵌入课桌裂缝里，在下面一拉紧，那</a:t>
              </a:r>
              <a:endPara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立在裂缝上的竹节们就站成一个壮士模样，叉腿张胳膊，威风凛</a:t>
              </a:r>
              <a:endPara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凛，跟现今健美比赛中那脖子老粗、浑身疙瘩肉的小伙子差不多。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67124" y="2701238"/>
              <a:ext cx="7494359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    将鞋线一松一紧，那竹节人就手舞之，身摆之地动起来。两</a:t>
              </a:r>
              <a:endPara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个竹节人放在一起，那就是搏斗了，没头没脑地对打着，不知疲</a:t>
              </a:r>
              <a:endPara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倦，也永不会倒下。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361412" y="123010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61412" y="23800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60800" y="357892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09571" y="1307865"/>
            <a:ext cx="751840" cy="1923858"/>
            <a:chOff x="7726567" y="1414022"/>
            <a:chExt cx="751840" cy="1923858"/>
          </a:xfrm>
        </p:grpSpPr>
        <p:sp>
          <p:nvSpPr>
            <p:cNvPr id="13" name="文本框 12"/>
            <p:cNvSpPr txBox="1"/>
            <p:nvPr/>
          </p:nvSpPr>
          <p:spPr>
            <a:xfrm>
              <a:off x="7726567" y="1414022"/>
              <a:ext cx="616831" cy="562213"/>
            </a:xfrm>
            <a:prstGeom prst="cloudCallout">
              <a:avLst>
                <a:gd name="adj1" fmla="val 91373"/>
                <a:gd name="adj2" fmla="val -14908"/>
              </a:avLst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静 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786809" y="2775667"/>
              <a:ext cx="691598" cy="562213"/>
            </a:xfrm>
            <a:prstGeom prst="cloudCallout">
              <a:avLst>
                <a:gd name="adj1" fmla="val 68884"/>
                <a:gd name="adj2" fmla="val 13496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动</a:t>
              </a: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292870" y="3845500"/>
            <a:ext cx="1335256" cy="562213"/>
          </a:xfrm>
          <a:prstGeom prst="cloudCallout">
            <a:avLst>
              <a:gd name="adj1" fmla="val 31081"/>
              <a:gd name="adj2" fmla="val -83461"/>
            </a:avLst>
          </a:prstGeom>
          <a:solidFill>
            <a:schemeClr val="bg1"/>
          </a:solidFill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一起玩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997987" y="659718"/>
            <a:ext cx="1335256" cy="562213"/>
          </a:xfrm>
          <a:prstGeom prst="cloudCallout">
            <a:avLst>
              <a:gd name="adj1" fmla="val -41087"/>
              <a:gd name="adj2" fmla="val 56083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自己玩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1128320" y="2010882"/>
            <a:ext cx="7101280" cy="493755"/>
            <a:chOff x="1128320" y="2010882"/>
            <a:chExt cx="7101280" cy="493755"/>
          </a:xfrm>
        </p:grpSpPr>
        <p:cxnSp>
          <p:nvCxnSpPr>
            <p:cNvPr id="7" name="直接连接符 6"/>
            <p:cNvCxnSpPr/>
            <p:nvPr/>
          </p:nvCxnSpPr>
          <p:spPr>
            <a:xfrm flipV="1">
              <a:off x="4699348" y="2010882"/>
              <a:ext cx="461049" cy="123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6000108" y="2010882"/>
              <a:ext cx="1253447" cy="49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7545619" y="2015826"/>
              <a:ext cx="68398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128320" y="2498709"/>
              <a:ext cx="290624" cy="59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3945277" y="2467930"/>
            <a:ext cx="2531549" cy="15736"/>
            <a:chOff x="3939269" y="2509930"/>
            <a:chExt cx="2383576" cy="7021"/>
          </a:xfrm>
        </p:grpSpPr>
        <p:cxnSp>
          <p:nvCxnSpPr>
            <p:cNvPr id="36" name="直接连接符 35"/>
            <p:cNvCxnSpPr/>
            <p:nvPr/>
          </p:nvCxnSpPr>
          <p:spPr>
            <a:xfrm flipV="1">
              <a:off x="3939269" y="2509930"/>
              <a:ext cx="894366" cy="70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5160163" y="2516950"/>
              <a:ext cx="1162682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4895165" y="3137510"/>
            <a:ext cx="1721396" cy="623"/>
            <a:chOff x="4523268" y="2747719"/>
            <a:chExt cx="1721396" cy="623"/>
          </a:xfrm>
        </p:grpSpPr>
        <p:cxnSp>
          <p:nvCxnSpPr>
            <p:cNvPr id="42" name="直接连接符 41"/>
            <p:cNvCxnSpPr/>
            <p:nvPr/>
          </p:nvCxnSpPr>
          <p:spPr>
            <a:xfrm>
              <a:off x="4523268" y="2748342"/>
              <a:ext cx="706033" cy="0"/>
            </a:xfrm>
            <a:prstGeom prst="line">
              <a:avLst/>
            </a:prstGeom>
            <a:ln w="28575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5538631" y="2747719"/>
              <a:ext cx="706033" cy="0"/>
            </a:xfrm>
            <a:prstGeom prst="line">
              <a:avLst/>
            </a:prstGeom>
            <a:ln w="28575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47" name="图片 46">
            <a:extLst>
              <a:ext uri="{FF2B5EF4-FFF2-40B4-BE49-F238E27FC236}">
                <a16:creationId xmlns:a16="http://schemas.microsoft.com/office/drawing/2014/main" id="{E5AEA873-B0D3-457A-B60F-50E2A1C972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6820" y="2325818"/>
            <a:ext cx="568369" cy="4456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527353" y="430789"/>
            <a:ext cx="2112749" cy="815423"/>
            <a:chOff x="767611" y="430047"/>
            <a:chExt cx="2112749" cy="815423"/>
          </a:xfrm>
        </p:grpSpPr>
        <p:sp>
          <p:nvSpPr>
            <p:cNvPr id="9" name="文本框 8"/>
            <p:cNvSpPr txBox="1"/>
            <p:nvPr/>
          </p:nvSpPr>
          <p:spPr>
            <a:xfrm>
              <a:off x="1361412" y="430047"/>
              <a:ext cx="1518948" cy="510778"/>
            </a:xfrm>
            <a:prstGeom prst="roundRect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玩耍之乐</a:t>
              </a:r>
              <a:endPara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611" y="538146"/>
              <a:ext cx="721414" cy="707324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40" name="文本框 39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30518" y="4374426"/>
              <a:ext cx="997802" cy="620540"/>
              <a:chOff x="130518" y="4374426"/>
              <a:chExt cx="997802" cy="620540"/>
            </a:xfrm>
          </p:grpSpPr>
          <p:sp>
            <p:nvSpPr>
              <p:cNvPr id="43" name="文本框 42"/>
              <p:cNvSpPr txBox="1"/>
              <p:nvPr/>
            </p:nvSpPr>
            <p:spPr>
              <a:xfrm>
                <a:off x="130518" y="4454166"/>
                <a:ext cx="9978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400" b="1" dirty="0">
                    <a:solidFill>
                      <a:srgbClr val="0A4F01"/>
                    </a:solidFill>
                    <a:latin typeface="汉仪松阳体 W"/>
                    <a:ea typeface="汉仪松阳体 W"/>
                    <a:cs typeface="汉仪松阳体 W"/>
                  </a:rPr>
                  <a:t>六</a:t>
                </a:r>
                <a:r>
                  <a:rPr kumimoji="1" lang="zh-CN" altLang="en-US" sz="1400" dirty="0">
                    <a:solidFill>
                      <a:srgbClr val="0A4F01"/>
                    </a:solidFill>
                    <a:latin typeface="汉仪松阳体 W"/>
                    <a:ea typeface="汉仪松阳体 W"/>
                    <a:cs typeface="汉仪松阳体 W"/>
                  </a:rPr>
                  <a:t>年级</a:t>
                </a:r>
              </a:p>
            </p:txBody>
          </p:sp>
          <p:sp>
            <p:nvSpPr>
              <p:cNvPr id="44" name="云形标注 43"/>
              <p:cNvSpPr/>
              <p:nvPr/>
            </p:nvSpPr>
            <p:spPr>
              <a:xfrm>
                <a:off x="204951" y="4374426"/>
                <a:ext cx="848934" cy="620540"/>
              </a:xfrm>
              <a:prstGeom prst="cloudCallout">
                <a:avLst/>
              </a:prstGeom>
              <a:noFill/>
              <a:ln>
                <a:solidFill>
                  <a:srgbClr val="0F770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6" name="2-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0800" y="4525763"/>
            <a:ext cx="406400" cy="40640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572000" y="589436"/>
            <a:ext cx="1615202" cy="51077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想象画面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67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  <p:bldP spid="21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69391" y="1771747"/>
            <a:ext cx="3668661" cy="2487955"/>
            <a:chOff x="629418" y="1683832"/>
            <a:chExt cx="3457070" cy="2279779"/>
          </a:xfrm>
        </p:grpSpPr>
        <p:grpSp>
          <p:nvGrpSpPr>
            <p:cNvPr id="15" name="组合 14"/>
            <p:cNvGrpSpPr/>
            <p:nvPr/>
          </p:nvGrpSpPr>
          <p:grpSpPr>
            <a:xfrm>
              <a:off x="629418" y="1683832"/>
              <a:ext cx="3457070" cy="2279777"/>
              <a:chOff x="2366404" y="1520932"/>
              <a:chExt cx="4518398" cy="2746361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2366404" y="1559755"/>
                <a:ext cx="4518398" cy="2707538"/>
                <a:chOff x="3478564" y="1772515"/>
                <a:chExt cx="3149188" cy="1947296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4362704" y="918299"/>
                  <a:ext cx="1410832" cy="3119263"/>
                </a:xfrm>
                <a:prstGeom prst="rect">
                  <a:avLst/>
                </a:prstGeom>
              </p:spPr>
            </p:pic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4783226" y="1875286"/>
                  <a:ext cx="539863" cy="3149188"/>
                </a:xfrm>
                <a:prstGeom prst="rect">
                  <a:avLst/>
                </a:prstGeom>
              </p:spPr>
            </p:pic>
          </p:grpSp>
          <p:sp>
            <p:nvSpPr>
              <p:cNvPr id="13" name="文本框 12"/>
              <p:cNvSpPr txBox="1"/>
              <p:nvPr/>
            </p:nvSpPr>
            <p:spPr>
              <a:xfrm>
                <a:off x="2452548" y="1520932"/>
                <a:ext cx="480203" cy="370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</a:rPr>
                  <a:t>11</a:t>
                </a:r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2448112" y="1984033"/>
                <a:ext cx="480203" cy="370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</a:rPr>
                  <a:t>12</a:t>
                </a:r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2448112" y="2521716"/>
                <a:ext cx="480203" cy="370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</a:rPr>
                  <a:t>13</a:t>
                </a:r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2458561" y="3003355"/>
                <a:ext cx="480203" cy="370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</a:rPr>
                  <a:t>14</a:t>
                </a:r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2454147" y="3272243"/>
                <a:ext cx="480203" cy="370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</a:rPr>
                  <a:t>15</a:t>
                </a:r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704745" y="1691857"/>
              <a:ext cx="3355542" cy="227175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3198150" y="942767"/>
            <a:ext cx="5416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破课桌，俨然一个叱咤风云的古战场。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204234" y="1761093"/>
            <a:ext cx="2766502" cy="2801600"/>
          </a:xfrm>
          <a:prstGeom prst="wedgeRoundRectCallout">
            <a:avLst>
              <a:gd name="adj1" fmla="val 43364"/>
              <a:gd name="adj2" fmla="val -58470"/>
              <a:gd name="adj3" fmla="val 16667"/>
            </a:avLst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   教室里的课桌破旧得看不出年纪，桌面上是一道道豁开的裂缝，像黄河长江，一不小心，铅笔就从裂缝里掉下去了。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而现在，这些裂缝正好用来玩竹节人。</a:t>
            </a:r>
            <a:endParaRPr lang="en-US" altLang="zh-CN" sz="2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053" y="1468699"/>
            <a:ext cx="3847399" cy="2564932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4319025" y="1850130"/>
            <a:ext cx="1851260" cy="20614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6429023" y="1850130"/>
            <a:ext cx="1398235" cy="20525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2-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4234" y="4603392"/>
            <a:ext cx="406400" cy="4064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527353" y="430789"/>
            <a:ext cx="2112749" cy="815423"/>
            <a:chOff x="767611" y="430047"/>
            <a:chExt cx="2112749" cy="815423"/>
          </a:xfrm>
        </p:grpSpPr>
        <p:sp>
          <p:nvSpPr>
            <p:cNvPr id="21" name="文本框 20"/>
            <p:cNvSpPr txBox="1"/>
            <p:nvPr/>
          </p:nvSpPr>
          <p:spPr>
            <a:xfrm>
              <a:off x="1361412" y="430047"/>
              <a:ext cx="1518948" cy="510778"/>
            </a:xfrm>
            <a:prstGeom prst="roundRect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玩耍之乐</a:t>
              </a:r>
              <a:endPara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611" y="538146"/>
              <a:ext cx="721414" cy="707324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4604903" y="561305"/>
            <a:ext cx="1456849" cy="51077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归类梳理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30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/>
      <p:bldP spid="25" grpId="0" animBg="1"/>
      <p:bldP spid="4" grpId="0" animBg="1"/>
      <p:bldP spid="20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751450" y="1136077"/>
            <a:ext cx="7719445" cy="3198074"/>
            <a:chOff x="751450" y="1136077"/>
            <a:chExt cx="7719445" cy="3198074"/>
          </a:xfrm>
        </p:grpSpPr>
        <p:sp>
          <p:nvSpPr>
            <p:cNvPr id="11" name="文本框 10"/>
            <p:cNvSpPr txBox="1"/>
            <p:nvPr/>
          </p:nvSpPr>
          <p:spPr>
            <a:xfrm>
              <a:off x="809308" y="1136077"/>
              <a:ext cx="7661587" cy="140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    下课时，教室里摆开场子，吸引了一圈黑脑袋，攒着观战，还</a:t>
              </a:r>
              <a:endPara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跺脚拍手，咋咋呼呼，好不热闹。常要等老师进来，才知道已经上</a:t>
              </a:r>
              <a:endPara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课，便一哄作鸟兽散。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71661" y="2428368"/>
              <a:ext cx="7622600" cy="943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    上课了，意兴依然不减，手痒痒的，将课本竖在面前当屏风，</a:t>
              </a:r>
              <a:endPara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跟同桌在课桌上又搏将起来，这会儿，嘴里不便咚锵。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51450" y="3390623"/>
              <a:ext cx="7622600" cy="943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    偏偏后面的同学不知趣，看得入了迷，伸长脖子，恨不能从我</a:t>
              </a:r>
              <a:endPara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们肩膀上探过来，被那虎视眈眈的老师看出了破绽。</a:t>
              </a:r>
            </a:p>
          </p:txBody>
        </p:sp>
      </p:grpSp>
      <p:sp>
        <p:nvSpPr>
          <p:cNvPr id="4" name="圆角矩形 3"/>
          <p:cNvSpPr/>
          <p:nvPr/>
        </p:nvSpPr>
        <p:spPr>
          <a:xfrm>
            <a:off x="5192033" y="1263429"/>
            <a:ext cx="1304818" cy="30332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4640101" y="3522688"/>
            <a:ext cx="835666" cy="306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20851" y="1586800"/>
            <a:ext cx="6549323" cy="552650"/>
            <a:chOff x="592847" y="1544537"/>
            <a:chExt cx="6549323" cy="552650"/>
          </a:xfrm>
        </p:grpSpPr>
        <p:sp>
          <p:nvSpPr>
            <p:cNvPr id="23" name="流程图: 摘录 22"/>
            <p:cNvSpPr/>
            <p:nvPr/>
          </p:nvSpPr>
          <p:spPr>
            <a:xfrm>
              <a:off x="1131711" y="1984316"/>
              <a:ext cx="185450" cy="112676"/>
            </a:xfrm>
            <a:prstGeom prst="flowChartExtra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6" name="流程图: 摘录 25"/>
            <p:cNvSpPr/>
            <p:nvPr/>
          </p:nvSpPr>
          <p:spPr>
            <a:xfrm>
              <a:off x="6462091" y="1553454"/>
              <a:ext cx="185450" cy="112676"/>
            </a:xfrm>
            <a:prstGeom prst="flowChartExtra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流程图: 摘录 26"/>
            <p:cNvSpPr/>
            <p:nvPr/>
          </p:nvSpPr>
          <p:spPr>
            <a:xfrm>
              <a:off x="592847" y="1984511"/>
              <a:ext cx="185450" cy="112676"/>
            </a:xfrm>
            <a:prstGeom prst="flowChartExtra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" name="流程图: 摘录 27"/>
            <p:cNvSpPr/>
            <p:nvPr/>
          </p:nvSpPr>
          <p:spPr>
            <a:xfrm>
              <a:off x="6956720" y="1544537"/>
              <a:ext cx="185450" cy="112676"/>
            </a:xfrm>
            <a:prstGeom prst="flowChartExtra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9" name="2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7894" y="4600140"/>
            <a:ext cx="406400" cy="406400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2527353" y="430789"/>
            <a:ext cx="2112749" cy="815423"/>
            <a:chOff x="767611" y="430047"/>
            <a:chExt cx="2112749" cy="815423"/>
          </a:xfrm>
        </p:grpSpPr>
        <p:sp>
          <p:nvSpPr>
            <p:cNvPr id="45" name="文本框 44"/>
            <p:cNvSpPr txBox="1"/>
            <p:nvPr/>
          </p:nvSpPr>
          <p:spPr>
            <a:xfrm>
              <a:off x="1361412" y="430047"/>
              <a:ext cx="1518948" cy="510778"/>
            </a:xfrm>
            <a:prstGeom prst="roundRect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观战之乐</a:t>
              </a:r>
              <a:endPara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611" y="538146"/>
              <a:ext cx="721414" cy="707324"/>
            </a:xfrm>
            <a:prstGeom prst="rect">
              <a:avLst/>
            </a:prstGeom>
          </p:spPr>
        </p:pic>
      </p:grpSp>
      <p:sp>
        <p:nvSpPr>
          <p:cNvPr id="33" name="文本框 32"/>
          <p:cNvSpPr txBox="1"/>
          <p:nvPr/>
        </p:nvSpPr>
        <p:spPr>
          <a:xfrm>
            <a:off x="4573492" y="559949"/>
            <a:ext cx="1456849" cy="51077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品味细节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892030" y="3829216"/>
            <a:ext cx="4023871" cy="581112"/>
            <a:chOff x="1892030" y="3829216"/>
            <a:chExt cx="4023871" cy="581112"/>
          </a:xfrm>
        </p:grpSpPr>
        <p:sp>
          <p:nvSpPr>
            <p:cNvPr id="30" name="流程图: 摘录 29"/>
            <p:cNvSpPr/>
            <p:nvPr/>
          </p:nvSpPr>
          <p:spPr>
            <a:xfrm>
              <a:off x="5730451" y="3829216"/>
              <a:ext cx="185450" cy="112676"/>
            </a:xfrm>
            <a:prstGeom prst="flowChartExtra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1" name="流程图: 摘录 30"/>
            <p:cNvSpPr/>
            <p:nvPr/>
          </p:nvSpPr>
          <p:spPr>
            <a:xfrm>
              <a:off x="1892030" y="4297652"/>
              <a:ext cx="185450" cy="112676"/>
            </a:xfrm>
            <a:prstGeom prst="flowChartExtra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76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17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9.1|8.2|5.4|17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9.1|8.2|5.4|17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9.1|8.2|5.4|1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1.9|5|5.6|1.8|4.9|4.5|8.6|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25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2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3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2|2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4|1.4|22.9|1.7|1.8|2.5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5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3147</TotalTime>
  <Words>1167</Words>
  <Application>Microsoft Office PowerPoint</Application>
  <PresentationFormat>全屏显示(16:9)</PresentationFormat>
  <Paragraphs>306</Paragraphs>
  <Slides>24</Slides>
  <Notes>24</Notes>
  <HiddenSlides>0</HiddenSlides>
  <MMClips>12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Calibri</vt:lpstr>
      <vt:lpstr>汉仪松阳体 W</vt:lpstr>
      <vt:lpstr>Arial</vt:lpstr>
      <vt:lpstr>华文楷体</vt:lpstr>
      <vt:lpstr>黑体</vt:lpstr>
      <vt:lpstr>楷体</vt:lpstr>
      <vt:lpstr>宋体</vt:lpstr>
      <vt:lpstr>Hei</vt:lpstr>
      <vt:lpstr>Office 主题</vt:lpstr>
      <vt:lpstr>                      竹 节 人（第二课时）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xijie  du</dc:creator>
  <cp:lastModifiedBy>txl</cp:lastModifiedBy>
  <cp:revision>287</cp:revision>
  <dcterms:created xsi:type="dcterms:W3CDTF">2020-02-08T03:57:00Z</dcterms:created>
  <dcterms:modified xsi:type="dcterms:W3CDTF">2020-09-24T00:47:03Z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2052-11.8.2.8621</vt:lpwstr>
  </property>
</Properties>
</file>