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27" r:id="rId3"/>
    <p:sldId id="410" r:id="rId4"/>
    <p:sldId id="455" r:id="rId5"/>
    <p:sldId id="409" r:id="rId6"/>
    <p:sldId id="412" r:id="rId7"/>
    <p:sldId id="413" r:id="rId8"/>
    <p:sldId id="416" r:id="rId9"/>
    <p:sldId id="420" r:id="rId10"/>
    <p:sldId id="443" r:id="rId11"/>
    <p:sldId id="472" r:id="rId12"/>
    <p:sldId id="473" r:id="rId13"/>
    <p:sldId id="429" r:id="rId14"/>
    <p:sldId id="475" r:id="rId15"/>
    <p:sldId id="422" r:id="rId16"/>
    <p:sldId id="421" r:id="rId17"/>
    <p:sldId id="418" r:id="rId18"/>
    <p:sldId id="476" r:id="rId19"/>
    <p:sldId id="484" r:id="rId20"/>
    <p:sldId id="478" r:id="rId21"/>
    <p:sldId id="485" r:id="rId22"/>
    <p:sldId id="424" r:id="rId23"/>
    <p:sldId id="425" r:id="rId24"/>
    <p:sldId id="491" r:id="rId25"/>
    <p:sldId id="481" r:id="rId26"/>
    <p:sldId id="42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6200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2" y="3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9.xml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0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1.xml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2.xml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3.xml"/><Relationship Id="rId5" Type="http://schemas.openxmlformats.org/officeDocument/2006/relationships/image" Target="../media/image1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2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4.xml"/><Relationship Id="rId2" Type="http://schemas.openxmlformats.org/officeDocument/2006/relationships/image" Target="../media/image14.jpe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5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6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7.xml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image" Target="../media/image3.jpeg"/><Relationship Id="rId2" Type="http://schemas.openxmlformats.org/officeDocument/2006/relationships/tags" Target="../tags/tag64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8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16.jpe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image" Target="../media/image17.png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3.xml"/><Relationship Id="rId5" Type="http://schemas.openxmlformats.org/officeDocument/2006/relationships/image" Target="../media/image18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image" Target="../media/image16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6.xml"/><Relationship Id="rId2" Type="http://schemas.openxmlformats.org/officeDocument/2006/relationships/image" Target="../media/image19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6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7.xml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3" name="图片 2" descr="微信图片_202211272036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905" y="498475"/>
            <a:ext cx="8714740" cy="5646420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3" name="图片 2" descr="微信图片_20221127203730"/>
          <p:cNvPicPr>
            <a:picLocks noChangeAspect="1"/>
          </p:cNvPicPr>
          <p:nvPr/>
        </p:nvPicPr>
        <p:blipFill>
          <a:blip r:embed="rId2"/>
          <a:srcRect l="1951" t="10144" b="3471"/>
          <a:stretch>
            <a:fillRect/>
          </a:stretch>
        </p:blipFill>
        <p:spPr>
          <a:xfrm>
            <a:off x="704850" y="608330"/>
            <a:ext cx="10360025" cy="5636895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pic>
        <p:nvPicPr>
          <p:cNvPr id="3" name="图片 2" descr="微信图片_20221127203734"/>
          <p:cNvPicPr>
            <a:picLocks noChangeAspect="1"/>
          </p:cNvPicPr>
          <p:nvPr/>
        </p:nvPicPr>
        <p:blipFill>
          <a:blip r:embed="rId2"/>
          <a:srcRect l="1199" t="9874" b="3471"/>
          <a:stretch>
            <a:fillRect/>
          </a:stretch>
        </p:blipFill>
        <p:spPr>
          <a:xfrm>
            <a:off x="817245" y="365125"/>
            <a:ext cx="10245090" cy="568198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矩形 1"/>
          <p:cNvSpPr/>
          <p:nvPr/>
        </p:nvSpPr>
        <p:spPr>
          <a:xfrm>
            <a:off x="961390" y="1624965"/>
            <a:ext cx="7849235" cy="793115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火花在我们眼前飞舞，严厉的色彩映照在伯父的脸上。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1390" y="2739390"/>
            <a:ext cx="7849235" cy="93345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我突然注意到他脸上的表情，那么慈祥，那么愉快，眉毛，眼睛，还有额上的一条条的皱纹，都现出他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心底的欢笑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1390" y="4161155"/>
            <a:ext cx="7849870" cy="862965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那时候，他的脸上充满了自然而和谐的美，是我从来没有见过的。</a:t>
            </a:r>
            <a:endParaRPr lang="zh-CN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0633"/>
            <a:ext cx="12192000" cy="685800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</p:pic>
      <p:pic>
        <p:nvPicPr>
          <p:cNvPr id="3" name="图片 2" descr="微信图片_202211272226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250" y="876300"/>
            <a:ext cx="3305175" cy="51054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内容占位符 2"/>
          <p:cNvSpPr txBox="1"/>
          <p:nvPr/>
        </p:nvSpPr>
        <p:spPr>
          <a:xfrm>
            <a:off x="704215" y="887095"/>
            <a:ext cx="7268210" cy="46355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2"/>
            </a:solidFill>
          </a:ln>
        </p:spPr>
        <p:txBody>
          <a:bodyPr vert="horz" lIns="90000" tIns="46800" rIns="90000" bIns="4680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/>
                </a:solidFill>
              </a:rPr>
              <a:t>   </a:t>
            </a:r>
            <a:r>
              <a:rPr lang="zh-CN" altLang="en-US" sz="1400" dirty="0">
                <a:solidFill>
                  <a:schemeClr val="tx1"/>
                </a:solidFill>
              </a:rPr>
              <a:t>伯父摸着胡子，</a:t>
            </a:r>
            <a:r>
              <a:rPr lang="zh-CN" altLang="en-US" sz="1400" dirty="0">
                <a:solidFill>
                  <a:srgbClr val="C00000"/>
                </a:solidFill>
              </a:rPr>
              <a:t>笑了笑</a:t>
            </a:r>
            <a:r>
              <a:rPr lang="zh-CN" altLang="en-US" sz="1400" dirty="0">
                <a:solidFill>
                  <a:schemeClr val="tx1"/>
                </a:solidFill>
              </a:rPr>
              <a:t>，说：“哈哈，还是我的记性好。”</a:t>
            </a:r>
            <a:r>
              <a:rPr lang="en-US" altLang="zh-CN" sz="1400" dirty="0">
                <a:solidFill>
                  <a:schemeClr val="tx1"/>
                </a:solidFill>
              </a:rPr>
              <a:t>——</a:t>
            </a:r>
            <a:r>
              <a:rPr lang="zh-CN" altLang="en-US" sz="1400" dirty="0">
                <a:solidFill>
                  <a:schemeClr val="tx1"/>
                </a:solidFill>
              </a:rPr>
              <a:t>（谈</a:t>
            </a:r>
            <a:r>
              <a:rPr lang="en-US" altLang="zh-CN" sz="1400" dirty="0">
                <a:solidFill>
                  <a:schemeClr val="tx1"/>
                </a:solidFill>
              </a:rPr>
              <a:t>《</a:t>
            </a:r>
            <a:r>
              <a:rPr lang="zh-CN" altLang="en-US" sz="1400" dirty="0">
                <a:solidFill>
                  <a:schemeClr val="tx1"/>
                </a:solidFill>
              </a:rPr>
              <a:t>水浒</a:t>
            </a:r>
            <a:r>
              <a:rPr lang="en-US" altLang="zh-CN" sz="1400" dirty="0">
                <a:solidFill>
                  <a:schemeClr val="tx1"/>
                </a:solidFill>
              </a:rPr>
              <a:t>》</a:t>
            </a:r>
            <a:r>
              <a:rPr lang="zh-CN" altLang="en-US" sz="1400" dirty="0">
                <a:solidFill>
                  <a:schemeClr val="tx1"/>
                </a:solidFill>
              </a:rPr>
              <a:t>）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704215" y="2266950"/>
            <a:ext cx="7268845" cy="1530985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txBody>
          <a:bodyPr vert="horz" lIns="90000" tIns="46800" rIns="90000" bIns="4680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/>
                </a:solidFill>
              </a:rPr>
              <a:t>     </a:t>
            </a:r>
            <a:r>
              <a:rPr lang="zh-CN" altLang="en-US" sz="1400" dirty="0">
                <a:solidFill>
                  <a:schemeClr val="tx1"/>
                </a:solidFill>
              </a:rPr>
              <a:t>伯父转过头来，</a:t>
            </a:r>
            <a:r>
              <a:rPr lang="zh-CN" altLang="en-US" sz="1400" dirty="0">
                <a:solidFill>
                  <a:srgbClr val="C00000"/>
                </a:solidFill>
              </a:rPr>
              <a:t>微笑</a:t>
            </a:r>
            <a:r>
              <a:rPr lang="zh-CN" altLang="en-US" sz="1400" dirty="0">
                <a:solidFill>
                  <a:schemeClr val="tx1"/>
                </a:solidFill>
              </a:rPr>
              <a:t>问我。他嚼着东西，嘴唇上的胡子跟着一动一动的。</a:t>
            </a:r>
            <a:endParaRPr lang="en-US" altLang="zh-CN" sz="14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</a:rPr>
              <a:t>     伯父摸了摸自己的鼻子，</a:t>
            </a:r>
            <a:r>
              <a:rPr lang="zh-CN" altLang="en-US" sz="1400" dirty="0">
                <a:solidFill>
                  <a:srgbClr val="C00000"/>
                </a:solidFill>
              </a:rPr>
              <a:t>笑着</a:t>
            </a:r>
            <a:r>
              <a:rPr lang="zh-CN" altLang="en-US" sz="1400" dirty="0">
                <a:solidFill>
                  <a:schemeClr val="tx1"/>
                </a:solidFill>
              </a:rPr>
              <a:t>说，</a:t>
            </a:r>
            <a:r>
              <a:rPr lang="zh-CN" altLang="en-US" sz="1400" dirty="0">
                <a:solidFill>
                  <a:schemeClr val="tx1"/>
                </a:solidFill>
                <a:sym typeface="+mn-ea"/>
              </a:rPr>
              <a:t>“我小时候，鼻子跟鼻子跟爸爸的一样，也是又高又直的。”</a:t>
            </a:r>
            <a:endParaRPr lang="zh-CN" altLang="en-US" sz="1400" dirty="0">
              <a:solidFill>
                <a:schemeClr val="tx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</a:rPr>
              <a:t>     在座的人都</a:t>
            </a:r>
            <a:r>
              <a:rPr lang="zh-CN" altLang="en-US" sz="1400" dirty="0">
                <a:solidFill>
                  <a:srgbClr val="C00000"/>
                </a:solidFill>
              </a:rPr>
              <a:t>哈哈大笑</a:t>
            </a:r>
            <a:r>
              <a:rPr lang="zh-CN" altLang="en-US" sz="1400" dirty="0">
                <a:solidFill>
                  <a:schemeClr val="tx1"/>
                </a:solidFill>
              </a:rPr>
              <a:t>起来。                                     </a:t>
            </a:r>
            <a:r>
              <a:rPr lang="en-US" altLang="zh-CN" sz="1400" dirty="0">
                <a:solidFill>
                  <a:schemeClr val="tx1"/>
                </a:solidFill>
              </a:rPr>
              <a:t> ——</a:t>
            </a:r>
            <a:r>
              <a:rPr lang="zh-CN" altLang="en-US" sz="1400" dirty="0">
                <a:solidFill>
                  <a:schemeClr val="tx1"/>
                </a:solidFill>
              </a:rPr>
              <a:t>（谈“碰壁”）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4215" y="4574540"/>
            <a:ext cx="7112635" cy="983615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/>
                </a:solidFill>
              </a:rPr>
              <a:t>     </a:t>
            </a:r>
            <a:r>
              <a:rPr lang="zh-CN" altLang="en-US" sz="1400" dirty="0">
                <a:solidFill>
                  <a:schemeClr val="tx1"/>
                </a:solidFill>
              </a:rPr>
              <a:t>  我突然注意到他脸上的表情，那么慈祥，那么愉快，眉毛，眼睛，还有额上的一条</a:t>
            </a:r>
            <a:endParaRPr lang="zh-CN" altLang="en-US" sz="1400" dirty="0">
              <a:solidFill>
                <a:schemeClr val="tx1"/>
              </a:solidFill>
            </a:endParaRPr>
          </a:p>
          <a:p>
            <a:endParaRPr lang="zh-CN" altLang="en-US" sz="1400" dirty="0">
              <a:solidFill>
                <a:schemeClr val="tx1"/>
              </a:solidFill>
            </a:endParaRPr>
          </a:p>
          <a:p>
            <a:r>
              <a:rPr lang="zh-CN" altLang="en-US" sz="1400" dirty="0">
                <a:solidFill>
                  <a:schemeClr val="tx1"/>
                </a:solidFill>
              </a:rPr>
              <a:t>条的皱纹，都出现他</a:t>
            </a:r>
            <a:r>
              <a:rPr lang="zh-CN" altLang="en-US" sz="1400" dirty="0">
                <a:solidFill>
                  <a:srgbClr val="C00000"/>
                </a:solidFill>
              </a:rPr>
              <a:t>心底的欢笑</a:t>
            </a:r>
            <a:r>
              <a:rPr lang="zh-CN" altLang="en-US" sz="1400" dirty="0">
                <a:solidFill>
                  <a:schemeClr val="tx1"/>
                </a:solidFill>
              </a:rPr>
              <a:t>来。                                    </a:t>
            </a:r>
            <a:r>
              <a:rPr lang="en-US" altLang="zh-CN" sz="1400" dirty="0">
                <a:solidFill>
                  <a:schemeClr val="tx1"/>
                </a:solidFill>
              </a:rPr>
              <a:t>    </a:t>
            </a:r>
            <a:r>
              <a:rPr lang="zh-CN" altLang="en-US" sz="1400" dirty="0">
                <a:solidFill>
                  <a:schemeClr val="tx1"/>
                </a:solidFill>
              </a:rPr>
              <a:t> </a:t>
            </a:r>
            <a:endParaRPr lang="zh-CN" altLang="en-US" sz="1400" dirty="0">
              <a:solidFill>
                <a:schemeClr val="tx1"/>
              </a:solidFill>
            </a:endParaRPr>
          </a:p>
          <a:p>
            <a:pPr algn="r"/>
            <a:r>
              <a:rPr lang="en-US" altLang="zh-CN" sz="1400" dirty="0">
                <a:solidFill>
                  <a:schemeClr val="tx1"/>
                </a:solidFill>
              </a:rPr>
              <a:t>——</a:t>
            </a:r>
            <a:r>
              <a:rPr lang="zh-CN" altLang="en-US" sz="1400" dirty="0">
                <a:solidFill>
                  <a:schemeClr val="tx1"/>
                </a:solidFill>
              </a:rPr>
              <a:t>（放烟花）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3" name="图片 2" descr="微信图片_20221127203717"/>
          <p:cNvPicPr>
            <a:picLocks noChangeAspect="1"/>
          </p:cNvPicPr>
          <p:nvPr/>
        </p:nvPicPr>
        <p:blipFill>
          <a:blip r:embed="rId2"/>
          <a:srcRect t="9686" b="3521"/>
          <a:stretch>
            <a:fillRect/>
          </a:stretch>
        </p:blipFill>
        <p:spPr>
          <a:xfrm>
            <a:off x="751205" y="572135"/>
            <a:ext cx="10208260" cy="5546090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3" name="图片 2" descr="微信图片_20221127203738"/>
          <p:cNvPicPr>
            <a:picLocks noChangeAspect="1"/>
          </p:cNvPicPr>
          <p:nvPr/>
        </p:nvPicPr>
        <p:blipFill>
          <a:blip r:embed="rId2"/>
          <a:srcRect l="903" t="9616" b="3471"/>
          <a:stretch>
            <a:fillRect/>
          </a:stretch>
        </p:blipFill>
        <p:spPr>
          <a:xfrm>
            <a:off x="882650" y="608330"/>
            <a:ext cx="10179050" cy="557657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矩形 4"/>
          <p:cNvSpPr/>
          <p:nvPr/>
        </p:nvSpPr>
        <p:spPr>
          <a:xfrm>
            <a:off x="1071880" y="2289175"/>
            <a:ext cx="8259445" cy="946785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他的脸上不在有那种慈祥的愉快的表情了，他变得那么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严肃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微信图片_20221127203742"/>
          <p:cNvPicPr>
            <a:picLocks noChangeAspect="1"/>
          </p:cNvPicPr>
          <p:nvPr/>
        </p:nvPicPr>
        <p:blipFill>
          <a:blip r:embed="rId2"/>
          <a:srcRect l="915" t="9605" r="11250" b="2662"/>
          <a:stretch>
            <a:fillRect/>
          </a:stretch>
        </p:blipFill>
        <p:spPr>
          <a:xfrm>
            <a:off x="880110" y="496570"/>
            <a:ext cx="10088880" cy="560768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徐嘉良 - 殇 (大提琴曲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24550" y="284982"/>
            <a:ext cx="609600" cy="6096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2000" numSld="3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3" name="图片 2" descr="微信图片_20221127203748"/>
          <p:cNvPicPr>
            <a:picLocks noChangeAspect="1"/>
          </p:cNvPicPr>
          <p:nvPr/>
        </p:nvPicPr>
        <p:blipFill>
          <a:blip r:embed="rId2"/>
          <a:srcRect l="1799" t="11192" b="2400"/>
          <a:stretch>
            <a:fillRect/>
          </a:stretch>
        </p:blipFill>
        <p:spPr>
          <a:xfrm>
            <a:off x="915670" y="552450"/>
            <a:ext cx="10043160" cy="544957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1127125" y="1619250"/>
            <a:ext cx="6298565" cy="316103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这时候，我清清楚楚地看见，而且现在也清清楚楚地记得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，他的脸不在有那种慈祥的表情了，他变得那么严肃。他没有回答我，只把枯瘦的手按在我的头上，半天没动，最后深深地叹了一口气。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图片 8" descr="微信图片_202211282153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7090" y="705485"/>
            <a:ext cx="3626485" cy="4987925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1099185" y="1848485"/>
            <a:ext cx="6298565" cy="316103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她说：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周先生自己病得那么厉害，还三更半夜地写文章。有时候我听着他一阵阵接连不断地咳嗽，真替他难受。他对自己的病一点不在乎，到常常劝我多休息，不叫我干重活儿。</a:t>
            </a: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descr="微信图片_202211272226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1385" y="582930"/>
            <a:ext cx="3495040" cy="5398770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3" name="图片 2" descr="微信图片_20221127203717"/>
          <p:cNvPicPr>
            <a:picLocks noChangeAspect="1"/>
          </p:cNvPicPr>
          <p:nvPr/>
        </p:nvPicPr>
        <p:blipFill>
          <a:blip r:embed="rId2"/>
          <a:srcRect t="9686" b="3521"/>
          <a:stretch>
            <a:fillRect/>
          </a:stretch>
        </p:blipFill>
        <p:spPr>
          <a:xfrm>
            <a:off x="751205" y="572135"/>
            <a:ext cx="10208260" cy="5546090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内容占位符 3" descr="微信图片_2022112720370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840" t="13487" r="4070" b="16065"/>
          <a:stretch>
            <a:fillRect/>
          </a:stretch>
        </p:blipFill>
        <p:spPr>
          <a:xfrm>
            <a:off x="890270" y="419735"/>
            <a:ext cx="10187305" cy="589851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1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90270" y="5210175"/>
            <a:ext cx="10036810" cy="866140"/>
          </a:xfrm>
          <a:prstGeom prst="rect">
            <a:avLst/>
          </a:prstGeom>
          <a:solidFill>
            <a:schemeClr val="bg2">
              <a:lumMod val="85000"/>
            </a:schemeClr>
          </a:solidFill>
          <a:effectLst>
            <a:softEdge rad="63500"/>
          </a:effectLst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b="1">
                <a:solidFill>
                  <a:srgbClr val="FF0000"/>
                </a:solidFill>
              </a:rPr>
              <a:t>回忆录</a:t>
            </a:r>
            <a:r>
              <a:rPr lang="zh-CN" altLang="en-US" sz="2000">
                <a:solidFill>
                  <a:schemeClr val="tx1"/>
                </a:solidFill>
              </a:rPr>
              <a:t>：叙事的口吻，亲切温暖，记录的焦点是熟悉的</a:t>
            </a:r>
            <a:r>
              <a:rPr lang="zh-CN" altLang="en-US" sz="2000">
                <a:solidFill>
                  <a:srgbClr val="FF0000"/>
                </a:solidFill>
              </a:rPr>
              <a:t>人物、事件、时代。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2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90270" y="4719320"/>
            <a:ext cx="1138555" cy="685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softEdge rad="127000"/>
          </a:effectLst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/>
                </a:solidFill>
              </a:rPr>
              <a:t>资料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1099185" y="1595120"/>
            <a:ext cx="6298565" cy="316103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父去世了，他的遗体躺在万国殡仪馆的礼堂里，许多人都来追悼他，向他致敬，有的甚至失声痛哭。数不清的挽联挂满了墙壁，大大小小的花圈堆满了整间屋子。送挽联、花圈的有学生，有工人，各色各样的人都有。那时候我有点惊异了，为什么伯父得到这么多人的爱戴呢？</a:t>
            </a:r>
            <a:endParaRPr 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descr="微信图片_202211272226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750" y="582930"/>
            <a:ext cx="3495040" cy="5398770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4" name="图片 3" descr="微信图片_20221127203751"/>
          <p:cNvPicPr>
            <a:picLocks noChangeAspect="1"/>
          </p:cNvPicPr>
          <p:nvPr/>
        </p:nvPicPr>
        <p:blipFill>
          <a:blip r:embed="rId2"/>
          <a:srcRect l="1951" t="10402" r="600" b="3202"/>
          <a:stretch>
            <a:fillRect/>
          </a:stretch>
        </p:blipFill>
        <p:spPr>
          <a:xfrm>
            <a:off x="855980" y="746125"/>
            <a:ext cx="9967595" cy="53657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内容占位符 2"/>
          <p:cNvSpPr>
            <a:spLocks noGrp="1"/>
          </p:cNvSpPr>
          <p:nvPr/>
        </p:nvSpPr>
        <p:spPr>
          <a:xfrm>
            <a:off x="855345" y="4104640"/>
            <a:ext cx="7907020" cy="1424305"/>
          </a:xfrm>
          <a:prstGeom prst="rect">
            <a:avLst/>
          </a:prstGeom>
          <a:solidFill>
            <a:schemeClr val="bg2">
              <a:lumMod val="65000"/>
            </a:schemeClr>
          </a:solidFill>
          <a:ln w="25400">
            <a:solidFill>
              <a:schemeClr val="tx1"/>
            </a:solidFill>
          </a:ln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我看见了穿粗布短衫的劳动者，我看见了抱着课本的男女学生，我也看见了绿衣的邮差，黄衣的童子军，还有小商人、小店员，以及国籍不同、职业不同、信仰不同的各种各类的人。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5980" y="1831975"/>
            <a:ext cx="7905750" cy="2159635"/>
          </a:xfrm>
          <a:prstGeom prst="rect">
            <a:avLst/>
          </a:prstGeom>
          <a:noFill/>
          <a:ln w="41275" cmpd="sng">
            <a:solidFill>
              <a:srgbClr val="C0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20725" y="403225"/>
            <a:ext cx="1138555" cy="685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softEdge rad="127000"/>
          </a:effectLst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/>
                </a:solidFill>
              </a:rPr>
              <a:t>资料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3" name="01ac6fb94e8782c0f9d0c016fbda6e7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0085" y="1056005"/>
            <a:ext cx="8054340" cy="479488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副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11530" y="475615"/>
            <a:ext cx="1138555" cy="685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softEdge rad="127000"/>
          </a:effectLst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/>
                </a:solidFill>
              </a:rPr>
              <a:t>资料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53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/>
        </p:nvSpPr>
        <p:spPr>
          <a:xfrm>
            <a:off x="1099185" y="1595120"/>
            <a:ext cx="6298565" cy="316103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父去世了，他的遗体躺在万国殡仪馆的礼堂里，许多人都来追悼他，向他致敬，有的甚至失声痛哭。数不清的挽联挂满了墙壁，大大小小的花圈堆满了整间屋子。送挽联、花圈的有学生，有工人，各色各样的人都有。那时候我有点惊异了，为什么伯父得到这么多人的爱戴呢？</a:t>
            </a:r>
            <a:endParaRPr lang="zh-CN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 descr="微信图片_202211272226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750" y="582930"/>
            <a:ext cx="3495040" cy="539877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徐嘉良 - 殇 (大提琴曲)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56395" y="358140"/>
            <a:ext cx="619125" cy="6191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77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4" name="图片 3" descr="微信图片_20221127203751"/>
          <p:cNvPicPr>
            <a:picLocks noChangeAspect="1"/>
          </p:cNvPicPr>
          <p:nvPr/>
        </p:nvPicPr>
        <p:blipFill>
          <a:blip r:embed="rId2"/>
          <a:srcRect l="1951" t="10402" r="600" b="3202"/>
          <a:stretch>
            <a:fillRect/>
          </a:stretch>
        </p:blipFill>
        <p:spPr>
          <a:xfrm>
            <a:off x="855980" y="746125"/>
            <a:ext cx="9967595" cy="53657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203960" y="5603240"/>
            <a:ext cx="6795135" cy="705485"/>
          </a:xfrm>
        </p:spPr>
        <p:txBody>
          <a:bodyPr>
            <a:noAutofit/>
          </a:bodyPr>
          <a:p>
            <a:r>
              <a:rPr lang="zh-CN" altLang="en-US" sz="2400" b="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 </a:t>
            </a:r>
            <a:endParaRPr lang="zh-CN" altLang="en-US" sz="2400" b="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58950" y="2178050"/>
            <a:ext cx="5441950" cy="85344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为什么伯父得到这么多人的爱戴呢？</a:t>
            </a:r>
            <a:endParaRPr lang="zh-CN" altLang="en-US" sz="2400" b="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5980" y="3887470"/>
            <a:ext cx="8259445" cy="85344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 dirty="0">
                <a:solidFill>
                  <a:schemeClr val="tx1"/>
                </a:solidFill>
                <a:sym typeface="+mn-ea"/>
              </a:rPr>
              <a:t>这一切的人都是被这一颗心从远近的地方牵引到这里来的。</a:t>
            </a:r>
            <a:endParaRPr lang="zh-CN" altLang="en-US" sz="2400" b="0" dirty="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20395" y="358140"/>
            <a:ext cx="1138555" cy="685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softEdge rad="127000"/>
          </a:effectLst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/>
                </a:solidFill>
              </a:rPr>
              <a:t>资料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65" y="664156"/>
            <a:ext cx="4053311" cy="511492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423670" y="2167255"/>
            <a:ext cx="5291455" cy="1892935"/>
          </a:xfrm>
        </p:spPr>
        <p:txBody>
          <a:bodyPr>
            <a:noAutofit/>
          </a:bodyPr>
          <a:lstStyle/>
          <a:p>
            <a:r>
              <a:rPr lang="en-US" altLang="zh-CN" sz="2800" b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的确，伯父就是这样的一个人，他为自己想得少，为别人想得多。</a:t>
            </a:r>
            <a:endParaRPr lang="zh-CN" altLang="en-US" sz="2800" b="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-635"/>
            <a:ext cx="12353925" cy="6858000"/>
          </a:xfrm>
          <a:prstGeom prst="rect">
            <a:avLst/>
          </a:prstGeom>
          <a:effectLst/>
        </p:spPr>
      </p:pic>
      <p:pic>
        <p:nvPicPr>
          <p:cNvPr id="3" name="图片 2" descr="微信图片_202211272220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1230" y="527685"/>
            <a:ext cx="3882390" cy="556069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1406525" y="1878330"/>
            <a:ext cx="56229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>
                <a:solidFill>
                  <a:schemeClr val="tx2"/>
                </a:solidFill>
              </a:rPr>
              <a:t>      </a:t>
            </a:r>
            <a:r>
              <a:rPr lang="zh-CN" altLang="en-US" sz="2400">
                <a:solidFill>
                  <a:schemeClr val="tx2"/>
                </a:solidFill>
              </a:rPr>
              <a:t>《我的伯父鲁迅先生》作者是鲁迅的侄女周晔。鲁迅去世那一年，她只有</a:t>
            </a:r>
            <a:r>
              <a:rPr lang="en-US" altLang="zh-CN" sz="2400">
                <a:solidFill>
                  <a:schemeClr val="tx2"/>
                </a:solidFill>
              </a:rPr>
              <a:t>10</a:t>
            </a:r>
            <a:r>
              <a:rPr lang="zh-CN" altLang="en-US" sz="2400">
                <a:solidFill>
                  <a:schemeClr val="tx2"/>
                </a:solidFill>
              </a:rPr>
              <a:t>岁，在她记忆深处贮藏了大量关于伯父生前和她的点点滴滴。</a:t>
            </a:r>
            <a:r>
              <a:rPr lang="en-US" altLang="zh-CN" sz="2400">
                <a:solidFill>
                  <a:schemeClr val="tx2"/>
                </a:solidFill>
              </a:rPr>
              <a:t>19</a:t>
            </a:r>
            <a:r>
              <a:rPr lang="zh-CN" altLang="en-US" sz="2400">
                <a:solidFill>
                  <a:schemeClr val="tx2"/>
                </a:solidFill>
              </a:rPr>
              <a:t>岁那一年，她用温暖亲切的笔调写下了这篇经典的回忆录。</a:t>
            </a:r>
            <a:endParaRPr lang="zh-CN" altLang="en-US" sz="2400">
              <a:solidFill>
                <a:schemeClr val="tx2"/>
              </a:solidFill>
            </a:endParaRPr>
          </a:p>
        </p:txBody>
      </p:sp>
      <p:sp>
        <p:nvSpPr>
          <p:cNvPr id="2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369695" y="1323975"/>
            <a:ext cx="1138555" cy="6858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softEdge rad="127000"/>
          </a:effectLst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solidFill>
                  <a:schemeClr val="tx1"/>
                </a:solidFill>
              </a:rPr>
              <a:t>资料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图片_202211272103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893820" y="666750"/>
            <a:ext cx="3265805" cy="685800"/>
          </a:xfr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softEdge rad="127000"/>
          </a:effectLst>
        </p:spPr>
        <p:txBody>
          <a:bodyPr>
            <a:noAutofit/>
          </a:bodyPr>
          <a:lstStyle/>
          <a:p>
            <a:pPr algn="l"/>
            <a:r>
              <a:rPr lang="zh-CN" altLang="en-US" sz="2800" dirty="0">
                <a:solidFill>
                  <a:schemeClr val="tx1"/>
                </a:solidFill>
              </a:rPr>
              <a:t>选择题：预习回顾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950595" y="1596390"/>
            <a:ext cx="10290810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>
                <a:solidFill>
                  <a:schemeClr val="tx1"/>
                </a:solidFill>
              </a:rPr>
              <a:t>        </a:t>
            </a:r>
            <a:r>
              <a:rPr lang="zh-CN" altLang="en-US" sz="2800">
                <a:solidFill>
                  <a:schemeClr val="tx1"/>
                </a:solidFill>
              </a:rPr>
              <a:t>《我的伯父鲁迅先生》是一篇回忆录，回忆的起始画面为</a:t>
            </a:r>
            <a:r>
              <a:rPr lang="en-US" altLang="zh-CN" sz="2800">
                <a:solidFill>
                  <a:schemeClr val="tx1"/>
                </a:solidFill>
              </a:rPr>
              <a:t>“</a:t>
            </a:r>
            <a:r>
              <a:rPr lang="en-US" altLang="zh-CN" sz="2800" u="sng">
                <a:solidFill>
                  <a:schemeClr val="tx1"/>
                </a:solidFill>
              </a:rPr>
              <a:t>                   </a:t>
            </a:r>
            <a:r>
              <a:rPr lang="en-US" altLang="zh-CN" sz="2800">
                <a:solidFill>
                  <a:schemeClr val="tx1"/>
                </a:solidFill>
              </a:rPr>
              <a:t> ”</a:t>
            </a:r>
            <a:r>
              <a:rPr lang="zh-CN" altLang="en-US" sz="2800">
                <a:solidFill>
                  <a:schemeClr val="tx1"/>
                </a:solidFill>
              </a:rPr>
              <a:t>，时间是</a:t>
            </a:r>
            <a:r>
              <a:rPr lang="en-US" altLang="zh-CN" sz="2800">
                <a:solidFill>
                  <a:schemeClr val="tx1"/>
                </a:solidFill>
              </a:rPr>
              <a:t>“</a:t>
            </a:r>
            <a:r>
              <a:rPr lang="zh-CN" altLang="en-US" sz="2800">
                <a:solidFill>
                  <a:schemeClr val="tx1"/>
                </a:solidFill>
              </a:rPr>
              <a:t>伯父去世的时候</a:t>
            </a:r>
            <a:r>
              <a:rPr lang="en-US" altLang="zh-CN" sz="2800">
                <a:solidFill>
                  <a:schemeClr val="tx1"/>
                </a:solidFill>
              </a:rPr>
              <a:t>”</a:t>
            </a:r>
            <a:r>
              <a:rPr lang="zh-CN" altLang="en-US" sz="2800">
                <a:solidFill>
                  <a:schemeClr val="tx1"/>
                </a:solidFill>
              </a:rPr>
              <a:t>，地点在</a:t>
            </a:r>
            <a:r>
              <a:rPr lang="en-US" altLang="zh-CN" sz="2800">
                <a:solidFill>
                  <a:schemeClr val="tx1"/>
                </a:solidFill>
              </a:rPr>
              <a:t>“</a:t>
            </a:r>
            <a:r>
              <a:rPr lang="zh-CN" altLang="en-US" sz="2800">
                <a:solidFill>
                  <a:schemeClr val="tx1"/>
                </a:solidFill>
              </a:rPr>
              <a:t>万国殡仪馆的礼堂里</a:t>
            </a:r>
            <a:r>
              <a:rPr lang="en-US" altLang="zh-CN" sz="2800">
                <a:solidFill>
                  <a:schemeClr val="tx1"/>
                </a:solidFill>
              </a:rPr>
              <a:t>”</a:t>
            </a:r>
            <a:r>
              <a:rPr lang="zh-CN" altLang="en-US" sz="2800">
                <a:solidFill>
                  <a:schemeClr val="tx1"/>
                </a:solidFill>
              </a:rPr>
              <a:t>。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</a:rPr>
              <a:t>1.</a:t>
            </a:r>
            <a:r>
              <a:rPr lang="zh-CN" altLang="en-US" sz="2800">
                <a:solidFill>
                  <a:schemeClr val="tx1"/>
                </a:solidFill>
              </a:rPr>
              <a:t>伯父和我谈《水浒传》         </a:t>
            </a:r>
            <a:r>
              <a:rPr lang="en-US" altLang="zh-CN" sz="2800">
                <a:solidFill>
                  <a:schemeClr val="tx1"/>
                </a:solidFill>
              </a:rPr>
              <a:t>2.</a:t>
            </a:r>
            <a:r>
              <a:rPr lang="zh-CN" altLang="en-US" sz="2800">
                <a:solidFill>
                  <a:schemeClr val="tx1"/>
                </a:solidFill>
              </a:rPr>
              <a:t>伯父和我谈</a:t>
            </a:r>
            <a:r>
              <a:rPr lang="en-US" altLang="zh-CN" sz="2800">
                <a:solidFill>
                  <a:schemeClr val="tx1"/>
                </a:solidFill>
              </a:rPr>
              <a:t>“</a:t>
            </a:r>
            <a:r>
              <a:rPr lang="zh-CN" altLang="en-US" sz="2800">
                <a:solidFill>
                  <a:schemeClr val="tx1"/>
                </a:solidFill>
              </a:rPr>
              <a:t>碰壁</a:t>
            </a:r>
            <a:r>
              <a:rPr lang="en-US" altLang="zh-CN" sz="2800">
                <a:solidFill>
                  <a:schemeClr val="tx1"/>
                </a:solidFill>
              </a:rPr>
              <a:t>”</a:t>
            </a:r>
            <a:endParaRPr lang="en-US" altLang="zh-CN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</a:rPr>
              <a:t>3.</a:t>
            </a:r>
            <a:r>
              <a:rPr lang="zh-CN" altLang="en-US" sz="2800">
                <a:solidFill>
                  <a:schemeClr val="tx1"/>
                </a:solidFill>
              </a:rPr>
              <a:t>伯父和我们放烟花               </a:t>
            </a:r>
            <a:r>
              <a:rPr lang="en-US" altLang="zh-CN" sz="2800">
                <a:solidFill>
                  <a:schemeClr val="tx1"/>
                </a:solidFill>
              </a:rPr>
              <a:t>4.</a:t>
            </a:r>
            <a:r>
              <a:rPr lang="zh-CN" altLang="en-US" sz="2800">
                <a:solidFill>
                  <a:schemeClr val="tx1"/>
                </a:solidFill>
              </a:rPr>
              <a:t>伯父和爸爸救护车夫</a:t>
            </a:r>
            <a:endParaRPr lang="zh-CN" altLang="en-US" sz="28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chemeClr val="tx1"/>
                </a:solidFill>
              </a:rPr>
              <a:t>5.</a:t>
            </a:r>
            <a:r>
              <a:rPr lang="zh-CN" altLang="en-US" sz="2800">
                <a:solidFill>
                  <a:schemeClr val="tx1"/>
                </a:solidFill>
              </a:rPr>
              <a:t>女佣回忆伯父关心她            </a:t>
            </a:r>
            <a:r>
              <a:rPr lang="en-US" altLang="zh-CN" sz="2800">
                <a:solidFill>
                  <a:schemeClr val="tx1"/>
                </a:solidFill>
              </a:rPr>
              <a:t>6.</a:t>
            </a:r>
            <a:r>
              <a:rPr lang="zh-CN" altLang="en-US" sz="2800">
                <a:solidFill>
                  <a:schemeClr val="tx1"/>
                </a:solidFill>
              </a:rPr>
              <a:t>人们前来吊唁伯父</a:t>
            </a:r>
            <a:endParaRPr lang="zh-CN" altLang="en-US" sz="2800">
              <a:solidFill>
                <a:schemeClr val="tx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3" name="图片 2" descr="微信图片_20221127203717"/>
          <p:cNvPicPr>
            <a:picLocks noChangeAspect="1"/>
          </p:cNvPicPr>
          <p:nvPr/>
        </p:nvPicPr>
        <p:blipFill>
          <a:blip r:embed="rId2"/>
          <a:srcRect t="9686" b="3521"/>
          <a:stretch>
            <a:fillRect/>
          </a:stretch>
        </p:blipFill>
        <p:spPr>
          <a:xfrm>
            <a:off x="751205" y="572135"/>
            <a:ext cx="10208260" cy="5546090"/>
          </a:xfrm>
          <a:prstGeom prst="rect">
            <a:avLst/>
          </a:prstGeom>
          <a:effectLst>
            <a:softEdge rad="317500"/>
          </a:effectLst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622675" y="695960"/>
            <a:ext cx="3820160" cy="730885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softEdge rad="127000"/>
          </a:effectLst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0">
                <a:solidFill>
                  <a:schemeClr val="tx1"/>
                </a:solidFill>
              </a:rPr>
              <a:t>连线题：滑动画面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728345" y="2569845"/>
            <a:ext cx="10968990" cy="332676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一个星期六下午               伯父家                     伯父和我谈《水浒传》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    有一次                        伯父家                     伯父和我谈</a:t>
            </a:r>
            <a:r>
              <a:rPr lang="en-US" altLang="zh-CN" sz="2400">
                <a:solidFill>
                  <a:schemeClr val="tx1"/>
                </a:solidFill>
              </a:rPr>
              <a:t>“</a:t>
            </a:r>
            <a:r>
              <a:rPr lang="zh-CN" altLang="en-US" sz="2400">
                <a:solidFill>
                  <a:schemeClr val="tx1"/>
                </a:solidFill>
              </a:rPr>
              <a:t>碰壁</a:t>
            </a:r>
            <a:r>
              <a:rPr lang="en-US" altLang="zh-CN" sz="2400">
                <a:solidFill>
                  <a:schemeClr val="tx1"/>
                </a:solidFill>
              </a:rPr>
              <a:t>”</a:t>
            </a:r>
            <a:endParaRPr lang="en-US" altLang="zh-CN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   有一年除夕                   伯父家                     伯父和我们放烟花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   有一天黄昏             伯父家附近的街上           伯父和爸爸救护车夫</a:t>
            </a:r>
            <a:endParaRPr lang="zh-CN" altLang="en-US" sz="240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chemeClr val="tx1"/>
                </a:solidFill>
              </a:rPr>
              <a:t>    逝世以后                  伯父家（推测）           女佣回忆伯父关心她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374775" y="1772920"/>
            <a:ext cx="1840230" cy="705485"/>
          </a:xfrm>
        </p:spPr>
        <p:txBody>
          <a:bodyPr/>
          <a:lstStyle/>
          <a:p>
            <a:r>
              <a:rPr lang="zh-CN" altLang="en-US" sz="2800">
                <a:solidFill>
                  <a:srgbClr val="C00000"/>
                </a:solidFill>
              </a:rPr>
              <a:t>时间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4600575" y="1782445"/>
            <a:ext cx="1840230" cy="7054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C00000"/>
                </a:solidFill>
              </a:rPr>
              <a:t>地点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8270875" y="1767840"/>
            <a:ext cx="1840230" cy="7054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C00000"/>
                </a:solidFill>
              </a:rPr>
              <a:t>画面</a:t>
            </a:r>
            <a:endParaRPr lang="zh-CN" altLang="en-US" sz="2800">
              <a:solidFill>
                <a:srgbClr val="C0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077845" y="2854960"/>
            <a:ext cx="1417955" cy="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42330" y="2854960"/>
            <a:ext cx="1499870" cy="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037205" y="3526155"/>
            <a:ext cx="1499870" cy="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81065" y="3511550"/>
            <a:ext cx="1499870" cy="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037205" y="4098290"/>
            <a:ext cx="1499870" cy="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981065" y="4127500"/>
            <a:ext cx="1499870" cy="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993390" y="4680585"/>
            <a:ext cx="1031875" cy="13335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759575" y="4726305"/>
            <a:ext cx="905510" cy="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741930" y="5314315"/>
            <a:ext cx="1499870" cy="0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759575" y="5299710"/>
            <a:ext cx="929005" cy="14605"/>
          </a:xfrm>
          <a:prstGeom prst="line">
            <a:avLst/>
          </a:prstGeom>
          <a:ln w="25400">
            <a:solidFill>
              <a:schemeClr val="accent4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87210"/>
          </a:xfrm>
          <a:prstGeom prst="rect">
            <a:avLst/>
          </a:prstGeom>
        </p:spPr>
      </p:pic>
      <p:pic>
        <p:nvPicPr>
          <p:cNvPr id="3" name="图片 2" descr="微信图片_20221127203726"/>
          <p:cNvPicPr>
            <a:picLocks noChangeAspect="1"/>
          </p:cNvPicPr>
          <p:nvPr/>
        </p:nvPicPr>
        <p:blipFill>
          <a:blip r:embed="rId2"/>
          <a:srcRect l="2551" t="10656" b="-5051"/>
          <a:stretch>
            <a:fillRect/>
          </a:stretch>
        </p:blipFill>
        <p:spPr>
          <a:xfrm>
            <a:off x="728980" y="608330"/>
            <a:ext cx="10374630" cy="57721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矩形 3"/>
          <p:cNvSpPr/>
          <p:nvPr/>
        </p:nvSpPr>
        <p:spPr>
          <a:xfrm>
            <a:off x="728980" y="3534937"/>
            <a:ext cx="8972581" cy="70560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伯父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摸着胡子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笑了笑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，说：“哈哈！还是我的记性好。”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175" y="0"/>
            <a:ext cx="12192000" cy="6858000"/>
          </a:xfrm>
          <a:prstGeom prst="rect">
            <a:avLst/>
          </a:prstGeom>
        </p:spPr>
      </p:pic>
      <p:pic>
        <p:nvPicPr>
          <p:cNvPr id="3" name="图片 2" descr="微信图片_20221127203730"/>
          <p:cNvPicPr>
            <a:picLocks noChangeAspect="1"/>
          </p:cNvPicPr>
          <p:nvPr/>
        </p:nvPicPr>
        <p:blipFill>
          <a:blip r:embed="rId2"/>
          <a:srcRect l="1951" t="10144" b="3471"/>
          <a:stretch>
            <a:fillRect/>
          </a:stretch>
        </p:blipFill>
        <p:spPr>
          <a:xfrm>
            <a:off x="704850" y="608330"/>
            <a:ext cx="10360025" cy="563689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矩形 3"/>
          <p:cNvSpPr/>
          <p:nvPr/>
        </p:nvSpPr>
        <p:spPr>
          <a:xfrm>
            <a:off x="863868" y="1922330"/>
            <a:ext cx="10041987" cy="70560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伯父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转过头来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微笑着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问我。他嚼着东西，嘴唇上的胡子跟着一动一动的。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3868" y="3334377"/>
            <a:ext cx="9891957" cy="89569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伯父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摸了摸自己的鼻子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笑着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说，“我小时候，鼻子跟鼻子跟爸爸的一样，也是又高又直的。”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4345" y="5672038"/>
            <a:ext cx="9891957" cy="70560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在座的都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哈哈大笑起来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 descr="微信图片_2022112721033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pic>
        <p:nvPicPr>
          <p:cNvPr id="4" name="图片 3" descr="微信图片_202211272226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4745" y="653415"/>
            <a:ext cx="3590925" cy="528066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内容占位符 2"/>
          <p:cNvSpPr txBox="1"/>
          <p:nvPr/>
        </p:nvSpPr>
        <p:spPr>
          <a:xfrm>
            <a:off x="608330" y="1017905"/>
            <a:ext cx="8778875" cy="1081405"/>
          </a:xfrm>
          <a:prstGeom prst="rect">
            <a:avLst/>
          </a:prstGeom>
          <a:solidFill>
            <a:schemeClr val="accent4"/>
          </a:solidFill>
          <a:ln>
            <a:solidFill>
              <a:schemeClr val="tx2"/>
            </a:solidFill>
          </a:ln>
        </p:spPr>
        <p:txBody>
          <a:bodyPr vert="horz" lIns="90000" tIns="46800" rIns="90000" bIns="4680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伯父摸着胡子，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笑了笑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，说：“哈哈，还是我的记性好。”       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（谈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水浒传</a:t>
            </a:r>
            <a:r>
              <a:rPr lang="en-US" alt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608330" y="2606040"/>
            <a:ext cx="9000490" cy="307721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solidFill>
              <a:schemeClr val="tx1"/>
            </a:solidFill>
          </a:ln>
        </p:spPr>
        <p:txBody>
          <a:bodyPr vert="horz" lIns="90000" tIns="46800" rIns="90000" bIns="4680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伯父转过头来，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微笑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问我。他嚼着东西，嘴唇上的胡子跟着一动一动的。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伯父摸了摸自己的鼻子，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笑着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说，</a:t>
            </a:r>
            <a:r>
              <a:rPr kumimoji="0" lang="zh-CN" altLang="en-US" sz="2000" b="0" i="0" u="none" strike="noStrike" kern="1200" cap="none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2000" i="0" u="none" strike="noStrike" kern="1200" cap="none" normalizeH="0" baseline="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我小时候，鼻子跟鼻子跟爸爸的一样，也是又高又直的。”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在座的人都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哈哈大笑起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来。        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r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（谈“碰壁”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    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p="http://schemas.openxmlformats.org/presentationml/2006/main">
  <p:tag name="KSO_WM_UNIT_PLACING_PICTURE_USER_VIEWPORT" val="{&quot;height&quot;:7495,&quot;width&quot;:13335}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FULL_TEXT_BEAUTIFY_COPY_ID" val="3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FULL_TEXT_BEAUTIFY_COPY_ID" val="3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FULL_TEXT_BEAUTIFY_COPY_ID" val="3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FULL_TEXT_BEAUTIFY_COPY_ID" val="3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FULL_TEXT_BEAUTIFY_COPY_ID" val="150995353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FULL_TEXT_BEAUTIFY_COPY_ID" val="3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FULL_TEXT_BEAUTIFY_COPY_ID" val="3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FULL_TEXT_BEAUTIFY_COPY_ID" val="3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FULL_TEXT_BEAUTIFY_COPY_ID" val="3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1959</Words>
  <Application>WPS 演示</Application>
  <PresentationFormat>宽屏</PresentationFormat>
  <Paragraphs>88</Paragraphs>
  <Slides>25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时间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</vt:lpstr>
      <vt:lpstr>   的确，伯父就是这样的一个人，他为自己想得少，为别人想得多。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枫</cp:lastModifiedBy>
  <cp:revision>256</cp:revision>
  <dcterms:created xsi:type="dcterms:W3CDTF">2019-06-19T02:08:00Z</dcterms:created>
  <dcterms:modified xsi:type="dcterms:W3CDTF">2022-11-30T14:45:47Z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6FCBEA56FEAC48D18F190627666511CC</vt:lpwstr>
  </property>
</Properties>
</file>