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5" r:id="rId6"/>
    <p:sldId id="258" r:id="rId7"/>
    <p:sldId id="259" r:id="rId8"/>
    <p:sldId id="276" r:id="rId9"/>
    <p:sldId id="260" r:id="rId10"/>
    <p:sldId id="262" r:id="rId11"/>
    <p:sldId id="264" r:id="rId12"/>
    <p:sldId id="281" r:id="rId13"/>
    <p:sldId id="265" r:id="rId14"/>
    <p:sldId id="266" r:id="rId15"/>
    <p:sldId id="268" r:id="rId16"/>
    <p:sldId id="271" r:id="rId17"/>
    <p:sldId id="272" r:id="rId18"/>
    <p:sldId id="278" r:id="rId19"/>
    <p:sldId id="273" r:id="rId20"/>
    <p:sldId id="279" r:id="rId21"/>
  </p:sldIdLst>
  <p:sldSz cx="12192000" cy="6858000"/>
  <p:notesSz cx="6858000" cy="12192000"/>
  <p:custDataLst>
    <p:tags r:id="rId25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13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hexin?subject=math#pid=61b706dce2b287aeab72e0af#tid=61b9a40423790e4cd46548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?linknodeid=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?linknodeid=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?linknodeid=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33.jpeg"/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4.xml"/><Relationship Id="rId7" Type="http://schemas.openxmlformats.org/officeDocument/2006/relationships/image" Target="../media/image15.pn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14859298f.fixed?vbadefaultcenterpage=1"/>
          <p:cNvSpPr/>
          <p:nvPr/>
        </p:nvSpPr>
        <p:spPr>
          <a:xfrm>
            <a:off x="1490472" y="2999137"/>
            <a:ext cx="8778240" cy="850583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ct val="150000"/>
              </a:lnSpc>
            </a:pPr>
            <a:r>
              <a:rPr lang="en-US" sz="42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第二单元</a:t>
            </a:r>
            <a:r>
              <a:rPr lang="zh-CN" altLang="en-US" sz="42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《认识三角形和四边形》整理与复习</a:t>
            </a:r>
            <a:endParaRPr lang="zh-CN" altLang="en-US" sz="4200">
              <a:solidFill>
                <a:srgbClr val="000000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3" name="C_1#14859298f.fixed?vbadefaultcenterpage=1"/>
          <p:cNvSpPr/>
          <p:nvPr/>
        </p:nvSpPr>
        <p:spPr>
          <a:xfrm>
            <a:off x="9345168" y="164592"/>
            <a:ext cx="2029968" cy="37490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ct val="150000"/>
              </a:lnSpc>
            </a:pPr>
            <a:r>
              <a:rPr lang="en-US" sz="1800">
                <a:solidFill>
                  <a:srgbClr val="000000"/>
                </a:solidFill>
                <a:latin typeface="Times New Roman" panose="02020603050405020304" pitchFamily="34" charset="0"/>
                <a:ea typeface="等线" panose="02010600030101010101" pitchFamily="34" charset="-122"/>
                <a:cs typeface="Times New Roman" panose="02020603050405020304" pitchFamily="34" charset="-120"/>
              </a:rPr>
              <a:t>北师版四年级下册</a:t>
            </a:r>
            <a:endParaRPr lang="en-US" sz="1800"/>
          </a:p>
        </p:txBody>
      </p:sp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QT_5#dbe7690fb?vbaanalysisanswer=1&amp;vbadefaultcenterpage=1&amp;parentnodeid=0ad7f7049"/>
          <p:cNvSpPr/>
          <p:nvPr/>
        </p:nvSpPr>
        <p:spPr>
          <a:xfrm>
            <a:off x="356615" y="1621181"/>
            <a:ext cx="11478768" cy="100609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（1）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5000" spc="-10200">
                <a:solidFill>
                  <a:srgbClr val="FFFFFF">
                    <a:alpha val="0"/>
                  </a:srgbClr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en-US" sz="2800">
                <a:solidFill>
                  <a:srgbClr val="FFFFFF">
                    <a:alpha val="0"/>
                  </a:srgbClr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                                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)</a:t>
            </a:r>
            <a:endParaRPr lang="en-US" sz="2800"/>
          </a:p>
        </p:txBody>
      </p:sp>
      <p:pic>
        <p:nvPicPr>
          <p:cNvPr id="6" name="QT_5#dbe7690fb?vbaanalysisanswer=1&amp;vbadefaultcenterpage=1&amp;parentnodeid=0ad7f7049&amp;inlineimagemarkindex=2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3415" y="1621308"/>
            <a:ext cx="3163824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T_5_AN.20_1#dbe7690fb.bracket?vbaanalysisanswer=1&amp;vbadefaultcenterpage=1&amp;parentnodeid=0ad7f7049&amp;hasmatchpositionanswer=1"/>
          <p:cNvSpPr/>
          <p:nvPr/>
        </p:nvSpPr>
        <p:spPr>
          <a:xfrm>
            <a:off x="4966715" y="2055521"/>
            <a:ext cx="276225" cy="5716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5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sz="100"/>
          </a:p>
        </p:txBody>
      </p:sp>
      <p:pic>
        <p:nvPicPr>
          <p:cNvPr id="9" name="QT_5#a451646aa?vbaanalysisanswer=1&amp;vbadefaultcenterpage=1&amp;parentnodeid=0ad7f7049&amp;inlineimagemarkindex=3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3415" y="2903644"/>
            <a:ext cx="1499616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2" name="QB_5#bf77af63c?vbaanalysisanswer=1&amp;vbadefaultcenterpage=1&amp;parentnodeid=0ad7f7049&amp;inlineimagemarkindex=4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3415" y="4220818"/>
            <a:ext cx="3163824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3" name="QT_5#a451646aa?vbaanalysisanswer=1&amp;vbadefaultcenterpage=1&amp;parentnodeid=0ad7f7049"/>
          <p:cNvSpPr/>
          <p:nvPr/>
        </p:nvSpPr>
        <p:spPr>
          <a:xfrm>
            <a:off x="356615" y="2903517"/>
            <a:ext cx="11478768" cy="100609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（2）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5000" spc="-10200">
                <a:solidFill>
                  <a:srgbClr val="FFFFFF">
                    <a:alpha val="0"/>
                  </a:srgbClr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en-US" sz="2800">
                <a:solidFill>
                  <a:srgbClr val="FFFFFF">
                    <a:alpha val="0"/>
                  </a:srgbClr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             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)</a:t>
            </a:r>
            <a:endParaRPr lang="en-US" sz="2800"/>
          </a:p>
        </p:txBody>
      </p:sp>
      <p:sp>
        <p:nvSpPr>
          <p:cNvPr id="14" name="QB_5#bf77af63c?vbaanalysisanswer=1&amp;vbadefaultcenterpage=1&amp;parentnodeid=0ad7f7049"/>
          <p:cNvSpPr/>
          <p:nvPr/>
        </p:nvSpPr>
        <p:spPr>
          <a:xfrm>
            <a:off x="356615" y="4220691"/>
            <a:ext cx="11478768" cy="100609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（3）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5000" spc="-10200">
                <a:solidFill>
                  <a:srgbClr val="FFFFFF">
                    <a:alpha val="0"/>
                  </a:srgbClr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en-US" sz="2800">
                <a:solidFill>
                  <a:srgbClr val="FFFFFF">
                    <a:alpha val="0"/>
                  </a:srgbClr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                                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 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)</a:t>
            </a:r>
            <a:endParaRPr lang="en-US" sz="2800"/>
          </a:p>
        </p:txBody>
      </p:sp>
      <p:sp>
        <p:nvSpPr>
          <p:cNvPr id="15" name="QT_5_AN.21_1#a451646aa.bracket?vbaanalysisanswer=1&amp;vbadefaultcenterpage=1&amp;parentnodeid=0ad7f7049&amp;hasmatchpositionanswer=1"/>
          <p:cNvSpPr/>
          <p:nvPr/>
        </p:nvSpPr>
        <p:spPr>
          <a:xfrm>
            <a:off x="3277615" y="3337857"/>
            <a:ext cx="276225" cy="5716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5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sz="10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#34ae7c469?vbaanalysisanswer=1&amp;vbadefaultcenterpage=1&amp;parentnodeid=5d5670689"/>
          <p:cNvSpPr/>
          <p:nvPr/>
        </p:nvSpPr>
        <p:spPr>
          <a:xfrm>
            <a:off x="356616" y="2184146"/>
            <a:ext cx="11484864" cy="5669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4.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判断。（对的画“√”，错的画“×”）</a:t>
            </a:r>
            <a:endParaRPr lang="en-US" sz="2800"/>
          </a:p>
        </p:txBody>
      </p:sp>
      <p:sp>
        <p:nvSpPr>
          <p:cNvPr id="3" name="QT_5#49ae16dd0?vbaanalysisanswer=1&amp;vbadefaultcenterpage=1&amp;parentnodeid=34ae7c469"/>
          <p:cNvSpPr/>
          <p:nvPr/>
        </p:nvSpPr>
        <p:spPr>
          <a:xfrm>
            <a:off x="356616" y="2823972"/>
            <a:ext cx="11484864" cy="5669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（1）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用3根一样长的小棒一定可以摆出三角形。(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)</a:t>
            </a:r>
            <a:endParaRPr lang="en-US" sz="2800"/>
          </a:p>
        </p:txBody>
      </p:sp>
      <p:sp>
        <p:nvSpPr>
          <p:cNvPr id="4" name="QT_5_AN.22_1#49ae16dd0.bracket?vbaanalysisanswer=1&amp;vbadefaultcenterpage=1&amp;parentnodeid=34ae7c469&amp;hasmatchpositionanswer=1"/>
          <p:cNvSpPr/>
          <p:nvPr/>
        </p:nvSpPr>
        <p:spPr>
          <a:xfrm>
            <a:off x="8344916" y="2823972"/>
            <a:ext cx="276225" cy="5716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5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sz="1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T_5#16f314596?vbaanalysisanswer=1&amp;vbadefaultcenterpage=1&amp;parentnodeid=34ae7c469"/>
              <p:cNvSpPr/>
              <p:nvPr/>
            </p:nvSpPr>
            <p:spPr>
              <a:xfrm>
                <a:off x="356616" y="3466782"/>
                <a:ext cx="11484864" cy="120707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marL="0" algn="l" latinLnBrk="1">
                  <a:lnSpc>
                    <a:spcPct val="150000"/>
                  </a:lnSpc>
                </a:pP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（2）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用3根长度分别是</a:t>
                </a:r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黑体" panose="02010609060101010101" pitchFamily="34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sz="28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黑体" panose="0201060906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sz="28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黑体" panose="02010609060101010101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黑体" panose="02010609060101010101" pitchFamily="34" charset="-122"/>
                        <a:cs typeface="Times New Roman" panose="02020603050405020304" pitchFamily="34" charset="-120"/>
                      </a:rPr>
                      <m:t>4</m:t>
                    </m:r>
                    <m:r>
                      <a:rPr lang="en-US" sz="28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黑体" panose="0201060906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sz="28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黑体" panose="02010609060101010101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和</a:t>
                </a:r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黑体" panose="02010609060101010101" pitchFamily="34" charset="-122"/>
                        <a:cs typeface="Times New Roman" panose="02020603050405020304" pitchFamily="34" charset="-120"/>
                      </a:rPr>
                      <m:t>8</m:t>
                    </m:r>
                    <m:r>
                      <a:rPr lang="en-US" sz="280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黑体" panose="02010609060101010101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sz="28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黑体" panose="02010609060101010101" pitchFamily="34" charset="-122"/>
                        <a:cs typeface="Times New Roman" panose="02020603050405020304" pitchFamily="34" charset="-120"/>
                      </a:rPr>
                      <m:t>cm</m:t>
                    </m:r>
                  </m:oMath>
                </a14:m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的小棒可以摆出一个等腰三角形。(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)</a:t>
                </a:r>
                <a:endParaRPr lang="en-US" sz="2800"/>
              </a:p>
            </p:txBody>
          </p:sp>
        </mc:Choice>
        <mc:Fallback>
          <p:sp>
            <p:nvSpPr>
              <p:cNvPr id="5" name="QT_5#16f314596?vbaanalysisanswer=1&amp;vbadefaultcenterpage=1&amp;parentnodeid=34ae7c4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466782"/>
                <a:ext cx="11484864" cy="1207072"/>
              </a:xfrm>
              <a:prstGeom prst="rect">
                <a:avLst/>
              </a:prstGeom>
              <a:blipFill rotWithShape="1">
                <a:blip r:embed="rId1"/>
                <a:stretch>
                  <a:fillRect l="-3" t="-26" b="-150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T_5_AN.23_1#16f314596.bracket?vbaanalysisanswer=1&amp;vbadefaultcenterpage=1&amp;parentnodeid=34ae7c469&amp;hasmatchpositionanswer=1"/>
          <p:cNvSpPr/>
          <p:nvPr/>
        </p:nvSpPr>
        <p:spPr>
          <a:xfrm>
            <a:off x="1779016" y="4106862"/>
            <a:ext cx="436563" cy="5669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5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sz="10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4_1#d83843140?segpoint=1&amp;vbaanalysisanswer=1&amp;vbadefaultcenterpage=1&amp;parentnodeid=5d5670689"/>
          <p:cNvSpPr/>
          <p:nvPr/>
        </p:nvSpPr>
        <p:spPr>
          <a:xfrm>
            <a:off x="356616" y="1256506"/>
            <a:ext cx="11484864" cy="12070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5.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有5根小棒（如图），用其中的3根围等腰三角形，可以围成(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种不同的等腰三角形。</a:t>
            </a:r>
            <a:endParaRPr lang="en-US" sz="2800"/>
          </a:p>
        </p:txBody>
      </p:sp>
      <p:pic>
        <p:nvPicPr>
          <p:cNvPr id="3" name="QB_4_BD.24_2#d83843140?vbaanalysisanswer=1&amp;vbadefaultcenterpage=1&amp;parentnodeid=5d5670689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56" y="2591022"/>
            <a:ext cx="5349240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4_AN.25_1#d83843140.bracket?vbaanalysisanswer=1&amp;vbadefaultcenterpage=1&amp;parentnodeid=5d5670689&amp;hasmatchpositionanswer=1"/>
          <p:cNvSpPr/>
          <p:nvPr/>
        </p:nvSpPr>
        <p:spPr>
          <a:xfrm>
            <a:off x="10402316" y="1256506"/>
            <a:ext cx="258763" cy="5716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5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2</a:t>
            </a:r>
            <a:endParaRPr lang="en-US" sz="100"/>
          </a:p>
        </p:txBody>
      </p:sp>
      <p:sp>
        <p:nvSpPr>
          <p:cNvPr id="5" name="QB_4#dfe39db49?vbaanalysisanswer=1&amp;vbadefaultcenterpage=1&amp;parentnodeid=5d5670689"/>
          <p:cNvSpPr/>
          <p:nvPr/>
        </p:nvSpPr>
        <p:spPr>
          <a:xfrm>
            <a:off x="356616" y="4394422"/>
            <a:ext cx="11484864" cy="12070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6.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有两根长度分别是2厘米和8厘米的小棒，如果摆成一个三角形，第三根小棒最长是(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厘米，最短是(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厘米。（小棒长度是整厘米数）</a:t>
            </a:r>
            <a:endParaRPr lang="en-US" sz="2800"/>
          </a:p>
        </p:txBody>
      </p:sp>
      <p:sp>
        <p:nvSpPr>
          <p:cNvPr id="6" name="QB_4_AN.26_1#dfe39db49.bracket?vbaanalysisanswer=1&amp;vbadefaultcenterpage=1&amp;parentnodeid=5d5670689&amp;hasmatchpositionanswer=1"/>
          <p:cNvSpPr/>
          <p:nvPr/>
        </p:nvSpPr>
        <p:spPr>
          <a:xfrm>
            <a:off x="2490216" y="5034502"/>
            <a:ext cx="258763" cy="5716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5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9</a:t>
            </a:r>
            <a:endParaRPr lang="en-US" sz="100"/>
          </a:p>
        </p:txBody>
      </p:sp>
      <p:sp>
        <p:nvSpPr>
          <p:cNvPr id="7" name="QB_4_AN.27_1#dfe39db49.bracket?vbaanalysisanswer=1&amp;vbadefaultcenterpage=1&amp;parentnodeid=5d5670689&amp;hasmatchpositionanswer=1"/>
          <p:cNvSpPr/>
          <p:nvPr/>
        </p:nvSpPr>
        <p:spPr>
          <a:xfrm>
            <a:off x="5750941" y="5034502"/>
            <a:ext cx="258763" cy="5716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5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7</a:t>
            </a:r>
            <a:endParaRPr lang="en-US" sz="10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10d0472d?vbadefaultcenterpage=1&amp;parentnodeid=a6ff9f16c"/>
          <p:cNvSpPr/>
          <p:nvPr/>
        </p:nvSpPr>
        <p:spPr>
          <a:xfrm>
            <a:off x="356616" y="505965"/>
            <a:ext cx="11484864" cy="50298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ct val="130000"/>
              </a:lnSpc>
            </a:pPr>
            <a:r>
              <a:rPr lang="en-US" sz="2800" b="1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【易错点四】没有掌握等腰三角形的特征</a:t>
            </a:r>
            <a:endParaRPr lang="en-US" sz="2800"/>
          </a:p>
        </p:txBody>
      </p:sp>
      <p:sp>
        <p:nvSpPr>
          <p:cNvPr id="3" name="QO_4#1fbec87ac?vbaanalysisanswer=1&amp;vbadefaultcenterpage=1&amp;parentnodeid=310d0472d"/>
          <p:cNvSpPr/>
          <p:nvPr/>
        </p:nvSpPr>
        <p:spPr>
          <a:xfrm>
            <a:off x="356616" y="1083815"/>
            <a:ext cx="11484864" cy="105772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3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例4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一个等腰三角形，其中两条边分别是4.8厘米和2.4厘米，这个等腰三角形的周长是多少厘米？</a:t>
            </a:r>
            <a:endParaRPr lang="en-US" sz="2800"/>
          </a:p>
        </p:txBody>
      </p:sp>
      <p:sp>
        <p:nvSpPr>
          <p:cNvPr id="4" name="QO_4_AS.28_1#1fbec87ac?vbaanalysisanswer=1&amp;vbadefaultcenterpage=1&amp;parentnodeid=310d0472d"/>
          <p:cNvSpPr/>
          <p:nvPr/>
        </p:nvSpPr>
        <p:spPr>
          <a:xfrm>
            <a:off x="356616" y="2201097"/>
            <a:ext cx="11484864" cy="105772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ct val="130000"/>
              </a:lnSpc>
            </a:pPr>
            <a:r>
              <a:rPr lang="en-US" sz="2800">
                <a:solidFill>
                  <a:srgbClr val="4472C4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【思路点拨】第一种情况：以4.8厘米为腰，2.4厘米为底能组成等腰三角形；第二种情况：以2.4厘米为腰，4.8厘米为底则不能组成三角形。</a:t>
            </a:r>
            <a:endParaRPr lang="en-US" sz="1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N.29_1#1fbec87ac?vbaanalysisanswer=1&amp;vbadefaultcenterpage=1&amp;parentnodeid=310d0472d"/>
              <p:cNvSpPr/>
              <p:nvPr/>
            </p:nvSpPr>
            <p:spPr>
              <a:xfrm>
                <a:off x="356616" y="3318697"/>
                <a:ext cx="11484864" cy="105772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ct val="130000"/>
                  </a:lnSpc>
                </a:pPr>
                <a:r>
                  <a:rPr lang="en-US" sz="2800" b="1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[答案]</a:t>
                </a:r>
                <a:r>
                  <a:rPr lang="en-US" sz="2800" b="1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等腰三角形的三条边分别为</a:t>
                </a:r>
                <a:r>
                  <a:rPr lang="en-US" sz="2800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4.8厘米、2.4厘米、4.8厘米</a:t>
                </a:r>
                <a:endParaRPr lang="en-US" sz="100"/>
              </a:p>
              <a:p>
                <a:pPr algn="l" latinLnBrk="1">
                  <a:lnSpc>
                    <a:spcPct val="130000"/>
                  </a:lnSpc>
                </a:pPr>
                <a:r>
                  <a:rPr lang="en-US" sz="280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周长：</a:t>
                </a:r>
                <a:r>
                  <a:rPr lang="en-US" sz="900" u="none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8</m:t>
                    </m:r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8</m:t>
                    </m:r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12</m:t>
                    </m:r>
                  </m:oMath>
                </a14:m>
                <a:r>
                  <a:rPr lang="en-US" sz="900" u="none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（厘米）</a:t>
                </a:r>
                <a:endParaRPr lang="en-US" sz="100"/>
              </a:p>
            </p:txBody>
          </p:sp>
        </mc:Choice>
        <mc:Fallback>
          <p:sp>
            <p:nvSpPr>
              <p:cNvPr id="5" name="QO_4_AN.29_1#1fbec87ac?vbaanalysisanswer=1&amp;vbadefaultcenterpage=1&amp;parentnodeid=310d0472d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318697"/>
                <a:ext cx="11484864" cy="1057720"/>
              </a:xfrm>
              <a:prstGeom prst="rect">
                <a:avLst/>
              </a:prstGeom>
              <a:blipFill rotWithShape="1">
                <a:blip r:embed="rId1"/>
                <a:stretch>
                  <a:fillRect l="-3" t="-18" b="-138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4#19ae57406?vbaanalysisanswer=1&amp;vbadefaultcenterpage=1&amp;parentnodeid=310d0472d"/>
          <p:cNvSpPr/>
          <p:nvPr/>
        </p:nvSpPr>
        <p:spPr>
          <a:xfrm>
            <a:off x="356616" y="4435789"/>
            <a:ext cx="11484864" cy="161245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3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7.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一个等腰三角形的周长是24厘米，它的三条边的长度都为整厘米数。已知其中一条边的长度是10厘米，另外两条边的长度是(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           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或(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          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sz="2800"/>
          </a:p>
        </p:txBody>
      </p:sp>
      <p:sp>
        <p:nvSpPr>
          <p:cNvPr id="7" name="QB_4_AN.30_1#19ae57406.bracket?vbaanalysisanswer=1&amp;vbadefaultcenterpage=1&amp;parentnodeid=310d0472d&amp;hasmatchpositionanswer=1"/>
          <p:cNvSpPr/>
          <p:nvPr/>
        </p:nvSpPr>
        <p:spPr>
          <a:xfrm>
            <a:off x="8891016" y="4990525"/>
            <a:ext cx="2392363" cy="502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3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10厘米和4厘米</a:t>
            </a:r>
            <a:endParaRPr lang="en-US" sz="100"/>
          </a:p>
        </p:txBody>
      </p:sp>
      <p:sp>
        <p:nvSpPr>
          <p:cNvPr id="8" name="QB_4_AN.31_1#19ae57406.bracket?vbaanalysisanswer=1&amp;vbadefaultcenterpage=1&amp;parentnodeid=310d0472d&amp;hasmatchpositionanswer=1"/>
          <p:cNvSpPr/>
          <p:nvPr/>
        </p:nvSpPr>
        <p:spPr>
          <a:xfrm>
            <a:off x="1067816" y="5545261"/>
            <a:ext cx="2214563" cy="502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3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7厘米和7厘米</a:t>
            </a:r>
            <a:endParaRPr lang="en-US" sz="10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uiExpand="1" build="p"/>
      <p:bldP spid="7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#eb28d93fb?vbaanalysisanswer=1&amp;vbadefaultcenterpage=1&amp;parentnodeid=310d0472d"/>
              <p:cNvSpPr/>
              <p:nvPr/>
            </p:nvSpPr>
            <p:spPr>
              <a:xfrm>
                <a:off x="356616" y="2181606"/>
                <a:ext cx="11484864" cy="56699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marL="0" algn="l" latinLnBrk="1">
                  <a:lnSpc>
                    <a:spcPct val="150000"/>
                  </a:lnSpc>
                </a:pP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8.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等腰三角形的一个角是</a:t>
                </a:r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  <m:t>30</m:t>
                        </m:r>
                      </m:e>
                      <m:sup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，这个等腰三角形的顶角是多少度？</a:t>
                </a:r>
                <a:endParaRPr lang="en-US" sz="2800"/>
              </a:p>
            </p:txBody>
          </p:sp>
        </mc:Choice>
        <mc:Fallback>
          <p:sp>
            <p:nvSpPr>
              <p:cNvPr id="2" name="QO_4#eb28d93fb?vbaanalysisanswer=1&amp;vbadefaultcenterpage=1&amp;parentnodeid=310d0472d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181606"/>
                <a:ext cx="11484864" cy="566992"/>
              </a:xfrm>
              <a:prstGeom prst="rect">
                <a:avLst/>
              </a:prstGeom>
              <a:blipFill rotWithShape="1">
                <a:blip r:embed="rId1"/>
                <a:stretch>
                  <a:fillRect l="-3" t="-67" b="-320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32_1#eb28d93fb?vbaanalysisanswer=1&amp;vbadefaultcenterpage=1&amp;parentnodeid=310d0472d"/>
              <p:cNvSpPr/>
              <p:nvPr/>
            </p:nvSpPr>
            <p:spPr>
              <a:xfrm>
                <a:off x="356616" y="2829242"/>
                <a:ext cx="11484864" cy="184715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ct val="150000"/>
                  </a:lnSpc>
                </a:pPr>
                <a:r>
                  <a:rPr lang="en-US" sz="2800" b="1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[答案]</a:t>
                </a:r>
                <a:r>
                  <a:rPr lang="en-US" sz="2800" b="1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第一种情况：如果等腰三角形的底角是</a:t>
                </a:r>
                <a:r>
                  <a:rPr lang="en-US" sz="900" u="none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e>
                      <m:sup>
                        <m:r>
                          <a:rPr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sz="900" u="none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，那么等腰三角形的顶角是</a:t>
                </a:r>
                <a:r>
                  <a:rPr lang="en-US" sz="900" u="none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180</m:t>
                        </m:r>
                      </m:e>
                      <m:sup>
                        <m:r>
                          <a:rPr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e>
                      <m:sup>
                        <m:r>
                          <a:rPr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e>
                      <m:sup>
                        <m:r>
                          <a:rPr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120</m:t>
                        </m:r>
                      </m:e>
                      <m:sup>
                        <m:r>
                          <a:rPr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sz="900" u="none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sz="100"/>
              </a:p>
              <a:p>
                <a:pPr algn="l" latinLnBrk="1">
                  <a:lnSpc>
                    <a:spcPct val="150000"/>
                  </a:lnSpc>
                </a:pPr>
                <a:r>
                  <a:rPr lang="en-US" sz="280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第二种情况：等腰三角形的顶角是</a:t>
                </a:r>
                <a:r>
                  <a:rPr lang="en-US" sz="900" u="none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e>
                      <m:sup>
                        <m:r>
                          <a:rPr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sz="900" u="none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FF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sz="100"/>
              </a:p>
            </p:txBody>
          </p:sp>
        </mc:Choice>
        <mc:Fallback>
          <p:sp>
            <p:nvSpPr>
              <p:cNvPr id="3" name="QO_4_AN.32_1#eb28d93fb?vbaanalysisanswer=1&amp;vbadefaultcenterpage=1&amp;parentnodeid=310d0472d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829242"/>
                <a:ext cx="11484864" cy="1847152"/>
              </a:xfrm>
              <a:prstGeom prst="rect">
                <a:avLst/>
              </a:prstGeom>
              <a:blipFill rotWithShape="1">
                <a:blip r:embed="rId2"/>
                <a:stretch>
                  <a:fillRect l="-3" t="-17" b="-216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ab8ae806?vbadefaultcenterpage=1&amp;parentnodeid=a6ff9f16c"/>
          <p:cNvSpPr/>
          <p:nvPr/>
        </p:nvSpPr>
        <p:spPr>
          <a:xfrm>
            <a:off x="356616" y="566928"/>
            <a:ext cx="11484864" cy="50298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ct val="130000"/>
              </a:lnSpc>
            </a:pPr>
            <a:r>
              <a:rPr lang="en-US" sz="2800" b="1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【易错点五】不能灵活运用图形特征解决问题</a:t>
            </a:r>
            <a:endParaRPr lang="en-US" sz="2800"/>
          </a:p>
        </p:txBody>
      </p:sp>
      <p:sp>
        <p:nvSpPr>
          <p:cNvPr id="3" name="QO_4_BD.33_1#987478747?segpoint=1&amp;vbaanalysisanswer=1&amp;vbadefaultcenterpage=1&amp;parentnodeid=aab8ae806"/>
          <p:cNvSpPr/>
          <p:nvPr/>
        </p:nvSpPr>
        <p:spPr>
          <a:xfrm>
            <a:off x="356616" y="1144778"/>
            <a:ext cx="11484864" cy="50298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3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例5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拼一拼。</a:t>
            </a:r>
            <a:endParaRPr lang="en-US" sz="2800"/>
          </a:p>
        </p:txBody>
      </p:sp>
      <p:pic>
        <p:nvPicPr>
          <p:cNvPr id="4" name="QO_4_BD.33_2#987478747?vbaanalysisanswer=1&amp;vbadefaultcenterpage=1&amp;parentnodeid=aab8ae806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7672" y="1778508"/>
            <a:ext cx="8302752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4_AS.34_1#987478747?vbaanalysisanswer=1&amp;vbadefaultcenterpage=1&amp;parentnodeid=aab8ae806"/>
          <p:cNvSpPr/>
          <p:nvPr/>
        </p:nvSpPr>
        <p:spPr>
          <a:xfrm>
            <a:off x="356616" y="3137408"/>
            <a:ext cx="11484864" cy="161245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ct val="130000"/>
              </a:lnSpc>
            </a:pPr>
            <a:r>
              <a:rPr lang="en-US" sz="2800">
                <a:solidFill>
                  <a:srgbClr val="4472C4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【思路点拨】两个完全一样的三角形可以拼成一个平行四边形；两个完全一样的直角三角形可以拼成一个长方形；两个完全一样的直角梯形可以拼成一个长方形或一个梯形。</a:t>
            </a:r>
            <a:endParaRPr lang="en-US" sz="100"/>
          </a:p>
        </p:txBody>
      </p:sp>
      <p:sp>
        <p:nvSpPr>
          <p:cNvPr id="6" name="QB_5#eb7c48f15?vbaanalysisanswer=1&amp;vbadefaultcenterpage=1&amp;parentnodeid=987478747"/>
          <p:cNvSpPr/>
          <p:nvPr/>
        </p:nvSpPr>
        <p:spPr>
          <a:xfrm>
            <a:off x="356616" y="4814252"/>
            <a:ext cx="11484864" cy="105772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3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（1）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和(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既可以拼成一个三角形，也可以拼成一个长方形。</a:t>
            </a:r>
            <a:endParaRPr lang="en-US" sz="2800"/>
          </a:p>
        </p:txBody>
      </p:sp>
      <p:sp>
        <p:nvSpPr>
          <p:cNvPr id="7" name="QB_5_AN.35_1#eb7c48f15.bracket?vbaanalysisanswer=1&amp;vbadefaultcenterpage=1&amp;parentnodeid=987478747&amp;hasmatchpositionanswer=1"/>
          <p:cNvSpPr/>
          <p:nvPr/>
        </p:nvSpPr>
        <p:spPr>
          <a:xfrm>
            <a:off x="1779016" y="4814252"/>
            <a:ext cx="436563" cy="502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3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①</a:t>
            </a:r>
            <a:endParaRPr lang="en-US" sz="100"/>
          </a:p>
        </p:txBody>
      </p:sp>
      <p:sp>
        <p:nvSpPr>
          <p:cNvPr id="8" name="QB_5_AN.36_1#eb7c48f15.bracket?vbaanalysisanswer=1&amp;vbadefaultcenterpage=1&amp;parentnodeid=987478747&amp;hasmatchpositionanswer=1"/>
          <p:cNvSpPr/>
          <p:nvPr/>
        </p:nvSpPr>
        <p:spPr>
          <a:xfrm>
            <a:off x="3439541" y="4814252"/>
            <a:ext cx="436563" cy="502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3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⑤</a:t>
            </a:r>
            <a:endParaRPr lang="en-US" sz="10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#1a9cd4637?vbaanalysisanswer=1&amp;vbadefaultcenterpage=1&amp;parentnodeid=987478747"/>
          <p:cNvSpPr/>
          <p:nvPr/>
        </p:nvSpPr>
        <p:spPr>
          <a:xfrm>
            <a:off x="356616" y="2825165"/>
            <a:ext cx="11484864" cy="5669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（2）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)和(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既可以拼成一个长方形，也可以拼成一个梯形。</a:t>
            </a:r>
            <a:endParaRPr lang="en-US" sz="2800"/>
          </a:p>
        </p:txBody>
      </p:sp>
      <p:sp>
        <p:nvSpPr>
          <p:cNvPr id="3" name="QB_5#c9e3ebbbc?vbaanalysisanswer=1&amp;vbadefaultcenterpage=1&amp;parentnodeid=987478747"/>
          <p:cNvSpPr/>
          <p:nvPr/>
        </p:nvSpPr>
        <p:spPr>
          <a:xfrm>
            <a:off x="356616" y="3465843"/>
            <a:ext cx="11484864" cy="5669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（3）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(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和(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可以拼成一个平行四边形，但不能拼成长方形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sz="2800"/>
          </a:p>
        </p:txBody>
      </p:sp>
      <p:sp>
        <p:nvSpPr>
          <p:cNvPr id="4" name="QB_5_AN.37_1#1a9cd4637.bracket?vbaanalysisanswer=1&amp;vbadefaultcenterpage=1&amp;parentnodeid=987478747&amp;hasmatchpositionanswer=1"/>
          <p:cNvSpPr/>
          <p:nvPr/>
        </p:nvSpPr>
        <p:spPr>
          <a:xfrm>
            <a:off x="1779016" y="2825165"/>
            <a:ext cx="436563" cy="5669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5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③</a:t>
            </a:r>
            <a:endParaRPr lang="en-US" sz="100"/>
          </a:p>
        </p:txBody>
      </p:sp>
      <p:sp>
        <p:nvSpPr>
          <p:cNvPr id="5" name="QB_5_AN.38_1#1a9cd4637.bracket?vbaanalysisanswer=1&amp;vbadefaultcenterpage=1&amp;parentnodeid=987478747&amp;hasmatchpositionanswer=1"/>
          <p:cNvSpPr/>
          <p:nvPr/>
        </p:nvSpPr>
        <p:spPr>
          <a:xfrm>
            <a:off x="3261741" y="2825165"/>
            <a:ext cx="436563" cy="5669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5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⑥</a:t>
            </a:r>
            <a:endParaRPr lang="en-US" sz="100"/>
          </a:p>
        </p:txBody>
      </p:sp>
      <p:sp>
        <p:nvSpPr>
          <p:cNvPr id="6" name="QB_5_AN.39_1#c9e3ebbbc.bracket?vbaanalysisanswer=1&amp;vbadefaultcenterpage=1&amp;parentnodeid=987478747&amp;hasmatchpositionanswer=1"/>
          <p:cNvSpPr/>
          <p:nvPr/>
        </p:nvSpPr>
        <p:spPr>
          <a:xfrm>
            <a:off x="1779016" y="3465843"/>
            <a:ext cx="436563" cy="5669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5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②</a:t>
            </a:r>
            <a:endParaRPr lang="en-US" sz="100"/>
          </a:p>
        </p:txBody>
      </p:sp>
      <p:sp>
        <p:nvSpPr>
          <p:cNvPr id="7" name="QB_5_AN.40_1#c9e3ebbbc.bracket?vbaanalysisanswer=1&amp;vbadefaultcenterpage=1&amp;parentnodeid=987478747&amp;hasmatchpositionanswer=1"/>
          <p:cNvSpPr/>
          <p:nvPr/>
        </p:nvSpPr>
        <p:spPr>
          <a:xfrm>
            <a:off x="3439541" y="3465843"/>
            <a:ext cx="436563" cy="5669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5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④</a:t>
            </a:r>
            <a:endParaRPr lang="en-US" sz="10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1_1#36de912ac?segpoint=1&amp;vbaanalysisanswer=1&amp;vbadefaultcenterpage=1&amp;parentnodeid=aab8ae806"/>
          <p:cNvSpPr/>
          <p:nvPr/>
        </p:nvSpPr>
        <p:spPr>
          <a:xfrm>
            <a:off x="356616" y="550548"/>
            <a:ext cx="11484864" cy="5669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9.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分一分。（部分分法不唯一）</a:t>
            </a:r>
            <a:endParaRPr lang="en-US" sz="2800"/>
          </a:p>
        </p:txBody>
      </p:sp>
      <p:pic>
        <p:nvPicPr>
          <p:cNvPr id="3" name="QO_4_BD.41_2#36de912ac?vbaanalysisanswer=1&amp;vbadefaultcenterpage=1&amp;parentnodeid=aab8ae806&amp;inlineimagemarkindex=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6464" y="1632522"/>
            <a:ext cx="2173284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41_3#36de912ac?vbaanalysisanswer=1&amp;vbadefaultcenterpage=1&amp;parentnodeid=aab8ae806"/>
          <p:cNvSpPr/>
          <p:nvPr/>
        </p:nvSpPr>
        <p:spPr>
          <a:xfrm>
            <a:off x="362711" y="3205706"/>
            <a:ext cx="11478769" cy="5331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 err="1" smtClean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分成一个平行四边形和一个三角形</a:t>
            </a:r>
            <a:endParaRPr lang="en-US" sz="2800">
              <a:solidFill>
                <a:srgbClr val="000000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</p:txBody>
      </p:sp>
      <p:sp>
        <p:nvSpPr>
          <p:cNvPr id="6" name="QO_4_BD.41_5#36de912ac?vbaanalysisanswer=1&amp;vbadefaultcenterpage=1&amp;parentnodeid=aab8ae806"/>
          <p:cNvSpPr/>
          <p:nvPr/>
        </p:nvSpPr>
        <p:spPr>
          <a:xfrm>
            <a:off x="356616" y="5543568"/>
            <a:ext cx="11478768" cy="5669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分成一个平行四边形和一个梯形     </a:t>
            </a:r>
            <a:endParaRPr lang="en-US" sz="2800">
              <a:solidFill>
                <a:srgbClr val="000000"/>
              </a:solidFill>
              <a:latin typeface="Times New Roman" panose="02020603050405020304" pitchFamily="34" charset="0"/>
              <a:ea typeface="黑体" panose="02010609060101010101" pitchFamily="34" charset="-122"/>
              <a:cs typeface="Times New Roman" panose="02020603050405020304" pitchFamily="34" charset="-120"/>
            </a:endParaRPr>
          </a:p>
        </p:txBody>
      </p:sp>
      <p:pic>
        <p:nvPicPr>
          <p:cNvPr id="7" name="QO_4_AN.42_2#36de912ac?vbaanalysisanswer=1&amp;vbadefaultcenterpage=1&amp;parentnodeid=aab8ae806&amp;inlineimagemarkindex=6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4168" y="1632522"/>
            <a:ext cx="226442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O_4_BD.41_4#36de912ac?vbaanalysisanswer=1&amp;vbadefaultcenterpage=1&amp;parentnodeid=aab8ae806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6464" y="4006927"/>
            <a:ext cx="230872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QO_4_AN.42_3#36de912ac?vbaanalysisanswer=1&amp;vbadefaultcenterpage=1&amp;parentnodeid=aab8ae806&amp;inlineimagemarkindex=7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5236" y="3921233"/>
            <a:ext cx="2363359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O_4_BD.41_6#36de912ac?vbaanalysisanswer=1&amp;vbadefaultcenterpage=1&amp;parentnodeid=aab8ae806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4904" y="2327308"/>
            <a:ext cx="2560582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4_BD.41_7#36de912ac?vbaanalysisanswer=1&amp;vbadefaultcenterpage=1&amp;parentnodeid=aab8ae806"/>
          <p:cNvSpPr/>
          <p:nvPr/>
        </p:nvSpPr>
        <p:spPr>
          <a:xfrm>
            <a:off x="374904" y="4058832"/>
            <a:ext cx="11463658" cy="47092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1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分成两个梯形</a:t>
            </a:r>
            <a:endParaRPr lang="en-US" sz="2800"/>
          </a:p>
        </p:txBody>
      </p:sp>
      <p:pic>
        <p:nvPicPr>
          <p:cNvPr id="5" name="QO_4_AN.42_4#36de912ac?vbaanalysisanswer=1&amp;vbadefaultcenterpage=1&amp;parentnodeid=aab8ae806&amp;inlineimagemarkindex=8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0321" y="2327308"/>
            <a:ext cx="246229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2293600" y="118745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204197fab?vbadefaultcenterpage=1&amp;parentnodeid=14859298f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8639" y="556519"/>
            <a:ext cx="9174723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_BD#038bf2926?vbadefaultcenterpage=1&amp;parentnodeid=14859298f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88336" y="635818"/>
            <a:ext cx="6812280" cy="283464"/>
          </a:xfrm>
          <a:prstGeom prst="rect">
            <a:avLst/>
          </a:prstGeom>
        </p:spPr>
      </p:pic>
      <p:sp>
        <p:nvSpPr>
          <p:cNvPr id="3" name="QO_3_BD.1_1#72e035f39?segpoint=1&amp;vbaanalysisanswer=1&amp;vbadefaultcenterpage=1&amp;parentnodeid=038bf2926"/>
          <p:cNvSpPr/>
          <p:nvPr/>
        </p:nvSpPr>
        <p:spPr>
          <a:xfrm>
            <a:off x="356615" y="1058818"/>
            <a:ext cx="11484864" cy="5669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1.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根据长方形、正方形、平行四边形、梯形和四边形之间的关系填空。</a:t>
            </a:r>
            <a:endParaRPr lang="en-US" sz="2800"/>
          </a:p>
        </p:txBody>
      </p:sp>
      <p:pic>
        <p:nvPicPr>
          <p:cNvPr id="4" name="QO_3_BD.1_2#72e035f39?vbaanalysisanswer=1&amp;vbadefaultcenterpage=1&amp;parentnodeid=038bf2926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399" y="2359165"/>
            <a:ext cx="427281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3_AN.2_1#72e035f39?vbaanalysisanswer=1&amp;vbadefaultcenterpage=1&amp;parentnodeid=038bf2926"/>
          <p:cNvSpPr/>
          <p:nvPr/>
        </p:nvSpPr>
        <p:spPr>
          <a:xfrm>
            <a:off x="5557801" y="1765346"/>
            <a:ext cx="1073350" cy="299815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[答案]</a:t>
            </a:r>
            <a:r>
              <a:rPr lang="en-US" sz="2800" b="1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14900" spc="-10200">
                <a:solidFill>
                  <a:srgbClr val="FFFFFF">
                    <a:alpha val="0"/>
                  </a:srgbClr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 </a:t>
            </a:r>
            <a:r>
              <a:rPr lang="en-US" sz="2800">
                <a:solidFill>
                  <a:srgbClr val="FFFFFF">
                    <a:alpha val="0"/>
                  </a:srgbClr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                                                                                    </a:t>
            </a:r>
            <a:endParaRPr lang="en-US" sz="2800">
              <a:solidFill>
                <a:srgbClr val="FFFFFF">
                  <a:alpha val="0"/>
                </a:srgbClr>
              </a:solidFill>
            </a:endParaRPr>
          </a:p>
        </p:txBody>
      </p:sp>
      <p:pic>
        <p:nvPicPr>
          <p:cNvPr id="6" name="QO_3_AN.2_2#72e035f39?vbaanalysisanswer=1&amp;vbadefaultcenterpage=1&amp;parentnodeid=038bf2926&amp;inlineimagemarkindex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92813" y="2359165"/>
            <a:ext cx="445609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_1#053458e0a?segpoint=1&amp;vbaanalysisanswer=1&amp;vbadefaultcenterpage=1&amp;parentnodeid=038bf2926"/>
          <p:cNvSpPr/>
          <p:nvPr/>
        </p:nvSpPr>
        <p:spPr>
          <a:xfrm>
            <a:off x="356616" y="321719"/>
            <a:ext cx="11484864" cy="5669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2.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先填表，再说一说你发现了什么。</a:t>
            </a:r>
            <a:endParaRPr lang="en-US" sz="280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QB_3_BD.3_2#053458e0a?vbaanalysisanswer=1&amp;vbadefaultcenterpage=1&amp;parentnodeid=038bf2926"/>
              <p:cNvGraphicFramePr>
                <a:graphicFrameLocks noGrp="1"/>
              </p:cNvGraphicFramePr>
              <p:nvPr/>
            </p:nvGraphicFramePr>
            <p:xfrm>
              <a:off x="356615" y="923956"/>
              <a:ext cx="11478770" cy="5025390"/>
            </p:xfrm>
            <a:graphic>
              <a:graphicData uri="http://schemas.openxmlformats.org/drawingml/2006/table">
                <a:tbl>
                  <a:tblPr/>
                  <a:tblGrid>
                    <a:gridCol w="668872"/>
                    <a:gridCol w="1707985"/>
                    <a:gridCol w="1857983"/>
                    <a:gridCol w="1692613"/>
                    <a:gridCol w="1750979"/>
                    <a:gridCol w="1848255"/>
                    <a:gridCol w="1952083"/>
                  </a:tblGrid>
                  <a:tr h="1553994"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28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图形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l">
                            <a:lnSpc>
                              <a:spcPct val="150000"/>
                            </a:lnSpc>
                          </a:pPr>
                          <a:r>
                            <a:rPr lang="en-US" sz="8350" spc="-1020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sz="2800" spc="0" smtClean="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                     </a:t>
                          </a:r>
                          <a:endParaRPr lang="en-US" sz="2800" spc="0">
                            <a:solidFill>
                              <a:srgbClr val="FFFFFF">
                                <a:alpha val="0"/>
                              </a:srgbClr>
                            </a:solidFill>
                          </a:endParaRPr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l">
                            <a:lnSpc>
                              <a:spcPct val="150000"/>
                            </a:lnSpc>
                          </a:pPr>
                          <a:r>
                            <a:rPr lang="en-US" sz="4100" spc="-1020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sz="2800" spc="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             </a:t>
                          </a:r>
                          <a:endParaRPr lang="en-US" sz="2800" spc="0">
                            <a:solidFill>
                              <a:srgbClr val="FFFFFF">
                                <a:alpha val="0"/>
                              </a:srgbClr>
                            </a:solidFill>
                          </a:endParaRPr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l">
                            <a:lnSpc>
                              <a:spcPct val="150000"/>
                            </a:lnSpc>
                          </a:pPr>
                          <a:r>
                            <a:rPr lang="en-US" sz="8850" spc="-1020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sz="2800" spc="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                      </a:t>
                          </a:r>
                          <a:endParaRPr lang="en-US" sz="2800" spc="0">
                            <a:solidFill>
                              <a:srgbClr val="FFFFFF">
                                <a:alpha val="0"/>
                              </a:srgbClr>
                            </a:solidFill>
                          </a:endParaRPr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l">
                            <a:lnSpc>
                              <a:spcPct val="150000"/>
                            </a:lnSpc>
                          </a:pPr>
                          <a:r>
                            <a:rPr lang="en-US" sz="8350" spc="-1020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sz="2800" spc="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    </a:t>
                          </a:r>
                          <a:r>
                            <a:rPr lang="en-US" sz="2800" spc="0" smtClean="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            </a:t>
                          </a:r>
                          <a:endParaRPr lang="en-US" sz="2800" spc="0">
                            <a:solidFill>
                              <a:srgbClr val="FFFFFF">
                                <a:alpha val="0"/>
                              </a:srgbClr>
                            </a:solidFill>
                          </a:endParaRPr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l">
                            <a:lnSpc>
                              <a:spcPct val="150000"/>
                            </a:lnSpc>
                          </a:pPr>
                          <a:r>
                            <a:rPr lang="en-US" sz="4100" spc="-1020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sz="2800" spc="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           </a:t>
                          </a:r>
                          <a:endParaRPr lang="en-US" sz="2800" spc="0">
                            <a:solidFill>
                              <a:srgbClr val="FFFFFF">
                                <a:alpha val="0"/>
                              </a:srgbClr>
                            </a:solidFill>
                          </a:endParaRPr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900" u="none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黑体" panose="02010609060101010101" pitchFamily="34" charset="-122"/>
                                  <a:cs typeface="Times New Roman" panose="02020603050405020304" pitchFamily="34" charset="-120"/>
                                </a:rPr>
                                <m:t>……</m:t>
                              </m:r>
                            </m:oMath>
                          </a14:m>
                          <a:r>
                            <a:rPr lang="en-US" sz="900" u="none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28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边数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28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28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28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5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900" u="none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黑体" panose="02010609060101010101" pitchFamily="34" charset="-122"/>
                                  <a:cs typeface="Times New Roman" panose="02020603050405020304" pitchFamily="34" charset="-120"/>
                                </a:rPr>
                                <m:t>……</m:t>
                              </m:r>
                            </m:oMath>
                          </a14:m>
                          <a:r>
                            <a:rPr lang="en-US" sz="900" u="none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28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内角和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900" u="none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180</m:t>
                                  </m:r>
                                </m:e>
                                <m:sup>
                                  <m:r>
                                    <a:rPr lang="en-US" sz="28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∘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900" u="none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900" u="none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180</m:t>
                                  </m:r>
                                </m:e>
                                <m:sup>
                                  <m:r>
                                    <a:rPr lang="en-US" sz="28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∘</m:t>
                                  </m:r>
                                </m:sup>
                              </m:sSup>
                              <m: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黑体" panose="02010609060101010101" pitchFamily="34" charset="-122"/>
                                  <a:cs typeface="Times New Roman" panose="02020603050405020304" pitchFamily="34" charset="-120"/>
                                </a:rPr>
                                <m:t>×</m:t>
                              </m:r>
                              <m: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黑体" panose="02010609060101010101" pitchFamily="34" charset="-122"/>
                                  <a:cs typeface="Times New Roman" panose="02020603050405020304" pitchFamily="34" charset="-120"/>
                                </a:rPr>
                                <m:t>2</m:t>
                              </m:r>
                            </m:oMath>
                          </a14:m>
                          <a:r>
                            <a:rPr lang="en-US" sz="900" u="none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900" u="none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180</m:t>
                                  </m:r>
                                </m:e>
                                <m:sup>
                                  <m:r>
                                    <a:rPr lang="en-US" sz="28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∘</m:t>
                                  </m:r>
                                </m:sup>
                              </m:sSup>
                              <m: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黑体" panose="02010609060101010101" pitchFamily="34" charset="-122"/>
                                  <a:cs typeface="Times New Roman" panose="02020603050405020304" pitchFamily="34" charset="-12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900" u="none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sz="280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(   </a:t>
                          </a:r>
                          <a:r>
                            <a:rPr kumimoji="0" lang="en-US" altLang="zh-CN" sz="2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)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900" u="none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180</m:t>
                                  </m:r>
                                </m:e>
                                <m:sup>
                                  <m:r>
                                    <a:rPr lang="en-US" sz="28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黑体" panose="02010609060101010101" pitchFamily="34" charset="-122"/>
                                      <a:cs typeface="Times New Roman" panose="02020603050405020304" pitchFamily="34" charset="-120"/>
                                    </a:rPr>
                                    <m:t>∘</m:t>
                                  </m:r>
                                </m:sup>
                              </m:sSup>
                              <m: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黑体" panose="02010609060101010101" pitchFamily="34" charset="-122"/>
                                  <a:cs typeface="Times New Roman" panose="02020603050405020304" pitchFamily="34" charset="-120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900" u="none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r>
                            <a:rPr lang="en-US" sz="2800" smtClean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(   </a:t>
                          </a:r>
                          <a:r>
                            <a:rPr kumimoji="0" lang="en-US" altLang="zh-CN" sz="2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)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900" u="none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28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黑体" panose="02010609060101010101" pitchFamily="34" charset="-122"/>
                                  <a:cs typeface="Times New Roman" panose="02020603050405020304" pitchFamily="34" charset="-120"/>
                                </a:rPr>
                                <m:t>……</m:t>
                              </m:r>
                            </m:oMath>
                          </a14:m>
                          <a:r>
                            <a:rPr lang="en-US" sz="900" u="none">
                              <a:solidFill>
                                <a:srgbClr val="000000"/>
                              </a:solidFill>
                              <a:latin typeface="宋体" pitchFamily="2" charset="-122"/>
                              <a:ea typeface="宋体" pitchFamily="2" charset="-122"/>
                              <a:cs typeface="宋体" panose="02010600030101010101" pitchFamily="34" charset="-120"/>
                            </a:rPr>
                            <a:t> 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QB_3_BD.3_2#053458e0a?vbaanalysisanswer=1&amp;vbadefaultcenterpage=1&amp;parentnodeid=038bf2926"/>
              <p:cNvGraphicFramePr>
                <a:graphicFrameLocks noGrp="1"/>
              </p:cNvGraphicFramePr>
              <p:nvPr/>
            </p:nvGraphicFramePr>
            <p:xfrm>
              <a:off x="356615" y="923956"/>
              <a:ext cx="11478770" cy="5025390"/>
            </p:xfrm>
            <a:graphic>
              <a:graphicData uri="http://schemas.openxmlformats.org/drawingml/2006/table">
                <a:tbl>
                  <a:tblPr/>
                  <a:tblGrid>
                    <a:gridCol w="668872"/>
                    <a:gridCol w="1707985"/>
                    <a:gridCol w="1857983"/>
                    <a:gridCol w="1692613"/>
                    <a:gridCol w="1750979"/>
                    <a:gridCol w="1848255"/>
                    <a:gridCol w="1952083"/>
                  </a:tblGrid>
                  <a:tr h="2099310"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28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图形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l">
                            <a:lnSpc>
                              <a:spcPct val="150000"/>
                            </a:lnSpc>
                          </a:pPr>
                          <a:r>
                            <a:rPr lang="en-US" sz="8350" spc="-1020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sz="2800" spc="0" smtClean="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                     </a:t>
                          </a:r>
                          <a:endParaRPr lang="en-US" sz="2800" spc="0">
                            <a:solidFill>
                              <a:srgbClr val="FFFFFF">
                                <a:alpha val="0"/>
                              </a:srgbClr>
                            </a:solidFill>
                          </a:endParaRPr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l">
                            <a:lnSpc>
                              <a:spcPct val="150000"/>
                            </a:lnSpc>
                          </a:pPr>
                          <a:r>
                            <a:rPr lang="en-US" sz="4100" spc="-1020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sz="2800" spc="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             </a:t>
                          </a:r>
                          <a:endParaRPr lang="en-US" sz="2800" spc="0">
                            <a:solidFill>
                              <a:srgbClr val="FFFFFF">
                                <a:alpha val="0"/>
                              </a:srgbClr>
                            </a:solidFill>
                          </a:endParaRPr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l">
                            <a:lnSpc>
                              <a:spcPct val="150000"/>
                            </a:lnSpc>
                          </a:pPr>
                          <a:r>
                            <a:rPr lang="en-US" sz="8850" spc="-1020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sz="2800" spc="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                      </a:t>
                          </a:r>
                          <a:endParaRPr lang="en-US" sz="2800" spc="0">
                            <a:solidFill>
                              <a:srgbClr val="FFFFFF">
                                <a:alpha val="0"/>
                              </a:srgbClr>
                            </a:solidFill>
                          </a:endParaRPr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l">
                            <a:lnSpc>
                              <a:spcPct val="150000"/>
                            </a:lnSpc>
                          </a:pPr>
                          <a:r>
                            <a:rPr lang="en-US" sz="8350" spc="-1020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sz="2800" spc="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    </a:t>
                          </a:r>
                          <a:r>
                            <a:rPr lang="en-US" sz="2800" spc="0" smtClean="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            </a:t>
                          </a:r>
                          <a:endParaRPr lang="en-US" sz="2800" spc="0">
                            <a:solidFill>
                              <a:srgbClr val="FFFFFF">
                                <a:alpha val="0"/>
                              </a:srgbClr>
                            </a:solidFill>
                          </a:endParaRPr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l">
                            <a:lnSpc>
                              <a:spcPct val="150000"/>
                            </a:lnSpc>
                          </a:pPr>
                          <a:r>
                            <a:rPr lang="en-US" sz="4100" spc="-1020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sz="2800" spc="0">
                              <a:solidFill>
                                <a:srgbClr val="FFFFFF">
                                  <a:alpha val="0"/>
                                </a:srgbClr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            </a:t>
                          </a:r>
                          <a:endParaRPr lang="en-US" sz="2800" spc="0">
                            <a:solidFill>
                              <a:srgbClr val="FFFFFF">
                                <a:alpha val="0"/>
                              </a:srgbClr>
                            </a:solidFill>
                          </a:endParaRPr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1184910"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28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边数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28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3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28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4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28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5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 wrap="square"/>
                        <a:lstStyle/>
                        <a:p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1739265">
                    <a:tc>
                      <a:txBody>
                        <a:bodyPr wrap="square"/>
                        <a:lstStyle/>
                        <a:p>
                          <a:pPr algn="ctr">
                            <a:lnSpc>
                              <a:spcPct val="130000"/>
                            </a:lnSpc>
                          </a:pPr>
                          <a:r>
                            <a:rPr lang="en-US" sz="280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黑体" panose="02010609060101010101" pitchFamily="34" charset="-122"/>
                              <a:cs typeface="Times New Roman" panose="02020603050405020304" pitchFamily="34" charset="-120"/>
                            </a:rPr>
                            <a:t>内角和</a:t>
                          </a:r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 wrap="square"/>
                        <a:lstStyle/>
                        <a:p>
                          <a:endParaRPr lang="en-US" sz="1200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8100" marR="38100" marT="38100" marB="38100" vert="horz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QB_3_BD.3_3#053458e0a.table_image?tableimageindex=1&amp;vbaanalysisanswer=1&amp;vbadefaultcenterpage=1&amp;parentnodeid=038bf2926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9102" y="1296270"/>
            <a:ext cx="1635652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B_3_BD.3_4#053458e0a.table_image?tableimageindex=2&amp;vbaanalysisanswer=1&amp;vbadefaultcenterpage=1&amp;parentnodeid=038bf2926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4754" y="1331515"/>
            <a:ext cx="1904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B_3_BD.3_5#053458e0a.table_image?tableimageindex=3&amp;vbaanalysisanswer=1&amp;vbadefaultcenterpage=1&amp;parentnodeid=038bf2926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9183" y="1340068"/>
            <a:ext cx="154338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B_3_BD.3_6#053458e0a.table_image?tableimageindex=4&amp;vbaanalysisanswer=1&amp;vbadefaultcenterpage=1&amp;parentnodeid=038bf2926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49519" y="1381807"/>
            <a:ext cx="1635652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B_3_BD.3_7#053458e0a.table_image?tableimageindex=5&amp;vbaanalysisanswer=1&amp;vbadefaultcenterpage=1&amp;parentnodeid=038bf2926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3495" y="1381807"/>
            <a:ext cx="1712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3_AN.4_1#053458e0a.bracket?vbaanalysisanswer=1&amp;vbadefaultcenterpage=1&amp;parentnodeid=038bf2926&amp;hasmatchpositionanswer=1"/>
              <p:cNvSpPr/>
              <p:nvPr/>
            </p:nvSpPr>
            <p:spPr>
              <a:xfrm>
                <a:off x="8266918" y="4901112"/>
                <a:ext cx="1341477" cy="50298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algn="ctr" latinLnBrk="1">
                  <a:lnSpc>
                    <a:spcPct val="13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180</m:t>
                        </m:r>
                      </m:e>
                      <m:sup>
                        <m:r>
                          <a:rPr sz="2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sz="28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900" u="none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endParaRPr lang="en-US" sz="100"/>
              </a:p>
            </p:txBody>
          </p:sp>
        </mc:Choice>
        <mc:Fallback>
          <p:sp>
            <p:nvSpPr>
              <p:cNvPr id="9" name="QB_3_AN.4_1#053458e0a.bracket?vbaanalysisanswer=1&amp;vbadefaultcenterpage=1&amp;parentnodeid=038bf2926&amp;hasmatchpositionanswer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6918" y="4901112"/>
                <a:ext cx="1341477" cy="502984"/>
              </a:xfrm>
              <a:prstGeom prst="rect">
                <a:avLst/>
              </a:prstGeom>
              <a:blipFill rotWithShape="1">
                <a:blip r:embed="rId7"/>
                <a:stretch>
                  <a:fillRect l="-36" t="-36" r="-1026" b="-291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矩形 10"/>
          <p:cNvSpPr/>
          <p:nvPr/>
        </p:nvSpPr>
        <p:spPr>
          <a:xfrm>
            <a:off x="6953406" y="335726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6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755556" y="335726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7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913899" y="489099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3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581102" y="489099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4</a:t>
            </a:r>
            <a:endParaRPr lang="zh-CN" altLang="en-US"/>
          </a:p>
        </p:txBody>
      </p:sp>
      <p:sp>
        <p:nvSpPr>
          <p:cNvPr id="15" name="QB_3_AN.4_1#053458e0a.bracket?vbaanalysisanswer=1&amp;vbadefaultcenterpage=1&amp;parentnodeid=038bf2926&amp;hasmatchpositionanswer=1"/>
          <p:cNvSpPr/>
          <p:nvPr/>
        </p:nvSpPr>
        <p:spPr>
          <a:xfrm>
            <a:off x="356615" y="5919131"/>
            <a:ext cx="11478770" cy="5029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latinLnBrk="1">
              <a:lnSpc>
                <a:spcPct val="130000"/>
              </a:lnSpc>
            </a:pPr>
            <a:r>
              <a:rPr lang="en-US" sz="2800" err="1" smtClean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发现略</a:t>
            </a:r>
            <a:endParaRPr lang="en-US" sz="10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/>
      <p:bldP spid="12" grpId="0"/>
      <p:bldP spid="13" grpId="0"/>
      <p:bldP spid="14" grpId="0"/>
      <p:bldP spid="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_3_BD#b2299997f?vbadefaultcenterpage=1&amp;parentnodeid=a6ff9f16c"/>
          <p:cNvSpPr/>
          <p:nvPr/>
        </p:nvSpPr>
        <p:spPr>
          <a:xfrm>
            <a:off x="356616" y="1066800"/>
            <a:ext cx="11484864" cy="7487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sz="2800" b="1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【易错点一】对图形特点理解不到位导致分类不准确</a:t>
            </a:r>
            <a:endParaRPr lang="en-US" sz="2800"/>
          </a:p>
        </p:txBody>
      </p:sp>
      <p:sp>
        <p:nvSpPr>
          <p:cNvPr id="4" name="QB_4_BD.5_1#c7a067c28?segpoint=1&amp;vbaanalysisanswer=1&amp;vbadefaultcenterpage=1&amp;parentnodeid=b2299997f"/>
          <p:cNvSpPr/>
          <p:nvPr/>
        </p:nvSpPr>
        <p:spPr>
          <a:xfrm>
            <a:off x="356616" y="1703578"/>
            <a:ext cx="4703763" cy="5669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例1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将下图中的三角形分类。</a:t>
            </a:r>
            <a:endParaRPr lang="en-US" sz="2800"/>
          </a:p>
        </p:txBody>
      </p:sp>
      <p:pic>
        <p:nvPicPr>
          <p:cNvPr id="5" name="QB_4_BD.5_2#c7a067c28?vbaanalysisanswer=1&amp;vbadefaultcenterpage=1&amp;parentnodeid=b2299997f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9994" y="2447830"/>
            <a:ext cx="3959352" cy="2944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4_BD.5_3#c7a067c28?vbaanalysisanswer=1&amp;vbadefaultcenterpage=1&amp;parentnodeid=b2299997f"/>
          <p:cNvSpPr/>
          <p:nvPr/>
        </p:nvSpPr>
        <p:spPr>
          <a:xfrm>
            <a:off x="356617" y="2356358"/>
            <a:ext cx="4881563" cy="312731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 err="1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锐角三角形有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_________</a:t>
            </a:r>
            <a:endParaRPr lang="en-US" sz="2800"/>
          </a:p>
          <a:p>
            <a:pPr marL="0" algn="l" latinLnBrk="1">
              <a:lnSpc>
                <a:spcPct val="150000"/>
              </a:lnSpc>
            </a:pPr>
            <a:r>
              <a:rPr lang="en-US" sz="2800" err="1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直角三角形有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_________</a:t>
            </a:r>
            <a:endParaRPr lang="en-US" sz="2800"/>
          </a:p>
          <a:p>
            <a:pPr marL="0" algn="l" latinLnBrk="1">
              <a:lnSpc>
                <a:spcPct val="150000"/>
              </a:lnSpc>
            </a:pPr>
            <a:r>
              <a:rPr lang="en-US" sz="2800" err="1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钝角三角形有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_________</a:t>
            </a:r>
            <a:endParaRPr lang="en-US" sz="2800"/>
          </a:p>
          <a:p>
            <a:pPr marL="0" algn="l" latinLnBrk="1">
              <a:lnSpc>
                <a:spcPct val="150000"/>
              </a:lnSpc>
            </a:pPr>
            <a:r>
              <a:rPr lang="en-US" sz="2800" err="1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等腰三角形有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_______________</a:t>
            </a:r>
            <a:endParaRPr lang="en-US" sz="2800"/>
          </a:p>
          <a:p>
            <a:pPr marL="0" algn="l" latinLnBrk="1">
              <a:lnSpc>
                <a:spcPct val="150000"/>
              </a:lnSpc>
            </a:pPr>
            <a:r>
              <a:rPr lang="en-US" sz="2800" err="1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等边三角形有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_______</a:t>
            </a:r>
            <a:endParaRPr lang="en-US" sz="2800"/>
          </a:p>
        </p:txBody>
      </p:sp>
      <p:sp>
        <p:nvSpPr>
          <p:cNvPr id="8" name="QB_4_AN.11_2#c7a067c28?vbaanalysisanswer=1&amp;vbadefaultcenterpage=1&amp;parentnodeid=b2299997f"/>
          <p:cNvSpPr/>
          <p:nvPr/>
        </p:nvSpPr>
        <p:spPr>
          <a:xfrm>
            <a:off x="2688336" y="2339434"/>
            <a:ext cx="1188169" cy="5669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sz="2800" smtClean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②⑤⑨</a:t>
            </a:r>
            <a:endParaRPr lang="en-US" sz="100"/>
          </a:p>
        </p:txBody>
      </p:sp>
      <p:sp>
        <p:nvSpPr>
          <p:cNvPr id="9" name="QB_4_AN.11_2#c7a067c28?vbaanalysisanswer=1&amp;vbadefaultcenterpage=1&amp;parentnodeid=b2299997f"/>
          <p:cNvSpPr/>
          <p:nvPr/>
        </p:nvSpPr>
        <p:spPr>
          <a:xfrm>
            <a:off x="2685823" y="3619608"/>
            <a:ext cx="1188168" cy="5669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sz="2800" smtClean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③⑥⑧</a:t>
            </a:r>
            <a:endParaRPr lang="en-US" sz="100"/>
          </a:p>
        </p:txBody>
      </p:sp>
      <p:sp>
        <p:nvSpPr>
          <p:cNvPr id="10" name="QB_4_AN.11_2#c7a067c28?vbaanalysisanswer=1&amp;vbadefaultcenterpage=1&amp;parentnodeid=b2299997f"/>
          <p:cNvSpPr/>
          <p:nvPr/>
        </p:nvSpPr>
        <p:spPr>
          <a:xfrm>
            <a:off x="2688336" y="2975290"/>
            <a:ext cx="1123318" cy="5669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sz="2800" smtClean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①④⑦</a:t>
            </a:r>
            <a:endParaRPr lang="en-US" sz="100"/>
          </a:p>
        </p:txBody>
      </p:sp>
      <p:sp>
        <p:nvSpPr>
          <p:cNvPr id="11" name="QB_4_AN.11_2#c7a067c28?vbaanalysisanswer=1&amp;vbadefaultcenterpage=1&amp;parentnodeid=b2299997f"/>
          <p:cNvSpPr/>
          <p:nvPr/>
        </p:nvSpPr>
        <p:spPr>
          <a:xfrm>
            <a:off x="2685823" y="4255464"/>
            <a:ext cx="2156767" cy="5669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sz="2800" smtClean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①②③⑤⑦⑨</a:t>
            </a:r>
            <a:endParaRPr lang="en-US" sz="100"/>
          </a:p>
        </p:txBody>
      </p:sp>
      <p:sp>
        <p:nvSpPr>
          <p:cNvPr id="12" name="QB_4_AN.11_2#c7a067c28?vbaanalysisanswer=1&amp;vbadefaultcenterpage=1&amp;parentnodeid=b2299997f"/>
          <p:cNvSpPr/>
          <p:nvPr/>
        </p:nvSpPr>
        <p:spPr>
          <a:xfrm>
            <a:off x="2685823" y="4891320"/>
            <a:ext cx="837048" cy="5669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sz="2800" smtClean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⑤⑨</a:t>
            </a:r>
            <a:endParaRPr lang="en-US" sz="10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0" grpId="0" build="p"/>
      <p:bldP spid="11" grpId="0" build="p"/>
      <p:bldP spid="1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0_1#c7a067c28?vbaanalysisanswer=1&amp;vbadefaultcenterpage=1&amp;parentnodeid=b2299997f"/>
          <p:cNvSpPr/>
          <p:nvPr/>
        </p:nvSpPr>
        <p:spPr>
          <a:xfrm>
            <a:off x="356616" y="2183815"/>
            <a:ext cx="11484864" cy="184715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sz="2800">
                <a:solidFill>
                  <a:srgbClr val="4472C4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【思路点拨】对图形进行分类时，一定要明确标准，根据标准进行分类，切不可混淆分类：三角形按角分，只关注角的特征；按边分，只关注边的特征。</a:t>
            </a:r>
            <a:endParaRPr lang="en-US" sz="10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#597938512?vbaanalysisanswer=1&amp;vbadefaultcenterpage=1&amp;parentnodeid=b2299997f"/>
              <p:cNvSpPr/>
              <p:nvPr/>
            </p:nvSpPr>
            <p:spPr>
              <a:xfrm>
                <a:off x="356616" y="2184146"/>
                <a:ext cx="11484864" cy="120707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marL="0" algn="l" latinLnBrk="1">
                  <a:lnSpc>
                    <a:spcPct val="150000"/>
                  </a:lnSpc>
                </a:pP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1.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一个三角形3个内角分别是</a:t>
                </a:r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  <m:t>45</m:t>
                        </m:r>
                      </m:e>
                      <m:sup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  <m:t>102</m:t>
                        </m:r>
                      </m:e>
                      <m:sup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  <m:t>33</m:t>
                        </m:r>
                      </m:e>
                      <m:sup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，这个三角形是(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。</a:t>
                </a:r>
                <a:endParaRPr lang="en-US" sz="2800"/>
              </a:p>
              <a:p>
                <a:pPr marL="0" algn="l" latinLnBrk="1">
                  <a:lnSpc>
                    <a:spcPct val="150000"/>
                  </a:lnSpc>
                  <a:tabLst>
                    <a:tab pos="2871470" algn=""/>
                    <a:tab pos="5742940" algn=""/>
                    <a:tab pos="8614410" algn=""/>
                  </a:tabLst>
                </a:pP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锐角三角形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B.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直角三角形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C.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钝角三角形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D.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等腰三角形</a:t>
                </a:r>
                <a:endParaRPr lang="en-US" sz="2800"/>
              </a:p>
            </p:txBody>
          </p:sp>
        </mc:Choice>
        <mc:Fallback>
          <p:sp>
            <p:nvSpPr>
              <p:cNvPr id="2" name="QC_4#597938512?vbaanalysisanswer=1&amp;vbadefaultcenterpage=1&amp;parentnodeid=b2299997f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184146"/>
                <a:ext cx="11484864" cy="1207072"/>
              </a:xfrm>
              <a:prstGeom prst="rect">
                <a:avLst/>
              </a:prstGeom>
              <a:blipFill rotWithShape="1">
                <a:blip r:embed="rId1"/>
                <a:stretch>
                  <a:fillRect l="-3" t="-32" b="-150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2_1#597938512.bracket?vbaanalysisanswer=1&amp;vbadefaultcenterpage=1&amp;parentnodeid=b2299997f&amp;hasmatchpositionanswer=1"/>
          <p:cNvSpPr/>
          <p:nvPr/>
        </p:nvSpPr>
        <p:spPr>
          <a:xfrm>
            <a:off x="10516362" y="2184146"/>
            <a:ext cx="317500" cy="5716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5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sz="100"/>
          </a:p>
        </p:txBody>
      </p:sp>
      <p:sp>
        <p:nvSpPr>
          <p:cNvPr id="4" name="QC_4#1f44413ff?vbaanalysisanswer=1&amp;vbadefaultcenterpage=1&amp;parentnodeid=b2299997f"/>
          <p:cNvSpPr/>
          <p:nvPr/>
        </p:nvSpPr>
        <p:spPr>
          <a:xfrm>
            <a:off x="356616" y="3466782"/>
            <a:ext cx="11484864" cy="12070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2.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已知三角形的一个角是锐角，那么这个三角形一定是(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  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)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sz="2800"/>
          </a:p>
          <a:p>
            <a:pPr marL="0" algn="l" latinLnBrk="1">
              <a:lnSpc>
                <a:spcPct val="150000"/>
              </a:lnSpc>
              <a:tabLst>
                <a:tab pos="2871470" algn=""/>
                <a:tab pos="5742940" algn=""/>
                <a:tab pos="8614410" algn=""/>
              </a:tabLst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A.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锐角三角形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	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B.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直角三角形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	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C.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钝角三角形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	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D.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无法确定</a:t>
            </a:r>
            <a:endParaRPr lang="en-US" sz="2800"/>
          </a:p>
        </p:txBody>
      </p:sp>
      <p:sp>
        <p:nvSpPr>
          <p:cNvPr id="5" name="QC_4_AN.13_1#1f44413ff.bracket?vbaanalysisanswer=1&amp;vbadefaultcenterpage=1&amp;parentnodeid=b2299997f&amp;hasmatchpositionanswer=1"/>
          <p:cNvSpPr/>
          <p:nvPr/>
        </p:nvSpPr>
        <p:spPr>
          <a:xfrm>
            <a:off x="9297416" y="3466782"/>
            <a:ext cx="338138" cy="57162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5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sz="10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55d59962?vbadefaultcenterpage=1&amp;parentnodeid=a6ff9f16c"/>
          <p:cNvSpPr/>
          <p:nvPr/>
        </p:nvSpPr>
        <p:spPr>
          <a:xfrm>
            <a:off x="356616" y="345511"/>
            <a:ext cx="11484864" cy="7487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sz="2800" b="1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【易错点二】对三角形的内角和认识不清</a:t>
            </a:r>
            <a:endParaRPr lang="en-US" sz="28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T_4_BD.14_1#3e3e65807?segpoint=1&amp;vbaanalysisanswer=1&amp;vbadefaultcenterpage=1&amp;parentnodeid=555d59962"/>
              <p:cNvSpPr/>
              <p:nvPr/>
            </p:nvSpPr>
            <p:spPr>
              <a:xfrm>
                <a:off x="356616" y="986861"/>
                <a:ext cx="11484864" cy="184715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marL="0" algn="l" latinLnBrk="1">
                  <a:lnSpc>
                    <a:spcPct val="150000"/>
                  </a:lnSpc>
                </a:pP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例2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判断。（对的画“√”，错的画“×”）</a:t>
                </a:r>
                <a:endParaRPr lang="en-US" sz="2800"/>
              </a:p>
              <a:p>
                <a:pPr marL="0" algn="l" latinLnBrk="1">
                  <a:lnSpc>
                    <a:spcPct val="150000"/>
                  </a:lnSpc>
                </a:pP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将一个等腰三角形分成两个完全一样的小三角形，这两个小三角形的内角和是</a:t>
                </a:r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  <m:t>90</m:t>
                        </m:r>
                      </m:e>
                      <m:sup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。(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)</a:t>
                </a:r>
                <a:endParaRPr lang="en-US" sz="2800"/>
              </a:p>
            </p:txBody>
          </p:sp>
        </mc:Choice>
        <mc:Fallback>
          <p:sp>
            <p:nvSpPr>
              <p:cNvPr id="3" name="QT_4_BD.14_1#3e3e65807?segpoint=1&amp;vbaanalysisanswer=1&amp;vbadefaultcenterpage=1&amp;parentnodeid=555d599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986861"/>
                <a:ext cx="11484864" cy="1847152"/>
              </a:xfrm>
              <a:prstGeom prst="rect">
                <a:avLst/>
              </a:prstGeom>
              <a:blipFill rotWithShape="1">
                <a:blip r:embed="rId1"/>
                <a:stretch>
                  <a:fillRect l="-3" t="-4" b="-986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T_4_AN.16_1#3e3e65807.bracket?vbaanalysisanswer=1&amp;vbadefaultcenterpage=1&amp;parentnodeid=555d59962&amp;hasmatchpositionanswer=1"/>
          <p:cNvSpPr/>
          <p:nvPr/>
        </p:nvSpPr>
        <p:spPr>
          <a:xfrm>
            <a:off x="2416048" y="2267021"/>
            <a:ext cx="436563" cy="5669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5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sz="1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T_4_AS.15_1#3e3e65807?vbaanalysisanswer=1&amp;vbadefaultcenterpage=1&amp;parentnodeid=555d59962"/>
              <p:cNvSpPr/>
              <p:nvPr/>
            </p:nvSpPr>
            <p:spPr>
              <a:xfrm>
                <a:off x="356616" y="2912371"/>
                <a:ext cx="11484864" cy="120707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ct val="150000"/>
                  </a:lnSpc>
                </a:pPr>
                <a:r>
                  <a:rPr lang="en-US" sz="2800">
                    <a:solidFill>
                      <a:srgbClr val="4472C4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【思路点拨】三角形的内角和是</a:t>
                </a:r>
                <a:r>
                  <a:rPr lang="en-US" sz="900" u="none">
                    <a:solidFill>
                      <a:srgbClr val="4472C4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2800" i="1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800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</a:rPr>
                          <m:t>180</m:t>
                        </m:r>
                      </m:e>
                      <m:sup>
                        <m:r>
                          <a:rPr sz="2800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sz="900" u="none">
                    <a:solidFill>
                      <a:srgbClr val="4472C4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4472C4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，三角形的内角和与三角形的大小</a:t>
                </a:r>
                <a:r>
                  <a:rPr lang="en-US" altLang="zh-CN" sz="2800">
                    <a:solidFill>
                      <a:srgbClr val="4472C4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、</a:t>
                </a:r>
                <a:r>
                  <a:rPr lang="en-US" sz="2800">
                    <a:solidFill>
                      <a:srgbClr val="4472C4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形状无关。</a:t>
                </a:r>
                <a:endParaRPr lang="en-US" sz="100"/>
              </a:p>
            </p:txBody>
          </p:sp>
        </mc:Choice>
        <mc:Fallback>
          <p:sp>
            <p:nvSpPr>
              <p:cNvPr id="5" name="QT_4_AS.15_1#3e3e65807?vbaanalysisanswer=1&amp;vbadefaultcenterpage=1&amp;parentnodeid=555d599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912371"/>
                <a:ext cx="11484864" cy="1207072"/>
              </a:xfrm>
              <a:prstGeom prst="rect">
                <a:avLst/>
              </a:prstGeom>
              <a:blipFill rotWithShape="1">
                <a:blip r:embed="rId2"/>
                <a:stretch>
                  <a:fillRect l="-3" t="-22" b="-150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T_4_BD.17_1#ebe2866cc?segpoint=1&amp;vbaanalysisanswer=1&amp;vbadefaultcenterpage=1&amp;parentnodeid=555d59962"/>
              <p:cNvSpPr/>
              <p:nvPr/>
            </p:nvSpPr>
            <p:spPr>
              <a:xfrm>
                <a:off x="356616" y="4195071"/>
                <a:ext cx="11484864" cy="184715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marL="0" algn="l" latinLnBrk="1">
                  <a:lnSpc>
                    <a:spcPct val="150000"/>
                  </a:lnSpc>
                </a:pP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3.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判断。（对的画“√”，错的画“×”）</a:t>
                </a:r>
                <a:endParaRPr lang="en-US" sz="2800"/>
              </a:p>
              <a:p>
                <a:pPr marL="0" algn="l" latinLnBrk="1">
                  <a:lnSpc>
                    <a:spcPct val="150000"/>
                  </a:lnSpc>
                </a:pP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将两个完全一样的直角三角形拼成一个大三角形，拼成的大三角形的内角和是</a:t>
                </a:r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</m:ctrlPr>
                      </m:sSupPr>
                      <m:e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  <m:t>360</m:t>
                        </m:r>
                      </m:e>
                      <m:sup>
                        <m:r>
                          <a:rPr lang="en-US"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黑体" panose="02010609060101010101" pitchFamily="34" charset="-122"/>
                            <a:cs typeface="Times New Roman" panose="02020603050405020304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sz="900" u="none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。(</a:t>
                </a:r>
                <a:r>
                  <a:rPr lang="en-US" sz="2800">
                    <a:solidFill>
                      <a:srgbClr val="000000"/>
                    </a:solidFill>
                    <a:latin typeface="宋体" pitchFamily="2" charset="-122"/>
                    <a:ea typeface="宋体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sz="2800">
                    <a:solidFill>
                      <a:srgbClr val="000000"/>
                    </a:solidFill>
                    <a:latin typeface="Times New Roman" panose="02020603050405020304" pitchFamily="34" charset="0"/>
                    <a:ea typeface="黑体" panose="02010609060101010101" pitchFamily="34" charset="-122"/>
                    <a:cs typeface="Times New Roman" panose="02020603050405020304" pitchFamily="34" charset="-120"/>
                  </a:rPr>
                  <a:t>)</a:t>
                </a:r>
                <a:endParaRPr lang="en-US" sz="2800"/>
              </a:p>
            </p:txBody>
          </p:sp>
        </mc:Choice>
        <mc:Fallback>
          <p:sp>
            <p:nvSpPr>
              <p:cNvPr id="7" name="QT_4_BD.17_1#ebe2866cc?segpoint=1&amp;vbaanalysisanswer=1&amp;vbadefaultcenterpage=1&amp;parentnodeid=555d599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195071"/>
                <a:ext cx="11484864" cy="1847152"/>
              </a:xfrm>
              <a:prstGeom prst="rect">
                <a:avLst/>
              </a:prstGeom>
              <a:blipFill rotWithShape="1">
                <a:blip r:embed="rId3"/>
                <a:stretch>
                  <a:fillRect l="-3" t="-14" b="-98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T_4_AN.18_1#ebe2866cc.bracket?vbaanalysisanswer=1&amp;vbadefaultcenterpage=1&amp;parentnodeid=555d59962&amp;hasmatchpositionanswer=1"/>
          <p:cNvSpPr/>
          <p:nvPr/>
        </p:nvSpPr>
        <p:spPr>
          <a:xfrm>
            <a:off x="2612898" y="5475231"/>
            <a:ext cx="436563" cy="5669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algn="ctr" latinLnBrk="1">
              <a:lnSpc>
                <a:spcPct val="150000"/>
              </a:lnSpc>
            </a:pPr>
            <a:r>
              <a:rPr lang="en-US" sz="280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sz="10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d5670689?vbadefaultcenterpage=1&amp;parentnodeid=a6ff9f16c"/>
          <p:cNvSpPr/>
          <p:nvPr/>
        </p:nvSpPr>
        <p:spPr>
          <a:xfrm>
            <a:off x="356616" y="1018093"/>
            <a:ext cx="11484864" cy="74879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sz="2800" b="1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【易错点三】没有掌握三角形三边的关系</a:t>
            </a:r>
            <a:endParaRPr lang="en-US" sz="2800"/>
          </a:p>
        </p:txBody>
      </p:sp>
      <p:sp>
        <p:nvSpPr>
          <p:cNvPr id="3" name="QO_4#0ad7f7049?vbaanalysisanswer=1&amp;vbadefaultcenterpage=1&amp;parentnodeid=5d5670689"/>
          <p:cNvSpPr/>
          <p:nvPr/>
        </p:nvSpPr>
        <p:spPr>
          <a:xfrm>
            <a:off x="356616" y="1659443"/>
            <a:ext cx="11484864" cy="12070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algn="l" latinLnBrk="1"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例3</a:t>
            </a:r>
            <a:r>
              <a:rPr lang="en-US" sz="280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宋体" panose="02010600030101010101" pitchFamily="34" charset="-120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判断每组中的三根小棒能否摆成三角形，能摆成的画“√”。（单位：厘米）</a:t>
            </a:r>
            <a:endParaRPr lang="en-US" sz="2800"/>
          </a:p>
        </p:txBody>
      </p:sp>
      <p:sp>
        <p:nvSpPr>
          <p:cNvPr id="4" name="QO_4_AS.19_1#0ad7f7049?vbaanalysisanswer=1&amp;vbadefaultcenterpage=1&amp;parentnodeid=5d5670689"/>
          <p:cNvSpPr/>
          <p:nvPr/>
        </p:nvSpPr>
        <p:spPr>
          <a:xfrm>
            <a:off x="356616" y="2949953"/>
            <a:ext cx="11484864" cy="12070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sz="2800">
                <a:solidFill>
                  <a:srgbClr val="4472C4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【思路点拨】构成三角形的条件：三角形任意两边之和大于第三边，看较短的两边之和是否大于第三边。</a:t>
            </a:r>
            <a:endParaRPr lang="en-US" sz="10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jY5YmU1Y2JhMDdhNmFmYjBlZTkxM2I2MzIwMjZmNDYifQ=="/>
</p:tagLst>
</file>

<file path=ppt/theme/theme1.xml><?xml version="1.0" encoding="utf-8"?>
<a:theme xmlns:a="http://schemas.openxmlformats.org/drawingml/2006/main" name="教学课件制作 QQ 42567360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2108</Words>
  <Application>WPS 表格</Application>
  <PresentationFormat/>
  <Paragraphs>192</Paragraphs>
  <Slides>18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9" baseType="lpstr">
      <vt:lpstr>Arial</vt:lpstr>
      <vt:lpstr>宋体</vt:lpstr>
      <vt:lpstr>Wingdings</vt:lpstr>
      <vt:lpstr>Times New Roman</vt:lpstr>
      <vt:lpstr>黑体</vt:lpstr>
      <vt:lpstr>汉仪中黑KW</vt:lpstr>
      <vt:lpstr>Times New Roman</vt:lpstr>
      <vt:lpstr>等线</vt:lpstr>
      <vt:lpstr>宋体</vt:lpstr>
      <vt:lpstr>Cambria Math</vt:lpstr>
      <vt:lpstr>汉仪中等线KW</vt:lpstr>
      <vt:lpstr>Calibri</vt:lpstr>
      <vt:lpstr>Helvetica Neue</vt:lpstr>
      <vt:lpstr>微软雅黑</vt:lpstr>
      <vt:lpstr>汉仪旗黑</vt:lpstr>
      <vt:lpstr>宋体</vt:lpstr>
      <vt:lpstr>Arial Unicode MS</vt:lpstr>
      <vt:lpstr>汉仪书宋二KW</vt:lpstr>
      <vt:lpstr>Kingsoft Math</vt:lpstr>
      <vt:lpstr>DejaVu Math TeX Gyre</vt:lpstr>
      <vt:lpstr>教学课件制作 QQ 425673604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葛玉梅</cp:lastModifiedBy>
  <cp:revision>2</cp:revision>
  <dcterms:created xsi:type="dcterms:W3CDTF">2023-06-27T10:48:26Z</dcterms:created>
  <dcterms:modified xsi:type="dcterms:W3CDTF">2023-06-27T10:48:26Z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B2084698117C689B7ABE9A64AACD560B</vt:lpwstr>
  </property>
  <property fmtid="{D5CDD505-2E9C-101B-9397-08002B2CF9AE}" pid="7" name="KSOProductBuildVer">
    <vt:lpwstr>2052-5.1.1.7676</vt:lpwstr>
  </property>
</Properties>
</file>