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20"/>
  </p:handoutMasterIdLst>
  <p:sldIdLst>
    <p:sldId id="256" r:id="rId3"/>
    <p:sldId id="257" r:id="rId4"/>
    <p:sldId id="258" r:id="rId5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5143500"/>
  <p:notesSz cx="6857365" cy="9143365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marL="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1pPr>
    <a:lvl2pPr marL="4572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2pPr>
    <a:lvl3pPr marL="9144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3pPr>
    <a:lvl4pPr marL="13716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4pPr>
    <a:lvl5pPr marL="18288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5pPr>
    <a:lvl6pPr marL="22860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6pPr>
    <a:lvl7pPr marL="27432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7pPr>
    <a:lvl8pPr marL="32004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8pPr>
    <a:lvl9pPr marL="3200400" indent="0" algn="l" defTabSz="914400" eaLnBrk="1" fontAlgn="base" latinLnBrk="0" hangingPunct="1">
      <a:lnSpc>
        <a:spcPct val="100000"/>
      </a:lnSpc>
      <a:spcBef>
        <a:spcPts val="0"/>
      </a:spcBef>
      <a:spcAft>
        <a:spcPts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Droid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2" d="100"/>
          <a:sy n="112" d="100"/>
        </p:scale>
        <p:origin x="0" y="0"/>
      </p:cViewPr>
      <p:guideLst>
        <p:guide orient="horz" pos="2072"/>
        <p:guide pos="3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" d="100"/>
          <a:sy n="10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15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/>
            <a:fld id="{CAD2D6BD-DE1B-4B5F-8B41-2702339687B9}" type="datetime1">
              <a:rPr lang="zh-CN" altLang="en-US" sz="1200">
                <a:latin typeface="Arial" panose="020B0604020202020204" pitchFamily="34" charset="0"/>
                <a:ea typeface="宋体" pitchFamily="2" charset="-122"/>
                <a:cs typeface="Calibri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16" name="文本框"/>
          <p:cNvSpPr>
            <a:spLocks noGrp="1"/>
          </p:cNvSpPr>
          <p:nvPr>
            <p:ph type="ftr" idx="2"/>
          </p:nvPr>
        </p:nvSpPr>
        <p:spPr>
          <a:xfrm>
            <a:off x="0" y="8685213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/>
            <a:endParaRPr lang="zh-CN" altLang="en-US" sz="1200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17" name="文本框"/>
          <p:cNvSpPr>
            <a:spLocks noGrp="1"/>
          </p:cNvSpPr>
          <p:nvPr>
            <p:ph type="sldNum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charset="0"/>
              </a:rPr>
            </a:fld>
            <a:endParaRPr lang="zh-CN" altLang="en-US" sz="1200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 fontAlgn="base"/>
            <a:endParaRPr lang="zh-CN" altLang="en-US" sz="1200" strike="noStrike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9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 fontAlgn="base"/>
            <a:fld id="{CAD2D6BD-DE1B-4B5F-8B41-2702339687B9}" type="datetime1">
              <a:rPr lang="zh-CN" altLang="en-US" sz="1200" strike="noStrike">
                <a:latin typeface="Arial" panose="020B0604020202020204" pitchFamily="34" charset="0"/>
                <a:ea typeface="宋体" pitchFamily="2" charset="-122"/>
                <a:cs typeface="Calibri" charset="0"/>
              </a:rPr>
            </a:fld>
            <a:endParaRPr lang="zh-CN" altLang="en-US" sz="1200" strike="noStrike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10" name="对象"/>
          <p:cNvSpPr>
            <a:spLocks noGrp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1" name="文本框"/>
          <p:cNvSpPr>
            <a:spLocks noGrp="1"/>
          </p:cNvSpPr>
          <p:nvPr>
            <p:ph type="body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marL="457200" lvl="1" indent="0"/>
            <a:r>
              <a:rPr lang="zh-CN" altLang="en-US"/>
              <a:t>第二级</a:t>
            </a:r>
            <a:endParaRPr lang="en-US" altLang="zh-CN"/>
          </a:p>
          <a:p>
            <a:pPr marL="914400" lvl="2" indent="0"/>
            <a:r>
              <a:rPr lang="zh-CN" altLang="en-US"/>
              <a:t>第三级</a:t>
            </a:r>
            <a:endParaRPr lang="en-US" altLang="zh-CN"/>
          </a:p>
          <a:p>
            <a:pPr marL="1371600" lvl="3" indent="0"/>
            <a:r>
              <a:rPr lang="zh-CN" altLang="en-US"/>
              <a:t>第四级</a:t>
            </a:r>
            <a:endParaRPr lang="en-US" altLang="zh-CN"/>
          </a:p>
          <a:p>
            <a:pPr marL="1828800"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" name="文本框"/>
          <p:cNvSpPr>
            <a:spLocks noGrp="1"/>
          </p:cNvSpPr>
          <p:nvPr>
            <p:ph type="ftr" idx="4"/>
          </p:nvPr>
        </p:nvSpPr>
        <p:spPr>
          <a:xfrm>
            <a:off x="0" y="8685213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 fontAlgn="base"/>
            <a:endParaRPr lang="zh-CN" altLang="en-US" sz="1200" strike="noStrike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  <p:sp>
        <p:nvSpPr>
          <p:cNvPr id="1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 fontAlgn="base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Calibri" charset="0"/>
              </a:rPr>
            </a:fld>
            <a:endParaRPr lang="zh-CN" altLang="en-US" sz="1200" strike="noStrike">
              <a:latin typeface="Arial" panose="020B0604020202020204" pitchFamily="34" charset="0"/>
              <a:ea typeface="宋体" pitchFamily="2" charset="-122"/>
              <a:cs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1pPr>
    <a:lvl2pPr marL="457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2pPr>
    <a:lvl3pPr marL="914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3pPr>
    <a:lvl4pPr marL="13716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4pPr>
    <a:lvl5pPr marL="18288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5pPr>
    <a:lvl6pPr marL="22860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6pPr>
    <a:lvl7pPr marL="2743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7pPr>
    <a:lvl8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8pPr>
    <a:lvl9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pitchFamily="2" charset="-122"/>
        <a:cs typeface="Calibri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121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685800" y="1597818"/>
            <a:ext cx="7772400" cy="110251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371600" y="2914649"/>
            <a:ext cx="6400800" cy="1314449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"/>
          <p:cNvSpPr>
            <a:spLocks noGrp="1"/>
          </p:cNvSpPr>
          <p:nvPr>
            <p:ph type="dt" idx="10"/>
          </p:nvPr>
        </p:nvSpPr>
        <p:spPr>
          <a:xfrm>
            <a:off x="457200" y="4686300"/>
            <a:ext cx="2133600" cy="3587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fontAlgn="base"/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9" name="文本框"/>
          <p:cNvSpPr>
            <a:spLocks noGrp="1"/>
          </p:cNvSpPr>
          <p:nvPr>
            <p:ph type="ftr"/>
          </p:nvPr>
        </p:nvSpPr>
        <p:spPr>
          <a:xfrm>
            <a:off x="3124200" y="4686300"/>
            <a:ext cx="2895600" cy="3587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algn="ctr" fontAlgn="base"/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0" name="文本框"/>
          <p:cNvSpPr>
            <a:spLocks noGrp="1"/>
          </p:cNvSpPr>
          <p:nvPr>
            <p:ph type="sldNum"/>
          </p:nvPr>
        </p:nvSpPr>
        <p:spPr>
          <a:xfrm>
            <a:off x="6553200" y="4686300"/>
            <a:ext cx="2133600" cy="3587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algn="r" fontAlgn="base"/>
            <a:fld id="{CAD2D6BD-DE1B-4B5F-8B41-2702339687B9}" type="slidenum">
              <a:rPr lang="en-US" altLang="zh-CN" sz="117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宋体" pitchFamily="2" charset="-122"/>
              </a:rPr>
            </a:fld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2.png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06374"/>
            <a:ext cx="8229600" cy="85725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marL="0" indent="0" fontAlgn="base"/>
            <a:r>
              <a:rPr lang="zh-CN" altLang="en-US" sz="3670" strike="noStrike"/>
              <a:t>单击此处编辑母版标题样式</a:t>
            </a:r>
            <a:endParaRPr lang="zh-CN" altLang="en-US" strike="noStrike"/>
          </a:p>
        </p:txBody>
      </p:sp>
      <p:sp>
        <p:nvSpPr>
          <p:cNvPr id="3" name="文本框"/>
          <p:cNvSpPr>
            <a:spLocks noGrp="1"/>
          </p:cNvSpPr>
          <p:nvPr>
            <p:ph type="body" idx="5"/>
          </p:nvPr>
        </p:nvSpPr>
        <p:spPr>
          <a:xfrm>
            <a:off x="457200" y="1200150"/>
            <a:ext cx="8229600" cy="339725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marL="257175" indent="-342900" fontAlgn="base"/>
            <a:r>
              <a:rPr lang="zh-CN" altLang="en-US" sz="2670" strike="noStrike"/>
              <a:t>单击此处编辑母版文本样式</a:t>
            </a:r>
            <a:endParaRPr lang="en-US" altLang="zh-CN" strike="noStrike"/>
          </a:p>
          <a:p>
            <a:pPr marL="557530" lvl="1" indent="-285750" fontAlgn="base"/>
            <a:r>
              <a:rPr lang="zh-CN" altLang="en-US" sz="2335" strike="noStrike"/>
              <a:t>第二级</a:t>
            </a:r>
            <a:endParaRPr lang="en-US" altLang="zh-CN" strike="noStrike"/>
          </a:p>
          <a:p>
            <a:pPr marL="857250" lvl="2" indent="-228600" fontAlgn="base"/>
            <a:r>
              <a:rPr lang="zh-CN" altLang="en-US" strike="noStrike"/>
              <a:t>第三级</a:t>
            </a:r>
            <a:endParaRPr lang="en-US" altLang="zh-CN" strike="noStrike"/>
          </a:p>
          <a:p>
            <a:pPr marL="1200150" lvl="3" indent="-228600" fontAlgn="base"/>
            <a:r>
              <a:rPr lang="zh-CN" altLang="en-US" sz="1670" strike="noStrike"/>
              <a:t>第四级</a:t>
            </a:r>
            <a:endParaRPr lang="en-US" altLang="zh-CN" strike="noStrike"/>
          </a:p>
          <a:p>
            <a:pPr marL="1543685" lvl="4" indent="-228600" fontAlgn="base"/>
            <a:r>
              <a:rPr lang="zh-CN" altLang="en-US" sz="1670" strike="noStrike"/>
              <a:t>第五级</a:t>
            </a:r>
            <a:endParaRPr lang="zh-CN" altLang="en-US" strike="noStrike"/>
          </a:p>
        </p:txBody>
      </p:sp>
      <p:sp>
        <p:nvSpPr>
          <p:cNvPr id="4" name="文本框"/>
          <p:cNvSpPr>
            <a:spLocks noGrp="1"/>
          </p:cNvSpPr>
          <p:nvPr>
            <p:ph type="dt" idx="2"/>
          </p:nvPr>
        </p:nvSpPr>
        <p:spPr>
          <a:xfrm>
            <a:off x="457200" y="4686300"/>
            <a:ext cx="2133600" cy="358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fontAlgn="base"/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5" name="文本框"/>
          <p:cNvSpPr>
            <a:spLocks noGrp="1"/>
          </p:cNvSpPr>
          <p:nvPr>
            <p:ph type="ftr" idx="3"/>
          </p:nvPr>
        </p:nvSpPr>
        <p:spPr>
          <a:xfrm>
            <a:off x="3124200" y="4686300"/>
            <a:ext cx="2895600" cy="358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ctr" fontAlgn="base"/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6" name="文本框"/>
          <p:cNvSpPr>
            <a:spLocks noGrp="1"/>
          </p:cNvSpPr>
          <p:nvPr>
            <p:ph type="sldNum" idx="4"/>
          </p:nvPr>
        </p:nvSpPr>
        <p:spPr>
          <a:xfrm>
            <a:off x="6553200" y="4686300"/>
            <a:ext cx="2133600" cy="3587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 fontAlgn="base"/>
            <a:fld id="{CAD2D6BD-DE1B-4B5F-8B41-2702339687B9}" type="slidenum">
              <a:rPr lang="en-US" altLang="zh-CN" sz="117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宋体" pitchFamily="2" charset="-122"/>
              </a:rPr>
            </a:fld>
            <a:endParaRPr lang="zh-CN" altLang="en-US" sz="1050" strike="noStrike"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pic>
        <p:nvPicPr>
          <p:cNvPr id="7" name="图片" descr="学科网 zxxk.com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indent="0" algn="ctr" defTabSz="914400" eaLnBrk="1" fontAlgn="base" latinLnBrk="0" hangingPunct="1">
        <a:spcBef>
          <a:spcPts val="0"/>
        </a:spcBef>
        <a:spcAft>
          <a:spcPts val="0"/>
        </a:spcAft>
        <a:buNone/>
        <a:defRPr sz="3300" b="0" i="0" u="none" kern="1200" baseline="0">
          <a:solidFill>
            <a:schemeClr val="tx2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1pPr>
    </p:titleStyle>
    <p:bodyStyle>
      <a:lvl1pPr marL="257175" indent="-257175" algn="l" defTabSz="914400" eaLnBrk="1" fontAlgn="base" latinLnBrk="0" hangingPunct="1">
        <a:spcBef>
          <a:spcPts val="70"/>
        </a:spcBef>
        <a:spcAft>
          <a:spcPts val="0"/>
        </a:spcAft>
        <a:buChar char="•"/>
        <a:defRPr sz="24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1pPr>
      <a:lvl2pPr marL="557530" indent="-213995" algn="l" defTabSz="914400" eaLnBrk="1" fontAlgn="base" latinLnBrk="0" hangingPunct="1">
        <a:spcBef>
          <a:spcPts val="70"/>
        </a:spcBef>
        <a:spcAft>
          <a:spcPts val="0"/>
        </a:spcAft>
        <a:buChar char="–"/>
        <a:defRPr sz="21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2pPr>
      <a:lvl3pPr marL="857250" indent="-171450" algn="l" defTabSz="914400" eaLnBrk="1" fontAlgn="base" latinLnBrk="0" hangingPunct="1">
        <a:spcBef>
          <a:spcPts val="70"/>
        </a:spcBef>
        <a:spcAft>
          <a:spcPts val="0"/>
        </a:spcAft>
        <a:buChar char="•"/>
        <a:defRPr sz="18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3pPr>
      <a:lvl4pPr marL="1200150" indent="-171450" algn="l" defTabSz="914400" eaLnBrk="1" fontAlgn="base" latinLnBrk="0" hangingPunct="1">
        <a:spcBef>
          <a:spcPts val="70"/>
        </a:spcBef>
        <a:spcAft>
          <a:spcPts val="0"/>
        </a:spcAft>
        <a:buChar char="–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4pPr>
      <a:lvl5pPr marL="1543685" indent="-171450" algn="l" defTabSz="914400" eaLnBrk="1" fontAlgn="base" latinLnBrk="0" hangingPunct="1">
        <a:spcBef>
          <a:spcPts val="70"/>
        </a:spcBef>
        <a:spcAft>
          <a:spcPts val="0"/>
        </a:spcAft>
        <a:buChar char="»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5pPr>
      <a:lvl6pPr marL="1887220" indent="-171450" algn="l" defTabSz="914400" eaLnBrk="1" fontAlgn="base" latinLnBrk="0" hangingPunct="1">
        <a:spcBef>
          <a:spcPts val="70"/>
        </a:spcBef>
        <a:spcAft>
          <a:spcPts val="0"/>
        </a:spcAft>
        <a:buChar char="»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6pPr>
      <a:lvl7pPr marL="2230120" indent="-171450" algn="l" defTabSz="914400" eaLnBrk="1" fontAlgn="base" latinLnBrk="0" hangingPunct="1">
        <a:spcBef>
          <a:spcPts val="70"/>
        </a:spcBef>
        <a:spcAft>
          <a:spcPts val="0"/>
        </a:spcAft>
        <a:buChar char="»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7pPr>
      <a:lvl8pPr marL="2573020" indent="-171450" algn="l" defTabSz="914400" eaLnBrk="1" fontAlgn="base" latinLnBrk="0" hangingPunct="1">
        <a:spcBef>
          <a:spcPts val="70"/>
        </a:spcBef>
        <a:spcAft>
          <a:spcPts val="0"/>
        </a:spcAft>
        <a:buChar char="»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8pPr>
      <a:lvl9pPr marL="2573020" indent="-171450" algn="l" defTabSz="914400" eaLnBrk="1" fontAlgn="base" latinLnBrk="0" hangingPunct="1">
        <a:spcBef>
          <a:spcPts val="70"/>
        </a:spcBef>
        <a:spcAft>
          <a:spcPts val="0"/>
        </a:spcAft>
        <a:buChar char="»"/>
        <a:defRPr sz="1500" b="0" i="0" u="none" kern="1200" baseline="0">
          <a:solidFill>
            <a:schemeClr val="tx1"/>
          </a:solidFill>
          <a:latin typeface="Arial" panose="020B0604020202020204" pitchFamily="34" charset="0"/>
          <a:ea typeface="宋体" pitchFamily="2" charset="-122"/>
          <a:cs typeface="Arial" panose="020B0604020202020204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" hidden="1"/>
          <p:cNvSpPr/>
          <p:nvPr/>
        </p:nvSpPr>
        <p:spPr>
          <a:xfrm>
            <a:off x="0" y="0"/>
            <a:ext cx="9143365" cy="5162550"/>
          </a:xfrm>
          <a:prstGeom prst="rect">
            <a:avLst/>
          </a:prstGeom>
          <a:solidFill>
            <a:srgbClr val="009ACC"/>
          </a:solidFill>
          <a:ln w="25400" cap="flat" cmpd="sng">
            <a:noFill/>
            <a:prstDash val="solid"/>
            <a:round/>
          </a:ln>
        </p:spPr>
      </p:sp>
      <p:sp>
        <p:nvSpPr>
          <p:cNvPr id="22" name="矩形"/>
          <p:cNvSpPr/>
          <p:nvPr/>
        </p:nvSpPr>
        <p:spPr>
          <a:xfrm>
            <a:off x="5561965" y="393065"/>
            <a:ext cx="3581400" cy="457200"/>
          </a:xfrm>
          <a:prstGeom prst="rect">
            <a:avLst/>
          </a:prstGeom>
          <a:solidFill>
            <a:srgbClr val="FFC000"/>
          </a:solidFill>
          <a:ln w="25400" cap="flat" cmpd="sng">
            <a:noFill/>
            <a:prstDash val="solid"/>
            <a:round/>
          </a:ln>
        </p:spPr>
      </p:sp>
      <p:sp>
        <p:nvSpPr>
          <p:cNvPr id="23" name="矩形"/>
          <p:cNvSpPr/>
          <p:nvPr/>
        </p:nvSpPr>
        <p:spPr>
          <a:xfrm>
            <a:off x="5609589" y="427355"/>
            <a:ext cx="3428364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chemeClr val="tx1"/>
                </a:solidFill>
                <a:latin typeface="黑体" pitchFamily="2" charset="-122"/>
                <a:ea typeface="黑体" pitchFamily="2" charset="-122"/>
                <a:cs typeface="Arial" panose="020B0604020202020204" pitchFamily="34" charset="0"/>
              </a:rPr>
              <a:t>义务教育北师大版四年级下册</a:t>
            </a:r>
            <a:endParaRPr lang="zh-CN" altLang="en-US" sz="2000" b="0" i="0" u="none" strike="noStrike" kern="1200" cap="none" spc="0" baseline="0">
              <a:solidFill>
                <a:schemeClr val="tx1"/>
              </a:solidFill>
              <a:latin typeface="黑体" pitchFamily="2" charset="-122"/>
              <a:ea typeface="黑体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"/>
          <p:cNvSpPr/>
          <p:nvPr/>
        </p:nvSpPr>
        <p:spPr>
          <a:xfrm>
            <a:off x="4653280" y="1733550"/>
            <a:ext cx="3500119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 i="0" u="none" strike="noStrike" kern="1200" cap="none" spc="0" baseline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整理与复习</a:t>
            </a:r>
            <a:r>
              <a:rPr lang="zh-CN" altLang="en-US" sz="36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</a:t>
            </a:r>
            <a:r>
              <a:rPr lang="en-US" altLang="zh-CN" sz="36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</a:t>
            </a:r>
            <a:r>
              <a:rPr lang="zh-CN" altLang="en-US" sz="36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）</a:t>
            </a:r>
            <a:endParaRPr lang="zh-CN" altLang="en-US" sz="36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5" name="直线"/>
          <p:cNvSpPr/>
          <p:nvPr/>
        </p:nvSpPr>
        <p:spPr>
          <a:xfrm flipV="1">
            <a:off x="3810000" y="2490470"/>
            <a:ext cx="4910455" cy="5080"/>
          </a:xfrm>
          <a:prstGeom prst="line">
            <a:avLst/>
          </a:prstGeom>
          <a:noFill/>
          <a:ln w="22225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26" name="矩形"/>
          <p:cNvSpPr/>
          <p:nvPr/>
        </p:nvSpPr>
        <p:spPr>
          <a:xfrm>
            <a:off x="4145279" y="2665729"/>
            <a:ext cx="5655944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小数的意义和加减法</a:t>
            </a:r>
            <a:endParaRPr lang="zh-CN" altLang="en-US" sz="36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矩形"/>
          <p:cNvSpPr/>
          <p:nvPr/>
        </p:nvSpPr>
        <p:spPr>
          <a:xfrm>
            <a:off x="304043" y="728597"/>
            <a:ext cx="74861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2.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不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改变大小，把下面各数改写成三位小数。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20" name="矩形"/>
          <p:cNvSpPr/>
          <p:nvPr/>
        </p:nvSpPr>
        <p:spPr>
          <a:xfrm>
            <a:off x="1357867" y="1584472"/>
            <a:ext cx="1175638" cy="244887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0.42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  <a:p>
            <a:pPr marL="0" indent="0" algn="r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7.2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  <a:p>
            <a:pPr marL="0" indent="0" algn="r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4.3060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21" name="矩形"/>
          <p:cNvSpPr/>
          <p:nvPr/>
        </p:nvSpPr>
        <p:spPr>
          <a:xfrm>
            <a:off x="4464802" y="1671391"/>
            <a:ext cx="1384248" cy="2363152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1.2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  <a:p>
            <a:pPr marL="0" indent="0" algn="r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3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  <a:p>
            <a:pPr marL="0" indent="0" algn="r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1.00900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22" name="矩形"/>
          <p:cNvSpPr/>
          <p:nvPr/>
        </p:nvSpPr>
        <p:spPr>
          <a:xfrm>
            <a:off x="2533507" y="1634314"/>
            <a:ext cx="132191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＝0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.420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23" name="矩形"/>
          <p:cNvSpPr/>
          <p:nvPr/>
        </p:nvSpPr>
        <p:spPr>
          <a:xfrm>
            <a:off x="2533507" y="2465092"/>
            <a:ext cx="132191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7.200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24" name="矩形"/>
          <p:cNvSpPr/>
          <p:nvPr/>
        </p:nvSpPr>
        <p:spPr>
          <a:xfrm>
            <a:off x="2533507" y="3435514"/>
            <a:ext cx="132191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4.306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25" name="矩形"/>
          <p:cNvSpPr/>
          <p:nvPr/>
        </p:nvSpPr>
        <p:spPr>
          <a:xfrm>
            <a:off x="5788244" y="1627335"/>
            <a:ext cx="128884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1.200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26" name="矩形"/>
          <p:cNvSpPr/>
          <p:nvPr/>
        </p:nvSpPr>
        <p:spPr>
          <a:xfrm>
            <a:off x="5788244" y="2458113"/>
            <a:ext cx="132191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3.000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27" name="矩形"/>
          <p:cNvSpPr/>
          <p:nvPr/>
        </p:nvSpPr>
        <p:spPr>
          <a:xfrm>
            <a:off x="5849060" y="3418533"/>
            <a:ext cx="128884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1.009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223" grpId="0"/>
      <p:bldP spid="224" grpId="0"/>
      <p:bldP spid="225" grpId="0"/>
      <p:bldP spid="226" grpId="0"/>
      <p:bldP spid="2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图片"/>
          <p:cNvPicPr>
            <a:picLocks noChangeAspect="1"/>
          </p:cNvPicPr>
          <p:nvPr/>
        </p:nvPicPr>
        <p:blipFill>
          <a:blip r:embed="rId2" cstate="print"/>
          <a:srcRect l="6307" t="14417" r="11746" b="16875"/>
          <a:stretch>
            <a:fillRect/>
          </a:stretch>
        </p:blipFill>
        <p:spPr>
          <a:xfrm>
            <a:off x="982980" y="1579245"/>
            <a:ext cx="7743190" cy="229298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29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sp>
        <p:nvSpPr>
          <p:cNvPr id="230" name="矩形"/>
          <p:cNvSpPr/>
          <p:nvPr/>
        </p:nvSpPr>
        <p:spPr>
          <a:xfrm>
            <a:off x="2720975" y="2623819"/>
            <a:ext cx="98297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7.59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31" name="矩形"/>
          <p:cNvSpPr/>
          <p:nvPr/>
        </p:nvSpPr>
        <p:spPr>
          <a:xfrm>
            <a:off x="5787390" y="2617470"/>
            <a:ext cx="98298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0.85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32" name="矩形"/>
          <p:cNvSpPr/>
          <p:nvPr/>
        </p:nvSpPr>
        <p:spPr>
          <a:xfrm>
            <a:off x="2847975" y="3128010"/>
            <a:ext cx="982979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80.6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33" name="矩形"/>
          <p:cNvSpPr/>
          <p:nvPr/>
        </p:nvSpPr>
        <p:spPr>
          <a:xfrm>
            <a:off x="5944870" y="3123565"/>
            <a:ext cx="982980" cy="4533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28.4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34" name="矩形"/>
          <p:cNvSpPr/>
          <p:nvPr/>
        </p:nvSpPr>
        <p:spPr>
          <a:xfrm>
            <a:off x="609600" y="438149"/>
            <a:ext cx="6350000" cy="737235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3.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把下面的小数分别填入适当的方框里。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35" name="矩形"/>
          <p:cNvSpPr/>
          <p:nvPr/>
        </p:nvSpPr>
        <p:spPr>
          <a:xfrm>
            <a:off x="6096000" y="133350"/>
            <a:ext cx="2463165" cy="3295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（课本第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50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页第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4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题）</a:t>
            </a:r>
            <a:endParaRPr lang="zh-CN" altLang="en-US" sz="1600" b="1" i="0" u="none" strike="noStrike" kern="1200" cap="none" spc="0" baseline="0">
              <a:solidFill>
                <a:schemeClr val="accent2"/>
              </a:solidFill>
              <a:latin typeface="Times New Roman" panose="02020603050405020304" charset="0"/>
              <a:ea typeface="楷体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/>
      <p:bldP spid="231" grpId="0"/>
      <p:bldP spid="232" grpId="0"/>
      <p:bldP spid="2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矩形"/>
          <p:cNvSpPr/>
          <p:nvPr/>
        </p:nvSpPr>
        <p:spPr>
          <a:xfrm>
            <a:off x="554080" y="742554"/>
            <a:ext cx="643244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在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○里填“＞”“＜”或“＝”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。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grpSp>
        <p:nvGrpSpPr>
          <p:cNvPr id="239" name="组合"/>
          <p:cNvGrpSpPr/>
          <p:nvPr/>
        </p:nvGrpSpPr>
        <p:grpSpPr>
          <a:xfrm>
            <a:off x="1580812" y="3311676"/>
            <a:ext cx="2686903" cy="531036"/>
            <a:chOff x="1580812" y="3311676"/>
            <a:chExt cx="2686903" cy="531036"/>
          </a:xfrm>
        </p:grpSpPr>
        <p:sp>
          <p:nvSpPr>
            <p:cNvPr id="237" name="矩形"/>
            <p:cNvSpPr/>
            <p:nvPr/>
          </p:nvSpPr>
          <p:spPr>
            <a:xfrm>
              <a:off x="1580812" y="3316117"/>
              <a:ext cx="2686903" cy="522153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34.20        </a:t>
              </a:r>
              <a:r>
                <a: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34.200</a:t>
              </a:r>
              <a:endPara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238" name="椭圆"/>
            <p:cNvSpPr/>
            <p:nvPr/>
          </p:nvSpPr>
          <p:spPr>
            <a:xfrm>
              <a:off x="2563577" y="3311676"/>
              <a:ext cx="531036" cy="531036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246" name="组合"/>
          <p:cNvGrpSpPr/>
          <p:nvPr/>
        </p:nvGrpSpPr>
        <p:grpSpPr>
          <a:xfrm>
            <a:off x="1878370" y="1556783"/>
            <a:ext cx="2150501" cy="777240"/>
            <a:chOff x="1878370" y="1556783"/>
            <a:chExt cx="2150501" cy="777240"/>
          </a:xfrm>
        </p:grpSpPr>
        <p:grpSp>
          <p:nvGrpSpPr>
            <p:cNvPr id="242" name="组合"/>
            <p:cNvGrpSpPr/>
            <p:nvPr/>
          </p:nvGrpSpPr>
          <p:grpSpPr>
            <a:xfrm>
              <a:off x="1878370" y="1681135"/>
              <a:ext cx="1450356" cy="531036"/>
              <a:chOff x="1878370" y="1681135"/>
              <a:chExt cx="1450356" cy="531036"/>
            </a:xfrm>
          </p:grpSpPr>
          <p:sp>
            <p:nvSpPr>
              <p:cNvPr id="240" name="矩形"/>
              <p:cNvSpPr/>
              <p:nvPr/>
            </p:nvSpPr>
            <p:spPr>
              <a:xfrm>
                <a:off x="1878370" y="1686211"/>
                <a:ext cx="982765" cy="522153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spAutoFit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</a:rPr>
                  <a:t>0.74     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241" name="椭圆"/>
              <p:cNvSpPr/>
              <p:nvPr/>
            </p:nvSpPr>
            <p:spPr>
              <a:xfrm>
                <a:off x="2797690" y="1681135"/>
                <a:ext cx="531036" cy="531036"/>
              </a:xfrm>
              <a:prstGeom prst="ellipse">
                <a:avLst/>
              </a:prstGeom>
              <a:noFill/>
              <a:ln w="22225" cap="flat" cmpd="sng">
                <a:solidFill>
                  <a:srgbClr val="00B050"/>
                </a:solidFill>
                <a:prstDash val="solid"/>
                <a:round/>
              </a:ln>
            </p:spPr>
          </p:sp>
        </p:grpSp>
        <p:grpSp>
          <p:nvGrpSpPr>
            <p:cNvPr id="245" name="组合"/>
            <p:cNvGrpSpPr/>
            <p:nvPr/>
          </p:nvGrpSpPr>
          <p:grpSpPr>
            <a:xfrm>
              <a:off x="3512372" y="1556783"/>
              <a:ext cx="516498" cy="777240"/>
              <a:chOff x="3512372" y="1556783"/>
              <a:chExt cx="516498" cy="777240"/>
            </a:xfrm>
          </p:grpSpPr>
          <p:sp>
            <p:nvSpPr>
              <p:cNvPr id="243" name="矩形"/>
              <p:cNvSpPr/>
              <p:nvPr/>
            </p:nvSpPr>
            <p:spPr>
              <a:xfrm>
                <a:off x="3512372" y="1556783"/>
                <a:ext cx="516498" cy="777240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7</a:t>
                </a:r>
                <a:endPara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10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</p:txBody>
          </p:sp>
          <p:sp>
            <p:nvSpPr>
              <p:cNvPr id="244" name="直线"/>
              <p:cNvSpPr/>
              <p:nvPr/>
            </p:nvSpPr>
            <p:spPr>
              <a:xfrm>
                <a:off x="3541268" y="1904462"/>
                <a:ext cx="467590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</p:grpSp>
      <p:grpSp>
        <p:nvGrpSpPr>
          <p:cNvPr id="253" name="组合"/>
          <p:cNvGrpSpPr/>
          <p:nvPr/>
        </p:nvGrpSpPr>
        <p:grpSpPr>
          <a:xfrm>
            <a:off x="5370848" y="1598656"/>
            <a:ext cx="2196014" cy="777240"/>
            <a:chOff x="5370848" y="1598656"/>
            <a:chExt cx="2196014" cy="777240"/>
          </a:xfrm>
        </p:grpSpPr>
        <p:grpSp>
          <p:nvGrpSpPr>
            <p:cNvPr id="249" name="组合"/>
            <p:cNvGrpSpPr/>
            <p:nvPr/>
          </p:nvGrpSpPr>
          <p:grpSpPr>
            <a:xfrm>
              <a:off x="6078439" y="1723009"/>
              <a:ext cx="1488422" cy="531036"/>
              <a:chOff x="6078439" y="1723009"/>
              <a:chExt cx="1488422" cy="531036"/>
            </a:xfrm>
          </p:grpSpPr>
          <p:sp>
            <p:nvSpPr>
              <p:cNvPr id="247" name="矩形"/>
              <p:cNvSpPr/>
              <p:nvPr/>
            </p:nvSpPr>
            <p:spPr>
              <a:xfrm>
                <a:off x="6553008" y="1723009"/>
                <a:ext cx="1013852" cy="522153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spAutoFit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</a:rPr>
                  <a:t>0.024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248" name="椭圆"/>
              <p:cNvSpPr/>
              <p:nvPr/>
            </p:nvSpPr>
            <p:spPr>
              <a:xfrm>
                <a:off x="6078439" y="1723009"/>
                <a:ext cx="531035" cy="531036"/>
              </a:xfrm>
              <a:prstGeom prst="ellipse">
                <a:avLst/>
              </a:prstGeom>
              <a:noFill/>
              <a:ln w="22225" cap="flat" cmpd="sng">
                <a:solidFill>
                  <a:srgbClr val="00B050"/>
                </a:solidFill>
                <a:prstDash val="solid"/>
                <a:round/>
              </a:ln>
            </p:spPr>
          </p:sp>
        </p:grpSp>
        <p:grpSp>
          <p:nvGrpSpPr>
            <p:cNvPr id="252" name="组合"/>
            <p:cNvGrpSpPr/>
            <p:nvPr/>
          </p:nvGrpSpPr>
          <p:grpSpPr>
            <a:xfrm>
              <a:off x="5370848" y="1598656"/>
              <a:ext cx="695081" cy="777240"/>
              <a:chOff x="5370848" y="1598656"/>
              <a:chExt cx="695081" cy="777240"/>
            </a:xfrm>
          </p:grpSpPr>
          <p:sp>
            <p:nvSpPr>
              <p:cNvPr id="250" name="矩形"/>
              <p:cNvSpPr/>
              <p:nvPr/>
            </p:nvSpPr>
            <p:spPr>
              <a:xfrm>
                <a:off x="5370848" y="1598656"/>
                <a:ext cx="695081" cy="777240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9</a:t>
                </a:r>
                <a:endPara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</a:t>
                </a: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</p:txBody>
          </p:sp>
          <p:sp>
            <p:nvSpPr>
              <p:cNvPr id="251" name="直线"/>
              <p:cNvSpPr/>
              <p:nvPr/>
            </p:nvSpPr>
            <p:spPr>
              <a:xfrm>
                <a:off x="5489034" y="1946336"/>
                <a:ext cx="467589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</p:grpSp>
      <p:grpSp>
        <p:nvGrpSpPr>
          <p:cNvPr id="260" name="组合"/>
          <p:cNvGrpSpPr/>
          <p:nvPr/>
        </p:nvGrpSpPr>
        <p:grpSpPr>
          <a:xfrm>
            <a:off x="5209241" y="3210798"/>
            <a:ext cx="2268166" cy="779741"/>
            <a:chOff x="5209241" y="3210798"/>
            <a:chExt cx="2268166" cy="779741"/>
          </a:xfrm>
        </p:grpSpPr>
        <p:grpSp>
          <p:nvGrpSpPr>
            <p:cNvPr id="256" name="组合"/>
            <p:cNvGrpSpPr/>
            <p:nvPr/>
          </p:nvGrpSpPr>
          <p:grpSpPr>
            <a:xfrm>
              <a:off x="5209241" y="3335150"/>
              <a:ext cx="1475735" cy="531036"/>
              <a:chOff x="5209241" y="3335150"/>
              <a:chExt cx="1475735" cy="531036"/>
            </a:xfrm>
          </p:grpSpPr>
          <p:sp>
            <p:nvSpPr>
              <p:cNvPr id="254" name="矩形"/>
              <p:cNvSpPr/>
              <p:nvPr/>
            </p:nvSpPr>
            <p:spPr>
              <a:xfrm>
                <a:off x="5209241" y="3339592"/>
                <a:ext cx="1131862" cy="522153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spAutoFit/>
              </a:bodyPr>
              <a:lstStyle/>
              <a:p>
                <a:pPr marL="0" indent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</a:rPr>
                  <a:t>0.101      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255" name="椭圆"/>
              <p:cNvSpPr/>
              <p:nvPr/>
            </p:nvSpPr>
            <p:spPr>
              <a:xfrm>
                <a:off x="6153939" y="3335150"/>
                <a:ext cx="531036" cy="531036"/>
              </a:xfrm>
              <a:prstGeom prst="ellipse">
                <a:avLst/>
              </a:prstGeom>
              <a:noFill/>
              <a:ln w="22225" cap="flat" cmpd="sng">
                <a:solidFill>
                  <a:srgbClr val="00B050"/>
                </a:solidFill>
                <a:prstDash val="solid"/>
                <a:round/>
              </a:ln>
            </p:spPr>
          </p:sp>
        </p:grpSp>
        <p:grpSp>
          <p:nvGrpSpPr>
            <p:cNvPr id="259" name="组合"/>
            <p:cNvGrpSpPr/>
            <p:nvPr/>
          </p:nvGrpSpPr>
          <p:grpSpPr>
            <a:xfrm>
              <a:off x="6695128" y="3210798"/>
              <a:ext cx="782279" cy="779741"/>
              <a:chOff x="6695128" y="3210798"/>
              <a:chExt cx="782279" cy="779741"/>
            </a:xfrm>
          </p:grpSpPr>
          <p:sp>
            <p:nvSpPr>
              <p:cNvPr id="257" name="矩形"/>
              <p:cNvSpPr/>
              <p:nvPr/>
            </p:nvSpPr>
            <p:spPr>
              <a:xfrm>
                <a:off x="6695128" y="3210798"/>
                <a:ext cx="782279" cy="779741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squar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75</a:t>
                </a:r>
                <a:endPara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</a:t>
                </a: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r>
                  <a:rPr lang="en-US" altLang="zh-CN" sz="280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endParaRPr lang="zh-CN" altLang="en-US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</p:txBody>
          </p:sp>
          <p:sp>
            <p:nvSpPr>
              <p:cNvPr id="258" name="直线"/>
              <p:cNvSpPr/>
              <p:nvPr/>
            </p:nvSpPr>
            <p:spPr>
              <a:xfrm>
                <a:off x="6823922" y="3558477"/>
                <a:ext cx="467591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</p:grpSp>
      <p:sp>
        <p:nvSpPr>
          <p:cNvPr id="261" name="矩形"/>
          <p:cNvSpPr/>
          <p:nvPr/>
        </p:nvSpPr>
        <p:spPr>
          <a:xfrm>
            <a:off x="3461327" y="2254046"/>
            <a:ext cx="60909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0.7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62" name="矩形"/>
          <p:cNvSpPr/>
          <p:nvPr/>
        </p:nvSpPr>
        <p:spPr>
          <a:xfrm>
            <a:off x="2788808" y="1690652"/>
            <a:ext cx="54805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＞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63" name="矩形"/>
          <p:cNvSpPr/>
          <p:nvPr/>
        </p:nvSpPr>
        <p:spPr>
          <a:xfrm>
            <a:off x="5352626" y="2335889"/>
            <a:ext cx="78767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0.09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64" name="矩形"/>
          <p:cNvSpPr/>
          <p:nvPr/>
        </p:nvSpPr>
        <p:spPr>
          <a:xfrm>
            <a:off x="6078440" y="1732525"/>
            <a:ext cx="54805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＞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65" name="矩形"/>
          <p:cNvSpPr/>
          <p:nvPr/>
        </p:nvSpPr>
        <p:spPr>
          <a:xfrm>
            <a:off x="2579489" y="3329630"/>
            <a:ext cx="54805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宋体" pitchFamily="2" charset="-122"/>
                <a:sym typeface="宋体" pitchFamily="2" charset="-122"/>
              </a:rPr>
              <a:t>＝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宋体" pitchFamily="2" charset="-122"/>
              <a:sym typeface="宋体" pitchFamily="2" charset="-122"/>
            </a:endParaRPr>
          </a:p>
        </p:txBody>
      </p:sp>
      <p:sp>
        <p:nvSpPr>
          <p:cNvPr id="266" name="矩形"/>
          <p:cNvSpPr/>
          <p:nvPr/>
        </p:nvSpPr>
        <p:spPr>
          <a:xfrm>
            <a:off x="6672286" y="3989905"/>
            <a:ext cx="78767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0.75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67" name="矩形"/>
          <p:cNvSpPr/>
          <p:nvPr/>
        </p:nvSpPr>
        <p:spPr>
          <a:xfrm>
            <a:off x="6122852" y="3344667"/>
            <a:ext cx="54805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＜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0"/>
      <p:bldP spid="262" grpId="0"/>
      <p:bldP spid="263" grpId="0"/>
      <p:bldP spid="264" grpId="0"/>
      <p:bldP spid="265" grpId="0"/>
      <p:bldP spid="266" grpId="0"/>
      <p:bldP spid="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矩形"/>
          <p:cNvSpPr/>
          <p:nvPr/>
        </p:nvSpPr>
        <p:spPr>
          <a:xfrm>
            <a:off x="796925" y="1806574"/>
            <a:ext cx="226622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5.17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2.8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1.2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69" name="矩形"/>
          <p:cNvSpPr/>
          <p:nvPr/>
        </p:nvSpPr>
        <p:spPr>
          <a:xfrm>
            <a:off x="455295" y="2331403"/>
            <a:ext cx="333317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5.17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2.8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0" name="矩形"/>
          <p:cNvSpPr/>
          <p:nvPr/>
        </p:nvSpPr>
        <p:spPr>
          <a:xfrm>
            <a:off x="467043" y="2815273"/>
            <a:ext cx="164449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5.17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1" name="矩形"/>
          <p:cNvSpPr/>
          <p:nvPr/>
        </p:nvSpPr>
        <p:spPr>
          <a:xfrm>
            <a:off x="491490" y="3359785"/>
            <a:ext cx="1077187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1.17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2" name="矩形"/>
          <p:cNvSpPr/>
          <p:nvPr/>
        </p:nvSpPr>
        <p:spPr>
          <a:xfrm>
            <a:off x="4487863" y="1741169"/>
            <a:ext cx="313116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42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9.63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1.37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28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3" name="矩形"/>
          <p:cNvSpPr/>
          <p:nvPr/>
        </p:nvSpPr>
        <p:spPr>
          <a:xfrm>
            <a:off x="3951923" y="2280920"/>
            <a:ext cx="509719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＝（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28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）＋（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9.63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1.37 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4" name="矩形"/>
          <p:cNvSpPr/>
          <p:nvPr/>
        </p:nvSpPr>
        <p:spPr>
          <a:xfrm>
            <a:off x="3934778" y="2797810"/>
            <a:ext cx="164578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70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11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5" name="矩形"/>
          <p:cNvSpPr/>
          <p:nvPr/>
        </p:nvSpPr>
        <p:spPr>
          <a:xfrm>
            <a:off x="3959543" y="3314700"/>
            <a:ext cx="96604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81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6" name="文本框"/>
          <p:cNvSpPr>
            <a:spLocks noGrp="1"/>
          </p:cNvSpPr>
          <p:nvPr>
            <p:ph type="body" idx="4294967295"/>
          </p:nvPr>
        </p:nvSpPr>
        <p:spPr>
          <a:xfrm>
            <a:off x="0" y="742949"/>
            <a:ext cx="4512945" cy="69278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18000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5.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用简便方法计算下面各题。 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/>
      <p:bldP spid="270" grpId="0"/>
      <p:bldP spid="271" grpId="0"/>
      <p:bldP spid="273" grpId="0"/>
      <p:bldP spid="274" grpId="0"/>
      <p:bldP spid="2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矩形"/>
          <p:cNvSpPr/>
          <p:nvPr/>
        </p:nvSpPr>
        <p:spPr>
          <a:xfrm>
            <a:off x="762000" y="588010"/>
            <a:ext cx="7346315" cy="2320290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6.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跳水比赛一般由规定动作和自选动作组成。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  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  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规定动作结束后，甲、乙运动员分别以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 287.74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分和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262.65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分名列前两名。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1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）此时，两人相差多少分？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78" name="矩形"/>
          <p:cNvSpPr/>
          <p:nvPr/>
        </p:nvSpPr>
        <p:spPr>
          <a:xfrm>
            <a:off x="1752599" y="3026409"/>
            <a:ext cx="560069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287.74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262.65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25.09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（分）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79" name="矩形"/>
          <p:cNvSpPr/>
          <p:nvPr/>
        </p:nvSpPr>
        <p:spPr>
          <a:xfrm>
            <a:off x="1447800" y="3656330"/>
            <a:ext cx="4987924" cy="650875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答：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此时，两人相差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25.09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分。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0" name="矩形"/>
          <p:cNvSpPr/>
          <p:nvPr/>
        </p:nvSpPr>
        <p:spPr>
          <a:xfrm>
            <a:off x="6096000" y="133350"/>
            <a:ext cx="2463165" cy="3295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（课本第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51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页第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5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题）</a:t>
            </a:r>
            <a:endParaRPr lang="zh-CN" altLang="en-US" sz="1600" b="1" i="0" u="none" strike="noStrike" kern="1200" cap="none" spc="0" baseline="0">
              <a:solidFill>
                <a:schemeClr val="accent2"/>
              </a:solidFill>
              <a:latin typeface="Times New Roman" panose="02020603050405020304" charset="0"/>
              <a:ea typeface="楷体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" grpId="0"/>
      <p:bldP spid="2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矩形"/>
          <p:cNvSpPr/>
          <p:nvPr/>
        </p:nvSpPr>
        <p:spPr>
          <a:xfrm>
            <a:off x="308610" y="285750"/>
            <a:ext cx="8167370" cy="650875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2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）下表是甲、乙运动员前三轮自选动作的成绩。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pic>
        <p:nvPicPr>
          <p:cNvPr id="282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971550"/>
            <a:ext cx="8460740" cy="164846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83" name="矩形"/>
          <p:cNvSpPr/>
          <p:nvPr/>
        </p:nvSpPr>
        <p:spPr>
          <a:xfrm>
            <a:off x="526415" y="2648584"/>
            <a:ext cx="8264524" cy="1770379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三轮自选动作后，两名运动员成绩的差距是否缩小？在剩下的比赛中，乙运动员至少要比甲运动员多多少分才有可能获得冠军？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4" name="矩形"/>
          <p:cNvSpPr/>
          <p:nvPr/>
        </p:nvSpPr>
        <p:spPr>
          <a:xfrm>
            <a:off x="7150735" y="1534795"/>
            <a:ext cx="152018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187.09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85" name="矩形"/>
          <p:cNvSpPr/>
          <p:nvPr/>
        </p:nvSpPr>
        <p:spPr>
          <a:xfrm>
            <a:off x="7138035" y="2039620"/>
            <a:ext cx="152018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198.19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86" name="矩形"/>
          <p:cNvSpPr/>
          <p:nvPr/>
        </p:nvSpPr>
        <p:spPr>
          <a:xfrm>
            <a:off x="457200" y="2644139"/>
            <a:ext cx="8333740" cy="614045"/>
          </a:xfrm>
          <a:prstGeom prst="rect">
            <a:avLst/>
          </a:prstGeom>
          <a:solidFill>
            <a:schemeClr val="bg1"/>
          </a:solidFill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/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答：两名运动员成绩的差距是在缩小。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     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87" name="矩形"/>
          <p:cNvSpPr/>
          <p:nvPr/>
        </p:nvSpPr>
        <p:spPr>
          <a:xfrm>
            <a:off x="526415" y="4171949"/>
            <a:ext cx="4420870" cy="570864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198.19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187.09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11.1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（分）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88" name="矩形"/>
          <p:cNvSpPr/>
          <p:nvPr/>
        </p:nvSpPr>
        <p:spPr>
          <a:xfrm>
            <a:off x="4575810" y="4171949"/>
            <a:ext cx="4215130" cy="570864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25.09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11.1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13.99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（分）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89" name="矩形"/>
          <p:cNvSpPr/>
          <p:nvPr/>
        </p:nvSpPr>
        <p:spPr>
          <a:xfrm>
            <a:off x="6477000" y="2736215"/>
            <a:ext cx="245744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00658A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乙运动员至</a:t>
            </a:r>
            <a:endParaRPr lang="zh-CN" altLang="en-US" sz="2800" b="1" i="0" u="none" strike="noStrike" kern="1200" cap="none" spc="0" baseline="0">
              <a:solidFill>
                <a:srgbClr val="00658A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</p:txBody>
      </p:sp>
      <p:sp>
        <p:nvSpPr>
          <p:cNvPr id="290" name="矩形"/>
          <p:cNvSpPr/>
          <p:nvPr/>
        </p:nvSpPr>
        <p:spPr>
          <a:xfrm>
            <a:off x="525780" y="3257550"/>
            <a:ext cx="8008620" cy="1066164"/>
          </a:xfrm>
          <a:prstGeom prst="rect">
            <a:avLst/>
          </a:prstGeom>
          <a:solidFill>
            <a:schemeClr val="bg1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       </a:t>
            </a:r>
            <a:r>
              <a:rPr lang="zh-CN" altLang="en-US" sz="2800" b="1" i="0" u="none" strike="noStrike" kern="1200" cap="none" spc="0" baseline="0">
                <a:solidFill>
                  <a:srgbClr val="00658A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少要比甲运动员多</a:t>
            </a:r>
            <a:r>
              <a:rPr lang="en-US" altLang="zh-CN" sz="2800" b="1" i="0" u="none" strike="noStrike" kern="1200" cap="none" spc="0" baseline="0">
                <a:solidFill>
                  <a:srgbClr val="00658A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14</a:t>
            </a:r>
            <a:r>
              <a:rPr lang="zh-CN" altLang="en-US" sz="2800" b="1" i="0" u="none" strike="noStrike" kern="1200" cap="none" spc="0" baseline="0">
                <a:solidFill>
                  <a:srgbClr val="00658A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分</a:t>
            </a:r>
            <a:r>
              <a:rPr lang="zh-CN" altLang="en-US" sz="2800" b="1" i="0" u="none" strike="noStrike" kern="1200" cap="none" spc="0" baseline="0">
                <a:solidFill>
                  <a:srgbClr val="00658A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才有可能获得冠军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291" name="矩形"/>
          <p:cNvSpPr/>
          <p:nvPr/>
        </p:nvSpPr>
        <p:spPr>
          <a:xfrm>
            <a:off x="4551680" y="4525645"/>
            <a:ext cx="4215130" cy="570865"/>
          </a:xfrm>
          <a:prstGeom prst="rect">
            <a:avLst/>
          </a:prstGeom>
          <a:noFill/>
          <a:effectLst>
            <a:outerShdw blurRad="40000" dist="23000" dir="5400000" rotWithShape="0">
              <a:srgbClr val="000000">
                <a:alpha val="0"/>
              </a:srgbClr>
            </a:outerShdw>
          </a:effectLst>
          <a:scene3d>
            <a:camera prst="legacyObliqueFront"/>
            <a:lightRig rig="legacyFlat4" dir="t"/>
          </a:scene3d>
          <a:sp3d prstMaterial="legacyMatte">
            <a:bevelT w="13500" h="13500" prst="angle"/>
            <a:bevelB w="13500" h="13500" prst="angle"/>
          </a:sp3d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13.99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＋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0.01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14</a:t>
            </a:r>
            <a:r>
              <a:rPr lang="zh-CN" altLang="en-US" sz="24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（分）</a:t>
            </a:r>
            <a:endParaRPr lang="zh-CN" altLang="en-US" sz="24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0"/>
      <p:bldP spid="284" grpId="0"/>
      <p:bldP spid="285" grpId="0"/>
      <p:bldP spid="287" grpId="0"/>
      <p:bldP spid="288" grpId="0"/>
      <p:bldP spid="291" grpId="0"/>
      <p:bldP spid="289" grpId="0"/>
      <p:bldP spid="2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矩形"/>
          <p:cNvSpPr/>
          <p:nvPr/>
        </p:nvSpPr>
        <p:spPr>
          <a:xfrm>
            <a:off x="669925" y="284480"/>
            <a:ext cx="7766685" cy="177037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7.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张伯伯家用环保涂料装修，一桶涂料连桶共</a:t>
            </a:r>
            <a:endParaRPr lang="en-US" altLang="zh-CN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  <a:p>
            <a:pPr marL="0" indent="0" algn="l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重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4.65kg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，用去一半涂料后，连桶还重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2.55kg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。</a:t>
            </a:r>
            <a:endParaRPr lang="en-US" altLang="zh-CN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  <a:p>
            <a:pPr marL="0" indent="0" algn="l" eaLnBrk="0" fontAlgn="base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桶里原来有涂料多少千克？桶重多少千克？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93" name="矩形"/>
          <p:cNvSpPr/>
          <p:nvPr/>
        </p:nvSpPr>
        <p:spPr>
          <a:xfrm>
            <a:off x="1887696" y="2168684"/>
            <a:ext cx="411988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4.65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2.55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2.1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kg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94" name="矩形"/>
          <p:cNvSpPr/>
          <p:nvPr/>
        </p:nvSpPr>
        <p:spPr>
          <a:xfrm>
            <a:off x="1887220" y="2747327"/>
            <a:ext cx="411988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2.1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2.1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kg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95" name="矩形"/>
          <p:cNvSpPr/>
          <p:nvPr/>
        </p:nvSpPr>
        <p:spPr>
          <a:xfrm>
            <a:off x="1828165" y="3325971"/>
            <a:ext cx="411988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4.65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0.45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kg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）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296" name="矩形"/>
          <p:cNvSpPr/>
          <p:nvPr/>
        </p:nvSpPr>
        <p:spPr>
          <a:xfrm>
            <a:off x="520065" y="3905250"/>
            <a:ext cx="7403465" cy="56514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0" fontAlgn="base" latinLnBrk="0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答：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桶里原来有涂料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4.2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千克，桶重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0.45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千克。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" grpId="0"/>
      <p:bldP spid="294" grpId="0"/>
      <p:bldP spid="295" grpId="0"/>
      <p:bldP spid="2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"/>
          <p:cNvSpPr/>
          <p:nvPr/>
        </p:nvSpPr>
        <p:spPr>
          <a:xfrm>
            <a:off x="3284219" y="1762760"/>
            <a:ext cx="2057400" cy="1295399"/>
          </a:xfrm>
          <a:prstGeom prst="ellipse">
            <a:avLst/>
          </a:prstGeom>
          <a:solidFill>
            <a:srgbClr val="CDCDEF"/>
          </a:solidFill>
          <a:ln w="25400" cap="flat" cmpd="sng">
            <a:solidFill>
              <a:srgbClr val="C00000"/>
            </a:solidFill>
            <a:prstDash val="solid"/>
            <a:round/>
          </a:ln>
        </p:spPr>
      </p:sp>
      <p:sp>
        <p:nvSpPr>
          <p:cNvPr id="28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pic>
        <p:nvPicPr>
          <p:cNvPr id="29" name="图片"/>
          <p:cNvPicPr>
            <a:picLocks noChangeAspect="1"/>
          </p:cNvPicPr>
          <p:nvPr/>
        </p:nvPicPr>
        <p:blipFill>
          <a:blip r:embed="rId2" cstate="print"/>
          <a:srcRect l="3108" r="80021" b="88848"/>
          <a:stretch>
            <a:fillRect/>
          </a:stretch>
        </p:blipFill>
        <p:spPr>
          <a:xfrm>
            <a:off x="332105" y="8890"/>
            <a:ext cx="1435735" cy="53149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30" name="矩形"/>
          <p:cNvSpPr/>
          <p:nvPr/>
        </p:nvSpPr>
        <p:spPr>
          <a:xfrm>
            <a:off x="420370" y="34925"/>
            <a:ext cx="1289684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1200" cap="none" spc="200" baseline="0">
                <a:solidFill>
                  <a:schemeClr val="tx1"/>
                </a:solidFill>
                <a:latin typeface="黑体" pitchFamily="2" charset="-122"/>
                <a:ea typeface="黑体" pitchFamily="2" charset="-122"/>
                <a:cs typeface="Arial" panose="020B0604020202020204" pitchFamily="34" charset="0"/>
              </a:rPr>
              <a:t>知识回顾</a:t>
            </a:r>
            <a:endParaRPr lang="zh-CN" altLang="en-US" sz="2000" b="1" i="0" u="none" strike="noStrike" kern="1200" cap="none" spc="200" baseline="0">
              <a:solidFill>
                <a:schemeClr val="tx1"/>
              </a:solidFill>
              <a:latin typeface="黑体" pitchFamily="2" charset="-122"/>
              <a:ea typeface="黑体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"/>
          <p:cNvSpPr/>
          <p:nvPr/>
        </p:nvSpPr>
        <p:spPr>
          <a:xfrm>
            <a:off x="3322320" y="1928495"/>
            <a:ext cx="2020570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小数的意义和加减法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</p:txBody>
      </p:sp>
      <p:grpSp>
        <p:nvGrpSpPr>
          <p:cNvPr id="34" name="组合"/>
          <p:cNvGrpSpPr/>
          <p:nvPr/>
        </p:nvGrpSpPr>
        <p:grpSpPr>
          <a:xfrm>
            <a:off x="1529715" y="791210"/>
            <a:ext cx="2133600" cy="598805"/>
            <a:chOff x="1529715" y="791210"/>
            <a:chExt cx="2133600" cy="598805"/>
          </a:xfrm>
        </p:grpSpPr>
        <p:sp>
          <p:nvSpPr>
            <p:cNvPr id="32" name="矩形"/>
            <p:cNvSpPr/>
            <p:nvPr/>
          </p:nvSpPr>
          <p:spPr>
            <a:xfrm>
              <a:off x="1708784" y="867410"/>
              <a:ext cx="1720215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小数的意义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云形标注"/>
            <p:cNvSpPr/>
            <p:nvPr/>
          </p:nvSpPr>
          <p:spPr>
            <a:xfrm>
              <a:off x="1529715" y="791210"/>
              <a:ext cx="2133600" cy="598805"/>
            </a:xfrm>
            <a:prstGeom prst="cloudCallout">
              <a:avLst>
                <a:gd name="adj1" fmla="val 58268"/>
                <a:gd name="adj2" fmla="val 105990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  <p:grpSp>
        <p:nvGrpSpPr>
          <p:cNvPr id="37" name="组合"/>
          <p:cNvGrpSpPr/>
          <p:nvPr/>
        </p:nvGrpSpPr>
        <p:grpSpPr>
          <a:xfrm>
            <a:off x="4575809" y="438785"/>
            <a:ext cx="3365499" cy="1252220"/>
            <a:chOff x="4575809" y="438785"/>
            <a:chExt cx="3365499" cy="1252220"/>
          </a:xfrm>
        </p:grpSpPr>
        <p:sp>
          <p:nvSpPr>
            <p:cNvPr id="35" name="矩形"/>
            <p:cNvSpPr/>
            <p:nvPr/>
          </p:nvSpPr>
          <p:spPr>
            <a:xfrm>
              <a:off x="4788535" y="656590"/>
              <a:ext cx="3084195" cy="815339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小数的计数单位及相邻计数单位间的进率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云形标注"/>
            <p:cNvSpPr/>
            <p:nvPr/>
          </p:nvSpPr>
          <p:spPr>
            <a:xfrm>
              <a:off x="4575809" y="438785"/>
              <a:ext cx="3365499" cy="1252220"/>
            </a:xfrm>
            <a:prstGeom prst="cloudCallout">
              <a:avLst>
                <a:gd name="adj1" fmla="val -51731"/>
                <a:gd name="adj2" fmla="val 53444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  <p:grpSp>
        <p:nvGrpSpPr>
          <p:cNvPr id="40" name="组合"/>
          <p:cNvGrpSpPr/>
          <p:nvPr/>
        </p:nvGrpSpPr>
        <p:grpSpPr>
          <a:xfrm>
            <a:off x="1223010" y="1819274"/>
            <a:ext cx="1603375" cy="1153794"/>
            <a:chOff x="1223010" y="1819274"/>
            <a:chExt cx="1603375" cy="1153794"/>
          </a:xfrm>
        </p:grpSpPr>
        <p:sp>
          <p:nvSpPr>
            <p:cNvPr id="38" name="矩形"/>
            <p:cNvSpPr/>
            <p:nvPr/>
          </p:nvSpPr>
          <p:spPr>
            <a:xfrm>
              <a:off x="1299210" y="1971674"/>
              <a:ext cx="1527175" cy="815339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小数的基</a:t>
              </a:r>
              <a:endParaRPr lang="en-US" altLang="zh-CN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本性质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9" name="云形标注"/>
            <p:cNvSpPr/>
            <p:nvPr/>
          </p:nvSpPr>
          <p:spPr>
            <a:xfrm>
              <a:off x="1223010" y="1819274"/>
              <a:ext cx="1562735" cy="1153794"/>
            </a:xfrm>
            <a:prstGeom prst="cloudCallout">
              <a:avLst>
                <a:gd name="adj1" fmla="val 75962"/>
                <a:gd name="adj2" fmla="val -4263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  <p:grpSp>
        <p:nvGrpSpPr>
          <p:cNvPr id="43" name="组合"/>
          <p:cNvGrpSpPr/>
          <p:nvPr/>
        </p:nvGrpSpPr>
        <p:grpSpPr>
          <a:xfrm>
            <a:off x="5033010" y="3334385"/>
            <a:ext cx="2101214" cy="1153795"/>
            <a:chOff x="5033010" y="3334385"/>
            <a:chExt cx="2101214" cy="1153795"/>
          </a:xfrm>
        </p:grpSpPr>
        <p:sp>
          <p:nvSpPr>
            <p:cNvPr id="41" name="矩形"/>
            <p:cNvSpPr/>
            <p:nvPr/>
          </p:nvSpPr>
          <p:spPr>
            <a:xfrm>
              <a:off x="5252720" y="3486785"/>
              <a:ext cx="1765934" cy="815340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比较小数大小的方法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2" name="云形标注"/>
            <p:cNvSpPr/>
            <p:nvPr/>
          </p:nvSpPr>
          <p:spPr>
            <a:xfrm>
              <a:off x="5033010" y="3334385"/>
              <a:ext cx="2101214" cy="1153795"/>
            </a:xfrm>
            <a:prstGeom prst="cloudCallout">
              <a:avLst>
                <a:gd name="adj1" fmla="val -53444"/>
                <a:gd name="adj2" fmla="val -80541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  <p:grpSp>
        <p:nvGrpSpPr>
          <p:cNvPr id="46" name="组合"/>
          <p:cNvGrpSpPr/>
          <p:nvPr/>
        </p:nvGrpSpPr>
        <p:grpSpPr>
          <a:xfrm>
            <a:off x="1070609" y="3334385"/>
            <a:ext cx="3721100" cy="1252219"/>
            <a:chOff x="1070609" y="3334385"/>
            <a:chExt cx="3721100" cy="1252219"/>
          </a:xfrm>
        </p:grpSpPr>
        <p:sp>
          <p:nvSpPr>
            <p:cNvPr id="44" name="矩形"/>
            <p:cNvSpPr/>
            <p:nvPr/>
          </p:nvSpPr>
          <p:spPr>
            <a:xfrm>
              <a:off x="1375410" y="3562985"/>
              <a:ext cx="3330575" cy="815339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小数加减法：不进位、不退位、进位、退位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5" name="云形标注"/>
            <p:cNvSpPr/>
            <p:nvPr/>
          </p:nvSpPr>
          <p:spPr>
            <a:xfrm>
              <a:off x="1070609" y="3334385"/>
              <a:ext cx="3721100" cy="1252219"/>
            </a:xfrm>
            <a:prstGeom prst="cloudCallout">
              <a:avLst>
                <a:gd name="adj1" fmla="val 20439"/>
                <a:gd name="adj2" fmla="val -81337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  <p:grpSp>
        <p:nvGrpSpPr>
          <p:cNvPr id="49" name="组合"/>
          <p:cNvGrpSpPr/>
          <p:nvPr/>
        </p:nvGrpSpPr>
        <p:grpSpPr>
          <a:xfrm>
            <a:off x="5755004" y="1786255"/>
            <a:ext cx="2191384" cy="1153794"/>
            <a:chOff x="5755004" y="1786255"/>
            <a:chExt cx="2191384" cy="1153794"/>
          </a:xfrm>
        </p:grpSpPr>
        <p:sp>
          <p:nvSpPr>
            <p:cNvPr id="47" name="矩形"/>
            <p:cNvSpPr/>
            <p:nvPr/>
          </p:nvSpPr>
          <p:spPr>
            <a:xfrm>
              <a:off x="5895975" y="1955165"/>
              <a:ext cx="2050414" cy="815339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  <a:cs typeface="Arial" panose="020B0604020202020204" pitchFamily="34" charset="0"/>
                </a:rPr>
                <a:t>小数加减混合运算的顺序</a:t>
              </a:r>
              <a:endParaRPr lang="zh-CN" altLang="en-US" sz="2400" b="1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8" name="云形标注"/>
            <p:cNvSpPr/>
            <p:nvPr/>
          </p:nvSpPr>
          <p:spPr>
            <a:xfrm>
              <a:off x="5755004" y="1786255"/>
              <a:ext cx="2101214" cy="1153794"/>
            </a:xfrm>
            <a:prstGeom prst="cloudCallout">
              <a:avLst>
                <a:gd name="adj1" fmla="val -67856"/>
                <a:gd name="adj2" fmla="val 796"/>
              </a:avLst>
            </a:prstGeom>
            <a:noFill/>
            <a:ln w="12700" cap="flat" cmpd="sng">
              <a:solidFill>
                <a:srgbClr val="C00000"/>
              </a:solidFill>
              <a:prstDash val="solid"/>
              <a:round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 animBg="1"/>
      <p:bldP spid="40" grpId="0" animBg="1"/>
      <p:bldP spid="49" grpId="0" animBg="1"/>
      <p:bldP spid="46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"/>
          <p:cNvGrpSpPr/>
          <p:nvPr/>
        </p:nvGrpSpPr>
        <p:grpSpPr>
          <a:xfrm>
            <a:off x="779182" y="2344658"/>
            <a:ext cx="1638788" cy="716279"/>
            <a:chOff x="779182" y="2344658"/>
            <a:chExt cx="1638788" cy="716279"/>
          </a:xfrm>
        </p:grpSpPr>
        <p:grpSp>
          <p:nvGrpSpPr>
            <p:cNvPr id="52" name="组合"/>
            <p:cNvGrpSpPr/>
            <p:nvPr/>
          </p:nvGrpSpPr>
          <p:grpSpPr>
            <a:xfrm>
              <a:off x="1770829" y="2344658"/>
              <a:ext cx="647140" cy="716279"/>
              <a:chOff x="1770829" y="2344658"/>
              <a:chExt cx="647140" cy="716279"/>
            </a:xfrm>
          </p:grpSpPr>
          <p:sp>
            <p:nvSpPr>
              <p:cNvPr id="50" name="矩形"/>
              <p:cNvSpPr/>
              <p:nvPr/>
            </p:nvSpPr>
            <p:spPr>
              <a:xfrm>
                <a:off x="1812234" y="2344658"/>
                <a:ext cx="487561" cy="716279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7</a:t>
                </a:r>
                <a:endPara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</a:t>
                </a: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endParaRPr lang="zh-CN" altLang="en-US" sz="2550" b="0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51" name="直线"/>
              <p:cNvSpPr/>
              <p:nvPr/>
            </p:nvSpPr>
            <p:spPr>
              <a:xfrm>
                <a:off x="1770829" y="2656808"/>
                <a:ext cx="647140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id="53" name="矩形"/>
            <p:cNvSpPr/>
            <p:nvPr/>
          </p:nvSpPr>
          <p:spPr>
            <a:xfrm>
              <a:off x="779182" y="2483603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分数：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</p:grpSp>
      <p:grpSp>
        <p:nvGrpSpPr>
          <p:cNvPr id="57" name="组合"/>
          <p:cNvGrpSpPr/>
          <p:nvPr/>
        </p:nvGrpSpPr>
        <p:grpSpPr>
          <a:xfrm>
            <a:off x="766494" y="3007025"/>
            <a:ext cx="1989113" cy="481964"/>
            <a:chOff x="766494" y="3007025"/>
            <a:chExt cx="1989113" cy="481964"/>
          </a:xfrm>
        </p:grpSpPr>
        <p:sp>
          <p:nvSpPr>
            <p:cNvPr id="55" name="矩形"/>
            <p:cNvSpPr/>
            <p:nvPr/>
          </p:nvSpPr>
          <p:spPr>
            <a:xfrm>
              <a:off x="766494" y="3007025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小数：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  <p:sp>
          <p:nvSpPr>
            <p:cNvPr id="56" name="矩形"/>
            <p:cNvSpPr/>
            <p:nvPr/>
          </p:nvSpPr>
          <p:spPr>
            <a:xfrm>
              <a:off x="1487865" y="3007025"/>
              <a:ext cx="1267742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（</a:t>
              </a:r>
              <a:r>
                <a: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     </a:t>
              </a: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）</a:t>
              </a:r>
              <a:endParaRPr lang="zh-CN" altLang="en-US" sz="2550" b="0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</p:grpSp>
      <p:grpSp>
        <p:nvGrpSpPr>
          <p:cNvPr id="62" name="组合"/>
          <p:cNvGrpSpPr/>
          <p:nvPr/>
        </p:nvGrpSpPr>
        <p:grpSpPr>
          <a:xfrm>
            <a:off x="3380434" y="2380187"/>
            <a:ext cx="1626099" cy="716279"/>
            <a:chOff x="3380434" y="2380187"/>
            <a:chExt cx="1626099" cy="716279"/>
          </a:xfrm>
        </p:grpSpPr>
        <p:grpSp>
          <p:nvGrpSpPr>
            <p:cNvPr id="60" name="组合"/>
            <p:cNvGrpSpPr/>
            <p:nvPr/>
          </p:nvGrpSpPr>
          <p:grpSpPr>
            <a:xfrm>
              <a:off x="4355587" y="2380187"/>
              <a:ext cx="650947" cy="716279"/>
              <a:chOff x="4355587" y="2380187"/>
              <a:chExt cx="650947" cy="716279"/>
            </a:xfrm>
          </p:grpSpPr>
          <p:sp>
            <p:nvSpPr>
              <p:cNvPr id="58" name="矩形"/>
              <p:cNvSpPr/>
              <p:nvPr/>
            </p:nvSpPr>
            <p:spPr>
              <a:xfrm>
                <a:off x="4355587" y="2380187"/>
                <a:ext cx="650198" cy="716279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45</a:t>
                </a:r>
                <a:endPara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</a:t>
                </a: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endParaRPr lang="zh-CN" altLang="en-US" sz="2550" b="0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59" name="直线"/>
              <p:cNvSpPr/>
              <p:nvPr/>
            </p:nvSpPr>
            <p:spPr>
              <a:xfrm>
                <a:off x="4359393" y="2705026"/>
                <a:ext cx="647140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id="61" name="矩形"/>
            <p:cNvSpPr/>
            <p:nvPr/>
          </p:nvSpPr>
          <p:spPr>
            <a:xfrm>
              <a:off x="3380434" y="2508980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分数：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</p:grpSp>
      <p:grpSp>
        <p:nvGrpSpPr>
          <p:cNvPr id="65" name="组合"/>
          <p:cNvGrpSpPr/>
          <p:nvPr/>
        </p:nvGrpSpPr>
        <p:grpSpPr>
          <a:xfrm>
            <a:off x="3348696" y="3099078"/>
            <a:ext cx="2245642" cy="481964"/>
            <a:chOff x="3348696" y="3099078"/>
            <a:chExt cx="2245642" cy="481964"/>
          </a:xfrm>
        </p:grpSpPr>
        <p:sp>
          <p:nvSpPr>
            <p:cNvPr id="63" name="矩形"/>
            <p:cNvSpPr/>
            <p:nvPr/>
          </p:nvSpPr>
          <p:spPr>
            <a:xfrm>
              <a:off x="3348696" y="3099078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小数：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  <p:sp>
          <p:nvSpPr>
            <p:cNvPr id="64" name="矩形"/>
            <p:cNvSpPr/>
            <p:nvPr/>
          </p:nvSpPr>
          <p:spPr>
            <a:xfrm>
              <a:off x="4070067" y="3099078"/>
              <a:ext cx="1524270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（</a:t>
              </a:r>
              <a:r>
                <a: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        </a:t>
              </a: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）</a:t>
              </a:r>
              <a:endParaRPr lang="zh-CN" altLang="en-US" sz="2550" b="0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</p:grpSp>
      <p:grpSp>
        <p:nvGrpSpPr>
          <p:cNvPr id="68" name="组合"/>
          <p:cNvGrpSpPr/>
          <p:nvPr/>
        </p:nvGrpSpPr>
        <p:grpSpPr>
          <a:xfrm>
            <a:off x="6212627" y="3035633"/>
            <a:ext cx="2502169" cy="481964"/>
            <a:chOff x="6212627" y="3035633"/>
            <a:chExt cx="2502169" cy="481964"/>
          </a:xfrm>
        </p:grpSpPr>
        <p:sp>
          <p:nvSpPr>
            <p:cNvPr id="66" name="矩形"/>
            <p:cNvSpPr/>
            <p:nvPr/>
          </p:nvSpPr>
          <p:spPr>
            <a:xfrm>
              <a:off x="6212627" y="3035633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小数：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  <p:sp>
          <p:nvSpPr>
            <p:cNvPr id="67" name="矩形"/>
            <p:cNvSpPr/>
            <p:nvPr/>
          </p:nvSpPr>
          <p:spPr>
            <a:xfrm>
              <a:off x="6933997" y="3035633"/>
              <a:ext cx="1780798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（</a:t>
              </a:r>
              <a:r>
                <a: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           </a:t>
              </a: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rPr>
                <a:t>）</a:t>
              </a:r>
              <a:endParaRPr lang="zh-CN" altLang="en-US" sz="2550" b="0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69" name="矩形"/>
          <p:cNvSpPr/>
          <p:nvPr/>
        </p:nvSpPr>
        <p:spPr>
          <a:xfrm>
            <a:off x="1772920" y="3007995"/>
            <a:ext cx="73914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0.7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grpSp>
        <p:nvGrpSpPr>
          <p:cNvPr id="74" name="组合"/>
          <p:cNvGrpSpPr/>
          <p:nvPr/>
        </p:nvGrpSpPr>
        <p:grpSpPr>
          <a:xfrm>
            <a:off x="6298912" y="2380187"/>
            <a:ext cx="1762611" cy="716279"/>
            <a:chOff x="6298912" y="2380187"/>
            <a:chExt cx="1762611" cy="716279"/>
          </a:xfrm>
        </p:grpSpPr>
        <p:sp>
          <p:nvSpPr>
            <p:cNvPr id="70" name="矩形"/>
            <p:cNvSpPr/>
            <p:nvPr/>
          </p:nvSpPr>
          <p:spPr>
            <a:xfrm>
              <a:off x="6298912" y="2483602"/>
              <a:ext cx="1151046" cy="48196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Arial" panose="020B0604020202020204" pitchFamily="34" charset="0"/>
                  <a:sym typeface="宋体" pitchFamily="2" charset="-122"/>
                </a:rPr>
                <a:t>分数：</a:t>
              </a:r>
              <a:endParaRPr lang="zh-CN" altLang="en-US" sz="255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endParaRPr>
            </a:p>
          </p:txBody>
        </p:sp>
        <p:grpSp>
          <p:nvGrpSpPr>
            <p:cNvPr id="73" name="组合"/>
            <p:cNvGrpSpPr/>
            <p:nvPr/>
          </p:nvGrpSpPr>
          <p:grpSpPr>
            <a:xfrm>
              <a:off x="7248686" y="2380187"/>
              <a:ext cx="812836" cy="716279"/>
              <a:chOff x="7248686" y="2380187"/>
              <a:chExt cx="812836" cy="716279"/>
            </a:xfrm>
          </p:grpSpPr>
          <p:sp>
            <p:nvSpPr>
              <p:cNvPr id="71" name="矩形"/>
              <p:cNvSpPr/>
              <p:nvPr/>
            </p:nvSpPr>
            <p:spPr>
              <a:xfrm>
                <a:off x="7248686" y="2380187"/>
                <a:ext cx="812836" cy="716279"/>
              </a:xfrm>
              <a:prstGeom prst="rect">
                <a:avLst/>
              </a:prstGeom>
              <a:noFill/>
              <a:ln w="12700" cap="flat" cmpd="sng">
                <a:noFill/>
                <a:prstDash val="solid"/>
                <a:miter/>
              </a:ln>
            </p:spPr>
            <p:txBody>
              <a:bodyPr vert="horz" wrap="none" lIns="91440" tIns="45720" rIns="91440" bIns="45720" anchor="t" anchorCtr="0">
                <a:spAutoFit/>
              </a:bodyPr>
              <a:lstStyle/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107</a:t>
                </a:r>
                <a:endParaRPr lang="en-US" altLang="zh-CN" sz="255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  <a:sym typeface="宋体" pitchFamily="2" charset="-122"/>
                </a:endParaRPr>
              </a:p>
              <a:p>
                <a:pPr marL="0" indent="0"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1</a:t>
                </a: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00</a:t>
                </a:r>
                <a:r>
                  <a:rPr lang="en-US" altLang="zh-CN" sz="2550" b="1" i="0" u="none" strike="noStrike" kern="1200" cap="none" spc="0" baseline="0">
                    <a:solidFill>
                      <a:schemeClr val="tx1"/>
                    </a:solidFill>
                    <a:latin typeface="Times New Roman" panose="02020603050405020304" charset="0"/>
                    <a:ea typeface="宋体" pitchFamily="2" charset="-122"/>
                    <a:cs typeface="Times New Roman" panose="02020603050405020304" charset="0"/>
                    <a:sym typeface="宋体" pitchFamily="2" charset="-122"/>
                  </a:rPr>
                  <a:t>0</a:t>
                </a:r>
                <a:endParaRPr lang="zh-CN" altLang="en-US" sz="2550" b="0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endParaRPr>
              </a:p>
            </p:txBody>
          </p:sp>
          <p:sp>
            <p:nvSpPr>
              <p:cNvPr id="72" name="直线"/>
              <p:cNvSpPr/>
              <p:nvPr/>
            </p:nvSpPr>
            <p:spPr>
              <a:xfrm>
                <a:off x="7295636" y="2693606"/>
                <a:ext cx="719468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</p:grpSp>
      <p:pic>
        <p:nvPicPr>
          <p:cNvPr id="75" name="图片"/>
          <p:cNvPicPr>
            <a:picLocks noChangeAspect="1"/>
          </p:cNvPicPr>
          <p:nvPr/>
        </p:nvPicPr>
        <p:blipFill>
          <a:blip r:embed="rId2" cstate="print"/>
          <a:srcRect l="76389" t="1564" r="-1667" b="-1564"/>
          <a:stretch>
            <a:fillRect/>
          </a:stretch>
        </p:blipFill>
        <p:spPr>
          <a:xfrm>
            <a:off x="6096000" y="527050"/>
            <a:ext cx="2131695" cy="18173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76" name="矩形"/>
          <p:cNvSpPr/>
          <p:nvPr/>
        </p:nvSpPr>
        <p:spPr>
          <a:xfrm>
            <a:off x="382270" y="3733800"/>
            <a:ext cx="8401050" cy="1123950"/>
          </a:xfrm>
          <a:prstGeom prst="rect">
            <a:avLst/>
          </a:prstGeom>
          <a:solidFill>
            <a:srgbClr val="BAF0F8"/>
          </a:solidFill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/>
          <a:lstStyle/>
          <a:p>
            <a:pPr marL="228600" indent="719455" algn="l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像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0.7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，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0.45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，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0.107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，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楷体" charset="-122"/>
                <a:ea typeface="楷体" charset="-122"/>
                <a:cs typeface="Times New Roman" panose="02020603050405020304" charset="0"/>
              </a:rPr>
              <a:t>…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这样，用来表示十分之几、百分之几、千分之几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楷体" charset="-122"/>
                <a:ea typeface="楷体" charset="-122"/>
                <a:cs typeface="Times New Roman" panose="02020603050405020304" charset="0"/>
              </a:rPr>
              <a:t>……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的数，就是小数。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77" name="矩形"/>
          <p:cNvSpPr/>
          <p:nvPr/>
        </p:nvSpPr>
        <p:spPr>
          <a:xfrm>
            <a:off x="1146175" y="951865"/>
            <a:ext cx="937895" cy="1351280"/>
          </a:xfrm>
          <a:prstGeom prst="rect">
            <a:avLst/>
          </a:prstGeom>
          <a:solidFill>
            <a:srgbClr val="F499C2"/>
          </a:solidFill>
          <a:ln w="25400" cap="flat" cmpd="sng">
            <a:solidFill>
              <a:srgbClr val="F499C2"/>
            </a:solidFill>
            <a:prstDash val="solid"/>
            <a:round/>
          </a:ln>
        </p:spPr>
      </p:sp>
      <p:sp>
        <p:nvSpPr>
          <p:cNvPr id="78" name="矩形"/>
          <p:cNvSpPr/>
          <p:nvPr/>
        </p:nvSpPr>
        <p:spPr>
          <a:xfrm>
            <a:off x="1141095" y="937895"/>
            <a:ext cx="124459" cy="1353820"/>
          </a:xfrm>
          <a:prstGeom prst="rect">
            <a:avLst/>
          </a:prstGeom>
          <a:solidFill>
            <a:srgbClr val="F499C2"/>
          </a:solidFill>
          <a:ln w="25400" cap="flat" cmpd="sng">
            <a:solidFill>
              <a:srgbClr val="F499C2"/>
            </a:solidFill>
            <a:prstDash val="solid"/>
            <a:round/>
          </a:ln>
        </p:spPr>
      </p:sp>
      <p:grpSp>
        <p:nvGrpSpPr>
          <p:cNvPr id="89" name="组合"/>
          <p:cNvGrpSpPr/>
          <p:nvPr/>
        </p:nvGrpSpPr>
        <p:grpSpPr>
          <a:xfrm>
            <a:off x="1123314" y="949324"/>
            <a:ext cx="1359535" cy="1350644"/>
            <a:chOff x="1123314" y="949324"/>
            <a:chExt cx="1359535" cy="1350644"/>
          </a:xfrm>
        </p:grpSpPr>
        <p:sp>
          <p:nvSpPr>
            <p:cNvPr id="79" name="矩形"/>
            <p:cNvSpPr/>
            <p:nvPr/>
          </p:nvSpPr>
          <p:spPr>
            <a:xfrm>
              <a:off x="1123314" y="949324"/>
              <a:ext cx="1359535" cy="1350644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0" name="直线"/>
            <p:cNvSpPr/>
            <p:nvPr/>
          </p:nvSpPr>
          <p:spPr>
            <a:xfrm flipH="1">
              <a:off x="1259118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1" name="直线"/>
            <p:cNvSpPr/>
            <p:nvPr/>
          </p:nvSpPr>
          <p:spPr>
            <a:xfrm flipH="1">
              <a:off x="1394921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2" name="直线"/>
            <p:cNvSpPr/>
            <p:nvPr/>
          </p:nvSpPr>
          <p:spPr>
            <a:xfrm flipH="1">
              <a:off x="1530725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3" name="直线"/>
            <p:cNvSpPr/>
            <p:nvPr/>
          </p:nvSpPr>
          <p:spPr>
            <a:xfrm flipH="1">
              <a:off x="1666528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4" name="直线"/>
            <p:cNvSpPr/>
            <p:nvPr/>
          </p:nvSpPr>
          <p:spPr>
            <a:xfrm flipH="1">
              <a:off x="1802332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5" name="直线"/>
            <p:cNvSpPr/>
            <p:nvPr/>
          </p:nvSpPr>
          <p:spPr>
            <a:xfrm flipH="1">
              <a:off x="1938135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6" name="直线"/>
            <p:cNvSpPr/>
            <p:nvPr/>
          </p:nvSpPr>
          <p:spPr>
            <a:xfrm flipH="1">
              <a:off x="2073939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7" name="直线"/>
            <p:cNvSpPr/>
            <p:nvPr/>
          </p:nvSpPr>
          <p:spPr>
            <a:xfrm flipH="1">
              <a:off x="2209742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8" name="直线"/>
            <p:cNvSpPr/>
            <p:nvPr/>
          </p:nvSpPr>
          <p:spPr>
            <a:xfrm flipH="1">
              <a:off x="2345546" y="949324"/>
              <a:ext cx="0" cy="1350269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</p:grpSp>
      <p:grpSp>
        <p:nvGrpSpPr>
          <p:cNvPr id="92" name="组合"/>
          <p:cNvGrpSpPr/>
          <p:nvPr/>
        </p:nvGrpSpPr>
        <p:grpSpPr>
          <a:xfrm>
            <a:off x="3541395" y="875030"/>
            <a:ext cx="732564" cy="1479324"/>
            <a:chOff x="3541395" y="875030"/>
            <a:chExt cx="732564" cy="1479324"/>
          </a:xfrm>
        </p:grpSpPr>
        <p:sp>
          <p:nvSpPr>
            <p:cNvPr id="90" name="矩形"/>
            <p:cNvSpPr/>
            <p:nvPr/>
          </p:nvSpPr>
          <p:spPr>
            <a:xfrm flipV="1">
              <a:off x="4103014" y="1602802"/>
              <a:ext cx="170945" cy="751552"/>
            </a:xfrm>
            <a:prstGeom prst="rect">
              <a:avLst/>
            </a:prstGeom>
            <a:solidFill>
              <a:srgbClr val="F499C2"/>
            </a:solidFill>
            <a:ln w="25400" cap="flat" cmpd="sng">
              <a:solidFill>
                <a:srgbClr val="F499C2"/>
              </a:solidFill>
              <a:prstDash val="solid"/>
              <a:round/>
            </a:ln>
          </p:spPr>
        </p:sp>
        <p:sp>
          <p:nvSpPr>
            <p:cNvPr id="91" name="矩形"/>
            <p:cNvSpPr/>
            <p:nvPr/>
          </p:nvSpPr>
          <p:spPr>
            <a:xfrm flipV="1">
              <a:off x="3541395" y="875030"/>
              <a:ext cx="583346" cy="1476044"/>
            </a:xfrm>
            <a:prstGeom prst="rect">
              <a:avLst/>
            </a:prstGeom>
            <a:solidFill>
              <a:srgbClr val="F499C2"/>
            </a:solidFill>
            <a:ln w="25400" cap="flat" cmpd="sng">
              <a:solidFill>
                <a:srgbClr val="F499C2"/>
              </a:solidFill>
              <a:prstDash val="solid"/>
              <a:round/>
            </a:ln>
          </p:spPr>
        </p:sp>
      </p:grpSp>
      <p:grpSp>
        <p:nvGrpSpPr>
          <p:cNvPr id="115" name="组合"/>
          <p:cNvGrpSpPr/>
          <p:nvPr/>
        </p:nvGrpSpPr>
        <p:grpSpPr>
          <a:xfrm>
            <a:off x="3526155" y="874395"/>
            <a:ext cx="1485265" cy="1476149"/>
            <a:chOff x="3526155" y="874395"/>
            <a:chExt cx="1485265" cy="1476149"/>
          </a:xfrm>
        </p:grpSpPr>
        <p:grpSp>
          <p:nvGrpSpPr>
            <p:cNvPr id="103" name="组合"/>
            <p:cNvGrpSpPr/>
            <p:nvPr/>
          </p:nvGrpSpPr>
          <p:grpSpPr>
            <a:xfrm>
              <a:off x="3526155" y="874395"/>
              <a:ext cx="1485265" cy="1476149"/>
              <a:chOff x="3526155" y="874395"/>
              <a:chExt cx="1485265" cy="1476149"/>
            </a:xfrm>
          </p:grpSpPr>
          <p:sp>
            <p:nvSpPr>
              <p:cNvPr id="93" name="矩形"/>
              <p:cNvSpPr/>
              <p:nvPr/>
            </p:nvSpPr>
            <p:spPr>
              <a:xfrm>
                <a:off x="3526155" y="874395"/>
                <a:ext cx="1485265" cy="1476149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4" name="直线"/>
              <p:cNvSpPr/>
              <p:nvPr/>
            </p:nvSpPr>
            <p:spPr>
              <a:xfrm flipH="1">
                <a:off x="3674517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5" name="直线"/>
              <p:cNvSpPr/>
              <p:nvPr/>
            </p:nvSpPr>
            <p:spPr>
              <a:xfrm flipH="1">
                <a:off x="3822880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6" name="直线"/>
              <p:cNvSpPr/>
              <p:nvPr/>
            </p:nvSpPr>
            <p:spPr>
              <a:xfrm flipH="1">
                <a:off x="3971243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7" name="直线"/>
              <p:cNvSpPr/>
              <p:nvPr/>
            </p:nvSpPr>
            <p:spPr>
              <a:xfrm flipH="1">
                <a:off x="4119606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8" name="直线"/>
              <p:cNvSpPr/>
              <p:nvPr/>
            </p:nvSpPr>
            <p:spPr>
              <a:xfrm flipH="1">
                <a:off x="4267968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99" name="直线"/>
              <p:cNvSpPr/>
              <p:nvPr/>
            </p:nvSpPr>
            <p:spPr>
              <a:xfrm flipH="1">
                <a:off x="4416331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100" name="直线"/>
              <p:cNvSpPr/>
              <p:nvPr/>
            </p:nvSpPr>
            <p:spPr>
              <a:xfrm flipH="1">
                <a:off x="4564693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101" name="直线"/>
              <p:cNvSpPr/>
              <p:nvPr/>
            </p:nvSpPr>
            <p:spPr>
              <a:xfrm flipH="1">
                <a:off x="4713056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  <p:sp>
            <p:nvSpPr>
              <p:cNvPr id="102" name="直线"/>
              <p:cNvSpPr/>
              <p:nvPr/>
            </p:nvSpPr>
            <p:spPr>
              <a:xfrm flipH="1">
                <a:off x="4861419" y="874395"/>
                <a:ext cx="0" cy="147574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</a:ln>
            </p:spPr>
          </p:sp>
        </p:grpSp>
        <p:sp>
          <p:nvSpPr>
            <p:cNvPr id="104" name="直线"/>
            <p:cNvSpPr/>
            <p:nvPr/>
          </p:nvSpPr>
          <p:spPr>
            <a:xfrm flipH="1" flipV="1">
              <a:off x="3535991" y="874395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5" name="直线"/>
            <p:cNvSpPr/>
            <p:nvPr/>
          </p:nvSpPr>
          <p:spPr>
            <a:xfrm flipH="1" flipV="1">
              <a:off x="3535991" y="1021969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6" name="直线"/>
            <p:cNvSpPr/>
            <p:nvPr/>
          </p:nvSpPr>
          <p:spPr>
            <a:xfrm flipH="1" flipV="1">
              <a:off x="3535991" y="1169542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7" name="直线"/>
            <p:cNvSpPr/>
            <p:nvPr/>
          </p:nvSpPr>
          <p:spPr>
            <a:xfrm flipH="1" flipV="1">
              <a:off x="3535991" y="1317117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8" name="直线"/>
            <p:cNvSpPr/>
            <p:nvPr/>
          </p:nvSpPr>
          <p:spPr>
            <a:xfrm flipH="1" flipV="1">
              <a:off x="3535991" y="1464691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09" name="直线"/>
            <p:cNvSpPr/>
            <p:nvPr/>
          </p:nvSpPr>
          <p:spPr>
            <a:xfrm flipH="1" flipV="1">
              <a:off x="3535991" y="1612264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10" name="直线"/>
            <p:cNvSpPr/>
            <p:nvPr/>
          </p:nvSpPr>
          <p:spPr>
            <a:xfrm flipH="1" flipV="1">
              <a:off x="3535991" y="1759839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11" name="直线"/>
            <p:cNvSpPr/>
            <p:nvPr/>
          </p:nvSpPr>
          <p:spPr>
            <a:xfrm flipH="1" flipV="1">
              <a:off x="3535991" y="1907413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12" name="直线"/>
            <p:cNvSpPr/>
            <p:nvPr/>
          </p:nvSpPr>
          <p:spPr>
            <a:xfrm flipH="1" flipV="1">
              <a:off x="3535991" y="2054986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13" name="直线"/>
            <p:cNvSpPr/>
            <p:nvPr/>
          </p:nvSpPr>
          <p:spPr>
            <a:xfrm flipH="1" flipV="1">
              <a:off x="3535991" y="2202560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14" name="直线"/>
            <p:cNvSpPr/>
            <p:nvPr/>
          </p:nvSpPr>
          <p:spPr>
            <a:xfrm flipH="1" flipV="1">
              <a:off x="3535991" y="2350135"/>
              <a:ext cx="1463953" cy="0"/>
            </a:xfrm>
            <a:prstGeom prst="line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</a:ln>
          </p:spPr>
        </p:sp>
      </p:grpSp>
      <p:sp>
        <p:nvSpPr>
          <p:cNvPr id="116" name="矩形"/>
          <p:cNvSpPr/>
          <p:nvPr/>
        </p:nvSpPr>
        <p:spPr>
          <a:xfrm>
            <a:off x="4442460" y="3060700"/>
            <a:ext cx="99694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0.45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17" name="矩形"/>
          <p:cNvSpPr/>
          <p:nvPr/>
        </p:nvSpPr>
        <p:spPr>
          <a:xfrm>
            <a:off x="7289799" y="3036570"/>
            <a:ext cx="99695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0.107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18" name="矩形"/>
          <p:cNvSpPr/>
          <p:nvPr/>
        </p:nvSpPr>
        <p:spPr>
          <a:xfrm>
            <a:off x="3556634" y="209550"/>
            <a:ext cx="1720215" cy="453390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小数的意义</a:t>
            </a:r>
            <a:endParaRPr lang="zh-CN" altLang="en-US" sz="24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19" name="直线"/>
          <p:cNvSpPr/>
          <p:nvPr/>
        </p:nvSpPr>
        <p:spPr>
          <a:xfrm>
            <a:off x="6156325" y="2327275"/>
            <a:ext cx="1224000" cy="0"/>
          </a:xfrm>
          <a:prstGeom prst="line">
            <a:avLst/>
          </a:prstGeom>
          <a:noFill/>
          <a:ln w="19050" cap="flat" cmpd="sng">
            <a:solidFill>
              <a:srgbClr val="808080"/>
            </a:solidFill>
            <a:prstDash val="solid"/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116" grpId="0"/>
      <p:bldP spid="117" grpId="0"/>
      <p:bldP spid="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pic>
        <p:nvPicPr>
          <p:cNvPr id="123" name="图片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8800" y="1276350"/>
            <a:ext cx="5377815" cy="250825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124" name="矩形"/>
          <p:cNvSpPr/>
          <p:nvPr/>
        </p:nvSpPr>
        <p:spPr>
          <a:xfrm>
            <a:off x="2819400" y="209550"/>
            <a:ext cx="3623945" cy="948689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小数的计数单位及相邻计数单位间的进率</a:t>
            </a:r>
            <a:endParaRPr lang="zh-CN" altLang="en-US" sz="28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25" name="矩形"/>
          <p:cNvSpPr/>
          <p:nvPr/>
        </p:nvSpPr>
        <p:spPr>
          <a:xfrm>
            <a:off x="457200" y="3881755"/>
            <a:ext cx="8355330" cy="1034415"/>
          </a:xfrm>
          <a:prstGeom prst="rect">
            <a:avLst/>
          </a:prstGeom>
          <a:solidFill>
            <a:srgbClr val="BAF0F8"/>
          </a:solidFill>
          <a:ln w="9525" cap="flat" cmpd="sng">
            <a:noFill/>
            <a:prstDash val="solid"/>
            <a:round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 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小数的计数单位有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0.1，0.01，0.001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楷体" charset="-122"/>
                <a:ea typeface="楷体" charset="-122"/>
                <a:cs typeface="Times New Roman" panose="02020603050405020304" charset="0"/>
              </a:rPr>
              <a:t>，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楷体" charset="-122"/>
                <a:ea typeface="楷体" charset="-122"/>
                <a:cs typeface="Times New Roman" panose="02020603050405020304" charset="0"/>
              </a:rPr>
              <a:t>…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每相邻的两个计数单位之间的进率是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10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。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sp>
        <p:nvSpPr>
          <p:cNvPr id="127" name="矩形"/>
          <p:cNvSpPr/>
          <p:nvPr/>
        </p:nvSpPr>
        <p:spPr>
          <a:xfrm>
            <a:off x="3200400" y="285750"/>
            <a:ext cx="2903220" cy="521970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小数的基本性质</a:t>
            </a:r>
            <a:endParaRPr lang="zh-CN" altLang="en-US" sz="28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28" name="矩形"/>
          <p:cNvSpPr/>
          <p:nvPr/>
        </p:nvSpPr>
        <p:spPr>
          <a:xfrm>
            <a:off x="1005205" y="3257550"/>
            <a:ext cx="6932296" cy="1082040"/>
          </a:xfrm>
          <a:prstGeom prst="rect">
            <a:avLst/>
          </a:prstGeom>
          <a:solidFill>
            <a:srgbClr val="BAF0F8"/>
          </a:solidFill>
          <a:ln w="9525" cap="flat" cmpd="sng">
            <a:noFill/>
            <a:prstDash val="solid"/>
            <a:round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 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小数的末尾添上“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”或者去掉“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</a:t>
            </a: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”，</a:t>
            </a:r>
            <a:endParaRPr lang="en-US" altLang="zh-CN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小数的大小不变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，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这是小数的基本性质。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29" name="矩形"/>
          <p:cNvSpPr/>
          <p:nvPr/>
        </p:nvSpPr>
        <p:spPr>
          <a:xfrm>
            <a:off x="532130" y="1198880"/>
            <a:ext cx="823976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不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改变大小，把下面小数中可以去掉的“0”划去。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30" name="矩形"/>
          <p:cNvSpPr/>
          <p:nvPr/>
        </p:nvSpPr>
        <p:spPr>
          <a:xfrm>
            <a:off x="882650" y="1925954"/>
            <a:ext cx="76212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9.030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1020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0.800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37.00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 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0.008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  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31" name="矩形"/>
          <p:cNvSpPr/>
          <p:nvPr/>
        </p:nvSpPr>
        <p:spPr>
          <a:xfrm>
            <a:off x="1004951" y="2501776"/>
            <a:ext cx="78767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9.03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132" name="直线"/>
          <p:cNvSpPr/>
          <p:nvPr/>
        </p:nvSpPr>
        <p:spPr>
          <a:xfrm rot="3360000">
            <a:off x="1617815" y="1954603"/>
            <a:ext cx="120122" cy="454266"/>
          </a:xfrm>
          <a:prstGeom prst="line">
            <a:avLst/>
          </a:prstGeom>
          <a:noFill/>
          <a:ln w="28575" cap="flat" cmpd="sng">
            <a:solidFill>
              <a:srgbClr val="FF3300"/>
            </a:solidFill>
            <a:prstDash val="solid"/>
            <a:round/>
          </a:ln>
        </p:spPr>
      </p:sp>
      <p:sp>
        <p:nvSpPr>
          <p:cNvPr id="133" name="直线"/>
          <p:cNvSpPr/>
          <p:nvPr/>
        </p:nvSpPr>
        <p:spPr>
          <a:xfrm rot="7620000">
            <a:off x="4535170" y="1983740"/>
            <a:ext cx="528319" cy="361950"/>
          </a:xfrm>
          <a:prstGeom prst="line">
            <a:avLst/>
          </a:prstGeom>
          <a:noFill/>
          <a:ln w="28575" cap="flat" cmpd="sng">
            <a:solidFill>
              <a:srgbClr val="FF3300"/>
            </a:solidFill>
            <a:prstDash val="solid"/>
            <a:round/>
          </a:ln>
        </p:spPr>
      </p:sp>
      <p:sp>
        <p:nvSpPr>
          <p:cNvPr id="134" name="矩形"/>
          <p:cNvSpPr/>
          <p:nvPr/>
        </p:nvSpPr>
        <p:spPr>
          <a:xfrm>
            <a:off x="4191149" y="2486537"/>
            <a:ext cx="60909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0.8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sp>
        <p:nvSpPr>
          <p:cNvPr id="135" name="直线"/>
          <p:cNvSpPr/>
          <p:nvPr/>
        </p:nvSpPr>
        <p:spPr>
          <a:xfrm rot="18480000">
            <a:off x="6005741" y="1984025"/>
            <a:ext cx="681824" cy="361215"/>
          </a:xfrm>
          <a:prstGeom prst="line">
            <a:avLst/>
          </a:prstGeom>
          <a:noFill/>
          <a:ln w="28575" cap="flat" cmpd="sng">
            <a:solidFill>
              <a:srgbClr val="FF3300"/>
            </a:solidFill>
            <a:prstDash val="solid"/>
            <a:round/>
          </a:ln>
        </p:spPr>
      </p:sp>
      <p:sp>
        <p:nvSpPr>
          <p:cNvPr id="136" name="矩形"/>
          <p:cNvSpPr/>
          <p:nvPr/>
        </p:nvSpPr>
        <p:spPr>
          <a:xfrm>
            <a:off x="5876434" y="2447802"/>
            <a:ext cx="54956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37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  <p:bldP spid="131" grpId="0"/>
      <p:bldP spid="133" grpId="0" animBg="1"/>
      <p:bldP spid="134" grpId="0"/>
      <p:bldP spid="135" grpId="0" animBg="1"/>
      <p:bldP spid="136" grpId="0"/>
      <p:bldP spid="1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矩形"/>
          <p:cNvSpPr/>
          <p:nvPr/>
        </p:nvSpPr>
        <p:spPr>
          <a:xfrm>
            <a:off x="762000" y="895349"/>
            <a:ext cx="1897380" cy="5010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比较大小。</a:t>
            </a:r>
            <a:endParaRPr lang="zh-CN" altLang="en-US" sz="27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  <a:sym typeface="宋体" pitchFamily="2" charset="-122"/>
            </a:endParaRPr>
          </a:p>
        </p:txBody>
      </p:sp>
      <p:grpSp>
        <p:nvGrpSpPr>
          <p:cNvPr id="140" name="组合"/>
          <p:cNvGrpSpPr/>
          <p:nvPr/>
        </p:nvGrpSpPr>
        <p:grpSpPr>
          <a:xfrm>
            <a:off x="795972" y="1531778"/>
            <a:ext cx="2496026" cy="531018"/>
            <a:chOff x="795972" y="1531778"/>
            <a:chExt cx="2496026" cy="531018"/>
          </a:xfrm>
        </p:grpSpPr>
        <p:sp>
          <p:nvSpPr>
            <p:cNvPr id="138" name="矩形"/>
            <p:cNvSpPr/>
            <p:nvPr/>
          </p:nvSpPr>
          <p:spPr>
            <a:xfrm>
              <a:off x="795972" y="1536854"/>
              <a:ext cx="2496026" cy="50101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0.299        0.3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39" name="椭圆"/>
            <p:cNvSpPr/>
            <p:nvPr/>
          </p:nvSpPr>
          <p:spPr>
            <a:xfrm>
              <a:off x="1715327" y="1531778"/>
              <a:ext cx="531055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143" name="组合"/>
          <p:cNvGrpSpPr/>
          <p:nvPr/>
        </p:nvGrpSpPr>
        <p:grpSpPr>
          <a:xfrm>
            <a:off x="6236176" y="1531778"/>
            <a:ext cx="2331720" cy="531018"/>
            <a:chOff x="6236176" y="1531778"/>
            <a:chExt cx="2331720" cy="531018"/>
          </a:xfrm>
        </p:grpSpPr>
        <p:sp>
          <p:nvSpPr>
            <p:cNvPr id="141" name="矩形"/>
            <p:cNvSpPr/>
            <p:nvPr/>
          </p:nvSpPr>
          <p:spPr>
            <a:xfrm>
              <a:off x="6236176" y="1536219"/>
              <a:ext cx="2331720" cy="50101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10.10         </a:t>
              </a: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10.1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42" name="椭圆"/>
            <p:cNvSpPr/>
            <p:nvPr/>
          </p:nvSpPr>
          <p:spPr>
            <a:xfrm>
              <a:off x="7218988" y="1531778"/>
              <a:ext cx="531061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146" name="组合"/>
          <p:cNvGrpSpPr/>
          <p:nvPr/>
        </p:nvGrpSpPr>
        <p:grpSpPr>
          <a:xfrm>
            <a:off x="3624898" y="1531778"/>
            <a:ext cx="2611279" cy="531018"/>
            <a:chOff x="3624898" y="1531778"/>
            <a:chExt cx="2611279" cy="531018"/>
          </a:xfrm>
        </p:grpSpPr>
        <p:sp>
          <p:nvSpPr>
            <p:cNvPr id="144" name="矩形"/>
            <p:cNvSpPr/>
            <p:nvPr/>
          </p:nvSpPr>
          <p:spPr>
            <a:xfrm>
              <a:off x="3624898" y="1536854"/>
              <a:ext cx="2611279" cy="50101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10.01        10.1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45" name="椭圆"/>
            <p:cNvSpPr/>
            <p:nvPr/>
          </p:nvSpPr>
          <p:spPr>
            <a:xfrm>
              <a:off x="4556863" y="1531778"/>
              <a:ext cx="531010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149" name="组合"/>
          <p:cNvGrpSpPr/>
          <p:nvPr/>
        </p:nvGrpSpPr>
        <p:grpSpPr>
          <a:xfrm>
            <a:off x="795973" y="2357120"/>
            <a:ext cx="2687002" cy="531018"/>
            <a:chOff x="795973" y="2357120"/>
            <a:chExt cx="2687002" cy="531018"/>
          </a:xfrm>
        </p:grpSpPr>
        <p:sp>
          <p:nvSpPr>
            <p:cNvPr id="147" name="矩形"/>
            <p:cNvSpPr/>
            <p:nvPr/>
          </p:nvSpPr>
          <p:spPr>
            <a:xfrm>
              <a:off x="795973" y="2361561"/>
              <a:ext cx="2687002" cy="50101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0.588         </a:t>
              </a: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0.58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48" name="椭圆"/>
            <p:cNvSpPr/>
            <p:nvPr/>
          </p:nvSpPr>
          <p:spPr>
            <a:xfrm>
              <a:off x="1778775" y="2357120"/>
              <a:ext cx="531055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152" name="组合"/>
          <p:cNvGrpSpPr/>
          <p:nvPr/>
        </p:nvGrpSpPr>
        <p:grpSpPr>
          <a:xfrm>
            <a:off x="3670141" y="2357120"/>
            <a:ext cx="2513647" cy="531018"/>
            <a:chOff x="3670141" y="2357120"/>
            <a:chExt cx="2513647" cy="531018"/>
          </a:xfrm>
        </p:grpSpPr>
        <p:sp>
          <p:nvSpPr>
            <p:cNvPr id="150" name="矩形"/>
            <p:cNvSpPr/>
            <p:nvPr/>
          </p:nvSpPr>
          <p:spPr>
            <a:xfrm>
              <a:off x="3670141" y="2361561"/>
              <a:ext cx="2513647" cy="50101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3.30         3.03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51" name="椭圆"/>
            <p:cNvSpPr/>
            <p:nvPr/>
          </p:nvSpPr>
          <p:spPr>
            <a:xfrm>
              <a:off x="4500621" y="2357120"/>
              <a:ext cx="531025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grpSp>
        <p:nvGrpSpPr>
          <p:cNvPr id="155" name="组合"/>
          <p:cNvGrpSpPr/>
          <p:nvPr/>
        </p:nvGrpSpPr>
        <p:grpSpPr>
          <a:xfrm>
            <a:off x="6183788" y="2357120"/>
            <a:ext cx="2511266" cy="531018"/>
            <a:chOff x="6183788" y="2357120"/>
            <a:chExt cx="2511266" cy="531018"/>
          </a:xfrm>
        </p:grpSpPr>
        <p:sp>
          <p:nvSpPr>
            <p:cNvPr id="153" name="矩形"/>
            <p:cNvSpPr/>
            <p:nvPr/>
          </p:nvSpPr>
          <p:spPr>
            <a:xfrm>
              <a:off x="6183788" y="2361561"/>
              <a:ext cx="2511266" cy="50101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0.374         </a:t>
              </a:r>
              <a:r>
                <a:rPr lang="en-US" altLang="zh-CN" sz="27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0.38</a:t>
              </a:r>
              <a:endParaRPr lang="zh-CN" altLang="en-US" sz="27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54" name="椭圆"/>
            <p:cNvSpPr/>
            <p:nvPr/>
          </p:nvSpPr>
          <p:spPr>
            <a:xfrm>
              <a:off x="7201492" y="2357120"/>
              <a:ext cx="531058" cy="531018"/>
            </a:xfrm>
            <a:prstGeom prst="ellipse">
              <a:avLst/>
            </a:prstGeom>
            <a:noFill/>
            <a:ln w="22225" cap="flat" cmpd="sng">
              <a:solidFill>
                <a:srgbClr val="00B050"/>
              </a:solidFill>
              <a:prstDash val="solid"/>
              <a:round/>
            </a:ln>
          </p:spPr>
        </p:sp>
      </p:grpSp>
      <p:sp>
        <p:nvSpPr>
          <p:cNvPr id="156" name="矩形"/>
          <p:cNvSpPr/>
          <p:nvPr/>
        </p:nvSpPr>
        <p:spPr>
          <a:xfrm>
            <a:off x="1778695" y="2365546"/>
            <a:ext cx="576890" cy="5010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＞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57" name="矩形"/>
          <p:cNvSpPr/>
          <p:nvPr/>
        </p:nvSpPr>
        <p:spPr>
          <a:xfrm>
            <a:off x="1715828" y="1569049"/>
            <a:ext cx="543091" cy="5010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＜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58" name="矩形"/>
          <p:cNvSpPr/>
          <p:nvPr/>
        </p:nvSpPr>
        <p:spPr>
          <a:xfrm>
            <a:off x="4544215" y="1577297"/>
            <a:ext cx="543091" cy="5010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＜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59" name="矩形"/>
          <p:cNvSpPr/>
          <p:nvPr/>
        </p:nvSpPr>
        <p:spPr>
          <a:xfrm>
            <a:off x="7235928" y="1554176"/>
            <a:ext cx="535347" cy="5010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宋体" pitchFamily="2" charset="-122"/>
                <a:sym typeface="宋体" pitchFamily="2" charset="-122"/>
              </a:rPr>
              <a:t>＝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宋体" pitchFamily="2" charset="-122"/>
              <a:sym typeface="宋体" pitchFamily="2" charset="-122"/>
            </a:endParaRPr>
          </a:p>
        </p:txBody>
      </p:sp>
      <p:sp>
        <p:nvSpPr>
          <p:cNvPr id="160" name="矩形"/>
          <p:cNvSpPr/>
          <p:nvPr/>
        </p:nvSpPr>
        <p:spPr>
          <a:xfrm>
            <a:off x="4507472" y="2366180"/>
            <a:ext cx="576890" cy="5010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＞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61" name="矩形"/>
          <p:cNvSpPr/>
          <p:nvPr/>
        </p:nvSpPr>
        <p:spPr>
          <a:xfrm>
            <a:off x="7196856" y="2395305"/>
            <a:ext cx="543091" cy="5010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7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＜</a:t>
            </a:r>
            <a:endParaRPr lang="zh-CN" altLang="en-US" sz="27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  <p:sp>
        <p:nvSpPr>
          <p:cNvPr id="162" name="矩形"/>
          <p:cNvSpPr/>
          <p:nvPr/>
        </p:nvSpPr>
        <p:spPr>
          <a:xfrm>
            <a:off x="2743200" y="285750"/>
            <a:ext cx="3501390" cy="521970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比较小数大小的方法</a:t>
            </a:r>
            <a:endParaRPr lang="zh-CN" altLang="en-US" sz="28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</p:txBody>
      </p:sp>
      <p:sp>
        <p:nvSpPr>
          <p:cNvPr id="163" name="矩形"/>
          <p:cNvSpPr/>
          <p:nvPr/>
        </p:nvSpPr>
        <p:spPr>
          <a:xfrm>
            <a:off x="397509" y="3133090"/>
            <a:ext cx="8428355" cy="1641475"/>
          </a:xfrm>
          <a:prstGeom prst="rect">
            <a:avLst/>
          </a:prstGeom>
          <a:solidFill>
            <a:srgbClr val="BAF0F8"/>
          </a:solidFill>
          <a:ln w="9525" cap="flat" cmpd="sng">
            <a:solidFill>
              <a:srgbClr val="BBE0E3"/>
            </a:solidFill>
            <a:prstDash val="solid"/>
            <a:round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       </a:t>
            </a: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Arial" panose="020B0604020202020204" pitchFamily="34" charset="0"/>
              </a:rPr>
              <a:t>先比较整数部分，整数部分大的那个数就大；整数部分相同，就比较十分位上的数，十分位上的数大的那个数就大，以此类推，直到比较出大小为止。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/>
      <p:bldP spid="159" grpId="0"/>
      <p:bldP spid="156" grpId="0"/>
      <p:bldP spid="160" grpId="0"/>
      <p:bldP spid="161" grpId="0"/>
      <p:bldP spid="1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矩形"/>
          <p:cNvSpPr/>
          <p:nvPr/>
        </p:nvSpPr>
        <p:spPr>
          <a:xfrm>
            <a:off x="1016305" y="1053911"/>
            <a:ext cx="229150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6.27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28.93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65" name="矩形"/>
          <p:cNvSpPr/>
          <p:nvPr/>
        </p:nvSpPr>
        <p:spPr>
          <a:xfrm>
            <a:off x="1336009" y="2364622"/>
            <a:ext cx="1432844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 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2 8. 9 3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66" name="矩形"/>
          <p:cNvSpPr/>
          <p:nvPr/>
        </p:nvSpPr>
        <p:spPr>
          <a:xfrm>
            <a:off x="1020587" y="2368153"/>
            <a:ext cx="545174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endParaRPr lang="zh-CN" altLang="en-US" sz="2800" b="1" i="0" u="none" strike="noStrike" kern="1200" cap="none" spc="0" baseline="0">
              <a:solidFill>
                <a:srgbClr val="00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67" name="矩形"/>
          <p:cNvSpPr/>
          <p:nvPr/>
        </p:nvSpPr>
        <p:spPr>
          <a:xfrm>
            <a:off x="2113176" y="3033639"/>
            <a:ext cx="434372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68" name="直线"/>
          <p:cNvSpPr/>
          <p:nvPr/>
        </p:nvSpPr>
        <p:spPr>
          <a:xfrm flipV="1">
            <a:off x="1016305" y="2954906"/>
            <a:ext cx="1800000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69" name="矩形"/>
          <p:cNvSpPr/>
          <p:nvPr/>
        </p:nvSpPr>
        <p:spPr>
          <a:xfrm>
            <a:off x="1991326" y="3020931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0" name="矩形"/>
          <p:cNvSpPr/>
          <p:nvPr/>
        </p:nvSpPr>
        <p:spPr>
          <a:xfrm>
            <a:off x="1746099" y="1857917"/>
            <a:ext cx="979170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6. 2 7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1" name="矩形"/>
          <p:cNvSpPr/>
          <p:nvPr/>
        </p:nvSpPr>
        <p:spPr>
          <a:xfrm>
            <a:off x="2369549" y="3034819"/>
            <a:ext cx="409415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2" name="矩形"/>
          <p:cNvSpPr/>
          <p:nvPr/>
        </p:nvSpPr>
        <p:spPr>
          <a:xfrm>
            <a:off x="1774986" y="3020931"/>
            <a:ext cx="500690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3" name="矩形"/>
          <p:cNvSpPr/>
          <p:nvPr/>
        </p:nvSpPr>
        <p:spPr>
          <a:xfrm>
            <a:off x="1519930" y="3016597"/>
            <a:ext cx="500690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4" name="直线"/>
          <p:cNvSpPr/>
          <p:nvPr/>
        </p:nvSpPr>
        <p:spPr>
          <a:xfrm>
            <a:off x="2397489" y="3151327"/>
            <a:ext cx="341313" cy="323850"/>
          </a:xfrm>
          <a:prstGeom prst="line">
            <a:avLst/>
          </a:prstGeom>
          <a:noFill/>
          <a:ln w="19050" cap="flat" cmpd="sng">
            <a:solidFill>
              <a:srgbClr val="00B0F0"/>
            </a:solidFill>
            <a:prstDash val="solid"/>
            <a:round/>
          </a:ln>
        </p:spPr>
      </p:sp>
      <p:sp>
        <p:nvSpPr>
          <p:cNvPr id="175" name="矩形"/>
          <p:cNvSpPr/>
          <p:nvPr/>
        </p:nvSpPr>
        <p:spPr>
          <a:xfrm>
            <a:off x="2811776" y="981806"/>
            <a:ext cx="1439862" cy="60769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35.2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76" name="矩形"/>
          <p:cNvSpPr/>
          <p:nvPr/>
        </p:nvSpPr>
        <p:spPr>
          <a:xfrm>
            <a:off x="4883416" y="1051885"/>
            <a:ext cx="2291504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31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4.72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grpSp>
        <p:nvGrpSpPr>
          <p:cNvPr id="179" name="组合"/>
          <p:cNvGrpSpPr/>
          <p:nvPr/>
        </p:nvGrpSpPr>
        <p:grpSpPr>
          <a:xfrm>
            <a:off x="4559141" y="2434114"/>
            <a:ext cx="2155030" cy="531749"/>
            <a:chOff x="4559141" y="2434114"/>
            <a:chExt cx="2155030" cy="531749"/>
          </a:xfrm>
        </p:grpSpPr>
        <p:sp>
          <p:nvSpPr>
            <p:cNvPr id="177" name="矩形"/>
            <p:cNvSpPr/>
            <p:nvPr/>
          </p:nvSpPr>
          <p:spPr>
            <a:xfrm>
              <a:off x="5296853" y="2434114"/>
              <a:ext cx="1417319" cy="523398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square" lIns="90000" tIns="46800" rIns="90000" bIns="4680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4 </a:t>
              </a:r>
              <a:r>
                <a: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. </a:t>
              </a:r>
              <a:r>
                <a:rPr lang="en-US" altLang="zh-CN" sz="2800" b="1" i="0" u="none" strike="noStrike" kern="1200" cap="none" spc="0" baseline="0">
                  <a:solidFill>
                    <a:schemeClr val="tx1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7  2</a:t>
              </a:r>
              <a:endPara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  <p:sp>
          <p:nvSpPr>
            <p:cNvPr id="178" name="矩形"/>
            <p:cNvSpPr/>
            <p:nvPr/>
          </p:nvSpPr>
          <p:spPr>
            <a:xfrm>
              <a:off x="4559141" y="2443639"/>
              <a:ext cx="545174" cy="522225"/>
            </a:xfrm>
            <a:prstGeom prst="rect">
              <a:avLst/>
            </a:prstGeom>
            <a:noFill/>
            <a:ln w="12700" cap="flat" cmpd="sng">
              <a:noFill/>
              <a:prstDash val="solid"/>
              <a:round/>
            </a:ln>
          </p:spPr>
          <p:txBody>
            <a:bodyPr vert="horz" wrap="none" lIns="90000" tIns="46800" rIns="90000" bIns="4680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1" i="0" u="none" strike="noStrike" kern="1200" cap="none" spc="0" baseline="0">
                  <a:solidFill>
                    <a:srgbClr val="000000"/>
                  </a:solidFill>
                  <a:latin typeface="Times New Roman" panose="02020603050405020304" charset="0"/>
                  <a:ea typeface="宋体" pitchFamily="2" charset="-122"/>
                  <a:cs typeface="Times New Roman" panose="02020603050405020304" charset="0"/>
                </a:rPr>
                <a:t>－</a:t>
              </a:r>
              <a:endParaRPr lang="zh-CN" altLang="en-US" sz="2800" b="1" i="0" u="none" strike="noStrike" kern="1200" cap="none" spc="0" baseline="0">
                <a:solidFill>
                  <a:srgbClr val="00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endParaRPr>
            </a:p>
          </p:txBody>
        </p:sp>
      </p:grpSp>
      <p:sp>
        <p:nvSpPr>
          <p:cNvPr id="180" name="矩形"/>
          <p:cNvSpPr/>
          <p:nvPr/>
        </p:nvSpPr>
        <p:spPr>
          <a:xfrm>
            <a:off x="5318466" y="2989679"/>
            <a:ext cx="368107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6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1" name="矩形"/>
          <p:cNvSpPr/>
          <p:nvPr/>
        </p:nvSpPr>
        <p:spPr>
          <a:xfrm>
            <a:off x="5077208" y="2979678"/>
            <a:ext cx="543506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2" name="直线"/>
          <p:cNvSpPr/>
          <p:nvPr/>
        </p:nvSpPr>
        <p:spPr>
          <a:xfrm flipV="1">
            <a:off x="4762819" y="2995584"/>
            <a:ext cx="1800000" cy="0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183" name="矩形"/>
          <p:cNvSpPr/>
          <p:nvPr/>
        </p:nvSpPr>
        <p:spPr>
          <a:xfrm>
            <a:off x="5776718" y="1579545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4" name="矩形"/>
          <p:cNvSpPr/>
          <p:nvPr/>
        </p:nvSpPr>
        <p:spPr>
          <a:xfrm>
            <a:off x="5566115" y="2905653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5" name="矩形"/>
          <p:cNvSpPr/>
          <p:nvPr/>
        </p:nvSpPr>
        <p:spPr>
          <a:xfrm>
            <a:off x="5025926" y="1893226"/>
            <a:ext cx="607511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3 1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6" name="矩形"/>
          <p:cNvSpPr/>
          <p:nvPr/>
        </p:nvSpPr>
        <p:spPr>
          <a:xfrm>
            <a:off x="6089449" y="2985482"/>
            <a:ext cx="409415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8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7" name="矩形"/>
          <p:cNvSpPr/>
          <p:nvPr/>
        </p:nvSpPr>
        <p:spPr>
          <a:xfrm>
            <a:off x="5536008" y="1856235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8" name="矩形"/>
          <p:cNvSpPr/>
          <p:nvPr/>
        </p:nvSpPr>
        <p:spPr>
          <a:xfrm>
            <a:off x="5743641" y="1893226"/>
            <a:ext cx="409415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89" name="矩形"/>
          <p:cNvSpPr/>
          <p:nvPr/>
        </p:nvSpPr>
        <p:spPr>
          <a:xfrm>
            <a:off x="6069891" y="1903561"/>
            <a:ext cx="409415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90" name="矩形"/>
          <p:cNvSpPr/>
          <p:nvPr/>
        </p:nvSpPr>
        <p:spPr>
          <a:xfrm>
            <a:off x="5768592" y="2987918"/>
            <a:ext cx="409415" cy="52324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91" name="矩形"/>
          <p:cNvSpPr/>
          <p:nvPr/>
        </p:nvSpPr>
        <p:spPr>
          <a:xfrm>
            <a:off x="5320234" y="1591561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92" name="矩形"/>
          <p:cNvSpPr/>
          <p:nvPr/>
        </p:nvSpPr>
        <p:spPr>
          <a:xfrm>
            <a:off x="5054570" y="1596991"/>
            <a:ext cx="249052" cy="522225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.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93" name="矩形"/>
          <p:cNvSpPr/>
          <p:nvPr/>
        </p:nvSpPr>
        <p:spPr>
          <a:xfrm>
            <a:off x="6218246" y="996117"/>
            <a:ext cx="1439861" cy="607694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 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26.28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194" name="矩形"/>
          <p:cNvSpPr/>
          <p:nvPr/>
        </p:nvSpPr>
        <p:spPr>
          <a:xfrm>
            <a:off x="2200753" y="2677350"/>
            <a:ext cx="290108" cy="360299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0B5FD1"/>
                </a:solidFill>
                <a:latin typeface="Times New Roman" panose="02020603050405020304" charset="0"/>
                <a:ea typeface="黑体" pitchFamily="2" charset="-122"/>
                <a:cs typeface="Times New Roman" panose="02020603050405020304" charset="0"/>
              </a:rPr>
              <a:t>1</a:t>
            </a:r>
            <a:endParaRPr lang="zh-CN" altLang="en-US" sz="1800" b="1" i="0" u="none" strike="noStrike" kern="1200" cap="none" spc="0" baseline="0">
              <a:solidFill>
                <a:srgbClr val="0B5FD1"/>
              </a:solidFill>
              <a:latin typeface="Times New Roman" panose="02020603050405020304" charset="0"/>
              <a:ea typeface="黑体" pitchFamily="2" charset="-122"/>
              <a:cs typeface="Times New Roman" panose="02020603050405020304" charset="0"/>
            </a:endParaRPr>
          </a:p>
        </p:txBody>
      </p:sp>
      <p:sp>
        <p:nvSpPr>
          <p:cNvPr id="195" name="矩形"/>
          <p:cNvSpPr/>
          <p:nvPr/>
        </p:nvSpPr>
        <p:spPr>
          <a:xfrm>
            <a:off x="1876903" y="2673540"/>
            <a:ext cx="290108" cy="360300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0B5FD1"/>
                </a:solidFill>
                <a:latin typeface="Times New Roman" panose="02020603050405020304" charset="0"/>
                <a:ea typeface="黑体" pitchFamily="2" charset="-122"/>
                <a:cs typeface="Times New Roman" panose="02020603050405020304" charset="0"/>
              </a:rPr>
              <a:t>1</a:t>
            </a:r>
            <a:endParaRPr lang="zh-CN" altLang="en-US" sz="1800" b="1" i="0" u="none" strike="noStrike" kern="1200" cap="none" spc="0" baseline="0">
              <a:solidFill>
                <a:srgbClr val="0B5FD1"/>
              </a:solidFill>
              <a:latin typeface="Times New Roman" panose="02020603050405020304" charset="0"/>
              <a:ea typeface="黑体" pitchFamily="2" charset="-122"/>
              <a:cs typeface="Times New Roman" panose="02020603050405020304" charset="0"/>
            </a:endParaRPr>
          </a:p>
        </p:txBody>
      </p:sp>
      <p:sp>
        <p:nvSpPr>
          <p:cNvPr id="196" name="矩形"/>
          <p:cNvSpPr/>
          <p:nvPr/>
        </p:nvSpPr>
        <p:spPr>
          <a:xfrm>
            <a:off x="1591153" y="2669730"/>
            <a:ext cx="290108" cy="360299"/>
          </a:xfrm>
          <a:prstGeom prst="rect">
            <a:avLst/>
          </a:prstGeom>
          <a:noFill/>
          <a:ln w="12700" cap="flat" cmpd="sng">
            <a:noFill/>
            <a:prstDash val="solid"/>
            <a:round/>
          </a:ln>
        </p:spPr>
        <p:txBody>
          <a:bodyPr vert="horz" wrap="none" lIns="90000" tIns="46800" rIns="90000" bIns="46800" anchor="t" anchorCtr="0">
            <a:spAutoFit/>
          </a:bodyPr>
          <a:lstStyle/>
          <a:p>
            <a:pPr marL="0" indent="0" algn="l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1" i="0" u="none" strike="noStrike" kern="1200" cap="none" spc="0" baseline="0">
                <a:solidFill>
                  <a:srgbClr val="0B5FD1"/>
                </a:solidFill>
                <a:latin typeface="Times New Roman" panose="02020603050405020304" charset="0"/>
                <a:ea typeface="黑体" pitchFamily="2" charset="-122"/>
                <a:cs typeface="Times New Roman" panose="02020603050405020304" charset="0"/>
              </a:rPr>
              <a:t>1</a:t>
            </a:r>
            <a:endParaRPr lang="zh-CN" altLang="en-US" sz="1800" b="1" i="0" u="none" strike="noStrike" kern="1200" cap="none" spc="0" baseline="0">
              <a:solidFill>
                <a:srgbClr val="0B5FD1"/>
              </a:solidFill>
              <a:latin typeface="Times New Roman" panose="02020603050405020304" charset="0"/>
              <a:ea typeface="黑体" pitchFamily="2" charset="-122"/>
              <a:cs typeface="Times New Roman" panose="02020603050405020304" charset="0"/>
            </a:endParaRPr>
          </a:p>
        </p:txBody>
      </p:sp>
      <p:sp>
        <p:nvSpPr>
          <p:cNvPr id="197" name="圆角矩形标注"/>
          <p:cNvSpPr/>
          <p:nvPr/>
        </p:nvSpPr>
        <p:spPr>
          <a:xfrm>
            <a:off x="6562249" y="2182178"/>
            <a:ext cx="2191226" cy="585787"/>
          </a:xfrm>
          <a:prstGeom prst="wedgeRoundRectCallout">
            <a:avLst>
              <a:gd name="adj1" fmla="val -76685"/>
              <a:gd name="adj2" fmla="val -170726"/>
              <a:gd name="adj3" fmla="val 16667"/>
            </a:avLst>
          </a:prstGeom>
          <a:solidFill>
            <a:srgbClr val="F4FCFF"/>
          </a:solidFill>
          <a:ln w="25400" cap="flat" cmpd="sng">
            <a:solidFill>
              <a:srgbClr val="6A6ACE"/>
            </a:solidFill>
            <a:prstDash val="solid"/>
            <a:round/>
          </a:ln>
        </p:spPr>
        <p:txBody>
          <a:bodyPr vert="horz" wrap="square" lIns="91440" tIns="45720" rIns="91440" bIns="45720" anchor="ctr" anchorCtr="0"/>
          <a:lstStyle/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楷体" charset="-122"/>
                <a:ea typeface="楷体" charset="-122"/>
                <a:cs typeface="Arial" panose="020B0604020202020204" pitchFamily="34" charset="0"/>
              </a:rPr>
              <a:t>如何写竖式？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楷体" charset="-122"/>
              <a:ea typeface="楷体" charset="-122"/>
              <a:cs typeface="Arial" panose="020B0604020202020204" pitchFamily="34" charset="0"/>
            </a:endParaRPr>
          </a:p>
        </p:txBody>
      </p:sp>
      <p:sp>
        <p:nvSpPr>
          <p:cNvPr id="198" name="矩形"/>
          <p:cNvSpPr/>
          <p:nvPr/>
        </p:nvSpPr>
        <p:spPr>
          <a:xfrm>
            <a:off x="3124200" y="233045"/>
            <a:ext cx="2085339" cy="521970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小数加减法</a:t>
            </a:r>
            <a:endParaRPr lang="zh-CN" altLang="en-US" sz="28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</p:txBody>
      </p:sp>
      <p:sp>
        <p:nvSpPr>
          <p:cNvPr id="199" name="矩形"/>
          <p:cNvSpPr/>
          <p:nvPr/>
        </p:nvSpPr>
        <p:spPr>
          <a:xfrm>
            <a:off x="2558415" y="3791585"/>
            <a:ext cx="4305934" cy="697865"/>
          </a:xfrm>
          <a:prstGeom prst="rect">
            <a:avLst/>
          </a:prstGeom>
          <a:solidFill>
            <a:srgbClr val="BAF0F8"/>
          </a:solidFill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/>
          <a:lstStyle/>
          <a:p>
            <a:pPr marL="0" indent="0" algn="l" eaLnBrk="0" fontAlgn="base" latinLnBrk="0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小数点对齐，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从末位算起。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1000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/>
      <p:bldP spid="166" grpId="0"/>
      <p:bldP spid="165" grpId="0"/>
      <p:bldP spid="168" grpId="0" animBg="1"/>
      <p:bldP spid="194" grpId="0"/>
      <p:bldP spid="171" grpId="0"/>
      <p:bldP spid="195" grpId="0"/>
      <p:bldP spid="167" grpId="0"/>
      <p:bldP spid="169" grpId="0"/>
      <p:bldP spid="196" grpId="0"/>
      <p:bldP spid="172" grpId="0"/>
      <p:bldP spid="173" grpId="0"/>
      <p:bldP spid="174" grpId="0" animBg="1"/>
      <p:bldP spid="175" grpId="0"/>
      <p:bldP spid="197" grpId="0"/>
      <p:bldP spid="197" grpId="1"/>
      <p:bldP spid="185" grpId="0"/>
      <p:bldP spid="179" grpId="0" animBg="1"/>
      <p:bldP spid="182" grpId="0" animBg="1"/>
      <p:bldP spid="187" grpId="0"/>
      <p:bldP spid="188" grpId="0"/>
      <p:bldP spid="189" grpId="0"/>
      <p:bldP spid="183" grpId="0"/>
      <p:bldP spid="191" grpId="0"/>
      <p:bldP spid="186" grpId="0"/>
      <p:bldP spid="190" grpId="0"/>
      <p:bldP spid="184" grpId="0"/>
      <p:bldP spid="192" grpId="0"/>
      <p:bldP spid="180" grpId="0"/>
      <p:bldP spid="181" grpId="0"/>
      <p:bldP spid="193" grpId="0"/>
      <p:bldP spid="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sp>
        <p:nvSpPr>
          <p:cNvPr id="201" name="矩形"/>
          <p:cNvSpPr/>
          <p:nvPr/>
        </p:nvSpPr>
        <p:spPr>
          <a:xfrm>
            <a:off x="5122968" y="1149350"/>
            <a:ext cx="336775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13.25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（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6.25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）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2" name="矩形"/>
          <p:cNvSpPr/>
          <p:nvPr/>
        </p:nvSpPr>
        <p:spPr>
          <a:xfrm>
            <a:off x="4758267" y="1794298"/>
            <a:ext cx="301210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13.25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6.25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3" name="矩形"/>
          <p:cNvSpPr/>
          <p:nvPr/>
        </p:nvSpPr>
        <p:spPr>
          <a:xfrm>
            <a:off x="4780916" y="2401147"/>
            <a:ext cx="1498978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4" name="矩形"/>
          <p:cNvSpPr/>
          <p:nvPr/>
        </p:nvSpPr>
        <p:spPr>
          <a:xfrm>
            <a:off x="4803987" y="2902796"/>
            <a:ext cx="96474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5" name="矩形"/>
          <p:cNvSpPr/>
          <p:nvPr/>
        </p:nvSpPr>
        <p:spPr>
          <a:xfrm>
            <a:off x="1063625" y="1195705"/>
            <a:ext cx="251094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7.02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－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0.93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6" name="矩形"/>
          <p:cNvSpPr/>
          <p:nvPr/>
        </p:nvSpPr>
        <p:spPr>
          <a:xfrm>
            <a:off x="729403" y="1764877"/>
            <a:ext cx="209425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3.52</a:t>
            </a: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＋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0.9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3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7" name="矩形"/>
          <p:cNvSpPr/>
          <p:nvPr/>
        </p:nvSpPr>
        <p:spPr>
          <a:xfrm>
            <a:off x="729403" y="2311400"/>
            <a:ext cx="114332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  <a:sym typeface="宋体" pitchFamily="2" charset="-122"/>
              </a:rPr>
              <a:t>＝</a:t>
            </a: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4.45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08" name="矩形"/>
          <p:cNvSpPr/>
          <p:nvPr/>
        </p:nvSpPr>
        <p:spPr>
          <a:xfrm>
            <a:off x="2743200" y="285750"/>
            <a:ext cx="3160394" cy="521970"/>
          </a:xfrm>
          <a:prstGeom prst="rect">
            <a:avLst/>
          </a:prstGeom>
          <a:solidFill>
            <a:srgbClr val="4073F6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  <a:sym typeface="宋体" pitchFamily="2" charset="-122"/>
              </a:rPr>
              <a:t>小数加减混合运算</a:t>
            </a:r>
            <a:endParaRPr lang="zh-CN" altLang="en-US" sz="2800" b="1" i="0" u="none" strike="noStrike" kern="1200" cap="none" spc="0" baseline="0">
              <a:solidFill>
                <a:schemeClr val="bg1"/>
              </a:solidFill>
              <a:latin typeface="Arial" panose="020B0604020202020204" pitchFamily="34" charset="0"/>
              <a:ea typeface="宋体" pitchFamily="2" charset="-122"/>
              <a:cs typeface="Arial" panose="020B0604020202020204" pitchFamily="34" charset="0"/>
              <a:sym typeface="宋体" pitchFamily="2" charset="-122"/>
            </a:endParaRPr>
          </a:p>
        </p:txBody>
      </p:sp>
      <p:sp>
        <p:nvSpPr>
          <p:cNvPr id="209" name="矩形"/>
          <p:cNvSpPr/>
          <p:nvPr/>
        </p:nvSpPr>
        <p:spPr>
          <a:xfrm>
            <a:off x="685164" y="3658870"/>
            <a:ext cx="7543800" cy="1205865"/>
          </a:xfrm>
          <a:prstGeom prst="rect">
            <a:avLst/>
          </a:prstGeom>
          <a:solidFill>
            <a:srgbClr val="BAF0F8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宋体" pitchFamily="2" charset="-122"/>
              </a:rPr>
              <a:t>    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宋体" pitchFamily="2" charset="-122"/>
                <a:sym typeface="宋体" pitchFamily="2" charset="-122"/>
              </a:rPr>
              <a:t>小数加减混合运算顺序同整数，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宋体" pitchFamily="2" charset="-122"/>
              </a:rPr>
              <a:t>整数加法</a:t>
            </a:r>
            <a:endParaRPr lang="en-US" altLang="zh-CN" sz="2800" b="1" i="0" u="none" strike="noStrike" kern="1200" cap="none" spc="0" baseline="0">
              <a:solidFill>
                <a:schemeClr val="tx1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  <a:p>
            <a:pPr marL="0" indent="0" algn="l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宋体" pitchFamily="2" charset="-122"/>
                <a:ea typeface="宋体" pitchFamily="2" charset="-122"/>
                <a:cs typeface="宋体" pitchFamily="2" charset="-122"/>
              </a:rPr>
              <a:t>的交换律、结合律在小数加法中同样适用。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宋体" pitchFamily="2" charset="-122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/>
      <p:bldP spid="207" grpId="0"/>
      <p:bldP spid="202" grpId="0"/>
      <p:bldP spid="203" grpId="0"/>
      <p:bldP spid="204" grpId="0"/>
      <p:bldP spid="2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图片"/>
          <p:cNvPicPr>
            <a:picLocks noChangeAspect="1"/>
          </p:cNvPicPr>
          <p:nvPr/>
        </p:nvPicPr>
        <p:blipFill>
          <a:blip r:embed="rId2" cstate="print"/>
          <a:srcRect l="3108" r="80021" b="88848"/>
          <a:stretch>
            <a:fillRect/>
          </a:stretch>
        </p:blipFill>
        <p:spPr>
          <a:xfrm>
            <a:off x="332105" y="1904"/>
            <a:ext cx="1435735" cy="53149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11" name="矩形"/>
          <p:cNvSpPr/>
          <p:nvPr/>
        </p:nvSpPr>
        <p:spPr>
          <a:xfrm rot="1800000" flipH="1">
            <a:off x="10377488" y="2911475"/>
            <a:ext cx="34940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sp>
      <p:sp>
        <p:nvSpPr>
          <p:cNvPr id="212" name="矩形"/>
          <p:cNvSpPr/>
          <p:nvPr/>
        </p:nvSpPr>
        <p:spPr>
          <a:xfrm>
            <a:off x="420370" y="26670"/>
            <a:ext cx="1289684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1200" cap="none" spc="200" baseline="0">
                <a:solidFill>
                  <a:schemeClr val="tx1"/>
                </a:solidFill>
                <a:latin typeface="黑体" pitchFamily="2" charset="-122"/>
                <a:ea typeface="黑体" pitchFamily="2" charset="-122"/>
                <a:cs typeface="Arial" panose="020B0604020202020204" pitchFamily="34" charset="0"/>
              </a:rPr>
              <a:t>巩固练习</a:t>
            </a:r>
            <a:endParaRPr lang="zh-CN" altLang="en-US" sz="2000" b="1" i="0" u="none" strike="noStrike" kern="1200" cap="none" spc="200" baseline="0">
              <a:solidFill>
                <a:schemeClr val="tx1"/>
              </a:solidFill>
              <a:latin typeface="黑体" pitchFamily="2" charset="-122"/>
              <a:ea typeface="黑体" pitchFamily="2" charset="-122"/>
              <a:cs typeface="Arial" panose="020B0604020202020204" pitchFamily="34" charset="0"/>
            </a:endParaRPr>
          </a:p>
        </p:txBody>
      </p:sp>
      <p:pic>
        <p:nvPicPr>
          <p:cNvPr id="213" name="图片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215" y="1336675"/>
            <a:ext cx="8892000" cy="289806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14" name="矩形"/>
          <p:cNvSpPr/>
          <p:nvPr/>
        </p:nvSpPr>
        <p:spPr>
          <a:xfrm>
            <a:off x="2693035" y="3237865"/>
            <a:ext cx="92329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0.05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15" name="矩形"/>
          <p:cNvSpPr/>
          <p:nvPr/>
        </p:nvSpPr>
        <p:spPr>
          <a:xfrm>
            <a:off x="4439285" y="3241675"/>
            <a:ext cx="92329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0.4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16" name="矩形"/>
          <p:cNvSpPr/>
          <p:nvPr/>
        </p:nvSpPr>
        <p:spPr>
          <a:xfrm>
            <a:off x="6667499" y="3235960"/>
            <a:ext cx="92329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rgbClr val="FF0000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1.08</a:t>
            </a:r>
            <a:endParaRPr lang="zh-CN" altLang="en-US" sz="2800" b="1" i="0" u="none" strike="noStrike" kern="1200" cap="none" spc="0" baseline="0">
              <a:solidFill>
                <a:srgbClr val="FF0000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17" name="矩形"/>
          <p:cNvSpPr/>
          <p:nvPr/>
        </p:nvSpPr>
        <p:spPr>
          <a:xfrm>
            <a:off x="533400" y="742949"/>
            <a:ext cx="6440805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0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1.</a:t>
            </a: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Times New Roman" panose="02020603050405020304" charset="0"/>
                <a:ea typeface="宋体" pitchFamily="2" charset="-122"/>
                <a:cs typeface="Times New Roman" panose="02020603050405020304" charset="0"/>
              </a:rPr>
              <a:t>用小数表示下面各图中涂色的部分。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Times New Roman" panose="02020603050405020304" charset="0"/>
              <a:ea typeface="宋体" pitchFamily="2" charset="-122"/>
              <a:cs typeface="Times New Roman" panose="02020603050405020304" charset="0"/>
            </a:endParaRPr>
          </a:p>
        </p:txBody>
      </p:sp>
      <p:sp>
        <p:nvSpPr>
          <p:cNvPr id="218" name="矩形"/>
          <p:cNvSpPr/>
          <p:nvPr/>
        </p:nvSpPr>
        <p:spPr>
          <a:xfrm>
            <a:off x="6096000" y="133350"/>
            <a:ext cx="2463165" cy="3295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（课本第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50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页第</a:t>
            </a:r>
            <a:r>
              <a:rPr lang="en-US" altLang="zh-CN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1</a:t>
            </a:r>
            <a:r>
              <a:rPr lang="zh-CN" altLang="en-US" sz="1600" b="1" i="0" u="none" strike="noStrike" kern="1200" cap="none" spc="0" baseline="0">
                <a:solidFill>
                  <a:schemeClr val="accent2"/>
                </a:solidFill>
                <a:latin typeface="Times New Roman" panose="02020603050405020304" charset="0"/>
                <a:ea typeface="楷体" charset="-122"/>
                <a:cs typeface="Times New Roman" panose="02020603050405020304" charset="0"/>
              </a:rPr>
              <a:t>题）</a:t>
            </a:r>
            <a:endParaRPr lang="zh-CN" altLang="en-US" sz="1600" b="1" i="0" u="none" strike="noStrike" kern="1200" cap="none" spc="0" baseline="0">
              <a:solidFill>
                <a:schemeClr val="accent2"/>
              </a:solidFill>
              <a:latin typeface="Times New Roman" panose="02020603050405020304" charset="0"/>
              <a:ea typeface="楷体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/>
      <p:bldP spid="215" grpId="0"/>
      <p:bldP spid="216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默认设计模板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默认设计模板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0</TotalTime>
  <Words>1712</Words>
  <Application>WPS 表格</Application>
  <PresentationFormat/>
  <Paragraphs>333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汉仪书宋二KW</vt:lpstr>
      <vt:lpstr>Droid Sans</vt:lpstr>
      <vt:lpstr>苹方-简</vt:lpstr>
      <vt:lpstr>Calibri</vt:lpstr>
      <vt:lpstr>Helvetica Neue</vt:lpstr>
      <vt:lpstr>黑体</vt:lpstr>
      <vt:lpstr>汉仪中黑KW</vt:lpstr>
      <vt:lpstr>Times New Roman</vt:lpstr>
      <vt:lpstr>楷体</vt:lpstr>
      <vt:lpstr>微软雅黑</vt:lpstr>
      <vt:lpstr>汉仪旗黑</vt:lpstr>
      <vt:lpstr>宋体</vt:lpstr>
      <vt:lpstr>Arial Unicode MS</vt:lpstr>
      <vt:lpstr>汉仪楷体KW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葛玉梅</cp:lastModifiedBy>
  <cp:revision>2</cp:revision>
  <cp:lastPrinted>2023-06-27T10:47:26Z</cp:lastPrinted>
  <dcterms:created xsi:type="dcterms:W3CDTF">2023-06-27T10:47:26Z</dcterms:created>
  <dcterms:modified xsi:type="dcterms:W3CDTF">2023-06-27T10:47:26Z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C65E52AEF524BF833EBE9A64E4DD499A</vt:lpwstr>
  </property>
  <property fmtid="{D5CDD505-2E9C-101B-9397-08002B2CF9AE}" pid="7" name="KSOProductBuildVer">
    <vt:lpwstr>2052-5.1.1.7676</vt:lpwstr>
  </property>
</Properties>
</file>