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0095" cy="6858000"/>
  <p:notesSz cx="6857365" cy="9143365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marL="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1pPr>
    <a:lvl2pPr marL="4572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2pPr>
    <a:lvl3pPr marL="914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3pPr>
    <a:lvl4pPr marL="13716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4pPr>
    <a:lvl5pPr marL="18288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Droid Sans" charset="0"/>
        <a:ea typeface="宋体" charset="0"/>
        <a:cs typeface="Droid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45" autoAdjust="0"/>
    <p:restoredTop sz="80531" autoAdjust="0"/>
  </p:normalViewPr>
  <p:slideViewPr>
    <p:cSldViewPr>
      <p:cViewPr>
        <p:scale>
          <a:sx n="85" d="100"/>
          <a:sy n="85" d="100"/>
        </p:scale>
        <p:origin x="0" y="0"/>
      </p:cViewPr>
      <p:guideLst>
        <p:guide orient="horz" pos="2088"/>
        <p:guide pos="3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/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0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/>
            <a:fld id="{CAD2D6BD-DE1B-4B5F-8B41-2702339687B9}" type="datetime1">
              <a:rPr lang="zh-CN" altLang="en-US" sz="1200"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1" name="文本框"/>
          <p:cNvSpPr>
            <a:spLocks noGrp="1"/>
          </p:cNvSpPr>
          <p:nvPr>
            <p:ph type="ftr" idx="2"/>
          </p:nvPr>
        </p:nvSpPr>
        <p:spPr>
          <a:xfrm>
            <a:off x="0" y="8685213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/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2" name="文本框"/>
          <p:cNvSpPr>
            <a:spLocks noGrp="1"/>
          </p:cNvSpPr>
          <p:nvPr>
            <p:ph type="sldNum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1023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1" units="1/dev"/>
        </inkml:channelProperties>
      </inkml:inkSource>
      <inkml:timestamp xml:id="ts0" timeString="2023-06-21T22:42:49"/>
    </inkml:context>
    <inkml:brush xml:id="br0">
      <inkml:brushProperty name="width" value="0.052909248" units="cm"/>
      <inkml:brushProperty name="height" value="0.052909248" units="cm"/>
      <inkml:brushProperty name="color" value="#333333"/>
      <inkml:brushProperty name="fitToCurve" value="1"/>
    </inkml:brush>
  </inkml:definitions>
  <inkml:trace contextRef="#ctx0" brushRef="#br0">4 16 235,'3'0'426,"2"-1"-336,0 2-100,0-2 39,2 0-29,-2 1-19,7-1 10,-2 2 19,0-1-38,-2 0 46,3 0-9,-2 1-37,-2-1 47,1-1-10,-3 0-18,5 2 37,-2-1-47,0 0-9,2 0 28,-3 0 0,-1-1 19,3 1 9,-2 1-47,-2-2 9,1 1 20,0 0-19,4 1 18,-1-2-18,-3 1 46,1 1-24,-2 0-122,6-1 27,-3-1 223,0 0-113,-2 0-28,3 1-19,1 0-9,2-1 47,-5 3 9,1-3-28,3 0-19,-4 0-9,0 0 46,1-1 60,-2 3-71,5-1-110,-2 1 103,-3-3-55,0 3 27,1-2 129,0 0-73,1 0-46,-2 2 9,-1-1 37,2-2-128,-1-1-110,1 3 261,-4 1 79,2-2-355,-3 2 69,0-2-104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4" name="文本框"/>
          <p:cNvSpPr>
            <a:spLocks noGrp="1"/>
          </p:cNvSpPr>
          <p:nvPr>
            <p:ph type="hdr"/>
          </p:nvPr>
        </p:nvSpPr>
        <p:spPr>
          <a:xfrm>
            <a:off x="0" y="0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l"/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5" name="文本框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algn="r"/>
            <a:fld id="{CAD2D6BD-DE1B-4B5F-8B41-2702339687B9}" type="datetime1">
              <a:rPr lang="zh-CN" altLang="en-US" sz="1200"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6" name="对象"/>
          <p:cNvSpPr>
            <a:spLocks noGrp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7" name="文本框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idx="4"/>
          </p:nvPr>
        </p:nvSpPr>
        <p:spPr>
          <a:xfrm>
            <a:off x="0" y="8685213"/>
            <a:ext cx="2971799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l"/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1pPr>
    <a:lvl2pPr marL="457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2pPr>
    <a:lvl3pPr marL="914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3pPr>
    <a:lvl4pPr marL="13716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4pPr>
    <a:lvl5pPr marL="18288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5pPr>
    <a:lvl6pPr marL="22860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6pPr>
    <a:lvl7pPr marL="27432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7pPr>
    <a:lvl8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8pPr>
    <a:lvl9pPr marL="3200400" indent="0" algn="l" defTabSz="914400" eaLnBrk="1" fontAlgn="auto" latinLnBrk="0" hangingPunct="1">
      <a:lnSpc>
        <a:spcPct val="100000"/>
      </a:lnSpc>
      <a:spcBef>
        <a:spcPts val="0"/>
      </a:spcBef>
      <a:spcAft>
        <a:spcPts val="0"/>
      </a:spcAft>
      <a:buNone/>
      <a:defRPr sz="1200" b="0" i="0" u="none" strike="noStrike" kern="1200" cap="none" spc="0" baseline="0">
        <a:solidFill>
          <a:schemeClr val="tx1"/>
        </a:solidFill>
        <a:latin typeface="Calibri" charset="0"/>
        <a:ea typeface="宋体" charset="0"/>
        <a:cs typeface="Calibri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6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1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335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336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360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361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386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38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412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413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444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445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467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468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49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50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75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76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03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104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32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133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166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16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206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207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240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241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"/>
          <p:cNvSpPr>
            <a:spLocks noGrp="1"/>
          </p:cNvSpPr>
          <p:nvPr>
            <p:ph type="sldNum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charset="0"/>
                <a:ea typeface="宋体" charset="0"/>
                <a:cs typeface="Calibri" charset="0"/>
              </a:rPr>
            </a:fld>
            <a:endParaRPr lang="zh-CN" altLang="en-US" sz="1200">
              <a:latin typeface="Calibri" charset="0"/>
              <a:ea typeface="宋体" charset="0"/>
              <a:cs typeface="Calibri" charset="0"/>
            </a:endParaRPr>
          </a:p>
        </p:txBody>
      </p:sp>
      <p:sp>
        <p:nvSpPr>
          <p:cNvPr id="287" name="对象"/>
          <p:cNvSpPr>
            <a:spLocks noGrp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sp>
      <p:sp>
        <p:nvSpPr>
          <p:cNvPr id="288" name="文本框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" descr="学科网 zxxk.com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自定义版式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" descr="学科网 zxxk.com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" descr="学科网 zxxk.com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38200" y="365124"/>
            <a:ext cx="9525" cy="95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eaLnBrk="1" fontAlgn="auto" latinLnBrk="0" hangingPunct="1">
        <a:spcBef>
          <a:spcPts val="0"/>
        </a:spcBef>
        <a:buNone/>
        <a:defRPr sz="3600" kern="1200">
          <a:solidFill>
            <a:srgbClr val="974807"/>
          </a:solidFill>
          <a:latin typeface="黑体" pitchFamily="49" charset="-122"/>
          <a:ea typeface="黑体" pitchFamily="49" charset="-122"/>
          <a:cs typeface="Calibri" charset="0"/>
        </a:defRPr>
      </a:lvl1pPr>
    </p:titleStyle>
    <p:bodyStyle>
      <a:lvl1pPr marL="342900" indent="-3429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974807"/>
          </a:solidFill>
          <a:latin typeface="黑体" pitchFamily="49" charset="-122"/>
          <a:ea typeface="黑体" pitchFamily="49" charset="-122"/>
          <a:cs typeface="Calibri" charset="0"/>
        </a:defRPr>
      </a:lvl1pPr>
      <a:lvl2pPr marL="742950" indent="-28575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黑体" pitchFamily="49" charset="-122"/>
          <a:ea typeface="黑体" pitchFamily="49" charset="-122"/>
          <a:cs typeface="Calibri" charset="0"/>
        </a:defRPr>
      </a:lvl2pPr>
      <a:lvl3pPr marL="11430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itchFamily="49" charset="-122"/>
          <a:ea typeface="黑体" pitchFamily="49" charset="-122"/>
          <a:cs typeface="Calibri" charset="0"/>
        </a:defRPr>
      </a:lvl3pPr>
      <a:lvl4pPr marL="16002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黑体" pitchFamily="49" charset="-122"/>
          <a:ea typeface="黑体" pitchFamily="49" charset="-122"/>
          <a:cs typeface="Calibri" charset="0"/>
        </a:defRPr>
      </a:lvl4pPr>
      <a:lvl5pPr marL="20574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黑体" pitchFamily="49" charset="-122"/>
          <a:ea typeface="黑体" pitchFamily="49" charset="-122"/>
          <a:cs typeface="Calibri" charset="0"/>
        </a:defRPr>
      </a:lvl5pPr>
      <a:lvl6pPr marL="25146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charset="0"/>
          <a:ea typeface="宋体" charset="0"/>
          <a:cs typeface="Calibri" charset="0"/>
        </a:defRPr>
      </a:lvl6pPr>
      <a:lvl7pPr marL="29718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charset="0"/>
          <a:ea typeface="宋体" charset="0"/>
          <a:cs typeface="Calibri" charset="0"/>
        </a:defRPr>
      </a:lvl7pPr>
      <a:lvl8pPr marL="34290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charset="0"/>
          <a:ea typeface="宋体" charset="0"/>
          <a:cs typeface="Calibri" charset="0"/>
        </a:defRPr>
      </a:lvl8pPr>
      <a:lvl9pPr marL="3429000" indent="-228600" algn="l" defTabSz="914400" eaLnBrk="1" fontAlgn="auto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charset="0"/>
          <a:ea typeface="宋体" charset="0"/>
          <a:cs typeface="Calibri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customXml" Target="../ink/ink1.xml"/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2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"/>
          <p:cNvSpPr/>
          <p:nvPr/>
        </p:nvSpPr>
        <p:spPr>
          <a:xfrm>
            <a:off x="2677624" y="3387954"/>
            <a:ext cx="7569754" cy="8153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zh-CN" altLang="en-US" sz="4800" b="0" i="0" u="none" strike="noStrike" kern="1200" cap="none" spc="0" baseline="0">
                <a:solidFill>
                  <a:srgbClr val="404040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第三单元 小数乘法</a:t>
            </a:r>
            <a:endParaRPr lang="zh-CN" altLang="en-US" sz="4800" b="0" i="0" u="none" strike="noStrike" kern="1200" cap="none" spc="0" baseline="0">
              <a:solidFill>
                <a:srgbClr val="404040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15" name="矩形"/>
          <p:cNvSpPr/>
          <p:nvPr/>
        </p:nvSpPr>
        <p:spPr>
          <a:xfrm>
            <a:off x="2494279" y="1988820"/>
            <a:ext cx="7936230" cy="10915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6600" b="1" i="0" u="none" strike="noStrike" kern="1200" cap="none" spc="0" baseline="0">
                <a:solidFill>
                  <a:srgbClr val="40404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单元综合复习</a:t>
            </a:r>
            <a:endParaRPr lang="zh-CN" altLang="en-US" sz="6600" b="1" i="0" u="none" strike="noStrike" kern="1200" cap="none" spc="0" baseline="0">
              <a:solidFill>
                <a:srgbClr val="40404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292" name="组合"/>
          <p:cNvGrpSpPr/>
          <p:nvPr/>
        </p:nvGrpSpPr>
        <p:grpSpPr>
          <a:xfrm>
            <a:off x="94461" y="3265580"/>
            <a:ext cx="1572903" cy="658425"/>
            <a:chOff x="94461" y="3265580"/>
            <a:chExt cx="1572903" cy="658425"/>
          </a:xfrm>
        </p:grpSpPr>
        <p:pic>
          <p:nvPicPr>
            <p:cNvPr id="29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91" name="矩形"/>
            <p:cNvSpPr/>
            <p:nvPr/>
          </p:nvSpPr>
          <p:spPr>
            <a:xfrm>
              <a:off x="166896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95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29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94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98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29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97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01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29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00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04" name="组合"/>
          <p:cNvGrpSpPr/>
          <p:nvPr/>
        </p:nvGrpSpPr>
        <p:grpSpPr>
          <a:xfrm>
            <a:off x="94462" y="2142434"/>
            <a:ext cx="1572904" cy="658424"/>
            <a:chOff x="94462" y="2142434"/>
            <a:chExt cx="1572904" cy="658424"/>
          </a:xfrm>
        </p:grpSpPr>
        <p:pic>
          <p:nvPicPr>
            <p:cNvPr id="302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03" name="矩形"/>
            <p:cNvSpPr/>
            <p:nvPr/>
          </p:nvSpPr>
          <p:spPr>
            <a:xfrm>
              <a:off x="166469" y="2226006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305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306" name="矩形"/>
          <p:cNvSpPr/>
          <p:nvPr/>
        </p:nvSpPr>
        <p:spPr>
          <a:xfrm>
            <a:off x="2638822" y="942358"/>
            <a:ext cx="54114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列竖式计算。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7" name="矩形"/>
          <p:cNvSpPr/>
          <p:nvPr/>
        </p:nvSpPr>
        <p:spPr>
          <a:xfrm>
            <a:off x="4040505" y="1630679"/>
            <a:ext cx="796925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15.2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8" name="矩形"/>
          <p:cNvSpPr/>
          <p:nvPr/>
        </p:nvSpPr>
        <p:spPr>
          <a:xfrm>
            <a:off x="7623175" y="1621155"/>
            <a:ext cx="640461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7.2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09" name="矩形"/>
          <p:cNvSpPr/>
          <p:nvPr/>
        </p:nvSpPr>
        <p:spPr>
          <a:xfrm>
            <a:off x="11174730" y="1621155"/>
            <a:ext cx="348867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0" name="矩形"/>
          <p:cNvSpPr/>
          <p:nvPr/>
        </p:nvSpPr>
        <p:spPr>
          <a:xfrm>
            <a:off x="2715894" y="1930186"/>
            <a:ext cx="1394332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3.8×4=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p:sp>
        <p:nvSpPr>
          <p:cNvPr id="311" name="矩形"/>
          <p:cNvSpPr/>
          <p:nvPr/>
        </p:nvSpPr>
        <p:spPr>
          <a:xfrm>
            <a:off x="5874385" y="1930186"/>
            <a:ext cx="174281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48×0.15=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p:sp>
        <p:nvSpPr>
          <p:cNvPr id="312" name="矩形"/>
          <p:cNvSpPr/>
          <p:nvPr/>
        </p:nvSpPr>
        <p:spPr>
          <a:xfrm>
            <a:off x="9404350" y="1930186"/>
            <a:ext cx="174282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0.125×8=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p:sp>
        <p:nvSpPr>
          <p:cNvPr id="313" name="矩形"/>
          <p:cNvSpPr/>
          <p:nvPr/>
        </p:nvSpPr>
        <p:spPr>
          <a:xfrm>
            <a:off x="3509010" y="3000374"/>
            <a:ext cx="1113154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3.8</a:t>
            </a:r>
            <a:endParaRPr lang="zh-CN" altLang="en-US" sz="2800" b="0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4" name="矩形"/>
          <p:cNvSpPr/>
          <p:nvPr/>
        </p:nvSpPr>
        <p:spPr>
          <a:xfrm>
            <a:off x="2814320" y="3533140"/>
            <a:ext cx="180784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    4</a:t>
            </a:r>
            <a:endParaRPr lang="zh-CN" altLang="en-US" sz="2800" b="0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5" name="直线"/>
          <p:cNvSpPr/>
          <p:nvPr/>
        </p:nvSpPr>
        <p:spPr>
          <a:xfrm>
            <a:off x="2658110" y="4027488"/>
            <a:ext cx="1800225" cy="0"/>
          </a:xfrm>
          <a:prstGeom prst="lin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16" name="矩形"/>
          <p:cNvSpPr/>
          <p:nvPr/>
        </p:nvSpPr>
        <p:spPr>
          <a:xfrm>
            <a:off x="3107373" y="3992563"/>
            <a:ext cx="1712913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152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7" name="椭圆"/>
          <p:cNvSpPr/>
          <p:nvPr/>
        </p:nvSpPr>
        <p:spPr>
          <a:xfrm>
            <a:off x="3834765" y="4327843"/>
            <a:ext cx="34924" cy="36512"/>
          </a:xfrm>
          <a:prstGeom prst="ellipse">
            <a:avLst/>
          </a:prstGeom>
          <a:solidFill>
            <a:srgbClr val="FF0000"/>
          </a:solidFill>
          <a:ln w="2540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18" name="矩形"/>
          <p:cNvSpPr/>
          <p:nvPr/>
        </p:nvSpPr>
        <p:spPr>
          <a:xfrm>
            <a:off x="6988810" y="3025139"/>
            <a:ext cx="111379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4 8</a:t>
            </a:r>
            <a:endParaRPr lang="zh-CN" altLang="en-US" sz="2800" b="0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9" name="矩形"/>
          <p:cNvSpPr/>
          <p:nvPr/>
        </p:nvSpPr>
        <p:spPr>
          <a:xfrm>
            <a:off x="5801678" y="3508058"/>
            <a:ext cx="2271712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  0.1 5</a:t>
            </a:r>
            <a:endParaRPr lang="zh-CN" altLang="en-US" sz="2800" b="0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0" name="直线"/>
          <p:cNvSpPr/>
          <p:nvPr/>
        </p:nvSpPr>
        <p:spPr>
          <a:xfrm flipV="1">
            <a:off x="5840730" y="4032885"/>
            <a:ext cx="2050415" cy="1269"/>
          </a:xfrm>
          <a:prstGeom prst="lin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21" name="矩形"/>
          <p:cNvSpPr/>
          <p:nvPr/>
        </p:nvSpPr>
        <p:spPr>
          <a:xfrm>
            <a:off x="6540183" y="3997643"/>
            <a:ext cx="1712913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240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2" name="矩形"/>
          <p:cNvSpPr/>
          <p:nvPr/>
        </p:nvSpPr>
        <p:spPr>
          <a:xfrm>
            <a:off x="6516370" y="4448810"/>
            <a:ext cx="11315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48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3" name="直线"/>
          <p:cNvSpPr/>
          <p:nvPr/>
        </p:nvSpPr>
        <p:spPr>
          <a:xfrm flipV="1">
            <a:off x="5852160" y="4913630"/>
            <a:ext cx="2012315" cy="5715"/>
          </a:xfrm>
          <a:prstGeom prst="lin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24" name="矩形"/>
          <p:cNvSpPr/>
          <p:nvPr/>
        </p:nvSpPr>
        <p:spPr>
          <a:xfrm>
            <a:off x="6532880" y="4931410"/>
            <a:ext cx="1569718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720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5" name="椭圆"/>
          <p:cNvSpPr/>
          <p:nvPr/>
        </p:nvSpPr>
        <p:spPr>
          <a:xfrm>
            <a:off x="6878320" y="5246053"/>
            <a:ext cx="34925" cy="36511"/>
          </a:xfrm>
          <a:prstGeom prst="ellipse">
            <a:avLst/>
          </a:prstGeom>
          <a:solidFill>
            <a:srgbClr val="FF0000"/>
          </a:solidFill>
          <a:ln w="2540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26" name="直线"/>
          <p:cNvSpPr/>
          <p:nvPr/>
        </p:nvSpPr>
        <p:spPr>
          <a:xfrm>
            <a:off x="7456169" y="4989830"/>
            <a:ext cx="179388" cy="395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27" name="矩形"/>
          <p:cNvSpPr/>
          <p:nvPr/>
        </p:nvSpPr>
        <p:spPr>
          <a:xfrm>
            <a:off x="9581515" y="3039110"/>
            <a:ext cx="187579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0.1 </a:t>
            </a: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25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8" name="矩形"/>
          <p:cNvSpPr/>
          <p:nvPr/>
        </p:nvSpPr>
        <p:spPr>
          <a:xfrm>
            <a:off x="9215120" y="3543935"/>
            <a:ext cx="21475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       8</a:t>
            </a:r>
            <a:endParaRPr lang="zh-CN" altLang="en-US" sz="2800" b="0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29" name="直线"/>
          <p:cNvSpPr/>
          <p:nvPr/>
        </p:nvSpPr>
        <p:spPr>
          <a:xfrm>
            <a:off x="9404350" y="4056380"/>
            <a:ext cx="1971038" cy="9525"/>
          </a:xfrm>
          <a:prstGeom prst="lin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30" name="矩形"/>
          <p:cNvSpPr/>
          <p:nvPr/>
        </p:nvSpPr>
        <p:spPr>
          <a:xfrm>
            <a:off x="9681210" y="4149408"/>
            <a:ext cx="2103438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18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1000</a:t>
            </a:r>
            <a:endParaRPr lang="zh-CN" altLang="en-US" sz="2800" b="0" i="0" u="none" strike="noStrike" kern="1200" cap="none" spc="18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1" name="椭圆"/>
          <p:cNvSpPr/>
          <p:nvPr/>
        </p:nvSpPr>
        <p:spPr>
          <a:xfrm>
            <a:off x="10038715" y="4492943"/>
            <a:ext cx="34925" cy="36512"/>
          </a:xfrm>
          <a:prstGeom prst="ellipse">
            <a:avLst/>
          </a:prstGeom>
          <a:solidFill>
            <a:srgbClr val="FF0000"/>
          </a:solidFill>
          <a:ln w="25400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32" name="直线"/>
          <p:cNvSpPr/>
          <p:nvPr/>
        </p:nvSpPr>
        <p:spPr>
          <a:xfrm>
            <a:off x="11022965" y="4177030"/>
            <a:ext cx="179387" cy="395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33" name="直线"/>
          <p:cNvSpPr/>
          <p:nvPr/>
        </p:nvSpPr>
        <p:spPr>
          <a:xfrm>
            <a:off x="10614979" y="4192905"/>
            <a:ext cx="179387" cy="395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334" name="直线"/>
          <p:cNvSpPr/>
          <p:nvPr/>
        </p:nvSpPr>
        <p:spPr>
          <a:xfrm>
            <a:off x="10211118" y="4222115"/>
            <a:ext cx="179387" cy="395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" grpId="0"/>
      <p:bldP spid="314" grpId="0"/>
      <p:bldP spid="315" grpId="0" animBg="1"/>
      <p:bldP spid="316" grpId="0" animBg="1"/>
      <p:bldP spid="317" grpId="0" animBg="1"/>
      <p:bldP spid="307" grpId="0"/>
      <p:bldP spid="318" grpId="0"/>
      <p:bldP spid="319" grpId="0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08" grpId="0"/>
      <p:bldP spid="327" grpId="0"/>
      <p:bldP spid="328" grpId="0"/>
      <p:bldP spid="329" grpId="0" animBg="1"/>
      <p:bldP spid="330" grpId="0" animBg="1"/>
      <p:bldP spid="331" grpId="0" animBg="1"/>
      <p:bldP spid="334" grpId="0" animBg="1"/>
      <p:bldP spid="333" grpId="0" animBg="1"/>
      <p:bldP spid="332" grpId="0" animBg="1"/>
      <p:bldP spid="3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340" name="组合"/>
          <p:cNvGrpSpPr/>
          <p:nvPr/>
        </p:nvGrpSpPr>
        <p:grpSpPr>
          <a:xfrm>
            <a:off x="94461" y="3265580"/>
            <a:ext cx="1572903" cy="658425"/>
            <a:chOff x="94461" y="3265580"/>
            <a:chExt cx="1572903" cy="658425"/>
          </a:xfrm>
        </p:grpSpPr>
        <p:pic>
          <p:nvPicPr>
            <p:cNvPr id="338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39" name="矩形"/>
            <p:cNvSpPr/>
            <p:nvPr/>
          </p:nvSpPr>
          <p:spPr>
            <a:xfrm>
              <a:off x="166896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43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341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42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46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344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45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49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347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48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52" name="组合"/>
          <p:cNvGrpSpPr/>
          <p:nvPr/>
        </p:nvGrpSpPr>
        <p:grpSpPr>
          <a:xfrm>
            <a:off x="94462" y="2142434"/>
            <a:ext cx="1572904" cy="658424"/>
            <a:chOff x="94462" y="2142434"/>
            <a:chExt cx="1572904" cy="658424"/>
          </a:xfrm>
        </p:grpSpPr>
        <p:pic>
          <p:nvPicPr>
            <p:cNvPr id="350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51" name="矩形"/>
            <p:cNvSpPr/>
            <p:nvPr/>
          </p:nvSpPr>
          <p:spPr>
            <a:xfrm>
              <a:off x="166469" y="2226006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353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354" name="矩形"/>
          <p:cNvSpPr/>
          <p:nvPr/>
        </p:nvSpPr>
        <p:spPr>
          <a:xfrm>
            <a:off x="3070225" y="799465"/>
            <a:ext cx="6601460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3.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计算下面各题，然后说说你有什么发现？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  <p:sp>
        <p:nvSpPr>
          <p:cNvPr id="355" name="矩形"/>
          <p:cNvSpPr/>
          <p:nvPr/>
        </p:nvSpPr>
        <p:spPr>
          <a:xfrm>
            <a:off x="3358514" y="1564640"/>
            <a:ext cx="3307715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4.15+3.24+9.85+6.76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6" name="矩形"/>
          <p:cNvSpPr/>
          <p:nvPr/>
        </p:nvSpPr>
        <p:spPr>
          <a:xfrm>
            <a:off x="7328679" y="1591153"/>
            <a:ext cx="3589020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   3.2×4.6+5.4×3.2            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357" name="矩形"/>
          <p:cNvSpPr/>
          <p:nvPr/>
        </p:nvSpPr>
        <p:spPr>
          <a:xfrm>
            <a:off x="3081655" y="1703897"/>
            <a:ext cx="4034790" cy="180594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=(4.15+9.85)+(3.24+6.76)</a:t>
            </a: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=14+10</a:t>
            </a: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=24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8" name="矩形"/>
          <p:cNvSpPr/>
          <p:nvPr/>
        </p:nvSpPr>
        <p:spPr>
          <a:xfrm>
            <a:off x="7463155" y="2204720"/>
            <a:ext cx="3715385" cy="137731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=3.2×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4.6+5.4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=3.2×10</a:t>
            </a: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=32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9" name="矩形"/>
          <p:cNvSpPr/>
          <p:nvPr/>
        </p:nvSpPr>
        <p:spPr>
          <a:xfrm>
            <a:off x="3377649" y="4127741"/>
            <a:ext cx="5165829" cy="523219"/>
          </a:xfrm>
          <a:prstGeom prst="rect">
            <a:avLst/>
          </a:prstGeom>
          <a:solidFill>
            <a:srgbClr val="FDE9D9"/>
          </a:solidFill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宋体" charset="0"/>
              </a:rPr>
              <a:t>整数运算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宋体" charset="0"/>
              </a:rPr>
              <a:t>律在小数中完全适用。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  <a:sym typeface="宋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 animBg="1"/>
      <p:bldP spid="358" grpId="0" animBg="1"/>
      <p:bldP spid="3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365" name="组合"/>
          <p:cNvGrpSpPr/>
          <p:nvPr/>
        </p:nvGrpSpPr>
        <p:grpSpPr>
          <a:xfrm>
            <a:off x="94461" y="3265580"/>
            <a:ext cx="1572903" cy="658425"/>
            <a:chOff x="94461" y="3265580"/>
            <a:chExt cx="1572903" cy="658425"/>
          </a:xfrm>
        </p:grpSpPr>
        <p:pic>
          <p:nvPicPr>
            <p:cNvPr id="36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64" name="矩形"/>
            <p:cNvSpPr/>
            <p:nvPr/>
          </p:nvSpPr>
          <p:spPr>
            <a:xfrm>
              <a:off x="166896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68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36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67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71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36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70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74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372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73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77" name="组合"/>
          <p:cNvGrpSpPr/>
          <p:nvPr/>
        </p:nvGrpSpPr>
        <p:grpSpPr>
          <a:xfrm>
            <a:off x="94462" y="2142434"/>
            <a:ext cx="1572904" cy="658424"/>
            <a:chOff x="94462" y="2142434"/>
            <a:chExt cx="1572904" cy="658424"/>
          </a:xfrm>
        </p:grpSpPr>
        <p:pic>
          <p:nvPicPr>
            <p:cNvPr id="375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76" name="矩形"/>
            <p:cNvSpPr/>
            <p:nvPr/>
          </p:nvSpPr>
          <p:spPr>
            <a:xfrm>
              <a:off x="166469" y="2226006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378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379" name="矩形"/>
          <p:cNvSpPr/>
          <p:nvPr/>
        </p:nvSpPr>
        <p:spPr>
          <a:xfrm>
            <a:off x="2782570" y="915035"/>
            <a:ext cx="904113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4.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小红和爸爸、妈妈去长城，往返交通费要用多少元？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82" name="组合"/>
          <p:cNvGrpSpPr/>
          <p:nvPr/>
        </p:nvGrpSpPr>
        <p:grpSpPr>
          <a:xfrm>
            <a:off x="3143249" y="2008505"/>
            <a:ext cx="3887469" cy="1327149"/>
            <a:chOff x="3143249" y="2008505"/>
            <a:chExt cx="3887469" cy="1327149"/>
          </a:xfrm>
        </p:grpSpPr>
        <p:sp>
          <p:nvSpPr>
            <p:cNvPr id="380" name="圆角矩形"/>
            <p:cNvSpPr/>
            <p:nvPr/>
          </p:nvSpPr>
          <p:spPr>
            <a:xfrm>
              <a:off x="3155949" y="2008505"/>
              <a:ext cx="3874769" cy="1327149"/>
            </a:xfrm>
            <a:prstGeom prst="roundRect">
              <a:avLst>
                <a:gd name="adj" fmla="val 16666"/>
              </a:avLst>
            </a:prstGeom>
            <a:gradFill rotWithShape="1">
              <a:gsLst>
                <a:gs pos="0">
                  <a:srgbClr val="9FC0FF">
                    <a:alpha val="100000"/>
                  </a:srgbClr>
                </a:gs>
                <a:gs pos="35000">
                  <a:srgbClr val="BDD5FF">
                    <a:alpha val="100000"/>
                  </a:srgbClr>
                </a:gs>
                <a:gs pos="100000">
                  <a:srgbClr val="E5EFFF">
                    <a:alpha val="100000"/>
                  </a:srgbClr>
                </a:gs>
              </a:gsLst>
              <a:lin ang="16200000" scaled="1"/>
            </a:gradFill>
            <a:ln w="9525" cap="flat" cmpd="sng">
              <a:solidFill>
                <a:srgbClr val="4A7EBC"/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sp>
        <p:sp>
          <p:nvSpPr>
            <p:cNvPr id="381" name="矩形"/>
            <p:cNvSpPr/>
            <p:nvPr/>
          </p:nvSpPr>
          <p:spPr>
            <a:xfrm>
              <a:off x="3143249" y="2075180"/>
              <a:ext cx="3786505" cy="1120140"/>
            </a:xfrm>
            <a:prstGeom prst="rect">
              <a:avLst/>
            </a:prstGeom>
            <a:noFill/>
            <a:ln w="9525" cap="flat" cmpd="sng">
              <a:noFill/>
              <a:prstDash val="solid"/>
              <a:round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0" i="0" u="none" strike="noStrike" kern="1200" cap="none" spc="0" baseline="0">
                  <a:solidFill>
                    <a:srgbClr val="000000"/>
                  </a:solidFill>
                  <a:latin typeface="Times New Roman" panose="02020603050405020304" pitchFamily="18" charset="0"/>
                  <a:ea typeface="黑体" pitchFamily="49" charset="-122"/>
                  <a:cs typeface="Times New Roman" panose="02020603050405020304" pitchFamily="18" charset="0"/>
                </a:rPr>
                <a:t>单程票价每人</a:t>
              </a:r>
              <a:r>
                <a:rPr lang="en-US" altLang="zh-CN" sz="2800" b="0" i="0" u="none" strike="noStrike" kern="1200" cap="none" spc="0" baseline="0">
                  <a:solidFill>
                    <a:srgbClr val="000000"/>
                  </a:solidFill>
                  <a:latin typeface="Times New Roman" panose="02020603050405020304" pitchFamily="18" charset="0"/>
                  <a:ea typeface="黑体" pitchFamily="49" charset="-122"/>
                  <a:cs typeface="Times New Roman" panose="02020603050405020304" pitchFamily="18" charset="0"/>
                </a:rPr>
                <a:t>24.5</a:t>
              </a:r>
              <a:r>
                <a:rPr lang="zh-CN" altLang="en-US" sz="2800" b="0" i="0" u="none" strike="noStrike" kern="1200" cap="none" spc="0" baseline="0">
                  <a:solidFill>
                    <a:srgbClr val="000000"/>
                  </a:solidFill>
                  <a:latin typeface="Times New Roman" panose="02020603050405020304" pitchFamily="18" charset="0"/>
                  <a:ea typeface="黑体" pitchFamily="49" charset="-122"/>
                  <a:cs typeface="Times New Roman" panose="02020603050405020304" pitchFamily="18" charset="0"/>
                </a:rPr>
                <a:t>元</a:t>
              </a:r>
              <a:endParaRPr lang="en-US" altLang="zh-CN" sz="2800" b="0" i="0" u="none" strike="noStrike" kern="12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endParaRPr>
            </a:p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0" i="0" u="none" strike="noStrike" kern="1200" cap="none" spc="0" baseline="0">
                  <a:solidFill>
                    <a:srgbClr val="000000"/>
                  </a:solidFill>
                  <a:latin typeface="Times New Roman" panose="02020603050405020304" pitchFamily="18" charset="0"/>
                  <a:ea typeface="黑体" pitchFamily="49" charset="-122"/>
                  <a:cs typeface="Times New Roman" panose="02020603050405020304" pitchFamily="18" charset="0"/>
                </a:rPr>
                <a:t>儿童半价</a:t>
              </a:r>
              <a:endParaRPr lang="zh-CN" altLang="en-US" sz="2800" b="0" i="0" u="none" strike="noStrike" kern="12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83" name="矩形"/>
          <p:cNvSpPr/>
          <p:nvPr/>
        </p:nvSpPr>
        <p:spPr>
          <a:xfrm>
            <a:off x="2782570" y="3906838"/>
            <a:ext cx="608114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24.5×2+24.5÷2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×2=122.5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（元）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84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89670" y="1437005"/>
            <a:ext cx="2538730" cy="257619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385" name="矩形"/>
          <p:cNvSpPr/>
          <p:nvPr/>
        </p:nvSpPr>
        <p:spPr>
          <a:xfrm>
            <a:off x="2864485" y="4771390"/>
            <a:ext cx="4836540" cy="52006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答：往返交通费要用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122.5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元。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5" p14:bwMode="auto">
            <p14:nvContentPartPr>
              <p14:cNvPr id="475" name="vivo用户"/>
              <p14:cNvContentPartPr/>
              <p14:nvPr/>
            </p14:nvContentPartPr>
            <p14:xfrm>
              <a:off x="3059159" y="4282645"/>
              <a:ext cx="4269376" cy="180847"/>
            </p14:xfrm>
          </p:contentPart>
        </mc:Choice>
        <mc:Fallback xmlns="">
          <p:pic>
            <p:nvPicPr>
              <p:cNvPr id="475" name="vivo用户"/>
            </p:nvPicPr>
            <p:blipFill>
              <a:blip r:embed="rId6"/>
            </p:blipFill>
            <p:spPr>
              <a:xfrm>
                <a:off x="3059159" y="4282645"/>
                <a:ext cx="4269376" cy="180847"/>
              </a:xfrm>
              <a:prstGeom prst="rect"/>
            </p:spPr>
          </p:pic>
        </mc:Fallback>
      </mc:AlternateContent>
      <p:sp>
        <p:nvSpPr>
          <p:cNvPr id="483" name="矩形"/>
          <p:cNvSpPr/>
          <p:nvPr/>
        </p:nvSpPr>
        <p:spPr>
          <a:xfrm>
            <a:off x="7743099" y="4291787"/>
            <a:ext cx="3884115" cy="1371579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chemeClr val="tx1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Droid Sans" charset="0"/>
                <a:ea typeface="宋体" charset="0"/>
                <a:cs typeface="Droid Sans" charset="0"/>
              </a:rPr>
              <a:t>这里可以写成24.5×5=122.5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3" grpId="0"/>
      <p:bldP spid="3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89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grpSp>
        <p:nvGrpSpPr>
          <p:cNvPr id="392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39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91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95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39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94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398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39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397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01" name="组合"/>
          <p:cNvGrpSpPr/>
          <p:nvPr/>
        </p:nvGrpSpPr>
        <p:grpSpPr>
          <a:xfrm>
            <a:off x="94462" y="3265580"/>
            <a:ext cx="1572904" cy="658425"/>
            <a:chOff x="94462" y="3265580"/>
            <a:chExt cx="1572904" cy="658425"/>
          </a:xfrm>
        </p:grpSpPr>
        <p:pic>
          <p:nvPicPr>
            <p:cNvPr id="399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3265580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00" name="矩形"/>
            <p:cNvSpPr/>
            <p:nvPr/>
          </p:nvSpPr>
          <p:spPr>
            <a:xfrm>
              <a:off x="166469" y="3349152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04" name="组合"/>
          <p:cNvGrpSpPr/>
          <p:nvPr/>
        </p:nvGrpSpPr>
        <p:grpSpPr>
          <a:xfrm>
            <a:off x="78048" y="2142434"/>
            <a:ext cx="1572904" cy="658424"/>
            <a:chOff x="78048" y="2142434"/>
            <a:chExt cx="1572904" cy="658424"/>
          </a:xfrm>
        </p:grpSpPr>
        <p:pic>
          <p:nvPicPr>
            <p:cNvPr id="402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048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03" name="矩形"/>
            <p:cNvSpPr/>
            <p:nvPr/>
          </p:nvSpPr>
          <p:spPr>
            <a:xfrm>
              <a:off x="150483" y="2214442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405" name="矩形"/>
          <p:cNvSpPr/>
          <p:nvPr/>
        </p:nvSpPr>
        <p:spPr>
          <a:xfrm>
            <a:off x="2854960" y="835977"/>
            <a:ext cx="3578225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1.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估一估，算一算。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  <p:sp>
        <p:nvSpPr>
          <p:cNvPr id="406" name="矩形"/>
          <p:cNvSpPr/>
          <p:nvPr/>
        </p:nvSpPr>
        <p:spPr>
          <a:xfrm>
            <a:off x="2927350" y="1484630"/>
            <a:ext cx="7245351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苹果每千克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7.2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元，买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1.8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千克苹果需要多少元？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07" name="圆角矩形标注"/>
          <p:cNvSpPr/>
          <p:nvPr/>
        </p:nvSpPr>
        <p:spPr>
          <a:xfrm>
            <a:off x="4128105" y="2183765"/>
            <a:ext cx="4197844" cy="1308100"/>
          </a:xfrm>
          <a:prstGeom prst="wedgeRoundRectCallout">
            <a:avLst>
              <a:gd name="adj1" fmla="val -111643"/>
              <a:gd name="adj2" fmla="val -2203"/>
              <a:gd name="adj3" fmla="val 16667"/>
            </a:avLst>
          </a:prstGeom>
          <a:solidFill>
            <a:schemeClr val="bg1"/>
          </a:solidFill>
          <a:ln w="12700" cap="flat" cmpd="sng">
            <a:solidFill>
              <a:srgbClr val="EC5F74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1.8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千克在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千克到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，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接近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千克，总价在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7.2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元到</a:t>
            </a:r>
            <a:r>
              <a:rPr lang="en-US" altLang="zh-CN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14.4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元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en-US" sz="2400" b="0" i="0" u="none" strike="noStrike" kern="1200" cap="none" spc="0" baseline="0">
                <a:solidFill>
                  <a:srgbClr val="7030A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 b="0" i="0" u="none" strike="noStrike" kern="1200" cap="none" spc="0" baseline="0">
              <a:solidFill>
                <a:srgbClr val="7030A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08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526434" y="2895204"/>
            <a:ext cx="1354454" cy="149352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409" name="矩形"/>
          <p:cNvSpPr/>
          <p:nvPr/>
        </p:nvSpPr>
        <p:spPr>
          <a:xfrm>
            <a:off x="4510653" y="4530416"/>
            <a:ext cx="2660650" cy="52196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7.2 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× 1.8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10" name="矩形"/>
          <p:cNvSpPr/>
          <p:nvPr/>
        </p:nvSpPr>
        <p:spPr>
          <a:xfrm>
            <a:off x="6166416" y="4512636"/>
            <a:ext cx="3316287" cy="52196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= 12.96 (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元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11" name="矩形"/>
          <p:cNvSpPr/>
          <p:nvPr/>
        </p:nvSpPr>
        <p:spPr>
          <a:xfrm>
            <a:off x="4222998" y="5322896"/>
            <a:ext cx="55514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答：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1.8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千克苹果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应付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12.96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元。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" grpId="0" animBg="1"/>
      <p:bldP spid="409" grpId="0"/>
      <p:bldP spid="410" grpId="0"/>
      <p:bldP spid="4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415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grpSp>
        <p:nvGrpSpPr>
          <p:cNvPr id="418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41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17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21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41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20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24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422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23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27" name="组合"/>
          <p:cNvGrpSpPr/>
          <p:nvPr/>
        </p:nvGrpSpPr>
        <p:grpSpPr>
          <a:xfrm>
            <a:off x="94462" y="3265580"/>
            <a:ext cx="1572904" cy="658425"/>
            <a:chOff x="94462" y="3265580"/>
            <a:chExt cx="1572904" cy="658425"/>
          </a:xfrm>
        </p:grpSpPr>
        <p:pic>
          <p:nvPicPr>
            <p:cNvPr id="425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3265580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26" name="矩形"/>
            <p:cNvSpPr/>
            <p:nvPr/>
          </p:nvSpPr>
          <p:spPr>
            <a:xfrm>
              <a:off x="166469" y="3349152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30" name="组合"/>
          <p:cNvGrpSpPr/>
          <p:nvPr/>
        </p:nvGrpSpPr>
        <p:grpSpPr>
          <a:xfrm>
            <a:off x="78048" y="2142434"/>
            <a:ext cx="1572904" cy="658424"/>
            <a:chOff x="78048" y="2142434"/>
            <a:chExt cx="1572904" cy="658424"/>
          </a:xfrm>
        </p:grpSpPr>
        <p:pic>
          <p:nvPicPr>
            <p:cNvPr id="428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048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29" name="矩形"/>
            <p:cNvSpPr/>
            <p:nvPr/>
          </p:nvSpPr>
          <p:spPr>
            <a:xfrm>
              <a:off x="150483" y="2214442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pic>
        <p:nvPicPr>
          <p:cNvPr id="431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69391" y="1677713"/>
            <a:ext cx="2666365" cy="167449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432" name="矩形"/>
          <p:cNvSpPr/>
          <p:nvPr/>
        </p:nvSpPr>
        <p:spPr>
          <a:xfrm>
            <a:off x="2854325" y="764540"/>
            <a:ext cx="7780655" cy="94869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解决问题</a:t>
            </a: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园丁叔叔靠墙用篱笆围成一个长方形的花圃。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  <p:sp>
        <p:nvSpPr>
          <p:cNvPr id="433" name="矩形"/>
          <p:cNvSpPr/>
          <p:nvPr/>
        </p:nvSpPr>
        <p:spPr>
          <a:xfrm>
            <a:off x="2674880" y="1700559"/>
            <a:ext cx="5763260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）需要多长的篱笆？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4" name="矩形"/>
          <p:cNvSpPr/>
          <p:nvPr/>
        </p:nvSpPr>
        <p:spPr>
          <a:xfrm>
            <a:off x="2687406" y="3413698"/>
            <a:ext cx="5472430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）花圃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的面积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是多少平方米？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5" name="矩形"/>
          <p:cNvSpPr/>
          <p:nvPr/>
        </p:nvSpPr>
        <p:spPr>
          <a:xfrm>
            <a:off x="2855590" y="5054312"/>
            <a:ext cx="8797290" cy="94868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）如果每平方米施肥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0.6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千克，这个花圃需要多少千克的肥料？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6" name="矩形"/>
          <p:cNvSpPr/>
          <p:nvPr/>
        </p:nvSpPr>
        <p:spPr>
          <a:xfrm>
            <a:off x="3250825" y="2266345"/>
            <a:ext cx="5002530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4+2.7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×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2 = 9.4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米）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7" name="矩形"/>
          <p:cNvSpPr/>
          <p:nvPr/>
        </p:nvSpPr>
        <p:spPr>
          <a:xfrm>
            <a:off x="3538479" y="3915757"/>
            <a:ext cx="3767138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4×2.7 = 10.8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（平方米）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8" name="矩形"/>
          <p:cNvSpPr/>
          <p:nvPr/>
        </p:nvSpPr>
        <p:spPr>
          <a:xfrm>
            <a:off x="4944593" y="5705670"/>
            <a:ext cx="4124324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10.8×0.6=6.48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千克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39" name="矩形"/>
          <p:cNvSpPr/>
          <p:nvPr/>
        </p:nvSpPr>
        <p:spPr>
          <a:xfrm rot="900000">
            <a:off x="9329131" y="2897548"/>
            <a:ext cx="548640" cy="358140"/>
          </a:xfrm>
          <a:prstGeom prst="rect">
            <a:avLst/>
          </a:prstGeom>
          <a:solidFill>
            <a:srgbClr val="FDE9D9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米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0" name="矩形"/>
          <p:cNvSpPr/>
          <p:nvPr/>
        </p:nvSpPr>
        <p:spPr>
          <a:xfrm rot="19860000">
            <a:off x="10350845" y="2861988"/>
            <a:ext cx="767713" cy="358140"/>
          </a:xfrm>
          <a:prstGeom prst="rect">
            <a:avLst/>
          </a:prstGeom>
          <a:solidFill>
            <a:srgbClr val="FDE9D9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2.7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米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41" name="矩形"/>
          <p:cNvSpPr/>
          <p:nvPr/>
        </p:nvSpPr>
        <p:spPr>
          <a:xfrm>
            <a:off x="3431800" y="2832130"/>
            <a:ext cx="5551487" cy="52197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答：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需要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13.4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米的篱笆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42" name="矩形"/>
          <p:cNvSpPr/>
          <p:nvPr/>
        </p:nvSpPr>
        <p:spPr>
          <a:xfrm>
            <a:off x="3538479" y="4485035"/>
            <a:ext cx="5551487" cy="52196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答：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花圃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的面积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是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10.8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平方米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43" name="矩形"/>
          <p:cNvSpPr/>
          <p:nvPr/>
        </p:nvSpPr>
        <p:spPr>
          <a:xfrm>
            <a:off x="4971898" y="6227640"/>
            <a:ext cx="502856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答：花圃需要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6.48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千克的肥料。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" grpId="0" animBg="1"/>
      <p:bldP spid="436" grpId="0" animBg="1"/>
      <p:bldP spid="441" grpId="0" animBg="1"/>
      <p:bldP spid="434" grpId="0" animBg="1"/>
      <p:bldP spid="437" grpId="0" animBg="1"/>
      <p:bldP spid="442" grpId="0" animBg="1"/>
      <p:bldP spid="435" grpId="0" animBg="1"/>
      <p:bldP spid="438" grpId="0" animBg="1"/>
      <p:bldP spid="4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447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450" name="组合"/>
          <p:cNvGrpSpPr/>
          <p:nvPr/>
        </p:nvGrpSpPr>
        <p:grpSpPr>
          <a:xfrm>
            <a:off x="94650" y="5511872"/>
            <a:ext cx="1572904" cy="658424"/>
            <a:chOff x="94650" y="5511872"/>
            <a:chExt cx="1572904" cy="658424"/>
          </a:xfrm>
        </p:grpSpPr>
        <p:pic>
          <p:nvPicPr>
            <p:cNvPr id="448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650" y="5511872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49" name="矩形"/>
            <p:cNvSpPr/>
            <p:nvPr/>
          </p:nvSpPr>
          <p:spPr>
            <a:xfrm>
              <a:off x="167085" y="558388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53" name="组合"/>
          <p:cNvGrpSpPr/>
          <p:nvPr/>
        </p:nvGrpSpPr>
        <p:grpSpPr>
          <a:xfrm>
            <a:off x="94651" y="1019288"/>
            <a:ext cx="1572904" cy="658425"/>
            <a:chOff x="94651" y="1019288"/>
            <a:chExt cx="1572904" cy="658425"/>
          </a:xfrm>
        </p:grpSpPr>
        <p:pic>
          <p:nvPicPr>
            <p:cNvPr id="451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651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52" name="矩形"/>
            <p:cNvSpPr/>
            <p:nvPr/>
          </p:nvSpPr>
          <p:spPr>
            <a:xfrm>
              <a:off x="168252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56" name="组合"/>
          <p:cNvGrpSpPr/>
          <p:nvPr/>
        </p:nvGrpSpPr>
        <p:grpSpPr>
          <a:xfrm>
            <a:off x="94650" y="3265580"/>
            <a:ext cx="1572904" cy="658425"/>
            <a:chOff x="94650" y="3265580"/>
            <a:chExt cx="1572904" cy="658425"/>
          </a:xfrm>
        </p:grpSpPr>
        <p:pic>
          <p:nvPicPr>
            <p:cNvPr id="454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650" y="3265580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55" name="矩形"/>
            <p:cNvSpPr/>
            <p:nvPr/>
          </p:nvSpPr>
          <p:spPr>
            <a:xfrm>
              <a:off x="167085" y="3337588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59" name="组合"/>
          <p:cNvGrpSpPr/>
          <p:nvPr/>
        </p:nvGrpSpPr>
        <p:grpSpPr>
          <a:xfrm>
            <a:off x="94651" y="4411785"/>
            <a:ext cx="1572904" cy="658424"/>
            <a:chOff x="94651" y="4411785"/>
            <a:chExt cx="1572904" cy="658424"/>
          </a:xfrm>
        </p:grpSpPr>
        <p:pic>
          <p:nvPicPr>
            <p:cNvPr id="457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651" y="4411785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58" name="矩形"/>
            <p:cNvSpPr/>
            <p:nvPr/>
          </p:nvSpPr>
          <p:spPr>
            <a:xfrm>
              <a:off x="166659" y="4495357"/>
              <a:ext cx="1461618" cy="453388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462" name="组合"/>
          <p:cNvGrpSpPr/>
          <p:nvPr/>
        </p:nvGrpSpPr>
        <p:grpSpPr>
          <a:xfrm>
            <a:off x="78048" y="2142434"/>
            <a:ext cx="1572904" cy="658424"/>
            <a:chOff x="78048" y="2142434"/>
            <a:chExt cx="1572904" cy="658424"/>
          </a:xfrm>
        </p:grpSpPr>
        <p:pic>
          <p:nvPicPr>
            <p:cNvPr id="46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048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461" name="矩形"/>
            <p:cNvSpPr/>
            <p:nvPr/>
          </p:nvSpPr>
          <p:spPr>
            <a:xfrm>
              <a:off x="150483" y="2214442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463" name="矩形"/>
          <p:cNvSpPr/>
          <p:nvPr/>
        </p:nvSpPr>
        <p:spPr>
          <a:xfrm>
            <a:off x="2760911" y="1458502"/>
            <a:ext cx="9323072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理解了小数乘法的意义，掌握小数乘整数、小数乘小数的计算方法。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4" name="矩形"/>
          <p:cNvSpPr/>
          <p:nvPr/>
        </p:nvSpPr>
        <p:spPr>
          <a:xfrm>
            <a:off x="2792858" y="2564855"/>
            <a:ext cx="9323071" cy="9486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掌握了小数加、减、乘混合运算顺序，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并学会运用运算律简便计算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。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5" name="矩形"/>
          <p:cNvSpPr/>
          <p:nvPr/>
        </p:nvSpPr>
        <p:spPr>
          <a:xfrm>
            <a:off x="2777514" y="3799253"/>
            <a:ext cx="928986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3.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会用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小数乘法及加、减、乘混合运算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解决实际问题。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6" name="矩形"/>
          <p:cNvSpPr/>
          <p:nvPr/>
        </p:nvSpPr>
        <p:spPr>
          <a:xfrm>
            <a:off x="5276836" y="470912"/>
            <a:ext cx="4032448" cy="6343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0" i="0" u="none" strike="noStrike" kern="4000" cap="none" spc="0" baseline="0">
                <a:solidFill>
                  <a:srgbClr val="000000"/>
                </a:solidFill>
                <a:effectLst>
                  <a:glow rad="228600">
                    <a:srgbClr val="F0B400">
                      <a:alpha val="40000"/>
                    </a:srgbClr>
                  </a:glow>
                </a:effectLst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你有什么收获？</a:t>
            </a:r>
            <a:endParaRPr lang="zh-CN" altLang="en-US" sz="3600" b="0" i="0" u="none" strike="noStrike" kern="4000" cap="none" spc="0" baseline="0">
              <a:solidFill>
                <a:srgbClr val="000000"/>
              </a:solidFill>
              <a:effectLst>
                <a:glow rad="228600">
                  <a:srgbClr val="F0B400">
                    <a:alpha val="40000"/>
                  </a:srgbClr>
                </a:glow>
              </a:effectLst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3" grpId="0"/>
      <p:bldP spid="464" grpId="0"/>
      <p:bldP spid="4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线"/>
          <p:cNvSpPr/>
          <p:nvPr/>
        </p:nvSpPr>
        <p:spPr>
          <a:xfrm>
            <a:off x="4383405" y="3429000"/>
            <a:ext cx="343535" cy="0"/>
          </a:xfrm>
          <a:prstGeom prst="line">
            <a:avLst/>
          </a:prstGeom>
          <a:noFill/>
          <a:ln w="28575" cap="flat" cmpd="sng">
            <a:solidFill>
              <a:srgbClr val="002060"/>
            </a:solidFill>
            <a:prstDash val="solid"/>
            <a:round/>
          </a:ln>
        </p:spPr>
      </p:sp>
      <p:sp>
        <p:nvSpPr>
          <p:cNvPr id="20" name="直线"/>
          <p:cNvSpPr/>
          <p:nvPr/>
        </p:nvSpPr>
        <p:spPr>
          <a:xfrm>
            <a:off x="7894955" y="2780665"/>
            <a:ext cx="641984" cy="0"/>
          </a:xfrm>
          <a:prstGeom prst="line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21" name="直线"/>
          <p:cNvSpPr/>
          <p:nvPr/>
        </p:nvSpPr>
        <p:spPr>
          <a:xfrm>
            <a:off x="4685665" y="4059821"/>
            <a:ext cx="354965" cy="0"/>
          </a:xfrm>
          <a:prstGeom prst="line">
            <a:avLst/>
          </a:prstGeom>
          <a:noFill/>
          <a:ln w="28575" cap="flat" cmpd="sng">
            <a:solidFill>
              <a:srgbClr val="002060"/>
            </a:solidFill>
            <a:prstDash val="solid"/>
            <a:round/>
          </a:ln>
        </p:spPr>
      </p:sp>
      <p:sp>
        <p:nvSpPr>
          <p:cNvPr id="22" name="直线"/>
          <p:cNvSpPr/>
          <p:nvPr/>
        </p:nvSpPr>
        <p:spPr>
          <a:xfrm>
            <a:off x="4695190" y="2763151"/>
            <a:ext cx="354965" cy="0"/>
          </a:xfrm>
          <a:prstGeom prst="line">
            <a:avLst/>
          </a:prstGeom>
          <a:noFill/>
          <a:ln w="28575" cap="flat" cmpd="sng">
            <a:solidFill>
              <a:srgbClr val="002060"/>
            </a:solidFill>
            <a:prstDash val="solid"/>
            <a:round/>
          </a:ln>
        </p:spPr>
      </p:sp>
      <p:sp>
        <p:nvSpPr>
          <p:cNvPr id="23" name="直线" hidden="1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24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pic>
        <p:nvPicPr>
          <p:cNvPr id="25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419" y="476672"/>
            <a:ext cx="1352282" cy="6214531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6" name="矩形"/>
          <p:cNvSpPr/>
          <p:nvPr/>
        </p:nvSpPr>
        <p:spPr>
          <a:xfrm>
            <a:off x="489937" y="1242609"/>
            <a:ext cx="837182" cy="443484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800" b="1" i="0" u="none" strike="noStrike" kern="1200" cap="none" spc="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小数乘法</a:t>
            </a:r>
            <a:endParaRPr lang="zh-CN" altLang="en-US" sz="4800" b="1" i="0" u="none" strike="noStrike" kern="1200" cap="none" spc="0" baseline="0">
              <a:solidFill>
                <a:schemeClr val="bg1"/>
              </a:solidFill>
              <a:latin typeface="仿宋" pitchFamily="49" charset="-122"/>
              <a:ea typeface="仿宋" pitchFamily="49" charset="-122"/>
              <a:cs typeface="Calibri" charset="0"/>
            </a:endParaRPr>
          </a:p>
        </p:txBody>
      </p:sp>
      <p:sp>
        <p:nvSpPr>
          <p:cNvPr id="27" name="矩形"/>
          <p:cNvSpPr/>
          <p:nvPr/>
        </p:nvSpPr>
        <p:spPr>
          <a:xfrm>
            <a:off x="2422525" y="3157220"/>
            <a:ext cx="2031999" cy="521970"/>
          </a:xfrm>
          <a:prstGeom prst="rect">
            <a:avLst/>
          </a:prstGeom>
          <a:solidFill>
            <a:srgbClr val="FFFF00"/>
          </a:solidFill>
          <a:ln w="12700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小数乘小数</a:t>
            </a:r>
            <a:endParaRPr lang="zh-CN" altLang="en-US" sz="2800" b="1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31" name="组合"/>
          <p:cNvGrpSpPr/>
          <p:nvPr/>
        </p:nvGrpSpPr>
        <p:grpSpPr>
          <a:xfrm>
            <a:off x="4685665" y="1437003"/>
            <a:ext cx="364489" cy="3863976"/>
            <a:chOff x="4685665" y="1437003"/>
            <a:chExt cx="364489" cy="3863976"/>
          </a:xfrm>
        </p:grpSpPr>
        <p:sp>
          <p:nvSpPr>
            <p:cNvPr id="28" name="直线"/>
            <p:cNvSpPr/>
            <p:nvPr/>
          </p:nvSpPr>
          <p:spPr>
            <a:xfrm flipH="1">
              <a:off x="4695190" y="1437003"/>
              <a:ext cx="0" cy="3863975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29" name="直线"/>
            <p:cNvSpPr/>
            <p:nvPr/>
          </p:nvSpPr>
          <p:spPr>
            <a:xfrm>
              <a:off x="4695190" y="1437003"/>
              <a:ext cx="354965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30" name="直线"/>
            <p:cNvSpPr/>
            <p:nvPr/>
          </p:nvSpPr>
          <p:spPr>
            <a:xfrm>
              <a:off x="4685665" y="5300980"/>
              <a:ext cx="354965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</p:grpSp>
      <p:sp>
        <p:nvSpPr>
          <p:cNvPr id="32" name="矩形"/>
          <p:cNvSpPr/>
          <p:nvPr/>
        </p:nvSpPr>
        <p:spPr>
          <a:xfrm>
            <a:off x="4961255" y="908685"/>
            <a:ext cx="6062346" cy="948688"/>
          </a:xfrm>
          <a:prstGeom prst="rect">
            <a:avLst/>
          </a:prstGeom>
          <a:solidFill>
            <a:srgbClr val="DBEEF3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理解小数乘法的意义，掌握小数乘整数的计算方法。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矩形"/>
          <p:cNvSpPr/>
          <p:nvPr/>
        </p:nvSpPr>
        <p:spPr>
          <a:xfrm>
            <a:off x="4968875" y="2276475"/>
            <a:ext cx="3156585" cy="948690"/>
          </a:xfrm>
          <a:prstGeom prst="rect">
            <a:avLst/>
          </a:prstGeom>
          <a:solidFill>
            <a:srgbClr val="DBEEF3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掌握小数乘小数的计算方法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4" name="矩形"/>
          <p:cNvSpPr/>
          <p:nvPr/>
        </p:nvSpPr>
        <p:spPr>
          <a:xfrm>
            <a:off x="9167532" y="4569839"/>
            <a:ext cx="2949460" cy="453390"/>
          </a:xfrm>
          <a:prstGeom prst="rect">
            <a:avLst/>
          </a:prstGeom>
          <a:solidFill>
            <a:srgbClr val="D7E4BC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小数混合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运算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的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顺序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5" name="矩形"/>
          <p:cNvSpPr/>
          <p:nvPr/>
        </p:nvSpPr>
        <p:spPr>
          <a:xfrm>
            <a:off x="5014595" y="3464559"/>
            <a:ext cx="3175000" cy="948689"/>
          </a:xfrm>
          <a:prstGeom prst="rect">
            <a:avLst/>
          </a:prstGeom>
          <a:solidFill>
            <a:srgbClr val="DBEEF3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掌握小数乘法的竖式计算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6" name="矩形"/>
          <p:cNvSpPr/>
          <p:nvPr/>
        </p:nvSpPr>
        <p:spPr>
          <a:xfrm>
            <a:off x="8888730" y="1932940"/>
            <a:ext cx="2965450" cy="815339"/>
          </a:xfrm>
          <a:prstGeom prst="rect">
            <a:avLst/>
          </a:prstGeom>
          <a:solidFill>
            <a:srgbClr val="D7E4BC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小数点移动引起的小数大小变化的规律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7" name="矩形"/>
          <p:cNvSpPr/>
          <p:nvPr/>
        </p:nvSpPr>
        <p:spPr>
          <a:xfrm>
            <a:off x="8873490" y="2924810"/>
            <a:ext cx="2952115" cy="815339"/>
          </a:xfrm>
          <a:prstGeom prst="rect">
            <a:avLst/>
          </a:prstGeom>
          <a:solidFill>
            <a:srgbClr val="D7E4BC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积的小数位数与乘数小数位数的关系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8" name="矩形"/>
          <p:cNvSpPr/>
          <p:nvPr/>
        </p:nvSpPr>
        <p:spPr>
          <a:xfrm>
            <a:off x="5053965" y="4814570"/>
            <a:ext cx="3071495" cy="948689"/>
          </a:xfrm>
          <a:prstGeom prst="rect">
            <a:avLst/>
          </a:prstGeom>
          <a:solidFill>
            <a:srgbClr val="DBEEF3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掌握小数加、减、乘混合运算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39" name="直线"/>
          <p:cNvSpPr/>
          <p:nvPr/>
        </p:nvSpPr>
        <p:spPr>
          <a:xfrm>
            <a:off x="8125460" y="5300980"/>
            <a:ext cx="641984" cy="0"/>
          </a:xfrm>
          <a:prstGeom prst="line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</a:ln>
        </p:spPr>
      </p:sp>
      <p:grpSp>
        <p:nvGrpSpPr>
          <p:cNvPr id="43" name="组合"/>
          <p:cNvGrpSpPr/>
          <p:nvPr/>
        </p:nvGrpSpPr>
        <p:grpSpPr>
          <a:xfrm>
            <a:off x="8533765" y="2132964"/>
            <a:ext cx="354964" cy="1259841"/>
            <a:chOff x="8533765" y="2132964"/>
            <a:chExt cx="354964" cy="1259841"/>
          </a:xfrm>
        </p:grpSpPr>
        <p:sp>
          <p:nvSpPr>
            <p:cNvPr id="40" name="直线"/>
            <p:cNvSpPr/>
            <p:nvPr/>
          </p:nvSpPr>
          <p:spPr>
            <a:xfrm flipH="1">
              <a:off x="8543291" y="2132964"/>
              <a:ext cx="0" cy="125984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41" name="直线"/>
            <p:cNvSpPr/>
            <p:nvPr/>
          </p:nvSpPr>
          <p:spPr>
            <a:xfrm>
              <a:off x="8533765" y="2142504"/>
              <a:ext cx="354964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42" name="直线"/>
            <p:cNvSpPr/>
            <p:nvPr/>
          </p:nvSpPr>
          <p:spPr>
            <a:xfrm>
              <a:off x="8533765" y="3392805"/>
              <a:ext cx="354964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</p:grpSp>
      <p:grpSp>
        <p:nvGrpSpPr>
          <p:cNvPr id="47" name="组合"/>
          <p:cNvGrpSpPr/>
          <p:nvPr/>
        </p:nvGrpSpPr>
        <p:grpSpPr>
          <a:xfrm>
            <a:off x="8767444" y="4800672"/>
            <a:ext cx="354964" cy="1259840"/>
            <a:chOff x="8767444" y="4800672"/>
            <a:chExt cx="354964" cy="1259840"/>
          </a:xfrm>
        </p:grpSpPr>
        <p:sp>
          <p:nvSpPr>
            <p:cNvPr id="44" name="直线"/>
            <p:cNvSpPr/>
            <p:nvPr/>
          </p:nvSpPr>
          <p:spPr>
            <a:xfrm flipH="1">
              <a:off x="8776970" y="4800672"/>
              <a:ext cx="0" cy="125984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45" name="直线"/>
            <p:cNvSpPr/>
            <p:nvPr/>
          </p:nvSpPr>
          <p:spPr>
            <a:xfrm>
              <a:off x="8767444" y="4810211"/>
              <a:ext cx="354964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  <p:sp>
          <p:nvSpPr>
            <p:cNvPr id="46" name="直线"/>
            <p:cNvSpPr/>
            <p:nvPr/>
          </p:nvSpPr>
          <p:spPr>
            <a:xfrm>
              <a:off x="8767444" y="6060511"/>
              <a:ext cx="354964" cy="0"/>
            </a:xfrm>
            <a:prstGeom prst="line">
              <a:avLst/>
            </a:prstGeom>
            <a:noFill/>
            <a:ln w="28575" cap="flat" cmpd="sng">
              <a:solidFill>
                <a:srgbClr val="002060"/>
              </a:solidFill>
              <a:prstDash val="solid"/>
              <a:round/>
            </a:ln>
          </p:spPr>
        </p:sp>
      </p:grpSp>
      <p:sp>
        <p:nvSpPr>
          <p:cNvPr id="48" name="矩形"/>
          <p:cNvSpPr/>
          <p:nvPr/>
        </p:nvSpPr>
        <p:spPr>
          <a:xfrm>
            <a:off x="9151188" y="5767705"/>
            <a:ext cx="2674418" cy="453389"/>
          </a:xfrm>
          <a:prstGeom prst="rect">
            <a:avLst/>
          </a:prstGeom>
          <a:solidFill>
            <a:srgbClr val="D7E4BC"/>
          </a:solidFill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灵活运用运算律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  <p:bldP spid="31" grpId="0" animBg="1"/>
      <p:bldP spid="32" grpId="0" animBg="1"/>
      <p:bldP spid="22" grpId="0" animBg="1"/>
      <p:bldP spid="33" grpId="0" animBg="1"/>
      <p:bldP spid="20" grpId="0" animBg="1"/>
      <p:bldP spid="43" grpId="0" animBg="1"/>
      <p:bldP spid="36" grpId="0" animBg="1"/>
      <p:bldP spid="37" grpId="0" animBg="1"/>
      <p:bldP spid="21" grpId="0" animBg="1"/>
      <p:bldP spid="35" grpId="0" animBg="1"/>
      <p:bldP spid="38" grpId="0" animBg="1"/>
      <p:bldP spid="39" grpId="0" animBg="1"/>
      <p:bldP spid="47" grpId="0" animBg="1"/>
      <p:bldP spid="34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52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53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56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54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55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59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57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58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62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6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61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65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6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64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68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6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67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69" name="矩形"/>
          <p:cNvSpPr/>
          <p:nvPr/>
        </p:nvSpPr>
        <p:spPr>
          <a:xfrm>
            <a:off x="2638822" y="942358"/>
            <a:ext cx="54114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理解小数乘法的意义。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70" name="圆角矩形标注"/>
          <p:cNvSpPr/>
          <p:nvPr/>
        </p:nvSpPr>
        <p:spPr>
          <a:xfrm flipH="1">
            <a:off x="4726940" y="1564640"/>
            <a:ext cx="5537837" cy="751204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</a:rPr>
              <a:t>同学们还记得小数乘法的意义吗？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  <p:pic>
        <p:nvPicPr>
          <p:cNvPr id="71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52100" y="1844674"/>
            <a:ext cx="1245870" cy="137477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72" name="圆角矩形标注"/>
          <p:cNvSpPr/>
          <p:nvPr/>
        </p:nvSpPr>
        <p:spPr>
          <a:xfrm flipH="1">
            <a:off x="4006373" y="4330598"/>
            <a:ext cx="6697345" cy="927734"/>
          </a:xfrm>
          <a:prstGeom prst="wedgeRoundRectCallout">
            <a:avLst>
              <a:gd name="adj1" fmla="val 5162"/>
              <a:gd name="adj2" fmla="val -12518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与整数乘法的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意义相同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，都是求几个相同加数的和的简便运算。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宋体" charset="0"/>
              <a:sym typeface="宋体" charset="0"/>
            </a:endParaRPr>
          </a:p>
        </p:txBody>
      </p:sp>
      <p:sp>
        <p:nvSpPr>
          <p:cNvPr id="73" name="矩形"/>
          <p:cNvSpPr/>
          <p:nvPr/>
        </p:nvSpPr>
        <p:spPr>
          <a:xfrm>
            <a:off x="4943078" y="2759342"/>
            <a:ext cx="3528390" cy="112013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0.3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×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4</a:t>
            </a:r>
            <a:endParaRPr lang="en-US" altLang="zh-CN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  <a:cs typeface="Calibri" charset="0"/>
            </a:endParaRPr>
          </a:p>
          <a:p>
            <a:pPr marL="0" indent="0" algn="l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=0.3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  <a:sym typeface="宋体" charset="0"/>
              </a:rPr>
              <a:t>+0.3+0.3+0.3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=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Calibri" charset="0"/>
              </a:rPr>
              <a:t>1.2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楷体_GB2312" pitchFamily="49" charset="-122"/>
              <a:cs typeface="Calibri" charset="0"/>
            </a:endParaRPr>
          </a:p>
        </p:txBody>
      </p:sp>
      <p:pic>
        <p:nvPicPr>
          <p:cNvPr id="74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2469059" y="4396848"/>
            <a:ext cx="1508117" cy="166285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3" grpId="0"/>
      <p:bldP spid="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78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79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82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8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81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85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83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84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88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8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87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91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8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90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94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92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93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95" name="矩形"/>
          <p:cNvSpPr/>
          <p:nvPr/>
        </p:nvSpPr>
        <p:spPr>
          <a:xfrm>
            <a:off x="2786033" y="910897"/>
            <a:ext cx="759142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小数乘小数的计算方法。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96" name="圆角矩形标注"/>
          <p:cNvSpPr/>
          <p:nvPr/>
        </p:nvSpPr>
        <p:spPr>
          <a:xfrm flipH="1">
            <a:off x="2901315" y="1564640"/>
            <a:ext cx="7550150" cy="751204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小数点向左移动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对小数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大小有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什么影响？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pic>
        <p:nvPicPr>
          <p:cNvPr id="97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169" y="1962785"/>
            <a:ext cx="1245870" cy="137477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grpSp>
        <p:nvGrpSpPr>
          <p:cNvPr id="99" name="组合"/>
          <p:cNvGrpSpPr/>
          <p:nvPr/>
        </p:nvGrpSpPr>
        <p:grpSpPr>
          <a:xfrm>
            <a:off x="3646804" y="3171189"/>
            <a:ext cx="7396481" cy="1445894"/>
            <a:chOff x="3646804" y="3171189"/>
            <a:chExt cx="7396481" cy="1445894"/>
          </a:xfrm>
        </p:grpSpPr>
        <p:sp>
          <p:nvSpPr>
            <p:cNvPr id="98" name="圆角矩形标注"/>
            <p:cNvSpPr/>
            <p:nvPr/>
          </p:nvSpPr>
          <p:spPr>
            <a:xfrm>
              <a:off x="3646804" y="3171189"/>
              <a:ext cx="7396481" cy="1445894"/>
            </a:xfrm>
            <a:prstGeom prst="wedgeRoundRectCallout">
              <a:avLst>
                <a:gd name="adj1" fmla="val -102087"/>
                <a:gd name="adj2" fmla="val -14851"/>
                <a:gd name="adj3" fmla="val 16667"/>
              </a:avLst>
            </a:prstGeom>
            <a:solidFill>
              <a:srgbClr val="FDE9D9"/>
            </a:solidFill>
            <a:ln w="19050" cap="flat" cmpd="sng">
              <a:solidFill>
                <a:srgbClr val="FDE9D9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0"/>
            <a:lstStyle/>
            <a:p>
              <a:pPr marL="0" indent="0" algn="l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800" b="0" i="0" u="none" strike="noStrike" kern="1200" cap="none" spc="0" baseline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  <a:cs typeface="黑体" pitchFamily="49" charset="-122"/>
                  <a:sym typeface="宋体" charset="0"/>
                </a:rPr>
                <a:t>小数点向左移动一位、两位、三位</a:t>
              </a:r>
              <a:r>
                <a:rPr lang="en-US" altLang="zh-CN" sz="2800" b="0" i="0" u="none" strike="noStrike" kern="1200" cap="none" spc="0" baseline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  <a:cs typeface="黑体" pitchFamily="49" charset="-122"/>
                  <a:sym typeface="宋体" charset="0"/>
                </a:rPr>
                <a:t>……</a:t>
              </a:r>
              <a:r>
                <a:rPr lang="zh-CN" altLang="en-US" sz="2800" b="0" i="0" u="none" strike="noStrike" kern="1200" cap="none" spc="0" baseline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  <a:cs typeface="黑体" pitchFamily="49" charset="-122"/>
                  <a:sym typeface="宋体" charset="0"/>
                </a:rPr>
                <a:t>得到的数就是它的   、   、   </a:t>
              </a:r>
              <a:r>
                <a:rPr lang="en-US" altLang="zh-CN" sz="2800" b="0" i="0" u="none" strike="noStrike" kern="1200" cap="none" spc="0" baseline="0">
                  <a:solidFill>
                    <a:schemeClr val="tx1"/>
                  </a:solidFill>
                  <a:latin typeface="黑体" pitchFamily="49" charset="-122"/>
                  <a:ea typeface="黑体" pitchFamily="49" charset="-122"/>
                  <a:cs typeface="黑体" pitchFamily="49" charset="-122"/>
                  <a:sym typeface="宋体" charset="0"/>
                </a:rPr>
                <a:t>……</a:t>
              </a:r>
              <a:endPara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黑体" pitchFamily="49" charset="-122"/>
                <a:sym typeface="宋体" charset="0"/>
              </a:endParaRPr>
            </a:p>
          </p:txBody>
        </p:sp>
      </p:grpSp>
      <p:pic>
        <p:nvPicPr>
          <p:cNvPr id="100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2062478" y="3924005"/>
            <a:ext cx="1787524" cy="154842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01" name="矩形"/>
          <p:cNvSpPr/>
          <p:nvPr/>
        </p:nvSpPr>
        <p:spPr>
          <a:xfrm>
            <a:off x="3919855" y="5092700"/>
            <a:ext cx="7123430" cy="13773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305.2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小数点向左移动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两位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，这个数缩小到</a:t>
            </a: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原数的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                ),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就是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            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02" name="矩形"/>
          <p:cNvSpPr/>
          <p:nvPr/>
        </p:nvSpPr>
        <p:spPr>
          <a:xfrm>
            <a:off x="7679382" y="5909313"/>
            <a:ext cx="102450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3.052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9" grpId="0" animBg="1"/>
      <p:bldP spid="101" grpId="0"/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106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107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110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108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09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13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111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12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16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114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15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19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117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18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22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12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21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123" name="矩形"/>
          <p:cNvSpPr/>
          <p:nvPr/>
        </p:nvSpPr>
        <p:spPr>
          <a:xfrm>
            <a:off x="2786033" y="910897"/>
            <a:ext cx="759142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小数乘小数的计算方法。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4" name="圆角矩形标注"/>
          <p:cNvSpPr/>
          <p:nvPr/>
        </p:nvSpPr>
        <p:spPr>
          <a:xfrm flipH="1">
            <a:off x="2901315" y="1564640"/>
            <a:ext cx="7550150" cy="751204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小数点向右移动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对小数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大小有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什么影响？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pic>
        <p:nvPicPr>
          <p:cNvPr id="125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169" y="1962785"/>
            <a:ext cx="1245870" cy="137477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26" name="圆角矩形标注"/>
          <p:cNvSpPr/>
          <p:nvPr/>
        </p:nvSpPr>
        <p:spPr>
          <a:xfrm>
            <a:off x="3646804" y="3171189"/>
            <a:ext cx="7396481" cy="1136650"/>
          </a:xfrm>
          <a:prstGeom prst="wedgeRoundRectCallout">
            <a:avLst>
              <a:gd name="adj1" fmla="val -102087"/>
              <a:gd name="adj2" fmla="val -14851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127" name="矩形"/>
          <p:cNvSpPr/>
          <p:nvPr/>
        </p:nvSpPr>
        <p:spPr>
          <a:xfrm>
            <a:off x="3919855" y="4922520"/>
            <a:ext cx="7123430" cy="13773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3.052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小数点向右移动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两位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，这个数扩大到</a:t>
            </a: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原数的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          )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倍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,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就是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(            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8" name="矩形"/>
          <p:cNvSpPr/>
          <p:nvPr/>
        </p:nvSpPr>
        <p:spPr>
          <a:xfrm>
            <a:off x="7548245" y="5715342"/>
            <a:ext cx="102450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305.2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9" name="矩形"/>
          <p:cNvSpPr/>
          <p:nvPr/>
        </p:nvSpPr>
        <p:spPr>
          <a:xfrm>
            <a:off x="3748405" y="3337560"/>
            <a:ext cx="7155053" cy="94869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小数点向右移动一位、两位、三位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……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得到的</a:t>
            </a: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数就是它的10倍、100倍、1000倍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……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p:pic>
        <p:nvPicPr>
          <p:cNvPr id="130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02435" y="3500755"/>
            <a:ext cx="2666364" cy="149986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31" name="矩形"/>
          <p:cNvSpPr/>
          <p:nvPr/>
        </p:nvSpPr>
        <p:spPr>
          <a:xfrm>
            <a:off x="5231108" y="5733256"/>
            <a:ext cx="732916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100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9" grpId="0"/>
      <p:bldP spid="126" grpId="0" animBg="1"/>
      <p:bldP spid="127" grpId="0"/>
      <p:bldP spid="131" grpId="0"/>
      <p:bldP spid="1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135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136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139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137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38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42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140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41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45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14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44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48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14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47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51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14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50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152" name="矩形"/>
          <p:cNvSpPr/>
          <p:nvPr/>
        </p:nvSpPr>
        <p:spPr>
          <a:xfrm>
            <a:off x="2786033" y="910897"/>
            <a:ext cx="759142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小数乘小数的计算方法。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3" name="圆角矩形标注"/>
          <p:cNvSpPr/>
          <p:nvPr/>
        </p:nvSpPr>
        <p:spPr>
          <a:xfrm flipH="1">
            <a:off x="2901315" y="1564640"/>
            <a:ext cx="7550150" cy="751204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积的小数位数与乘数的小数位数有什么关系？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pic>
        <p:nvPicPr>
          <p:cNvPr id="154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169" y="1962785"/>
            <a:ext cx="1245870" cy="137477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55" name="圆角矩形标注"/>
          <p:cNvSpPr/>
          <p:nvPr/>
        </p:nvSpPr>
        <p:spPr>
          <a:xfrm>
            <a:off x="3748405" y="2823210"/>
            <a:ext cx="6511290" cy="709295"/>
          </a:xfrm>
          <a:prstGeom prst="wedgeRoundRectCallout">
            <a:avLst>
              <a:gd name="adj1" fmla="val -102087"/>
              <a:gd name="adj2" fmla="val -14851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156" name="矩形"/>
          <p:cNvSpPr/>
          <p:nvPr/>
        </p:nvSpPr>
        <p:spPr>
          <a:xfrm>
            <a:off x="3793489" y="2916554"/>
            <a:ext cx="647230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defTabSz="6858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Wingdings" panose="05000000000000000000" pitchFamily="2" charset="2"/>
              </a:rPr>
              <a:t>积的小数位数等于乘数的小数位数</a:t>
            </a:r>
            <a:r>
              <a:rPr lang="zh-CN" altLang="en-US" sz="28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Calibri" charset="0"/>
                <a:sym typeface="Wingdings" panose="05000000000000000000" pitchFamily="2" charset="2"/>
              </a:rPr>
              <a:t>之和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Wingdings" panose="05000000000000000000" pitchFamily="2" charset="2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57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40865" y="2845435"/>
            <a:ext cx="2666365" cy="14998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58" name="圆角矩形标注"/>
          <p:cNvSpPr/>
          <p:nvPr/>
        </p:nvSpPr>
        <p:spPr>
          <a:xfrm>
            <a:off x="4718050" y="3924299"/>
            <a:ext cx="6569710" cy="871219"/>
          </a:xfrm>
          <a:prstGeom prst="wedgeRoundRectCallout">
            <a:avLst>
              <a:gd name="adj1" fmla="val -1152"/>
              <a:gd name="adj2" fmla="val 10199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159" name="矩形"/>
          <p:cNvSpPr/>
          <p:nvPr/>
        </p:nvSpPr>
        <p:spPr>
          <a:xfrm>
            <a:off x="4806950" y="3924005"/>
            <a:ext cx="6391909" cy="81533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just" defTabSz="6858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当积的末尾有“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0”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时，一定要先点小数点，再</a:t>
            </a:r>
            <a:endParaRPr lang="en-US" altLang="zh-CN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 algn="just" defTabSz="6858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依据小数的基本性质，去掉小数末尾的“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0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”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 。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60" name="图片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991215" y="4591050"/>
            <a:ext cx="1268095" cy="139890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61" name="矩形"/>
          <p:cNvSpPr/>
          <p:nvPr/>
        </p:nvSpPr>
        <p:spPr>
          <a:xfrm>
            <a:off x="5158423" y="5261331"/>
            <a:ext cx="384797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0.6×0.25 = 0.150 = </a:t>
            </a: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0.15</a:t>
            </a: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  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</p:txBody>
      </p:sp>
      <p:sp>
        <p:nvSpPr>
          <p:cNvPr id="162" name="矩形"/>
          <p:cNvSpPr/>
          <p:nvPr/>
        </p:nvSpPr>
        <p:spPr>
          <a:xfrm>
            <a:off x="5158423" y="5771198"/>
            <a:ext cx="686262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一位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63" name="矩形"/>
          <p:cNvSpPr/>
          <p:nvPr/>
        </p:nvSpPr>
        <p:spPr>
          <a:xfrm>
            <a:off x="6022975" y="5771198"/>
            <a:ext cx="686262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两位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64" name="矩形"/>
          <p:cNvSpPr/>
          <p:nvPr/>
        </p:nvSpPr>
        <p:spPr>
          <a:xfrm>
            <a:off x="6958965" y="5771198"/>
            <a:ext cx="686262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三位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65" name="矩形"/>
          <p:cNvSpPr/>
          <p:nvPr/>
        </p:nvSpPr>
        <p:spPr>
          <a:xfrm>
            <a:off x="8035855" y="5768033"/>
            <a:ext cx="1564208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charset="-122"/>
                <a:cs typeface="Times New Roman" panose="02020603050405020304" pitchFamily="18" charset="0"/>
                <a:sym typeface="Arial" panose="020B0604020202020204" pitchFamily="34" charset="0"/>
              </a:rPr>
              <a:t>末尾有</a:t>
            </a:r>
            <a:r>
              <a:rPr lang="en-US" altLang="zh-CN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charset="-122"/>
                <a:cs typeface="Times New Roman" panose="02020603050405020304" pitchFamily="18" charset="0"/>
                <a:sym typeface="Arial" panose="020B0604020202020204" pitchFamily="34" charset="0"/>
              </a:rPr>
              <a:t>0</a:t>
            </a: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微软雅黑" charset="-122"/>
                <a:cs typeface="Times New Roman" panose="02020603050405020304" pitchFamily="18" charset="0"/>
                <a:sym typeface="Arial" panose="020B0604020202020204" pitchFamily="34" charset="0"/>
              </a:rPr>
              <a:t>去掉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微软雅黑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  <p:bldP spid="156" grpId="0"/>
      <p:bldP spid="155" grpId="0" animBg="1"/>
      <p:bldP spid="159" grpId="0"/>
      <p:bldP spid="158" grpId="0" animBg="1"/>
      <p:bldP spid="161" grpId="0"/>
      <p:bldP spid="162" grpId="0"/>
      <p:bldP spid="163" grpId="0"/>
      <p:bldP spid="164" grpId="0"/>
      <p:bldP spid="1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169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170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173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171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72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76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174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75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79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177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78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82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18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81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185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18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184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186" name="矩形"/>
          <p:cNvSpPr/>
          <p:nvPr/>
        </p:nvSpPr>
        <p:spPr>
          <a:xfrm>
            <a:off x="2786033" y="910897"/>
            <a:ext cx="759142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3.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小数乘法的竖式计算。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7" name="圆角矩形标注"/>
          <p:cNvSpPr/>
          <p:nvPr/>
        </p:nvSpPr>
        <p:spPr>
          <a:xfrm flipH="1">
            <a:off x="2901315" y="1564640"/>
            <a:ext cx="7550150" cy="751204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你知道如何进行小数乘法的竖式计算吗</a:t>
            </a:r>
            <a:r>
              <a:rPr lang="zh-CN" altLang="en-US" sz="2800" b="0" i="0" u="none" strike="noStrike" kern="12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？</a:t>
            </a: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pic>
        <p:nvPicPr>
          <p:cNvPr id="188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169" y="1962785"/>
            <a:ext cx="1245870" cy="1374773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89" name="圆角矩形标注"/>
          <p:cNvSpPr/>
          <p:nvPr/>
        </p:nvSpPr>
        <p:spPr>
          <a:xfrm>
            <a:off x="3574414" y="2533650"/>
            <a:ext cx="6734176" cy="1127759"/>
          </a:xfrm>
          <a:prstGeom prst="wedgeRoundRectCallout">
            <a:avLst>
              <a:gd name="adj1" fmla="val -102087"/>
              <a:gd name="adj2" fmla="val -14851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190" name="矩形"/>
          <p:cNvSpPr/>
          <p:nvPr/>
        </p:nvSpPr>
        <p:spPr>
          <a:xfrm>
            <a:off x="3646804" y="2533015"/>
            <a:ext cx="6730366" cy="11772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先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按照整数乘法的法则算出积，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再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看两个乘数中一共有几位小数，就从积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的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右边起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数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出几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位，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Wingdings" panose="05000000000000000000" pitchFamily="2" charset="2"/>
              </a:rPr>
              <a:t>点上小数点。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91" name="圆角矩形标注"/>
          <p:cNvSpPr/>
          <p:nvPr/>
        </p:nvSpPr>
        <p:spPr>
          <a:xfrm>
            <a:off x="3862705" y="3924299"/>
            <a:ext cx="7425055" cy="871219"/>
          </a:xfrm>
          <a:prstGeom prst="wedgeRoundRectCallout">
            <a:avLst>
              <a:gd name="adj1" fmla="val -2796"/>
              <a:gd name="adj2" fmla="val 17194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192" name="矩形"/>
          <p:cNvSpPr/>
          <p:nvPr/>
        </p:nvSpPr>
        <p:spPr>
          <a:xfrm>
            <a:off x="3934461" y="3860799"/>
            <a:ext cx="7733156" cy="96012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积的小数位数不够，要在前面用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0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补足，再点小数点。</a:t>
            </a:r>
            <a:endParaRPr lang="en-US" altLang="zh-CN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宋体" charset="0"/>
            </a:endParaRPr>
          </a:p>
          <a:p>
            <a:pPr marL="0" indent="0" algn="l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末尾有“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0”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，要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先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点上小数点，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再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把末尾的“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0”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去掉。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193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869611" y="4366720"/>
            <a:ext cx="1268095" cy="139890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pic>
        <p:nvPicPr>
          <p:cNvPr id="194" name="图片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07920" y="3021330"/>
            <a:ext cx="1238884" cy="136715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195" name="矩形"/>
          <p:cNvSpPr/>
          <p:nvPr/>
        </p:nvSpPr>
        <p:spPr>
          <a:xfrm>
            <a:off x="6310761" y="5066173"/>
            <a:ext cx="1586908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60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0.0 5</a:t>
            </a:r>
            <a:endParaRPr lang="zh-CN" altLang="en-US" sz="2800" b="1" i="0" u="none" strike="noStrike" kern="1200" cap="none" spc="60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6" name="矩形"/>
          <p:cNvSpPr/>
          <p:nvPr/>
        </p:nvSpPr>
        <p:spPr>
          <a:xfrm>
            <a:off x="6454595" y="5514143"/>
            <a:ext cx="1759368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60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×0.2</a:t>
            </a:r>
            <a:endParaRPr lang="zh-CN" altLang="en-US" sz="2800" b="1" i="0" u="none" strike="noStrike" kern="1200" cap="none" spc="60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7" name="矩形"/>
          <p:cNvSpPr/>
          <p:nvPr/>
        </p:nvSpPr>
        <p:spPr>
          <a:xfrm>
            <a:off x="5950853" y="5995895"/>
            <a:ext cx="1712913" cy="52228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60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 0.</a:t>
            </a:r>
            <a:r>
              <a:rPr lang="en-US" altLang="zh-CN" sz="2800" b="1" i="0" u="none" strike="noStrike" kern="1200" cap="none" spc="60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</a:t>
            </a:r>
            <a:endParaRPr lang="zh-CN" altLang="en-US" sz="2800" b="1" i="0" u="none" strike="noStrike" kern="1200" cap="none" spc="60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8" name="直线"/>
          <p:cNvSpPr/>
          <p:nvPr/>
        </p:nvSpPr>
        <p:spPr>
          <a:xfrm>
            <a:off x="7462255" y="6119364"/>
            <a:ext cx="179388" cy="395287"/>
          </a:xfrm>
          <a:prstGeom prst="lin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</a:ln>
        </p:spPr>
      </p:sp>
      <p:sp>
        <p:nvSpPr>
          <p:cNvPr id="199" name="直线"/>
          <p:cNvSpPr/>
          <p:nvPr/>
        </p:nvSpPr>
        <p:spPr>
          <a:xfrm flipV="1">
            <a:off x="6188523" y="6055066"/>
            <a:ext cx="1759368" cy="6468"/>
          </a:xfrm>
          <a:prstGeom prst="line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</a:ln>
        </p:spPr>
      </p:sp>
      <p:sp>
        <p:nvSpPr>
          <p:cNvPr id="200" name="矩形"/>
          <p:cNvSpPr/>
          <p:nvPr/>
        </p:nvSpPr>
        <p:spPr>
          <a:xfrm>
            <a:off x="6887261" y="6010262"/>
            <a:ext cx="1712913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1" i="0" u="none" strike="noStrike" kern="1200" cap="none" spc="60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1 0</a:t>
            </a:r>
            <a:endParaRPr lang="zh-CN" altLang="en-US" sz="2800" b="1" i="0" u="none" strike="noStrike" kern="1200" cap="none" spc="60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1" name="矩形"/>
          <p:cNvSpPr/>
          <p:nvPr/>
        </p:nvSpPr>
        <p:spPr>
          <a:xfrm>
            <a:off x="5374322" y="5583873"/>
            <a:ext cx="686262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一位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202" name="矩形"/>
          <p:cNvSpPr/>
          <p:nvPr/>
        </p:nvSpPr>
        <p:spPr>
          <a:xfrm>
            <a:off x="5374640" y="5132387"/>
            <a:ext cx="686262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两位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203" name="矩形"/>
          <p:cNvSpPr/>
          <p:nvPr/>
        </p:nvSpPr>
        <p:spPr>
          <a:xfrm>
            <a:off x="5374640" y="6071553"/>
            <a:ext cx="686262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微软雅黑" charset="-122"/>
                <a:ea typeface="微软雅黑" charset="-122"/>
                <a:cs typeface="Calibri" charset="0"/>
                <a:sym typeface="Arial" panose="020B0604020202020204" pitchFamily="34" charset="0"/>
              </a:rPr>
              <a:t>三位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微软雅黑" charset="-122"/>
              <a:ea typeface="微软雅黑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204" name="矩形"/>
          <p:cNvSpPr/>
          <p:nvPr/>
        </p:nvSpPr>
        <p:spPr>
          <a:xfrm>
            <a:off x="6418580" y="6403658"/>
            <a:ext cx="578483" cy="386714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补</a:t>
            </a:r>
            <a:r>
              <a:rPr lang="en-US" altLang="zh-CN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0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05" name="矩形"/>
          <p:cNvSpPr/>
          <p:nvPr/>
        </p:nvSpPr>
        <p:spPr>
          <a:xfrm>
            <a:off x="7823200" y="6092508"/>
            <a:ext cx="578483" cy="3867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去</a:t>
            </a:r>
            <a:r>
              <a:rPr lang="en-US" altLang="zh-CN" sz="20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0</a:t>
            </a:r>
            <a:endParaRPr lang="zh-CN" altLang="en-US" sz="20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190" grpId="0"/>
      <p:bldP spid="189" grpId="0" animBg="1"/>
      <p:bldP spid="192" grpId="0"/>
      <p:bldP spid="191" grpId="0" animBg="1"/>
      <p:bldP spid="195" grpId="0"/>
      <p:bldP spid="196" grpId="0"/>
      <p:bldP spid="199" grpId="0" animBg="1"/>
      <p:bldP spid="200" grpId="0"/>
      <p:bldP spid="202" grpId="0"/>
      <p:bldP spid="201" grpId="0"/>
      <p:bldP spid="203" grpId="0"/>
      <p:bldP spid="197" grpId="0"/>
      <p:bldP spid="198" grpId="0" animBg="1"/>
      <p:bldP spid="204" grpId="0"/>
      <p:bldP spid="2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矩形"/>
          <p:cNvSpPr/>
          <p:nvPr/>
        </p:nvSpPr>
        <p:spPr>
          <a:xfrm>
            <a:off x="1558702" y="-27383"/>
            <a:ext cx="9145016" cy="69151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1" i="0" u="none" strike="noStrike" kern="1200" cap="none" spc="600" baseline="0">
                <a:solidFill>
                  <a:schemeClr val="bg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一级标题</a:t>
            </a:r>
            <a:endParaRPr lang="zh-CN" altLang="en-US" sz="4000" b="1" i="0" u="none" strike="noStrike" kern="1200" cap="none" spc="600" baseline="0">
              <a:solidFill>
                <a:schemeClr val="bg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209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210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213" name="组合"/>
          <p:cNvGrpSpPr/>
          <p:nvPr/>
        </p:nvGrpSpPr>
        <p:grpSpPr>
          <a:xfrm>
            <a:off x="96056" y="2142434"/>
            <a:ext cx="1572903" cy="658424"/>
            <a:chOff x="96056" y="2142434"/>
            <a:chExt cx="1572903" cy="658424"/>
          </a:xfrm>
        </p:grpSpPr>
        <p:pic>
          <p:nvPicPr>
            <p:cNvPr id="211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2142434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12" name="矩形"/>
            <p:cNvSpPr/>
            <p:nvPr/>
          </p:nvSpPr>
          <p:spPr>
            <a:xfrm>
              <a:off x="168490" y="2214442"/>
              <a:ext cx="1461617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16" name="组合"/>
          <p:cNvGrpSpPr/>
          <p:nvPr/>
        </p:nvGrpSpPr>
        <p:grpSpPr>
          <a:xfrm>
            <a:off x="96056" y="1019287"/>
            <a:ext cx="1572904" cy="658425"/>
            <a:chOff x="96056" y="1019287"/>
            <a:chExt cx="1572904" cy="658425"/>
          </a:xfrm>
        </p:grpSpPr>
        <p:pic>
          <p:nvPicPr>
            <p:cNvPr id="214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056" y="1019287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15" name="矩形"/>
            <p:cNvSpPr/>
            <p:nvPr/>
          </p:nvSpPr>
          <p:spPr>
            <a:xfrm>
              <a:off x="168064" y="1102859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19" name="组合"/>
          <p:cNvGrpSpPr/>
          <p:nvPr/>
        </p:nvGrpSpPr>
        <p:grpSpPr>
          <a:xfrm>
            <a:off x="96056" y="3265580"/>
            <a:ext cx="1572903" cy="658425"/>
            <a:chOff x="96056" y="3265580"/>
            <a:chExt cx="1572903" cy="658425"/>
          </a:xfrm>
        </p:grpSpPr>
        <p:pic>
          <p:nvPicPr>
            <p:cNvPr id="217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18" name="矩形"/>
            <p:cNvSpPr/>
            <p:nvPr/>
          </p:nvSpPr>
          <p:spPr>
            <a:xfrm>
              <a:off x="168490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22" name="组合"/>
          <p:cNvGrpSpPr/>
          <p:nvPr/>
        </p:nvGrpSpPr>
        <p:grpSpPr>
          <a:xfrm>
            <a:off x="96056" y="4388726"/>
            <a:ext cx="1572903" cy="658425"/>
            <a:chOff x="96056" y="4388726"/>
            <a:chExt cx="1572903" cy="658425"/>
          </a:xfrm>
        </p:grpSpPr>
        <p:pic>
          <p:nvPicPr>
            <p:cNvPr id="220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21" name="矩形"/>
            <p:cNvSpPr/>
            <p:nvPr/>
          </p:nvSpPr>
          <p:spPr>
            <a:xfrm>
              <a:off x="168490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25" name="组合"/>
          <p:cNvGrpSpPr/>
          <p:nvPr/>
        </p:nvGrpSpPr>
        <p:grpSpPr>
          <a:xfrm>
            <a:off x="96056" y="5511872"/>
            <a:ext cx="1572903" cy="658424"/>
            <a:chOff x="96056" y="5511872"/>
            <a:chExt cx="1572903" cy="658424"/>
          </a:xfrm>
        </p:grpSpPr>
        <p:pic>
          <p:nvPicPr>
            <p:cNvPr id="22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56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24" name="矩形"/>
            <p:cNvSpPr/>
            <p:nvPr/>
          </p:nvSpPr>
          <p:spPr>
            <a:xfrm>
              <a:off x="168490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226" name="矩形"/>
          <p:cNvSpPr/>
          <p:nvPr/>
        </p:nvSpPr>
        <p:spPr>
          <a:xfrm>
            <a:off x="2786033" y="910897"/>
            <a:ext cx="7591425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4.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小数加、减、乘混合运算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7" name="圆角矩形标注"/>
          <p:cNvSpPr/>
          <p:nvPr/>
        </p:nvSpPr>
        <p:spPr>
          <a:xfrm flipH="1">
            <a:off x="2785745" y="1656080"/>
            <a:ext cx="7789545" cy="651510"/>
          </a:xfrm>
          <a:prstGeom prst="wedgeRoundRectCallout">
            <a:avLst>
              <a:gd name="adj1" fmla="val -104189"/>
              <a:gd name="adj2" fmla="val -6430"/>
              <a:gd name="adj3" fmla="val 16667"/>
            </a:avLst>
          </a:prstGeom>
          <a:solidFill>
            <a:srgbClr val="DBEEF3"/>
          </a:solidFill>
          <a:ln w="19050" cap="flat" cmpd="sng">
            <a:solidFill>
              <a:srgbClr val="DBEEF3"/>
            </a:solidFill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  <a:sym typeface="宋体" charset="0"/>
            </a:endParaRPr>
          </a:p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Calibri" charset="0"/>
                <a:sym typeface="宋体" charset="0"/>
              </a:rPr>
              <a:t>小数加、减、乘法的混合运算顺序是什么样的呢？</a:t>
            </a:r>
            <a:endParaRPr lang="en-US" altLang="zh-CN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  <a:p>
            <a:pPr marL="0" indent="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800" b="0" i="0" u="none" strike="noStrike" kern="1200" cap="none" spc="0" baseline="0">
              <a:solidFill>
                <a:srgbClr val="000000"/>
              </a:solidFill>
              <a:latin typeface="Times New Roman" panose="02020603050405020304" pitchFamily="18" charset="0"/>
              <a:ea typeface="黑体" pitchFamily="49" charset="-122"/>
              <a:cs typeface="Calibri" charset="0"/>
            </a:endParaRPr>
          </a:p>
        </p:txBody>
      </p:sp>
      <p:pic>
        <p:nvPicPr>
          <p:cNvPr id="228" name="图片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631169" y="1922145"/>
            <a:ext cx="1245870" cy="137477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29" name="圆角矩形标注"/>
          <p:cNvSpPr/>
          <p:nvPr/>
        </p:nvSpPr>
        <p:spPr>
          <a:xfrm>
            <a:off x="3587571" y="2737343"/>
            <a:ext cx="6810375" cy="1127759"/>
          </a:xfrm>
          <a:prstGeom prst="wedgeRoundRectCallout">
            <a:avLst>
              <a:gd name="adj1" fmla="val -102087"/>
              <a:gd name="adj2" fmla="val -14851"/>
              <a:gd name="adj3" fmla="val 16667"/>
            </a:avLst>
          </a:prstGeom>
          <a:solidFill>
            <a:srgbClr val="FDE9D9"/>
          </a:solidFill>
          <a:ln w="19050" cap="flat" cmpd="sng">
            <a:solidFill>
              <a:srgbClr val="FDE9D9"/>
            </a:solidFill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Droid Sans" charset="0"/>
              <a:ea typeface="宋体" charset="0"/>
              <a:cs typeface="Lucida Sans"/>
            </a:endParaRPr>
          </a:p>
        </p:txBody>
      </p:sp>
      <p:sp>
        <p:nvSpPr>
          <p:cNvPr id="230" name="矩形"/>
          <p:cNvSpPr/>
          <p:nvPr/>
        </p:nvSpPr>
        <p:spPr>
          <a:xfrm>
            <a:off x="3526790" y="2729488"/>
            <a:ext cx="7048500" cy="110490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小数混合运算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的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顺序与整数混合运算的顺序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相同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。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同样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整数的运算定律在小数运算中也同样适用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宋体" charset="0"/>
                <a:sym typeface="宋体" charset="0"/>
              </a:rPr>
              <a:t>。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231" name="图片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2050" y="3288288"/>
            <a:ext cx="1238885" cy="136715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</p:pic>
      <p:sp>
        <p:nvSpPr>
          <p:cNvPr id="232" name="矩形"/>
          <p:cNvSpPr/>
          <p:nvPr/>
        </p:nvSpPr>
        <p:spPr>
          <a:xfrm>
            <a:off x="6239222" y="5087880"/>
            <a:ext cx="2379980" cy="45338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a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3" name="矩形"/>
          <p:cNvSpPr/>
          <p:nvPr/>
        </p:nvSpPr>
        <p:spPr>
          <a:xfrm>
            <a:off x="6171912" y="5596929"/>
            <a:ext cx="3637913" cy="45338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4" name="矩形"/>
          <p:cNvSpPr/>
          <p:nvPr/>
        </p:nvSpPr>
        <p:spPr>
          <a:xfrm>
            <a:off x="6239222" y="6170298"/>
            <a:ext cx="6350635" cy="45338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en-US" altLang="zh-CN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×</a:t>
            </a:r>
            <a:r>
              <a:rPr lang="en-US" altLang="zh-CN" sz="2400" b="0" i="1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5" name="矩形"/>
          <p:cNvSpPr/>
          <p:nvPr/>
        </p:nvSpPr>
        <p:spPr>
          <a:xfrm>
            <a:off x="4207897" y="5077688"/>
            <a:ext cx="1990723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乘法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交换律：</a:t>
            </a:r>
            <a:endParaRPr lang="zh-CN" altLang="en-US" sz="24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宋体" charset="0"/>
              <a:sym typeface="宋体" charset="0"/>
            </a:endParaRPr>
          </a:p>
        </p:txBody>
      </p:sp>
      <p:sp>
        <p:nvSpPr>
          <p:cNvPr id="236" name="矩形"/>
          <p:cNvSpPr/>
          <p:nvPr/>
        </p:nvSpPr>
        <p:spPr>
          <a:xfrm>
            <a:off x="4207897" y="5610865"/>
            <a:ext cx="1990723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乘法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结合律：</a:t>
            </a:r>
            <a:endParaRPr lang="zh-CN" altLang="en-US" sz="24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宋体" charset="0"/>
              <a:sym typeface="宋体" charset="0"/>
            </a:endParaRPr>
          </a:p>
        </p:txBody>
      </p:sp>
      <p:sp>
        <p:nvSpPr>
          <p:cNvPr id="237" name="矩形"/>
          <p:cNvSpPr/>
          <p:nvPr/>
        </p:nvSpPr>
        <p:spPr>
          <a:xfrm>
            <a:off x="4207897" y="6176616"/>
            <a:ext cx="1990723" cy="453389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乘法</a:t>
            </a:r>
            <a:r>
              <a:rPr lang="zh-CN" altLang="en-US" sz="24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宋体" charset="0"/>
                <a:sym typeface="宋体" charset="0"/>
              </a:rPr>
              <a:t>分配律：</a:t>
            </a:r>
            <a:endParaRPr lang="zh-CN" altLang="en-US" sz="24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宋体" charset="0"/>
              <a:sym typeface="宋体" charset="0"/>
            </a:endParaRPr>
          </a:p>
        </p:txBody>
      </p:sp>
      <p:sp>
        <p:nvSpPr>
          <p:cNvPr id="238" name="矩形"/>
          <p:cNvSpPr/>
          <p:nvPr/>
        </p:nvSpPr>
        <p:spPr>
          <a:xfrm>
            <a:off x="4170578" y="3976807"/>
            <a:ext cx="3888060" cy="453390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加法</a:t>
            </a:r>
            <a:r>
              <a:rPr lang="zh-CN" altLang="en-US" sz="2400" b="0" i="0" u="none" strike="noStrike" kern="14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交换律</a:t>
            </a:r>
            <a:r>
              <a:rPr lang="zh-CN" altLang="en-US" sz="2400" b="0" i="0" u="none" strike="noStrike" kern="14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：</a:t>
            </a:r>
            <a:r>
              <a:rPr lang="en-US" altLang="zh-CN" sz="2400" b="0" i="1" u="none" strike="noStrike" kern="14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＋</a:t>
            </a:r>
            <a:r>
              <a:rPr lang="en-US" altLang="zh-CN" sz="2400" b="0" i="1" u="none" strike="noStrike" kern="14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＝</a:t>
            </a:r>
            <a:r>
              <a:rPr lang="en-US" altLang="zh-CN" sz="2400" b="0" i="1" u="none" strike="noStrike" kern="14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 b </a:t>
            </a: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＋</a:t>
            </a:r>
            <a:r>
              <a:rPr lang="en-US" altLang="zh-CN" sz="2400" b="0" i="1" u="none" strike="noStrike" kern="14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 a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sp>
        <p:nvSpPr>
          <p:cNvPr id="239" name="矩形"/>
          <p:cNvSpPr/>
          <p:nvPr/>
        </p:nvSpPr>
        <p:spPr>
          <a:xfrm>
            <a:off x="4187259" y="4535146"/>
            <a:ext cx="5804932" cy="453389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加法</a:t>
            </a:r>
            <a:r>
              <a:rPr lang="zh-CN" altLang="en-US" sz="2400" b="0" i="0" u="none" strike="noStrike" kern="1400" cap="none" spc="0" baseline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结合律：</a:t>
            </a: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（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a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＋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zh-CN" altLang="en-US" sz="2400" b="0" i="0" u="none" strike="noStrike" kern="14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）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＋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＝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 a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cs typeface="Calibri" charset="0"/>
                <a:sym typeface="宋体" charset="0"/>
              </a:rPr>
              <a:t>＋</a:t>
            </a:r>
            <a:r>
              <a:rPr lang="en-US" altLang="zh-CN" sz="2400" b="0" i="0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 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（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b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＋</a:t>
            </a:r>
            <a:r>
              <a:rPr lang="en-US" altLang="zh-CN" sz="2400" b="0" i="1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c</a:t>
            </a:r>
            <a:r>
              <a:rPr lang="zh-CN" altLang="en-US" sz="2400" b="0" i="0" u="none" strike="noStrike" kern="1400" cap="none" spc="0" baseline="0">
                <a:solidFill>
                  <a:srgbClr val="00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  <a:sym typeface="宋体" charset="0"/>
              </a:rPr>
              <a:t>）</a:t>
            </a:r>
            <a:endParaRPr lang="zh-CN" altLang="en-US" sz="2400" b="0" i="0" u="none" strike="noStrike" kern="1200" cap="none" spc="0" baseline="0">
              <a:solidFill>
                <a:srgbClr val="00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/>
      <p:bldP spid="230" grpId="0"/>
      <p:bldP spid="229" grpId="0" animBg="1"/>
      <p:bldP spid="238" grpId="0"/>
      <p:bldP spid="239" grpId="0"/>
      <p:bldP spid="235" grpId="0"/>
      <p:bldP spid="232" grpId="0"/>
      <p:bldP spid="236" grpId="0"/>
      <p:bldP spid="233" grpId="0"/>
      <p:bldP spid="237" grpId="0"/>
      <p:bldP spid="2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矩形" hidden="1"/>
          <p:cNvSpPr/>
          <p:nvPr/>
        </p:nvSpPr>
        <p:spPr>
          <a:xfrm>
            <a:off x="6188868" y="97468"/>
            <a:ext cx="1970274" cy="523218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cs typeface="Calibri" charset="0"/>
              </a:rPr>
              <a:t>输入标题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黑体" pitchFamily="49" charset="-122"/>
              <a:ea typeface="黑体" pitchFamily="49" charset="-122"/>
              <a:cs typeface="Calibri" charset="0"/>
            </a:endParaRPr>
          </a:p>
        </p:txBody>
      </p:sp>
      <p:grpSp>
        <p:nvGrpSpPr>
          <p:cNvPr id="245" name="组合"/>
          <p:cNvGrpSpPr/>
          <p:nvPr/>
        </p:nvGrpSpPr>
        <p:grpSpPr>
          <a:xfrm>
            <a:off x="94461" y="3265580"/>
            <a:ext cx="1572903" cy="658425"/>
            <a:chOff x="94461" y="3265580"/>
            <a:chExt cx="1572903" cy="658425"/>
          </a:xfrm>
        </p:grpSpPr>
        <p:pic>
          <p:nvPicPr>
            <p:cNvPr id="243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3265580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44" name="矩形"/>
            <p:cNvSpPr/>
            <p:nvPr/>
          </p:nvSpPr>
          <p:spPr>
            <a:xfrm>
              <a:off x="166896" y="3337588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拓展练习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48" name="组合"/>
          <p:cNvGrpSpPr/>
          <p:nvPr/>
        </p:nvGrpSpPr>
        <p:grpSpPr>
          <a:xfrm>
            <a:off x="94461" y="4388726"/>
            <a:ext cx="1572903" cy="658425"/>
            <a:chOff x="94461" y="4388726"/>
            <a:chExt cx="1572903" cy="658425"/>
          </a:xfrm>
        </p:grpSpPr>
        <p:pic>
          <p:nvPicPr>
            <p:cNvPr id="246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4388726"/>
              <a:ext cx="1572903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47" name="矩形"/>
            <p:cNvSpPr/>
            <p:nvPr/>
          </p:nvSpPr>
          <p:spPr>
            <a:xfrm>
              <a:off x="166896" y="4460734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课堂小结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51" name="组合"/>
          <p:cNvGrpSpPr/>
          <p:nvPr/>
        </p:nvGrpSpPr>
        <p:grpSpPr>
          <a:xfrm>
            <a:off x="94461" y="5511872"/>
            <a:ext cx="1572903" cy="658424"/>
            <a:chOff x="94461" y="5511872"/>
            <a:chExt cx="1572903" cy="658424"/>
          </a:xfrm>
        </p:grpSpPr>
        <p:pic>
          <p:nvPicPr>
            <p:cNvPr id="249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1" y="5511872"/>
              <a:ext cx="1572903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50" name="矩形"/>
            <p:cNvSpPr/>
            <p:nvPr/>
          </p:nvSpPr>
          <p:spPr>
            <a:xfrm>
              <a:off x="166896" y="5583880"/>
              <a:ext cx="1461617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布置作业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54" name="组合"/>
          <p:cNvGrpSpPr/>
          <p:nvPr/>
        </p:nvGrpSpPr>
        <p:grpSpPr>
          <a:xfrm>
            <a:off x="94462" y="1019288"/>
            <a:ext cx="1572904" cy="658425"/>
            <a:chOff x="94462" y="1019288"/>
            <a:chExt cx="1572904" cy="658425"/>
          </a:xfrm>
        </p:grpSpPr>
        <p:pic>
          <p:nvPicPr>
            <p:cNvPr id="252" name="图片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462" y="1019288"/>
              <a:ext cx="1572904" cy="658425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53" name="矩形"/>
            <p:cNvSpPr/>
            <p:nvPr/>
          </p:nvSpPr>
          <p:spPr>
            <a:xfrm>
              <a:off x="168064" y="1102860"/>
              <a:ext cx="1461618" cy="453389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知识梳理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grpSp>
        <p:nvGrpSpPr>
          <p:cNvPr id="257" name="组合"/>
          <p:cNvGrpSpPr/>
          <p:nvPr/>
        </p:nvGrpSpPr>
        <p:grpSpPr>
          <a:xfrm>
            <a:off x="94462" y="2142434"/>
            <a:ext cx="1572904" cy="658424"/>
            <a:chOff x="94462" y="2142434"/>
            <a:chExt cx="1572904" cy="658424"/>
          </a:xfrm>
        </p:grpSpPr>
        <p:pic>
          <p:nvPicPr>
            <p:cNvPr id="255" name="图片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462" y="2142434"/>
              <a:ext cx="1572904" cy="658424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</p:pic>
        <p:sp>
          <p:nvSpPr>
            <p:cNvPr id="256" name="矩形"/>
            <p:cNvSpPr/>
            <p:nvPr/>
          </p:nvSpPr>
          <p:spPr>
            <a:xfrm>
              <a:off x="166469" y="2226006"/>
              <a:ext cx="1461618" cy="453390"/>
            </a:xfrm>
            <a:prstGeom prst="rect">
              <a:avLst/>
            </a:prstGeom>
            <a:noFill/>
            <a:ln w="12700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marL="0"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2400" b="1" i="0" u="none" strike="noStrike" kern="1200" cap="none" spc="0" baseline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000"/>
                      </a:srgbClr>
                    </a:outerShdw>
                  </a:effectLst>
                  <a:latin typeface="黑体" pitchFamily="49" charset="-122"/>
                  <a:ea typeface="黑体" pitchFamily="49" charset="-122"/>
                  <a:cs typeface="Calibri" charset="0"/>
                </a:rPr>
                <a:t>综合练习</a:t>
              </a:r>
              <a:endParaRPr lang="zh-CN" altLang="en-US" sz="2400" b="1" i="0" u="none" strike="noStrike" kern="1200" cap="none" spc="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Calibri" charset="0"/>
              </a:endParaRPr>
            </a:p>
          </p:txBody>
        </p:sp>
      </p:grpSp>
      <p:sp>
        <p:nvSpPr>
          <p:cNvPr id="258" name="直线"/>
          <p:cNvSpPr/>
          <p:nvPr/>
        </p:nvSpPr>
        <p:spPr>
          <a:xfrm>
            <a:off x="2782838" y="709455"/>
            <a:ext cx="8915400" cy="0"/>
          </a:xfrm>
          <a:prstGeom prst="line">
            <a:avLst/>
          </a:prstGeom>
          <a:noFill/>
          <a:ln w="9525" cap="flat" cmpd="sng">
            <a:solidFill>
              <a:srgbClr val="95B3D7"/>
            </a:solidFill>
            <a:prstDash val="solid"/>
            <a:round/>
          </a:ln>
        </p:spPr>
      </p:sp>
      <p:sp>
        <p:nvSpPr>
          <p:cNvPr id="259" name="矩形"/>
          <p:cNvSpPr/>
          <p:nvPr/>
        </p:nvSpPr>
        <p:spPr>
          <a:xfrm>
            <a:off x="2638822" y="942358"/>
            <a:ext cx="5411470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想一想，填一填。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0" name="矩形"/>
          <p:cNvSpPr/>
          <p:nvPr/>
        </p:nvSpPr>
        <p:spPr>
          <a:xfrm>
            <a:off x="2983864" y="1909128"/>
            <a:ext cx="113830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7×2=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1" name="矩形"/>
          <p:cNvSpPr/>
          <p:nvPr/>
        </p:nvSpPr>
        <p:spPr>
          <a:xfrm>
            <a:off x="2983864" y="2826703"/>
            <a:ext cx="1394332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0.7×2=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2" name="矩形"/>
          <p:cNvSpPr/>
          <p:nvPr/>
        </p:nvSpPr>
        <p:spPr>
          <a:xfrm>
            <a:off x="2983864" y="3774440"/>
            <a:ext cx="165036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0.7×0.2=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3" name="矩形"/>
          <p:cNvSpPr/>
          <p:nvPr/>
        </p:nvSpPr>
        <p:spPr>
          <a:xfrm>
            <a:off x="6060440" y="1909128"/>
            <a:ext cx="1138301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3×6=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4" name="矩形"/>
          <p:cNvSpPr/>
          <p:nvPr/>
        </p:nvSpPr>
        <p:spPr>
          <a:xfrm>
            <a:off x="6060440" y="2826703"/>
            <a:ext cx="139433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0.3×6=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5" name="矩形"/>
          <p:cNvSpPr/>
          <p:nvPr/>
        </p:nvSpPr>
        <p:spPr>
          <a:xfrm>
            <a:off x="6060440" y="3774440"/>
            <a:ext cx="1650363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0.3×0.6=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6" name="矩形"/>
          <p:cNvSpPr/>
          <p:nvPr/>
        </p:nvSpPr>
        <p:spPr>
          <a:xfrm>
            <a:off x="9070340" y="1909128"/>
            <a:ext cx="129476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15×2=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7" name="矩形"/>
          <p:cNvSpPr/>
          <p:nvPr/>
        </p:nvSpPr>
        <p:spPr>
          <a:xfrm>
            <a:off x="9070340" y="2826703"/>
            <a:ext cx="1361438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1.5×2=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8" name="矩形"/>
          <p:cNvSpPr/>
          <p:nvPr/>
        </p:nvSpPr>
        <p:spPr>
          <a:xfrm>
            <a:off x="9070340" y="3774440"/>
            <a:ext cx="161480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tx1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1.5×0.2=</a:t>
            </a:r>
            <a:endParaRPr lang="zh-CN" altLang="en-US" sz="2800" b="0" i="0" u="none" strike="noStrike" kern="1200" cap="none" spc="0" baseline="0">
              <a:solidFill>
                <a:schemeClr val="tx1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9" name="矩形"/>
          <p:cNvSpPr/>
          <p:nvPr/>
        </p:nvSpPr>
        <p:spPr>
          <a:xfrm>
            <a:off x="4083685" y="1909128"/>
            <a:ext cx="538479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14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0" name="矩形"/>
          <p:cNvSpPr/>
          <p:nvPr/>
        </p:nvSpPr>
        <p:spPr>
          <a:xfrm>
            <a:off x="4386580" y="2826703"/>
            <a:ext cx="60489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1.4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1" name="矩形"/>
          <p:cNvSpPr/>
          <p:nvPr/>
        </p:nvSpPr>
        <p:spPr>
          <a:xfrm>
            <a:off x="4592320" y="3774758"/>
            <a:ext cx="796925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0.14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2" name="矩形"/>
          <p:cNvSpPr/>
          <p:nvPr/>
        </p:nvSpPr>
        <p:spPr>
          <a:xfrm>
            <a:off x="7184390" y="1913890"/>
            <a:ext cx="538478" cy="521970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18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3" name="矩形"/>
          <p:cNvSpPr/>
          <p:nvPr/>
        </p:nvSpPr>
        <p:spPr>
          <a:xfrm>
            <a:off x="7422514" y="2829878"/>
            <a:ext cx="604899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1.8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4" name="矩形"/>
          <p:cNvSpPr/>
          <p:nvPr/>
        </p:nvSpPr>
        <p:spPr>
          <a:xfrm>
            <a:off x="7714615" y="3779203"/>
            <a:ext cx="796924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0.18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5" name="矩形"/>
          <p:cNvSpPr/>
          <p:nvPr/>
        </p:nvSpPr>
        <p:spPr>
          <a:xfrm>
            <a:off x="10351135" y="1929130"/>
            <a:ext cx="576452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30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6" name="矩形"/>
          <p:cNvSpPr/>
          <p:nvPr/>
        </p:nvSpPr>
        <p:spPr>
          <a:xfrm>
            <a:off x="10553700" y="2828290"/>
            <a:ext cx="384427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3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7" name="矩形"/>
          <p:cNvSpPr/>
          <p:nvPr/>
        </p:nvSpPr>
        <p:spPr>
          <a:xfrm>
            <a:off x="10741660" y="3774440"/>
            <a:ext cx="640460" cy="520065"/>
          </a:xfrm>
          <a:prstGeom prst="rect">
            <a:avLst/>
          </a:prstGeom>
          <a:noFill/>
          <a:ln w="12700" cap="flat" cmpd="sng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rgbClr val="FF0000"/>
                </a:solidFill>
                <a:latin typeface="Times New Roman" panose="02020603050405020304" pitchFamily="18" charset="0"/>
                <a:ea typeface="黑体" pitchFamily="49" charset="-122"/>
                <a:cs typeface="Times New Roman" panose="02020603050405020304" pitchFamily="18" charset="0"/>
              </a:rPr>
              <a:t>0.3</a:t>
            </a:r>
            <a:endParaRPr lang="zh-CN" altLang="en-US" sz="2800" b="0" i="0" u="none" strike="noStrike" kern="1200" cap="none" spc="0" baseline="0">
              <a:solidFill>
                <a:srgbClr val="FF0000"/>
              </a:solidFill>
              <a:latin typeface="Times New Roman" panose="02020603050405020304" pitchFamily="18" charset="0"/>
              <a:ea typeface="黑体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8" name="圆角矩形"/>
          <p:cNvSpPr/>
          <p:nvPr/>
        </p:nvSpPr>
        <p:spPr>
          <a:xfrm>
            <a:off x="4063365" y="1898015"/>
            <a:ext cx="665162" cy="584200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79" name="圆角矩形"/>
          <p:cNvSpPr/>
          <p:nvPr/>
        </p:nvSpPr>
        <p:spPr>
          <a:xfrm>
            <a:off x="4422775" y="2836545"/>
            <a:ext cx="665163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0" name="圆角矩形"/>
          <p:cNvSpPr/>
          <p:nvPr/>
        </p:nvSpPr>
        <p:spPr>
          <a:xfrm>
            <a:off x="7122795" y="1861820"/>
            <a:ext cx="665163" cy="584200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1" name="圆角矩形"/>
          <p:cNvSpPr/>
          <p:nvPr/>
        </p:nvSpPr>
        <p:spPr>
          <a:xfrm>
            <a:off x="7451090" y="2818130"/>
            <a:ext cx="665163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2" name="圆角矩形"/>
          <p:cNvSpPr/>
          <p:nvPr/>
        </p:nvSpPr>
        <p:spPr>
          <a:xfrm>
            <a:off x="10285094" y="1913890"/>
            <a:ext cx="665163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3" name="圆角矩形"/>
          <p:cNvSpPr/>
          <p:nvPr/>
        </p:nvSpPr>
        <p:spPr>
          <a:xfrm>
            <a:off x="10458450" y="2820670"/>
            <a:ext cx="665163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4" name="圆角矩形"/>
          <p:cNvSpPr/>
          <p:nvPr/>
        </p:nvSpPr>
        <p:spPr>
          <a:xfrm>
            <a:off x="10703560" y="3727450"/>
            <a:ext cx="665163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5" name="圆角矩形"/>
          <p:cNvSpPr/>
          <p:nvPr/>
        </p:nvSpPr>
        <p:spPr>
          <a:xfrm>
            <a:off x="4601210" y="3744595"/>
            <a:ext cx="784224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  <p:sp>
        <p:nvSpPr>
          <p:cNvPr id="286" name="圆角矩形"/>
          <p:cNvSpPr/>
          <p:nvPr/>
        </p:nvSpPr>
        <p:spPr>
          <a:xfrm>
            <a:off x="7708900" y="3735705"/>
            <a:ext cx="828039" cy="584199"/>
          </a:xfrm>
          <a:prstGeom prst="roundRect">
            <a:avLst>
              <a:gd name="adj" fmla="val 16666"/>
            </a:avLst>
          </a:prstGeom>
          <a:noFill/>
          <a:ln w="9525" cap="flat" cmpd="sng">
            <a:solidFill>
              <a:srgbClr val="FF0066"/>
            </a:solidFill>
            <a:prstDash val="solid"/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 主题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Normal.eit</Template>
  <TotalTime>0</TotalTime>
  <Words>2095</Words>
  <Application>WPS 表格</Application>
  <PresentationFormat/>
  <Paragraphs>445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7" baseType="lpstr">
      <vt:lpstr>Arial</vt:lpstr>
      <vt:lpstr>宋体</vt:lpstr>
      <vt:lpstr>Wingdings</vt:lpstr>
      <vt:lpstr>Droid Sans</vt:lpstr>
      <vt:lpstr>苹方-简</vt:lpstr>
      <vt:lpstr>宋体</vt:lpstr>
      <vt:lpstr>汉仪书宋二KW</vt:lpstr>
      <vt:lpstr>黑体</vt:lpstr>
      <vt:lpstr>汉仪中黑KW</vt:lpstr>
      <vt:lpstr>Calibri</vt:lpstr>
      <vt:lpstr>Helvetica Neue</vt:lpstr>
      <vt:lpstr>Times New Roman</vt:lpstr>
      <vt:lpstr>仿宋</vt:lpstr>
      <vt:lpstr>楷体_GB2312</vt:lpstr>
      <vt:lpstr>Lucida Sans</vt:lpstr>
      <vt:lpstr>微软雅黑</vt:lpstr>
      <vt:lpstr>汉仪旗黑</vt:lpstr>
      <vt:lpstr>Arial Unicode MS</vt:lpstr>
      <vt:lpstr>方正仿宋_GBK</vt:lpstr>
      <vt:lpstr>汉仪楷体简</vt:lpstr>
      <vt:lpstr>Thonburi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葛玉梅</cp:lastModifiedBy>
  <cp:revision>2</cp:revision>
  <cp:lastPrinted>2023-06-27T10:48:55Z</cp:lastPrinted>
  <dcterms:created xsi:type="dcterms:W3CDTF">2023-06-27T10:48:55Z</dcterms:created>
  <dcterms:modified xsi:type="dcterms:W3CDTF">2023-06-27T10:48:55Z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72396EF59E24CF6A97BE9A647632C113</vt:lpwstr>
  </property>
  <property fmtid="{D5CDD505-2E9C-101B-9397-08002B2CF9AE}" pid="7" name="KSOProductBuildVer">
    <vt:lpwstr>2052-5.1.1.7676</vt:lpwstr>
  </property>
</Properties>
</file>