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/>
  <p:notesSz cx="6857365" cy="9143365"/>
  <p:kinsoku lang="zh-CN" invalStChars="!%),.:;?]}¨·ˇˉ་―‖’”…‰∶、。〃々〉》」』】〕〗！＂＇％），．：；？］｀｜｝～￠" invalEndChars="([{·‘“〈《「『【〔〖（．［｛￡￥"/>
  <p:defaultTextStyle>
    <a:defPPr>
      <a:defRPr lang="zh-CN"/>
    </a:defPPr>
    <a:lvl1pPr marL="0" indent="0" algn="l" defTabSz="914400" eaLnBrk="1" fontAlgn="base" hangingPunct="1">
      <a:lnSpc>
        <a:spcPct val="100000"/>
      </a:lnSpc>
      <a:spcBef>
        <a:spcPts val="0"/>
      </a:spcBef>
      <a:spcAft>
        <a:spcPts val="0"/>
      </a:spcAft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itchFamily="2" charset="-122"/>
      </a:defRPr>
    </a:lvl1pPr>
    <a:lvl2pPr marL="457200" indent="0" algn="l" defTabSz="914400" eaLnBrk="1" fontAlgn="base" hangingPunct="1">
      <a:lnSpc>
        <a:spcPct val="100000"/>
      </a:lnSpc>
      <a:spcBef>
        <a:spcPts val="0"/>
      </a:spcBef>
      <a:spcAft>
        <a:spcPts val="0"/>
      </a:spcAft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itchFamily="2" charset="-122"/>
      </a:defRPr>
    </a:lvl2pPr>
    <a:lvl3pPr marL="914400" indent="0" algn="l" defTabSz="914400" eaLnBrk="1" fontAlgn="base" hangingPunct="1">
      <a:lnSpc>
        <a:spcPct val="100000"/>
      </a:lnSpc>
      <a:spcBef>
        <a:spcPts val="0"/>
      </a:spcBef>
      <a:spcAft>
        <a:spcPts val="0"/>
      </a:spcAft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itchFamily="2" charset="-122"/>
      </a:defRPr>
    </a:lvl3pPr>
    <a:lvl4pPr marL="1371600" indent="0" algn="l" defTabSz="914400" eaLnBrk="1" fontAlgn="base" hangingPunct="1">
      <a:lnSpc>
        <a:spcPct val="100000"/>
      </a:lnSpc>
      <a:spcBef>
        <a:spcPts val="0"/>
      </a:spcBef>
      <a:spcAft>
        <a:spcPts val="0"/>
      </a:spcAft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itchFamily="2" charset="-122"/>
      </a:defRPr>
    </a:lvl4pPr>
    <a:lvl5pPr marL="1828800" indent="0" algn="l" defTabSz="914400" eaLnBrk="1" fontAlgn="base" hangingPunct="1">
      <a:lnSpc>
        <a:spcPct val="100000"/>
      </a:lnSpc>
      <a:spcBef>
        <a:spcPts val="0"/>
      </a:spcBef>
      <a:spcAft>
        <a:spcPts val="0"/>
      </a:spcAft>
      <a:buNone/>
      <a:defRPr sz="1800" b="0" i="0" u="none" baseline="0">
        <a:solidFill>
          <a:schemeClr val="tx1"/>
        </a:solidFill>
        <a:latin typeface="Arial" panose="020B0604020202020204" pitchFamily="34" charset="0"/>
        <a:ea typeface="宋体" pitchFamily="2" charset="-122"/>
      </a:defRPr>
    </a:lvl5pPr>
    <a:lvl6pPr defTabSz="914400" fontAlgn="base" hangingPunct="0"/>
    <a:lvl7pPr defTabSz="914400" fontAlgn="base" hangingPunct="0"/>
    <a:lvl8pPr defTabSz="914400" fontAlgn="base" hangingPunct="0"/>
    <a:lvl9pPr defTabSz="914400" fontAlgn="base" hangingPunct="0"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9" autoAdjust="0"/>
  </p:normalViewPr>
  <p:slideViewPr>
    <p:cSldViewPr>
      <p:cViewPr varScale="1">
        <p:scale>
          <a:sx n="112" d="100"/>
          <a:sy n="112" d="100"/>
        </p:scale>
        <p:origin x="0" y="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" d="100"/>
          <a:sy n="10" d="100"/>
        </p:scale>
        <p:origin x="0" y="0"/>
      </p:cViewPr>
      <p:guideLst/>
    </p:cSldViewPr>
  </p:notesViewPr>
  <p:gridSpacing cx="72009" cy="7200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4" name="文本框"/>
          <p:cNvSpPr>
            <a:spLocks noGrp="1"/>
          </p:cNvSpPr>
          <p:nvPr>
            <p:ph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zh-CN" altLang="en-US" sz="1200" kern="1200">
              <a:solidFill>
                <a:schemeClr val="tx1"/>
              </a:solidFill>
              <a:latin typeface="Calibri" charset="0"/>
              <a:ea typeface="宋体" pitchFamily="2" charset="-122"/>
              <a:cs typeface="Calibri" charset="0"/>
            </a:endParaRPr>
          </a:p>
        </p:txBody>
      </p:sp>
      <p:sp>
        <p:nvSpPr>
          <p:cNvPr id="5" name="文本框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fld id="{CAD2D6BD-DE1B-4B5F-8B41-2702339687B9}" type="datetime1">
              <a:rPr lang="zh-CN" altLang="en-US" sz="12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6" name="对象"/>
          <p:cNvSpPr>
            <a:spLocks noGrp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</a:ln>
        </p:spPr>
      </p:sp>
      <p:sp>
        <p:nvSpPr>
          <p:cNvPr id="7" name="文本框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 eaLnBrk="0" fontAlgn="base" hangingPunct="0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None/>
            </a:pPr>
            <a:r>
              <a:rPr lang="zh-CN" altLang="en-US" sz="1200">
                <a:solidFill>
                  <a:schemeClr val="tx1"/>
                </a:solidFill>
                <a:latin typeface="Calibri" charset="0"/>
                <a:ea typeface="宋体" pitchFamily="2" charset="-122"/>
              </a:rPr>
              <a:t>单击此处编辑母版文本样式</a:t>
            </a:r>
            <a:endParaRPr lang="en-US" altLang="zh-CN" sz="1200">
              <a:solidFill>
                <a:schemeClr val="tx1"/>
              </a:solidFill>
              <a:latin typeface="Calibri" charset="0"/>
              <a:ea typeface="宋体" pitchFamily="2" charset="-122"/>
            </a:endParaRPr>
          </a:p>
          <a:p>
            <a:pPr marL="457200" indent="0" algn="l" eaLnBrk="0" fontAlgn="base" hangingPunct="0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None/>
            </a:pPr>
            <a:r>
              <a:rPr lang="zh-CN" altLang="en-US" sz="1200">
                <a:solidFill>
                  <a:schemeClr val="tx1"/>
                </a:solidFill>
                <a:latin typeface="Calibri" charset="0"/>
                <a:ea typeface="宋体" pitchFamily="2" charset="-122"/>
              </a:rPr>
              <a:t>第二级</a:t>
            </a:r>
            <a:endParaRPr lang="en-US" altLang="zh-CN" sz="1200">
              <a:solidFill>
                <a:schemeClr val="tx1"/>
              </a:solidFill>
              <a:latin typeface="Calibri" charset="0"/>
              <a:ea typeface="宋体" pitchFamily="2" charset="-122"/>
            </a:endParaRPr>
          </a:p>
          <a:p>
            <a:pPr marL="914400" indent="0" algn="l" eaLnBrk="0" fontAlgn="base" hangingPunct="0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None/>
            </a:pPr>
            <a:r>
              <a:rPr lang="zh-CN" altLang="en-US" sz="1200">
                <a:solidFill>
                  <a:schemeClr val="tx1"/>
                </a:solidFill>
                <a:latin typeface="Calibri" charset="0"/>
                <a:ea typeface="宋体" pitchFamily="2" charset="-122"/>
              </a:rPr>
              <a:t>第三级</a:t>
            </a:r>
            <a:endParaRPr lang="en-US" altLang="zh-CN" sz="1200">
              <a:solidFill>
                <a:schemeClr val="tx1"/>
              </a:solidFill>
              <a:latin typeface="Calibri" charset="0"/>
              <a:ea typeface="宋体" pitchFamily="2" charset="-122"/>
            </a:endParaRPr>
          </a:p>
          <a:p>
            <a:pPr marL="1371600" indent="0" algn="l" eaLnBrk="0" fontAlgn="base" hangingPunct="0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None/>
            </a:pPr>
            <a:r>
              <a:rPr lang="zh-CN" altLang="en-US" sz="1200">
                <a:solidFill>
                  <a:schemeClr val="tx1"/>
                </a:solidFill>
                <a:latin typeface="Calibri" charset="0"/>
                <a:ea typeface="宋体" pitchFamily="2" charset="-122"/>
              </a:rPr>
              <a:t>第四级</a:t>
            </a:r>
            <a:endParaRPr lang="en-US" altLang="zh-CN" sz="1200">
              <a:solidFill>
                <a:schemeClr val="tx1"/>
              </a:solidFill>
              <a:latin typeface="Calibri" charset="0"/>
              <a:ea typeface="宋体" pitchFamily="2" charset="-122"/>
            </a:endParaRPr>
          </a:p>
          <a:p>
            <a:pPr marL="1828800" indent="0" algn="l" eaLnBrk="0" fontAlgn="base" hangingPunct="0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None/>
            </a:pPr>
            <a:r>
              <a:rPr lang="zh-CN" altLang="en-US" sz="1200">
                <a:solidFill>
                  <a:schemeClr val="tx1"/>
                </a:solidFill>
                <a:latin typeface="Calibri" charset="0"/>
                <a:ea typeface="宋体" pitchFamily="2" charset="-122"/>
              </a:rPr>
              <a:t>第五级</a:t>
            </a:r>
            <a:endParaRPr lang="zh-CN" altLang="en-US" sz="1200">
              <a:solidFill>
                <a:schemeClr val="tx1"/>
              </a:solidFill>
              <a:latin typeface="Calibri" charset="0"/>
              <a:ea typeface="宋体" pitchFamily="2" charset="-122"/>
            </a:endParaRPr>
          </a:p>
        </p:txBody>
      </p:sp>
      <p:sp>
        <p:nvSpPr>
          <p:cNvPr id="8" name="文本框"/>
          <p:cNvSpPr>
            <a:spLocks noGrp="1"/>
          </p:cNvSpPr>
          <p:nvPr>
            <p:ph type="ftr" idx="4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indent="0" algn="l" defTabSz="914400" fontAlgn="base" hangingPunct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0" cap="none" spc="0" baseline="0">
        <a:latin typeface="Droid Sans"/>
        <a:ea typeface="Droid Sans"/>
        <a:cs typeface="Lucida Sans"/>
      </a:defRPr>
    </a:lvl1pPr>
    <a:lvl2pPr marL="0" indent="0" algn="l" defTabSz="914400" fontAlgn="base" hangingPunct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0" cap="none" spc="0" baseline="0">
        <a:latin typeface="Droid Sans"/>
        <a:ea typeface="Droid Sans"/>
        <a:cs typeface="Lucida Sans"/>
      </a:defRPr>
    </a:lvl2pPr>
    <a:lvl3pPr marL="0" indent="0" algn="l" defTabSz="914400" fontAlgn="base" hangingPunct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0" cap="none" spc="0" baseline="0">
        <a:latin typeface="Droid Sans"/>
        <a:ea typeface="Droid Sans"/>
        <a:cs typeface="Lucida Sans"/>
      </a:defRPr>
    </a:lvl3pPr>
    <a:lvl4pPr marL="0" indent="0" algn="l" defTabSz="914400" fontAlgn="base" hangingPunct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0" cap="none" spc="0" baseline="0">
        <a:latin typeface="Droid Sans"/>
        <a:ea typeface="Droid Sans"/>
        <a:cs typeface="Lucida Sans"/>
      </a:defRPr>
    </a:lvl4pPr>
    <a:lvl5pPr marL="0" indent="0" algn="l" defTabSz="914400" fontAlgn="base" hangingPunct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0" cap="none" spc="0" baseline="0">
        <a:latin typeface="Droid Sans"/>
        <a:ea typeface="Droid Sans"/>
        <a:cs typeface="Lucida Sans"/>
      </a:defRPr>
    </a:lvl5pPr>
    <a:lvl6pPr marL="0" indent="0" algn="l" defTabSz="914400" fontAlgn="base" hangingPunct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0" cap="none" spc="0" baseline="0">
        <a:latin typeface="Droid Sans"/>
        <a:ea typeface="Droid Sans"/>
        <a:cs typeface="Lucida Sans"/>
      </a:defRPr>
    </a:lvl6pPr>
    <a:lvl7pPr marL="0" indent="0" algn="l" defTabSz="914400" fontAlgn="base" hangingPunct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0" cap="none" spc="0" baseline="0">
        <a:latin typeface="Droid Sans"/>
        <a:ea typeface="Droid Sans"/>
        <a:cs typeface="Lucida Sans"/>
      </a:defRPr>
    </a:lvl7pPr>
    <a:lvl8pPr marL="0" indent="0" algn="l" defTabSz="914400" fontAlgn="base" hangingPunct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0" cap="none" spc="0" baseline="0">
        <a:latin typeface="Droid Sans"/>
        <a:ea typeface="Droid Sans"/>
        <a:cs typeface="Lucida Sans"/>
      </a:defRPr>
    </a:lvl8pPr>
    <a:lvl9pPr marL="0" indent="0" algn="l" defTabSz="914400" fontAlgn="base" hangingPunct="0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0" cap="none" spc="0" baseline="0">
        <a:latin typeface="Droid Sans"/>
        <a:ea typeface="Droid Sans"/>
        <a:cs typeface="Lucida San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2" name="对象"/>
          <p:cNvSpPr>
            <a:spLocks noGrp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</a:ln>
        </p:spPr>
      </p:sp>
      <p:sp>
        <p:nvSpPr>
          <p:cNvPr id="23" name="文本框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47" name="对象"/>
          <p:cNvSpPr>
            <a:spLocks noGrp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</a:ln>
        </p:spPr>
      </p:sp>
      <p:sp>
        <p:nvSpPr>
          <p:cNvPr id="248" name="文本框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  <p:sp>
        <p:nvSpPr>
          <p:cNvPr id="261" name="对象"/>
          <p:cNvSpPr>
            <a:spLocks noGrp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</a:ln>
        </p:spPr>
      </p:sp>
      <p:sp>
        <p:nvSpPr>
          <p:cNvPr id="262" name="文本框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2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200" b="0" i="0" u="none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themeOverride" Target="../theme/themeOverride1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152400"/>
            <a:ext cx="1800225" cy="957263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pic>
        <p:nvPicPr>
          <p:cNvPr id="15" name="图片" descr="学科网 zxxk.com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365124"/>
            <a:ext cx="9525" cy="952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0" name="文本框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7" cy="18288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1440" tIns="0" rIns="18288" bIns="45720" anchor="t" anchorCtr="0"/>
          <a:lstStyle/>
          <a:p>
            <a:pPr marL="0" indent="0" algn="r" fontAlgn="base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5600" b="1" i="0" u="none" strike="noStrike" kern="1200" cap="none" spc="0" baseline="0">
                <a:solidFill>
                  <a:srgbClr val="B1B1B1"/>
                </a:solidFill>
                <a:effectLst>
                  <a:outerShdw blurRad="38100" dist="25400" dir="5400000" algn="tl">
                    <a:srgbClr val="000000">
                      <a:alpha val="43000"/>
                    </a:srgbClr>
                  </a:outerShdw>
                </a:effectLst>
                <a:latin typeface="等线 Light" pitchFamily="2" charset="-122"/>
                <a:ea typeface="等线 Light" pitchFamily="2" charset="-122"/>
                <a:cs typeface="等线 Light" pitchFamily="2" charset="-122"/>
              </a:rPr>
              <a:t>单击此处编辑母版标题样式</a:t>
            </a:r>
            <a:endParaRPr lang="zh-CN" altLang="en-US" sz="5600" b="1" i="0" u="none" strike="noStrike" kern="1200" cap="none" spc="0" baseline="0">
              <a:solidFill>
                <a:srgbClr val="B1B1B1"/>
              </a:solidFill>
              <a:effectLst>
                <a:outerShdw blurRad="38100" dist="25400" dir="5400000" algn="tl">
                  <a:srgbClr val="000000">
                    <a:alpha val="43000"/>
                  </a:srgbClr>
                </a:outerShdw>
              </a:effectLst>
              <a:latin typeface="等线 Light" pitchFamily="2" charset="-122"/>
              <a:ea typeface="等线 Light" pitchFamily="2" charset="-122"/>
              <a:cs typeface="等线 Light" pitchFamily="2" charset="-122"/>
            </a:endParaRPr>
          </a:p>
        </p:txBody>
      </p:sp>
      <p:sp>
        <p:nvSpPr>
          <p:cNvPr id="11" name="文本框"/>
          <p:cNvSpPr>
            <a:spLocks noGrp="1"/>
          </p:cNvSpPr>
          <p:nvPr>
            <p:ph type="subTitle" idx="1"/>
          </p:nvPr>
        </p:nvSpPr>
        <p:spPr>
          <a:xfrm>
            <a:off x="533400" y="3228535"/>
            <a:ext cx="7854695" cy="17526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0" tIns="45720" rIns="18288" bIns="45720" anchor="t" anchorCtr="0"/>
          <a:lstStyle/>
          <a:p>
            <a:pPr marL="0" indent="0" algn="r" fontAlgn="base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等线" charset="0"/>
                <a:ea typeface="Malgun Gothic" pitchFamily="34" charset="-127"/>
                <a:cs typeface="Lucida Sans"/>
              </a:rPr>
              <a:t>单击此处编辑母版副标题样式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等线" charset="0"/>
              <a:ea typeface="Malgun Gothic" pitchFamily="34" charset="-127"/>
              <a:cs typeface="Lucida Sans"/>
            </a:endParaRPr>
          </a:p>
        </p:txBody>
      </p:sp>
      <p:sp>
        <p:nvSpPr>
          <p:cNvPr id="12" name="文本框"/>
          <p:cNvSpPr>
            <a:spLocks noGrp="1"/>
          </p:cNvSpPr>
          <p:nvPr>
            <p:ph type="dt" idx="10"/>
          </p:nvPr>
        </p:nvSpPr>
        <p:spPr>
          <a:xfrm>
            <a:off x="457200" y="6356349"/>
            <a:ext cx="2133600" cy="36512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fld id="{CAD2D6BD-DE1B-4B5F-8B41-2702339687B9}" type="datetime1">
              <a:rPr lang="zh-CN" altLang="en-US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8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3" name="文本框"/>
          <p:cNvSpPr>
            <a:spLocks noGrp="1"/>
          </p:cNvSpPr>
          <p:nvPr>
            <p:ph type="ftr"/>
          </p:nvPr>
        </p:nvSpPr>
        <p:spPr>
          <a:xfrm>
            <a:off x="2667000" y="6356349"/>
            <a:ext cx="3352800" cy="36512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</a:pPr>
            <a:endParaRPr lang="zh-CN" altLang="en-US" sz="18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4" name="文本框"/>
          <p:cNvSpPr>
            <a:spLocks noGrp="1"/>
          </p:cNvSpPr>
          <p:nvPr>
            <p:ph type="sldNum"/>
          </p:nvPr>
        </p:nvSpPr>
        <p:spPr>
          <a:xfrm>
            <a:off x="7924800" y="6356349"/>
            <a:ext cx="762000" cy="36512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</a:fld>
            <a:endParaRPr lang="zh-CN" altLang="en-US" sz="18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152400"/>
            <a:ext cx="1800225" cy="957263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pic>
        <p:nvPicPr>
          <p:cNvPr id="26" name="图片" descr="学科网 zxxk.com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365124"/>
            <a:ext cx="9525" cy="952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4" name="文本框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fontAlgn="base"/>
            <a:r>
              <a:rPr lang="zh-CN" altLang="en-US" strike="noStrike">
                <a:latin typeface="黑体" pitchFamily="49" charset="-122"/>
                <a:ea typeface="黑体" pitchFamily="49" charset="-122"/>
              </a:rPr>
              <a:t>单击此处编辑母版标题样式</a:t>
            </a:r>
            <a:endParaRPr lang="zh-CN" altLang="en-US" strike="noStrike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5" name="文本框"/>
          <p:cNvSpPr>
            <a:spLocks noGrp="1"/>
          </p:cNvSpPr>
          <p:nvPr>
            <p:ph type="body" idx="1"/>
          </p:nvPr>
        </p:nvSpPr>
        <p:spPr>
          <a:xfrm>
            <a:off x="1236662" y="1111250"/>
            <a:ext cx="6629400" cy="4525963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fontAlgn="base"/>
            <a:r>
              <a:rPr lang="zh-CN" altLang="en-US" strike="noStrike">
                <a:latin typeface="黑体" pitchFamily="49" charset="-122"/>
                <a:ea typeface="黑体" pitchFamily="49" charset="-122"/>
              </a:rPr>
              <a:t>单击此处编辑母版文本样式</a:t>
            </a:r>
            <a:endParaRPr lang="en-US" altLang="zh-CN" strike="noStrike">
              <a:latin typeface="黑体" pitchFamily="49" charset="-122"/>
              <a:ea typeface="黑体" pitchFamily="49" charset="-122"/>
            </a:endParaRPr>
          </a:p>
          <a:p>
            <a:pPr lvl="1" fontAlgn="base"/>
            <a:r>
              <a:rPr lang="zh-CN" altLang="en-US" strike="noStrike">
                <a:latin typeface="黑体" pitchFamily="49" charset="-122"/>
                <a:ea typeface="黑体" pitchFamily="49" charset="-122"/>
              </a:rPr>
              <a:t>第二级</a:t>
            </a:r>
            <a:endParaRPr lang="en-US" altLang="zh-CN" strike="noStrike">
              <a:latin typeface="黑体" pitchFamily="49" charset="-122"/>
              <a:ea typeface="黑体" pitchFamily="49" charset="-122"/>
            </a:endParaRPr>
          </a:p>
          <a:p>
            <a:pPr lvl="2" fontAlgn="base"/>
            <a:r>
              <a:rPr lang="zh-CN" altLang="en-US" strike="noStrike">
                <a:latin typeface="黑体" pitchFamily="49" charset="-122"/>
                <a:ea typeface="黑体" pitchFamily="49" charset="-122"/>
              </a:rPr>
              <a:t>第三级</a:t>
            </a:r>
            <a:endParaRPr lang="en-US" altLang="zh-CN" strike="noStrike">
              <a:latin typeface="黑体" pitchFamily="49" charset="-122"/>
              <a:ea typeface="黑体" pitchFamily="49" charset="-122"/>
            </a:endParaRPr>
          </a:p>
          <a:p>
            <a:pPr lvl="3" fontAlgn="base"/>
            <a:r>
              <a:rPr lang="zh-CN" altLang="en-US" strike="noStrike">
                <a:latin typeface="黑体" pitchFamily="49" charset="-122"/>
                <a:ea typeface="黑体" pitchFamily="49" charset="-122"/>
              </a:rPr>
              <a:t>第四级</a:t>
            </a:r>
            <a:endParaRPr lang="en-US" altLang="zh-CN" strike="noStrike">
              <a:latin typeface="黑体" pitchFamily="49" charset="-122"/>
              <a:ea typeface="黑体" pitchFamily="49" charset="-122"/>
            </a:endParaRPr>
          </a:p>
          <a:p>
            <a:pPr lvl="4" fontAlgn="base"/>
            <a:r>
              <a:rPr lang="zh-CN" altLang="en-US" strike="noStrike">
                <a:latin typeface="黑体" pitchFamily="49" charset="-122"/>
                <a:ea typeface="黑体" pitchFamily="49" charset="-122"/>
              </a:rPr>
              <a:t>第五级</a:t>
            </a:r>
            <a:endParaRPr lang="zh-CN" altLang="en-US" strike="noStrike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文本框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239000" y="152400"/>
            <a:ext cx="1800225" cy="957263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pic>
        <p:nvPicPr>
          <p:cNvPr id="3" name="图片" descr="学科网 zxxk.com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838200" y="365124"/>
            <a:ext cx="9525" cy="952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indent="0" algn="l" defTabSz="914400" eaLnBrk="0" fontAlgn="base" hangingPunct="0">
        <a:lnSpc>
          <a:spcPct val="90000"/>
        </a:lnSpc>
        <a:spcBef>
          <a:spcPts val="0"/>
        </a:spcBef>
        <a:spcAft>
          <a:spcPts val="0"/>
        </a:spcAft>
        <a:buNone/>
        <a:defRPr sz="4400" kern="1200">
          <a:solidFill>
            <a:schemeClr val="tx1"/>
          </a:solidFill>
          <a:latin typeface="等线 Light" pitchFamily="2" charset="-122"/>
          <a:ea typeface="Malgun Gothic" pitchFamily="34" charset="-127"/>
          <a:cs typeface="等线 Light" pitchFamily="2" charset="-122"/>
        </a:defRPr>
      </a:lvl1pPr>
    </p:titleStyle>
    <p:bodyStyle>
      <a:lvl1pPr marL="228600" indent="-228600" algn="l" defTabSz="914400" eaLnBrk="0" fontAlgn="base" hangingPunct="0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等线" charset="0"/>
          <a:ea typeface="Malgun Gothic" pitchFamily="34" charset="-127"/>
          <a:cs typeface="等线" charset="0"/>
        </a:defRPr>
      </a:lvl1pPr>
      <a:lvl2pPr marL="685800" indent="-228600" algn="l" defTabSz="914400" eaLnBrk="0" fontAlgn="base" hangingPunct="0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等线" charset="0"/>
          <a:ea typeface="Malgun Gothic" pitchFamily="34" charset="-127"/>
          <a:cs typeface="等线" charset="0"/>
        </a:defRPr>
      </a:lvl2pPr>
      <a:lvl3pPr marL="1143000" indent="-228600" algn="l" defTabSz="914400" eaLnBrk="0" fontAlgn="base" hangingPunct="0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等线" charset="0"/>
          <a:ea typeface="Malgun Gothic" pitchFamily="34" charset="-127"/>
          <a:cs typeface="等线" charset="0"/>
        </a:defRPr>
      </a:lvl3pPr>
      <a:lvl4pPr marL="1600200" indent="-228600" algn="l" defTabSz="914400" eaLnBrk="0" fontAlgn="base" hangingPunct="0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等线" charset="0"/>
          <a:ea typeface="Malgun Gothic" pitchFamily="34" charset="-127"/>
          <a:cs typeface="等线" charset="0"/>
        </a:defRPr>
      </a:lvl4pPr>
      <a:lvl5pPr marL="2057400" indent="-228600" algn="l" defTabSz="914400" eaLnBrk="0" fontAlgn="base" hangingPunct="0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等线" charset="0"/>
          <a:ea typeface="Malgun Gothic" pitchFamily="34" charset="-127"/>
          <a:cs typeface="等线" charset="0"/>
        </a:defRPr>
      </a:lvl5pPr>
      <a:lvl6pPr marL="25146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等线" charset="0"/>
          <a:ea typeface="等线" charset="0"/>
          <a:cs typeface="等线" charset="0"/>
        </a:defRPr>
      </a:lvl6pPr>
      <a:lvl7pPr marL="29718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等线" charset="0"/>
          <a:ea typeface="等线" charset="0"/>
          <a:cs typeface="等线" charset="0"/>
        </a:defRPr>
      </a:lvl7pPr>
      <a:lvl8pPr marL="34290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等线" charset="0"/>
          <a:ea typeface="等线" charset="0"/>
          <a:cs typeface="等线" charset="0"/>
        </a:defRPr>
      </a:lvl8pPr>
      <a:lvl9pPr marL="3429000" indent="-228600" algn="l" defTabSz="914400" eaLnBrk="1" fontAlgn="auto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等线" charset="0"/>
          <a:ea typeface="等线" charset="0"/>
          <a:cs typeface="等线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png"/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" descr="QQ截图2020032817343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3" y="0"/>
            <a:ext cx="9144000" cy="68580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8" name="矩形"/>
          <p:cNvSpPr/>
          <p:nvPr/>
        </p:nvSpPr>
        <p:spPr>
          <a:xfrm>
            <a:off x="611187" y="2133600"/>
            <a:ext cx="7740650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600" b="1" i="0" u="none" strike="noStrike" kern="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Lucida Sans"/>
              </a:rPr>
              <a:t>第五单元 </a:t>
            </a:r>
            <a:r>
              <a:rPr lang="zh-CN" altLang="en-US" sz="3600" b="1" i="0" u="none" strike="noStrike" kern="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Lucida Sans"/>
              </a:rPr>
              <a:t>《</a:t>
            </a:r>
            <a:r>
              <a:rPr lang="zh-CN" altLang="en-US" sz="3600" b="1" i="0" u="none" strike="noStrike" kern="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Lucida Sans"/>
              </a:rPr>
              <a:t>认识方程</a:t>
            </a:r>
            <a:r>
              <a:rPr lang="zh-CN" altLang="en-US" sz="3600" b="1" i="0" u="none" strike="noStrike" kern="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Lucida Sans"/>
              </a:rPr>
              <a:t>》</a:t>
            </a:r>
            <a:r>
              <a:rPr lang="zh-CN" altLang="en-US" sz="3600" b="1" i="0" u="none" strike="noStrike" kern="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Lucida Sans"/>
              </a:rPr>
              <a:t>整理与复习</a:t>
            </a:r>
            <a:endParaRPr lang="zh-CN" altLang="en-US" sz="3600" b="1" i="0" u="none" strike="noStrike" kern="0" cap="none" spc="0" baseline="0">
              <a:solidFill>
                <a:srgbClr val="FF0000"/>
              </a:solidFill>
              <a:latin typeface="等线" charset="0"/>
              <a:ea typeface="等线" charset="0"/>
              <a:cs typeface="Lucida Sans"/>
            </a:endParaRPr>
          </a:p>
        </p:txBody>
      </p:sp>
      <p:sp>
        <p:nvSpPr>
          <p:cNvPr id="19" name="直线"/>
          <p:cNvSpPr/>
          <p:nvPr/>
        </p:nvSpPr>
        <p:spPr>
          <a:xfrm flipV="1">
            <a:off x="611187" y="2781300"/>
            <a:ext cx="7499350" cy="14287"/>
          </a:xfrm>
          <a:prstGeom prst="lin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20" name="矩形"/>
          <p:cNvSpPr/>
          <p:nvPr/>
        </p:nvSpPr>
        <p:spPr>
          <a:xfrm>
            <a:off x="900113" y="2997200"/>
            <a:ext cx="7029450" cy="5772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0" cap="none" spc="0" baseline="0">
                <a:solidFill>
                  <a:schemeClr val="bg1"/>
                </a:solidFill>
                <a:latin typeface="仿宋" pitchFamily="49" charset="-122"/>
                <a:ea typeface="仿宋" pitchFamily="49" charset="-122"/>
                <a:cs typeface="Lucida Sans"/>
              </a:rPr>
              <a:t>北师大版   四年级下册数学</a:t>
            </a:r>
            <a:endParaRPr lang="zh-CN" altLang="en-US" sz="3200" b="1" i="0" u="none" strike="noStrike" kern="0" cap="none" spc="0" baseline="0">
              <a:solidFill>
                <a:schemeClr val="bg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39" name="双波形"/>
          <p:cNvSpPr/>
          <p:nvPr/>
        </p:nvSpPr>
        <p:spPr>
          <a:xfrm>
            <a:off x="468312" y="1125538"/>
            <a:ext cx="1357312" cy="555625"/>
          </a:xfrm>
          <a:prstGeom prst="doubleWave">
            <a:avLst>
              <a:gd name="adj1" fmla="val 6250"/>
              <a:gd name="adj2" fmla="val -10000"/>
            </a:avLst>
          </a:prstGeom>
          <a:gradFill rotWithShape="1">
            <a:gsLst>
              <a:gs pos="0">
                <a:srgbClr val="AFAFAF">
                  <a:alpha val="100000"/>
                </a:srgbClr>
              </a:gs>
              <a:gs pos="50000">
                <a:srgbClr val="A5A5A5">
                  <a:alpha val="100000"/>
                </a:srgbClr>
              </a:gs>
              <a:gs pos="100000">
                <a:srgbClr val="929292">
                  <a:alpha val="100000"/>
                </a:srgbClr>
              </a:gs>
            </a:gsLst>
            <a:lin ang="5400000" scaled="1"/>
          </a:gradFill>
          <a:ln w="6350" cap="flat" cmpd="sng">
            <a:solidFill>
              <a:srgbClr val="A5A5A5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ct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Lucida Sans"/>
              </a:rPr>
              <a:t>注意：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等线" charset="0"/>
              <a:ea typeface="等线" charset="0"/>
              <a:cs typeface="Lucida Sans"/>
            </a:endParaRPr>
          </a:p>
        </p:txBody>
      </p:sp>
      <p:sp>
        <p:nvSpPr>
          <p:cNvPr id="140" name="矩形"/>
          <p:cNvSpPr/>
          <p:nvPr/>
        </p:nvSpPr>
        <p:spPr>
          <a:xfrm>
            <a:off x="539750" y="1916113"/>
            <a:ext cx="5545138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1</a:t>
            </a: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、解方程的时候要写“    ”。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41" name="矩形"/>
          <p:cNvSpPr/>
          <p:nvPr/>
        </p:nvSpPr>
        <p:spPr>
          <a:xfrm>
            <a:off x="3851275" y="1916113"/>
            <a:ext cx="795951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accent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解：</a:t>
            </a:r>
            <a:endParaRPr lang="zh-CN" altLang="en-US" sz="2400" b="1" i="0" u="none" strike="noStrike" kern="0" cap="none" spc="0" baseline="0">
              <a:solidFill>
                <a:schemeClr val="accent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42" name="矩形"/>
          <p:cNvSpPr/>
          <p:nvPr/>
        </p:nvSpPr>
        <p:spPr>
          <a:xfrm>
            <a:off x="611187" y="3141663"/>
            <a:ext cx="5161983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2</a:t>
            </a: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、解方程的过程中“    ”要对齐。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43" name="矩形"/>
          <p:cNvSpPr/>
          <p:nvPr/>
        </p:nvSpPr>
        <p:spPr>
          <a:xfrm>
            <a:off x="3779838" y="3141663"/>
            <a:ext cx="369189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accent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=</a:t>
            </a:r>
            <a:endParaRPr lang="zh-CN" altLang="en-US" sz="2400" b="1" i="0" u="none" strike="noStrike" kern="0" cap="none" spc="0" baseline="0">
              <a:solidFill>
                <a:schemeClr val="accent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grpSp>
        <p:nvGrpSpPr>
          <p:cNvPr id="146" name="组合"/>
          <p:cNvGrpSpPr/>
          <p:nvPr/>
        </p:nvGrpSpPr>
        <p:grpSpPr>
          <a:xfrm>
            <a:off x="250825" y="260350"/>
            <a:ext cx="2879725" cy="792163"/>
            <a:chOff x="250825" y="260350"/>
            <a:chExt cx="2879725" cy="792163"/>
          </a:xfrm>
        </p:grpSpPr>
        <p:sp>
          <p:nvSpPr>
            <p:cNvPr id="144" name="横卷形"/>
            <p:cNvSpPr/>
            <p:nvPr/>
          </p:nvSpPr>
          <p:spPr>
            <a:xfrm>
              <a:off x="250825" y="260350"/>
              <a:ext cx="2879725" cy="792163"/>
            </a:xfrm>
            <a:prstGeom prst="horizontalScroll">
              <a:avLst>
                <a:gd name="adj" fmla="val 12500"/>
              </a:avLst>
            </a:prstGeom>
            <a:solidFill>
              <a:schemeClr val="bg1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</p:sp>
        <p:sp>
          <p:nvSpPr>
            <p:cNvPr id="145" name="矩形"/>
            <p:cNvSpPr/>
            <p:nvPr/>
          </p:nvSpPr>
          <p:spPr>
            <a:xfrm>
              <a:off x="369887" y="331787"/>
              <a:ext cx="2689225" cy="584200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3200" b="1" i="0" u="none" strike="noStrike" kern="0" cap="none" spc="0" baseline="0">
                  <a:solidFill>
                    <a:srgbClr val="FF33CC"/>
                  </a:solidFill>
                  <a:latin typeface="等线" charset="0"/>
                  <a:ea typeface="楷体_GB2312" pitchFamily="49" charset="-122"/>
                  <a:cs typeface="等线" charset="0"/>
                </a:rPr>
                <a:t>四、解 方 程</a:t>
              </a:r>
              <a:endParaRPr lang="zh-CN" altLang="en-US" sz="3200" b="1" i="0" u="none" strike="noStrike" kern="0" cap="none" spc="0" baseline="0">
                <a:solidFill>
                  <a:srgbClr val="FF33CC"/>
                </a:solidFill>
                <a:latin typeface="等线" charset="0"/>
                <a:ea typeface="楷体_GB2312" pitchFamily="49" charset="-122"/>
                <a:cs typeface="等线" charset="0"/>
              </a:endParaRPr>
            </a:p>
          </p:txBody>
        </p:sp>
      </p:grpSp>
      <p:sp>
        <p:nvSpPr>
          <p:cNvPr id="147" name="矩形"/>
          <p:cNvSpPr/>
          <p:nvPr/>
        </p:nvSpPr>
        <p:spPr>
          <a:xfrm>
            <a:off x="611187" y="4221163"/>
            <a:ext cx="5113336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3</a:t>
            </a: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、检验。（方程左右两边相等）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/>
      <p:bldP spid="141" grpId="0"/>
      <p:bldP spid="142" grpId="0"/>
      <p:bldP spid="143" grpId="0"/>
      <p:bldP spid="1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49" name="波形"/>
          <p:cNvSpPr/>
          <p:nvPr/>
        </p:nvSpPr>
        <p:spPr>
          <a:xfrm>
            <a:off x="0" y="0"/>
            <a:ext cx="1000124" cy="642938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C000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ct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FF00"/>
                </a:solidFill>
                <a:latin typeface="等线" charset="0"/>
                <a:ea typeface="等线" charset="0"/>
                <a:cs typeface="Lucida Sans"/>
              </a:rPr>
              <a:t>小练习</a:t>
            </a:r>
            <a:endParaRPr lang="zh-CN" altLang="en-US" sz="1800" b="1" i="0" u="none" strike="noStrike" kern="0" cap="none" spc="0" baseline="0">
              <a:solidFill>
                <a:srgbClr val="FFFF00"/>
              </a:solidFill>
              <a:latin typeface="等线" charset="0"/>
              <a:ea typeface="等线" charset="0"/>
              <a:cs typeface="Lucida Sans"/>
            </a:endParaRPr>
          </a:p>
        </p:txBody>
      </p:sp>
      <p:sp>
        <p:nvSpPr>
          <p:cNvPr id="150" name="矩形"/>
          <p:cNvSpPr/>
          <p:nvPr/>
        </p:nvSpPr>
        <p:spPr>
          <a:xfrm>
            <a:off x="571500" y="928688"/>
            <a:ext cx="1836963" cy="405764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chemeClr val="bg1"/>
                </a:solidFill>
                <a:latin typeface="仿宋" pitchFamily="49" charset="-122"/>
                <a:ea typeface="仿宋" pitchFamily="49" charset="-122"/>
                <a:cs typeface="等线" charset="0"/>
              </a:rPr>
              <a:t> 解下列方程：</a:t>
            </a:r>
            <a:endParaRPr lang="zh-CN" altLang="en-US" sz="2000" b="1" i="0" u="none" strike="noStrike" kern="0" cap="none" spc="0" baseline="0">
              <a:solidFill>
                <a:schemeClr val="bg1"/>
              </a:solidFill>
              <a:latin typeface="仿宋" pitchFamily="49" charset="-122"/>
              <a:ea typeface="仿宋" pitchFamily="49" charset="-122"/>
              <a:cs typeface="等线" charset="0"/>
            </a:endParaRPr>
          </a:p>
        </p:txBody>
      </p:sp>
      <p:sp>
        <p:nvSpPr>
          <p:cNvPr id="151" name="矩形"/>
          <p:cNvSpPr/>
          <p:nvPr/>
        </p:nvSpPr>
        <p:spPr>
          <a:xfrm>
            <a:off x="1619250" y="1484313"/>
            <a:ext cx="2324566" cy="7200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1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1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）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X+23.5=45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52" name="矩形"/>
          <p:cNvSpPr/>
          <p:nvPr/>
        </p:nvSpPr>
        <p:spPr>
          <a:xfrm>
            <a:off x="5795963" y="3933825"/>
            <a:ext cx="2172318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）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4X+9=249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53" name="矩形"/>
          <p:cNvSpPr/>
          <p:nvPr/>
        </p:nvSpPr>
        <p:spPr>
          <a:xfrm>
            <a:off x="0" y="4292600"/>
            <a:ext cx="1187450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</a:t>
            </a:r>
            <a:r>
              <a:rPr lang="en-US" altLang="zh-CN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</a:t>
            </a: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：</a:t>
            </a:r>
            <a:endParaRPr lang="zh-CN" altLang="en-US" sz="2400" b="1" i="0" u="none" strike="noStrike" kern="0" cap="none" spc="0" baseline="0">
              <a:solidFill>
                <a:srgbClr val="1108BC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54" name="矩形"/>
          <p:cNvSpPr/>
          <p:nvPr/>
        </p:nvSpPr>
        <p:spPr>
          <a:xfrm>
            <a:off x="900113" y="2133600"/>
            <a:ext cx="720724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解：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55" name="矩形"/>
          <p:cNvSpPr/>
          <p:nvPr/>
        </p:nvSpPr>
        <p:spPr>
          <a:xfrm>
            <a:off x="971550" y="4292600"/>
            <a:ext cx="795951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解：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56" name="矩形"/>
          <p:cNvSpPr/>
          <p:nvPr/>
        </p:nvSpPr>
        <p:spPr>
          <a:xfrm>
            <a:off x="1476375" y="2133600"/>
            <a:ext cx="4041774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X+23.5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－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23.5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45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－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23.5 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57" name="矩形"/>
          <p:cNvSpPr/>
          <p:nvPr/>
        </p:nvSpPr>
        <p:spPr>
          <a:xfrm>
            <a:off x="3203575" y="2492375"/>
            <a:ext cx="1105890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21.5 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58" name="矩形"/>
          <p:cNvSpPr/>
          <p:nvPr/>
        </p:nvSpPr>
        <p:spPr>
          <a:xfrm>
            <a:off x="6443663" y="2205038"/>
            <a:ext cx="795951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解：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59" name="矩形"/>
          <p:cNvSpPr/>
          <p:nvPr/>
        </p:nvSpPr>
        <p:spPr>
          <a:xfrm>
            <a:off x="1835150" y="4292600"/>
            <a:ext cx="2447924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4X+9-9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249-9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60" name="矩形"/>
          <p:cNvSpPr/>
          <p:nvPr/>
        </p:nvSpPr>
        <p:spPr>
          <a:xfrm>
            <a:off x="2484438" y="4652963"/>
            <a:ext cx="1105890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240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61" name="矩形"/>
          <p:cNvSpPr/>
          <p:nvPr/>
        </p:nvSpPr>
        <p:spPr>
          <a:xfrm>
            <a:off x="1908175" y="5013324"/>
            <a:ext cx="2103386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 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4X÷4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240÷4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62" name="矩形"/>
          <p:cNvSpPr/>
          <p:nvPr/>
        </p:nvSpPr>
        <p:spPr>
          <a:xfrm>
            <a:off x="2627313" y="5373687"/>
            <a:ext cx="801395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60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63" name="矩形"/>
          <p:cNvSpPr/>
          <p:nvPr/>
        </p:nvSpPr>
        <p:spPr>
          <a:xfrm>
            <a:off x="5219700" y="2205038"/>
            <a:ext cx="1259247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</a:t>
            </a:r>
            <a:r>
              <a:rPr lang="en-US" altLang="zh-CN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2</a:t>
            </a: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：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64" name="矩形"/>
          <p:cNvSpPr/>
          <p:nvPr/>
        </p:nvSpPr>
        <p:spPr>
          <a:xfrm>
            <a:off x="7380288" y="2133600"/>
            <a:ext cx="1562633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45-23.5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65" name="矩形"/>
          <p:cNvSpPr/>
          <p:nvPr/>
        </p:nvSpPr>
        <p:spPr>
          <a:xfrm>
            <a:off x="7380288" y="2420938"/>
            <a:ext cx="1105890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21.5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66" name="矩形"/>
          <p:cNvSpPr/>
          <p:nvPr/>
        </p:nvSpPr>
        <p:spPr>
          <a:xfrm>
            <a:off x="2843213" y="836613"/>
            <a:ext cx="3658013" cy="3581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：运用等式的基本性质解方程</a:t>
            </a:r>
            <a:endParaRPr lang="zh-CN" altLang="en-US" sz="1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67" name="矩形"/>
          <p:cNvSpPr/>
          <p:nvPr/>
        </p:nvSpPr>
        <p:spPr>
          <a:xfrm>
            <a:off x="2843213" y="1196975"/>
            <a:ext cx="8135936" cy="35813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2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：运用加、减、乘、除法各部分之间的关系解方程</a:t>
            </a:r>
            <a:endParaRPr lang="zh-CN" altLang="en-US" sz="1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68" name="左大括号"/>
          <p:cNvSpPr/>
          <p:nvPr/>
        </p:nvSpPr>
        <p:spPr>
          <a:xfrm>
            <a:off x="2700338" y="981074"/>
            <a:ext cx="142874" cy="504825"/>
          </a:xfrm>
          <a:prstGeom prst="leftBrace">
            <a:avLst>
              <a:gd name="adj1" fmla="val 88268"/>
              <a:gd name="adj2" fmla="val 50000"/>
            </a:avLst>
          </a:prstGeom>
          <a:noFill/>
          <a:ln w="22225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169" name="矩形"/>
          <p:cNvSpPr/>
          <p:nvPr/>
        </p:nvSpPr>
        <p:spPr>
          <a:xfrm>
            <a:off x="0" y="2133600"/>
            <a:ext cx="1042988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</a:t>
            </a:r>
            <a:r>
              <a:rPr lang="en-US" altLang="zh-CN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</a:t>
            </a: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：</a:t>
            </a:r>
            <a:endParaRPr lang="zh-CN" altLang="en-US" sz="2400" b="1" i="0" u="none" strike="noStrike" kern="0" cap="none" spc="0" baseline="0">
              <a:solidFill>
                <a:srgbClr val="1108BC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70" name="矩形"/>
          <p:cNvSpPr/>
          <p:nvPr/>
        </p:nvSpPr>
        <p:spPr>
          <a:xfrm>
            <a:off x="4859338" y="4292600"/>
            <a:ext cx="1246903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仿宋" pitchFamily="49" charset="-122"/>
                <a:ea typeface="仿宋" pitchFamily="49" charset="-122"/>
                <a:cs typeface="Lucida Sans"/>
              </a:rPr>
              <a:t>解法</a:t>
            </a:r>
            <a:r>
              <a:rPr lang="en-US" altLang="zh-CN" sz="2400" b="1" i="0" u="none" strike="noStrike" kern="0" cap="none" spc="0" baseline="0">
                <a:solidFill>
                  <a:srgbClr val="1108BC"/>
                </a:solidFill>
                <a:latin typeface="仿宋" pitchFamily="49" charset="-122"/>
                <a:ea typeface="仿宋" pitchFamily="49" charset="-122"/>
                <a:cs typeface="Lucida Sans"/>
              </a:rPr>
              <a:t>2</a:t>
            </a: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仿宋" pitchFamily="49" charset="-122"/>
                <a:ea typeface="仿宋" pitchFamily="49" charset="-122"/>
                <a:cs typeface="Lucida Sans"/>
              </a:rPr>
              <a:t>：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71" name="矩形"/>
          <p:cNvSpPr/>
          <p:nvPr/>
        </p:nvSpPr>
        <p:spPr>
          <a:xfrm>
            <a:off x="6011863" y="4292600"/>
            <a:ext cx="795951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解：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72" name="矩形"/>
          <p:cNvSpPr/>
          <p:nvPr/>
        </p:nvSpPr>
        <p:spPr>
          <a:xfrm>
            <a:off x="6875463" y="4292600"/>
            <a:ext cx="2447924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249-9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73" name="矩形"/>
          <p:cNvSpPr/>
          <p:nvPr/>
        </p:nvSpPr>
        <p:spPr>
          <a:xfrm>
            <a:off x="6875463" y="4652963"/>
            <a:ext cx="1105890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240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74" name="矩形"/>
          <p:cNvSpPr/>
          <p:nvPr/>
        </p:nvSpPr>
        <p:spPr>
          <a:xfrm>
            <a:off x="6875463" y="5013324"/>
            <a:ext cx="1509483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 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240÷4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75" name="矩形"/>
          <p:cNvSpPr/>
          <p:nvPr/>
        </p:nvSpPr>
        <p:spPr>
          <a:xfrm>
            <a:off x="7019925" y="5373687"/>
            <a:ext cx="801395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60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76" name="矩形"/>
          <p:cNvSpPr/>
          <p:nvPr/>
        </p:nvSpPr>
        <p:spPr>
          <a:xfrm>
            <a:off x="1331913" y="3933825"/>
            <a:ext cx="2172318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）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4X+9=249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77" name="矩形"/>
          <p:cNvSpPr/>
          <p:nvPr/>
        </p:nvSpPr>
        <p:spPr>
          <a:xfrm>
            <a:off x="5795963" y="1484313"/>
            <a:ext cx="2324566" cy="7200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1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1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）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X+23.5=45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grpSp>
        <p:nvGrpSpPr>
          <p:cNvPr id="180" name="组合"/>
          <p:cNvGrpSpPr/>
          <p:nvPr/>
        </p:nvGrpSpPr>
        <p:grpSpPr>
          <a:xfrm>
            <a:off x="0" y="2747963"/>
            <a:ext cx="4500563" cy="681037"/>
            <a:chOff x="0" y="2747963"/>
            <a:chExt cx="4500563" cy="681037"/>
          </a:xfrm>
        </p:grpSpPr>
        <p:pic>
          <p:nvPicPr>
            <p:cNvPr id="178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2747963"/>
              <a:ext cx="3708374" cy="681037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79" name="矩形"/>
            <p:cNvSpPr/>
            <p:nvPr/>
          </p:nvSpPr>
          <p:spPr>
            <a:xfrm>
              <a:off x="166620" y="2945197"/>
              <a:ext cx="4333943" cy="35814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21.5+23.5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＝</a:t>
              </a: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45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， </a:t>
              </a: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仿宋" pitchFamily="49" charset="-122"/>
                  <a:ea typeface="仿宋" pitchFamily="49" charset="-122"/>
                  <a:cs typeface="Lucida Sans"/>
                </a:rPr>
                <a:t>x=45 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对了。</a:t>
              </a:r>
              <a:endParaRPr lang="zh-CN" altLang="en-US" sz="1800" b="1" i="0" u="none" strike="noStrike" kern="0" cap="none" spc="0" baseline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Lucida Sans"/>
              </a:endParaRPr>
            </a:p>
          </p:txBody>
        </p:sp>
      </p:grpSp>
      <p:grpSp>
        <p:nvGrpSpPr>
          <p:cNvPr id="183" name="组合"/>
          <p:cNvGrpSpPr/>
          <p:nvPr/>
        </p:nvGrpSpPr>
        <p:grpSpPr>
          <a:xfrm>
            <a:off x="179387" y="5732462"/>
            <a:ext cx="4537075" cy="825499"/>
            <a:chOff x="179387" y="5732462"/>
            <a:chExt cx="4537075" cy="825499"/>
          </a:xfrm>
        </p:grpSpPr>
        <p:pic>
          <p:nvPicPr>
            <p:cNvPr id="181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387" y="5732462"/>
              <a:ext cx="3738459" cy="82549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82" name="矩形"/>
            <p:cNvSpPr/>
            <p:nvPr/>
          </p:nvSpPr>
          <p:spPr>
            <a:xfrm>
              <a:off x="347359" y="5971535"/>
              <a:ext cx="4369103" cy="35814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4×60+9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＝</a:t>
              </a: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249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， </a:t>
              </a: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仿宋" pitchFamily="49" charset="-122"/>
                  <a:ea typeface="仿宋" pitchFamily="49" charset="-122"/>
                  <a:cs typeface="Lucida Sans"/>
                </a:rPr>
                <a:t>x=60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对了。</a:t>
              </a:r>
              <a:endParaRPr lang="zh-CN" altLang="en-US" sz="1800" b="1" i="0" u="none" strike="noStrike" kern="0" cap="none" spc="0" baseline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Lucida Sans"/>
              </a:endParaRPr>
            </a:p>
          </p:txBody>
        </p:sp>
      </p:grpSp>
      <p:sp>
        <p:nvSpPr>
          <p:cNvPr id="184" name="矩形"/>
          <p:cNvSpPr/>
          <p:nvPr/>
        </p:nvSpPr>
        <p:spPr>
          <a:xfrm>
            <a:off x="468312" y="620713"/>
            <a:ext cx="1943100" cy="35813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课本</a:t>
            </a:r>
            <a:r>
              <a:rPr lang="en-US" altLang="zh-CN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75</a:t>
            </a:r>
            <a:r>
              <a:rPr lang="zh-CN" altLang="en-US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页，第</a:t>
            </a:r>
            <a:r>
              <a:rPr lang="en-US" altLang="zh-CN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5</a:t>
            </a:r>
            <a:r>
              <a:rPr lang="zh-CN" altLang="en-US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题</a:t>
            </a:r>
            <a:endParaRPr lang="zh-CN" altLang="en-US" sz="18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66" grpId="0"/>
      <p:bldP spid="167" grpId="0"/>
      <p:bldP spid="169" grpId="0"/>
      <p:bldP spid="154" grpId="0"/>
      <p:bldP spid="156" grpId="0"/>
      <p:bldP spid="157" grpId="0"/>
      <p:bldP spid="180" grpId="0" animBg="1"/>
      <p:bldP spid="163" grpId="0"/>
      <p:bldP spid="177" grpId="0"/>
      <p:bldP spid="158" grpId="0"/>
      <p:bldP spid="164" grpId="0"/>
      <p:bldP spid="165" grpId="0"/>
      <p:bldP spid="153" grpId="0"/>
      <p:bldP spid="155" grpId="0"/>
      <p:bldP spid="159" grpId="0"/>
      <p:bldP spid="160" grpId="0"/>
      <p:bldP spid="161" grpId="0"/>
      <p:bldP spid="162" grpId="0"/>
      <p:bldP spid="183" grpId="0" animBg="1"/>
      <p:bldP spid="170" grpId="0"/>
      <p:bldP spid="152" grpId="0"/>
      <p:bldP spid="171" grpId="0"/>
      <p:bldP spid="172" grpId="0"/>
      <p:bldP spid="173" grpId="0"/>
      <p:bldP spid="174" grpId="0"/>
      <p:bldP spid="1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86" name="波形"/>
          <p:cNvSpPr/>
          <p:nvPr/>
        </p:nvSpPr>
        <p:spPr>
          <a:xfrm>
            <a:off x="0" y="0"/>
            <a:ext cx="1000124" cy="642938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C000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ct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FF00"/>
                </a:solidFill>
                <a:latin typeface="等线" charset="0"/>
                <a:ea typeface="等线" charset="0"/>
                <a:cs typeface="Lucida Sans"/>
              </a:rPr>
              <a:t>小练习</a:t>
            </a:r>
            <a:endParaRPr lang="zh-CN" altLang="en-US" sz="1800" b="1" i="0" u="none" strike="noStrike" kern="0" cap="none" spc="0" baseline="0">
              <a:solidFill>
                <a:srgbClr val="FFFF00"/>
              </a:solidFill>
              <a:latin typeface="等线" charset="0"/>
              <a:ea typeface="等线" charset="0"/>
              <a:cs typeface="Lucida Sans"/>
            </a:endParaRPr>
          </a:p>
        </p:txBody>
      </p:sp>
      <p:sp>
        <p:nvSpPr>
          <p:cNvPr id="187" name="矩形"/>
          <p:cNvSpPr/>
          <p:nvPr/>
        </p:nvSpPr>
        <p:spPr>
          <a:xfrm>
            <a:off x="571500" y="928688"/>
            <a:ext cx="2090998" cy="405764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i="0" u="none" strike="noStrike" kern="0" cap="none" spc="0" baseline="0">
                <a:solidFill>
                  <a:schemeClr val="bg1"/>
                </a:solidFill>
                <a:latin typeface="仿宋" pitchFamily="49" charset="-122"/>
                <a:ea typeface="仿宋" pitchFamily="49" charset="-122"/>
                <a:cs typeface="等线" charset="0"/>
              </a:rPr>
              <a:t>5</a:t>
            </a:r>
            <a:r>
              <a:rPr lang="zh-CN" altLang="en-US" sz="2000" b="1" i="0" u="none" strike="noStrike" kern="0" cap="none" spc="0" baseline="0">
                <a:solidFill>
                  <a:schemeClr val="bg1"/>
                </a:solidFill>
                <a:latin typeface="仿宋" pitchFamily="49" charset="-122"/>
                <a:ea typeface="仿宋" pitchFamily="49" charset="-122"/>
                <a:cs typeface="等线" charset="0"/>
              </a:rPr>
              <a:t>、解下列方程：</a:t>
            </a:r>
            <a:endParaRPr lang="zh-CN" altLang="en-US" sz="2000" b="1" i="0" u="none" strike="noStrike" kern="0" cap="none" spc="0" baseline="0">
              <a:solidFill>
                <a:schemeClr val="bg1"/>
              </a:solidFill>
              <a:latin typeface="仿宋" pitchFamily="49" charset="-122"/>
              <a:ea typeface="仿宋" pitchFamily="49" charset="-122"/>
              <a:cs typeface="等线" charset="0"/>
            </a:endParaRPr>
          </a:p>
        </p:txBody>
      </p:sp>
      <p:sp>
        <p:nvSpPr>
          <p:cNvPr id="188" name="矩形"/>
          <p:cNvSpPr/>
          <p:nvPr/>
        </p:nvSpPr>
        <p:spPr>
          <a:xfrm>
            <a:off x="1403350" y="1773237"/>
            <a:ext cx="2172318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3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）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36+2X=48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89" name="矩形"/>
          <p:cNvSpPr/>
          <p:nvPr/>
        </p:nvSpPr>
        <p:spPr>
          <a:xfrm>
            <a:off x="1547813" y="4365625"/>
            <a:ext cx="2613973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）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m÷0.6=0.45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90" name="矩形"/>
          <p:cNvSpPr/>
          <p:nvPr/>
        </p:nvSpPr>
        <p:spPr>
          <a:xfrm>
            <a:off x="971550" y="2133600"/>
            <a:ext cx="795951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解：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91" name="矩形"/>
          <p:cNvSpPr/>
          <p:nvPr/>
        </p:nvSpPr>
        <p:spPr>
          <a:xfrm>
            <a:off x="1763713" y="2133600"/>
            <a:ext cx="2323871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36+2X-36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48-36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92" name="矩形"/>
          <p:cNvSpPr/>
          <p:nvPr/>
        </p:nvSpPr>
        <p:spPr>
          <a:xfrm>
            <a:off x="2700338" y="2492375"/>
            <a:ext cx="1511300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12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93" name="矩形"/>
          <p:cNvSpPr/>
          <p:nvPr/>
        </p:nvSpPr>
        <p:spPr>
          <a:xfrm>
            <a:off x="2268538" y="2781300"/>
            <a:ext cx="2016124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2X÷2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12÷2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94" name="矩形"/>
          <p:cNvSpPr/>
          <p:nvPr/>
        </p:nvSpPr>
        <p:spPr>
          <a:xfrm>
            <a:off x="2843213" y="3068638"/>
            <a:ext cx="649147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6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95" name="矩形"/>
          <p:cNvSpPr/>
          <p:nvPr/>
        </p:nvSpPr>
        <p:spPr>
          <a:xfrm>
            <a:off x="6227762" y="4581525"/>
            <a:ext cx="795951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解：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96" name="矩形"/>
          <p:cNvSpPr/>
          <p:nvPr/>
        </p:nvSpPr>
        <p:spPr>
          <a:xfrm>
            <a:off x="6948488" y="4581525"/>
            <a:ext cx="1852040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m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0.45×0.6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97" name="矩形"/>
          <p:cNvSpPr/>
          <p:nvPr/>
        </p:nvSpPr>
        <p:spPr>
          <a:xfrm>
            <a:off x="6804024" y="4941888"/>
            <a:ext cx="2016124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 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m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0.27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98" name="矩形"/>
          <p:cNvSpPr/>
          <p:nvPr/>
        </p:nvSpPr>
        <p:spPr>
          <a:xfrm>
            <a:off x="2987675" y="836613"/>
            <a:ext cx="3658013" cy="3581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：运用等式的基本性质解方程</a:t>
            </a:r>
            <a:endParaRPr lang="zh-CN" altLang="en-US" sz="1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99" name="矩形"/>
          <p:cNvSpPr/>
          <p:nvPr/>
        </p:nvSpPr>
        <p:spPr>
          <a:xfrm>
            <a:off x="2916238" y="1196975"/>
            <a:ext cx="8135937" cy="35813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2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：运用加、减、乘、除法各部分之间的关系解方程</a:t>
            </a:r>
            <a:endParaRPr lang="zh-CN" altLang="en-US" sz="1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00" name="左大括号"/>
          <p:cNvSpPr/>
          <p:nvPr/>
        </p:nvSpPr>
        <p:spPr>
          <a:xfrm>
            <a:off x="2843213" y="981074"/>
            <a:ext cx="142874" cy="504825"/>
          </a:xfrm>
          <a:prstGeom prst="leftBrace">
            <a:avLst>
              <a:gd name="adj1" fmla="val 88268"/>
              <a:gd name="adj2" fmla="val 50000"/>
            </a:avLst>
          </a:prstGeom>
          <a:noFill/>
          <a:ln w="22225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201" name="矩形"/>
          <p:cNvSpPr/>
          <p:nvPr/>
        </p:nvSpPr>
        <p:spPr>
          <a:xfrm>
            <a:off x="0" y="2133600"/>
            <a:ext cx="1228767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</a:t>
            </a:r>
            <a:r>
              <a:rPr lang="en-US" altLang="zh-CN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</a:t>
            </a: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：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02" name="矩形"/>
          <p:cNvSpPr/>
          <p:nvPr/>
        </p:nvSpPr>
        <p:spPr>
          <a:xfrm>
            <a:off x="4859338" y="2133600"/>
            <a:ext cx="1259247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</a:t>
            </a:r>
            <a:r>
              <a:rPr lang="en-US" altLang="zh-CN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2</a:t>
            </a: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：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03" name="矩形"/>
          <p:cNvSpPr/>
          <p:nvPr/>
        </p:nvSpPr>
        <p:spPr>
          <a:xfrm>
            <a:off x="539750" y="620713"/>
            <a:ext cx="1944688" cy="35813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课本</a:t>
            </a:r>
            <a:r>
              <a:rPr lang="en-US" altLang="zh-CN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75</a:t>
            </a:r>
            <a:r>
              <a:rPr lang="zh-CN" altLang="en-US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页，第</a:t>
            </a:r>
            <a:r>
              <a:rPr lang="en-US" altLang="zh-CN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5</a:t>
            </a:r>
            <a:r>
              <a:rPr lang="zh-CN" altLang="en-US" sz="18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题</a:t>
            </a:r>
            <a:endParaRPr lang="zh-CN" altLang="en-US" sz="18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grpSp>
        <p:nvGrpSpPr>
          <p:cNvPr id="206" name="组合"/>
          <p:cNvGrpSpPr/>
          <p:nvPr/>
        </p:nvGrpSpPr>
        <p:grpSpPr>
          <a:xfrm>
            <a:off x="0" y="3357562"/>
            <a:ext cx="4500563" cy="935037"/>
            <a:chOff x="0" y="3357562"/>
            <a:chExt cx="4500563" cy="935037"/>
          </a:xfrm>
        </p:grpSpPr>
        <p:pic>
          <p:nvPicPr>
            <p:cNvPr id="204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357562"/>
              <a:ext cx="3708374" cy="935037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05" name="矩形"/>
            <p:cNvSpPr/>
            <p:nvPr/>
          </p:nvSpPr>
          <p:spPr>
            <a:xfrm>
              <a:off x="166620" y="3628357"/>
              <a:ext cx="4333943" cy="35814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36+2×6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＝</a:t>
              </a: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48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， </a:t>
              </a: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仿宋" pitchFamily="49" charset="-122"/>
                  <a:ea typeface="仿宋" pitchFamily="49" charset="-122"/>
                  <a:cs typeface="Lucida Sans"/>
                </a:rPr>
                <a:t>x=6 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对了。</a:t>
              </a:r>
              <a:endParaRPr lang="zh-CN" altLang="en-US" sz="1800" b="1" i="0" u="none" strike="noStrike" kern="0" cap="none" spc="0" baseline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Lucida Sans"/>
              </a:endParaRPr>
            </a:p>
          </p:txBody>
        </p:sp>
      </p:grpSp>
      <p:sp>
        <p:nvSpPr>
          <p:cNvPr id="207" name="矩形"/>
          <p:cNvSpPr/>
          <p:nvPr/>
        </p:nvSpPr>
        <p:spPr>
          <a:xfrm>
            <a:off x="5940425" y="1773237"/>
            <a:ext cx="2172318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3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）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36+2X=48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208" name="矩形"/>
          <p:cNvSpPr/>
          <p:nvPr/>
        </p:nvSpPr>
        <p:spPr>
          <a:xfrm>
            <a:off x="7235825" y="2133600"/>
            <a:ext cx="1410385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48-36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09" name="矩形"/>
          <p:cNvSpPr/>
          <p:nvPr/>
        </p:nvSpPr>
        <p:spPr>
          <a:xfrm>
            <a:off x="7235825" y="2420938"/>
            <a:ext cx="1511299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12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10" name="矩形"/>
          <p:cNvSpPr/>
          <p:nvPr/>
        </p:nvSpPr>
        <p:spPr>
          <a:xfrm>
            <a:off x="7380288" y="2781300"/>
            <a:ext cx="1511299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12÷2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11" name="矩形"/>
          <p:cNvSpPr/>
          <p:nvPr/>
        </p:nvSpPr>
        <p:spPr>
          <a:xfrm>
            <a:off x="7380288" y="3068638"/>
            <a:ext cx="1511299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X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6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12" name="矩形"/>
          <p:cNvSpPr/>
          <p:nvPr/>
        </p:nvSpPr>
        <p:spPr>
          <a:xfrm>
            <a:off x="6156325" y="2133600"/>
            <a:ext cx="795951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解：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13" name="矩形"/>
          <p:cNvSpPr/>
          <p:nvPr/>
        </p:nvSpPr>
        <p:spPr>
          <a:xfrm>
            <a:off x="0" y="4724400"/>
            <a:ext cx="1284288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</a:t>
            </a:r>
            <a:r>
              <a:rPr lang="en-US" altLang="zh-CN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</a:t>
            </a: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：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14" name="矩形"/>
          <p:cNvSpPr/>
          <p:nvPr/>
        </p:nvSpPr>
        <p:spPr>
          <a:xfrm>
            <a:off x="971550" y="4724400"/>
            <a:ext cx="795951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解：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15" name="矩形"/>
          <p:cNvSpPr/>
          <p:nvPr/>
        </p:nvSpPr>
        <p:spPr>
          <a:xfrm>
            <a:off x="1547813" y="4724400"/>
            <a:ext cx="3344341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m÷0.6×0.6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0.45×0.6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216" name="矩形"/>
          <p:cNvSpPr/>
          <p:nvPr/>
        </p:nvSpPr>
        <p:spPr>
          <a:xfrm>
            <a:off x="2987675" y="5084763"/>
            <a:ext cx="2016124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 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m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0.27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grpSp>
        <p:nvGrpSpPr>
          <p:cNvPr id="219" name="组合"/>
          <p:cNvGrpSpPr/>
          <p:nvPr/>
        </p:nvGrpSpPr>
        <p:grpSpPr>
          <a:xfrm>
            <a:off x="0" y="5373687"/>
            <a:ext cx="4932363" cy="1223961"/>
            <a:chOff x="0" y="5373687"/>
            <a:chExt cx="4932363" cy="1223961"/>
          </a:xfrm>
        </p:grpSpPr>
        <p:pic>
          <p:nvPicPr>
            <p:cNvPr id="217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373687"/>
              <a:ext cx="4151622" cy="1223961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18" name="矩形"/>
            <p:cNvSpPr/>
            <p:nvPr/>
          </p:nvSpPr>
          <p:spPr>
            <a:xfrm>
              <a:off x="182606" y="5720691"/>
              <a:ext cx="4749757" cy="35814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0.27÷0.6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＝</a:t>
              </a: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0.45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， </a:t>
              </a:r>
              <a:r>
                <a:rPr lang="en-US" altLang="zh-CN" sz="1800" b="1" i="0" u="none" strike="noStrike" kern="0" cap="none" spc="0" baseline="0">
                  <a:solidFill>
                    <a:srgbClr val="FF0000"/>
                  </a:solidFill>
                  <a:latin typeface="仿宋" pitchFamily="49" charset="-122"/>
                  <a:ea typeface="仿宋" pitchFamily="49" charset="-122"/>
                  <a:cs typeface="Lucida Sans"/>
                </a:rPr>
                <a:t>x=0.27 </a:t>
              </a:r>
              <a:r>
                <a:rPr lang="zh-CN" altLang="en-US" sz="1800" b="1" i="0" u="none" strike="noStrike" kern="0" cap="none" spc="0" baseline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对了。</a:t>
              </a:r>
              <a:endParaRPr lang="zh-CN" altLang="en-US" sz="1800" b="1" i="0" u="none" strike="noStrike" kern="0" cap="none" spc="0" baseline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Lucida Sans"/>
              </a:endParaRPr>
            </a:p>
          </p:txBody>
        </p:sp>
      </p:grpSp>
      <p:sp>
        <p:nvSpPr>
          <p:cNvPr id="220" name="矩形"/>
          <p:cNvSpPr/>
          <p:nvPr/>
        </p:nvSpPr>
        <p:spPr>
          <a:xfrm>
            <a:off x="5435600" y="4221163"/>
            <a:ext cx="2613973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4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）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m÷0.6=0.45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221" name="矩形"/>
          <p:cNvSpPr/>
          <p:nvPr/>
        </p:nvSpPr>
        <p:spPr>
          <a:xfrm>
            <a:off x="4572000" y="4149725"/>
            <a:ext cx="1259247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</a:t>
            </a:r>
            <a:r>
              <a:rPr lang="en-US" altLang="zh-CN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2</a:t>
            </a: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：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5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0"/>
      <p:bldP spid="190" grpId="0"/>
      <p:bldP spid="191" grpId="0"/>
      <p:bldP spid="192" grpId="0"/>
      <p:bldP spid="193" grpId="0"/>
      <p:bldP spid="194" grpId="0"/>
      <p:bldP spid="206" grpId="0" animBg="1"/>
      <p:bldP spid="202" grpId="0"/>
      <p:bldP spid="207" grpId="0"/>
      <p:bldP spid="212" grpId="0"/>
      <p:bldP spid="208" grpId="0"/>
      <p:bldP spid="209" grpId="0"/>
      <p:bldP spid="210" grpId="0"/>
      <p:bldP spid="211" grpId="0"/>
      <p:bldP spid="213" grpId="0"/>
      <p:bldP spid="214" grpId="0"/>
      <p:bldP spid="215" grpId="0"/>
      <p:bldP spid="216" grpId="0"/>
      <p:bldP spid="219" grpId="0" animBg="1"/>
      <p:bldP spid="221" grpId="0"/>
      <p:bldP spid="220" grpId="0"/>
      <p:bldP spid="195" grpId="0"/>
      <p:bldP spid="196" grpId="0"/>
      <p:bldP spid="1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grpSp>
        <p:nvGrpSpPr>
          <p:cNvPr id="225" name="组合"/>
          <p:cNvGrpSpPr/>
          <p:nvPr/>
        </p:nvGrpSpPr>
        <p:grpSpPr>
          <a:xfrm>
            <a:off x="214313" y="136525"/>
            <a:ext cx="3278187" cy="771525"/>
            <a:chOff x="214313" y="136525"/>
            <a:chExt cx="3278187" cy="771525"/>
          </a:xfrm>
        </p:grpSpPr>
        <p:sp>
          <p:nvSpPr>
            <p:cNvPr id="223" name="横卷形"/>
            <p:cNvSpPr/>
            <p:nvPr/>
          </p:nvSpPr>
          <p:spPr>
            <a:xfrm>
              <a:off x="214313" y="136525"/>
              <a:ext cx="3278187" cy="771525"/>
            </a:xfrm>
            <a:prstGeom prst="horizontalScroll">
              <a:avLst>
                <a:gd name="adj" fmla="val 12500"/>
              </a:avLst>
            </a:prstGeom>
            <a:solidFill>
              <a:schemeClr val="bg1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</p:sp>
        <p:sp>
          <p:nvSpPr>
            <p:cNvPr id="224" name="矩形"/>
            <p:cNvSpPr/>
            <p:nvPr/>
          </p:nvSpPr>
          <p:spPr>
            <a:xfrm>
              <a:off x="333375" y="279400"/>
              <a:ext cx="2996995" cy="529589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800" b="1" i="0" u="none" strike="noStrike" kern="0" cap="none" spc="0" baseline="0">
                  <a:solidFill>
                    <a:srgbClr val="FF33CC"/>
                  </a:solidFill>
                  <a:latin typeface="等线" charset="0"/>
                  <a:ea typeface="楷体_GB2312" pitchFamily="49" charset="-122"/>
                  <a:cs typeface="等线" charset="0"/>
                </a:rPr>
                <a:t>五、解决实际问题</a:t>
              </a:r>
              <a:endParaRPr lang="zh-CN" altLang="en-US" sz="2800" b="1" i="0" u="none" strike="noStrike" kern="0" cap="none" spc="0" baseline="0">
                <a:solidFill>
                  <a:srgbClr val="FF33CC"/>
                </a:solidFill>
                <a:latin typeface="等线" charset="0"/>
                <a:ea typeface="楷体_GB2312" pitchFamily="49" charset="-122"/>
                <a:cs typeface="等线" charset="0"/>
              </a:endParaRPr>
            </a:p>
          </p:txBody>
        </p:sp>
      </p:grpSp>
      <p:sp>
        <p:nvSpPr>
          <p:cNvPr id="226" name="矩形"/>
          <p:cNvSpPr/>
          <p:nvPr/>
        </p:nvSpPr>
        <p:spPr>
          <a:xfrm>
            <a:off x="500063" y="1071563"/>
            <a:ext cx="3420696" cy="377189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0" cap="none" spc="0" baseline="0">
                <a:solidFill>
                  <a:schemeClr val="bg1"/>
                </a:solidFill>
                <a:latin typeface="等线" charset="0"/>
                <a:ea typeface="等线" charset="0"/>
                <a:cs typeface="等线" charset="0"/>
              </a:rPr>
              <a:t>1</a:t>
            </a:r>
            <a:r>
              <a:rPr lang="zh-CN" altLang="en-US" sz="1800" b="1" i="0" u="none" strike="noStrike" kern="0" cap="none" spc="0" baseline="0">
                <a:solidFill>
                  <a:schemeClr val="bg1"/>
                </a:solidFill>
                <a:latin typeface="等线" charset="0"/>
                <a:ea typeface="等线" charset="0"/>
                <a:cs typeface="等线" charset="0"/>
              </a:rPr>
              <a:t>、用方程解决问题有哪些步骤？</a:t>
            </a:r>
            <a:endParaRPr lang="zh-CN" altLang="en-US" sz="1800" b="1" i="0" u="none" strike="noStrike" kern="0" cap="none" spc="0" baseline="0">
              <a:solidFill>
                <a:schemeClr val="bg1"/>
              </a:solidFill>
              <a:latin typeface="等线" charset="0"/>
              <a:ea typeface="等线" charset="0"/>
              <a:cs typeface="等线" charset="0"/>
            </a:endParaRPr>
          </a:p>
        </p:txBody>
      </p:sp>
      <p:sp>
        <p:nvSpPr>
          <p:cNvPr id="227" name="矩形"/>
          <p:cNvSpPr/>
          <p:nvPr/>
        </p:nvSpPr>
        <p:spPr>
          <a:xfrm>
            <a:off x="539750" y="1571624"/>
            <a:ext cx="7848599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（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1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）读题（至少读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3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遍），弄清题目中的数量关系。</a:t>
            </a:r>
            <a:endParaRPr lang="zh-CN" altLang="en-US" sz="2000" b="1" i="0" u="none" strike="noStrike" kern="0" cap="none" spc="0" baseline="0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228" name="矩形"/>
          <p:cNvSpPr/>
          <p:nvPr/>
        </p:nvSpPr>
        <p:spPr>
          <a:xfrm>
            <a:off x="539750" y="2082800"/>
            <a:ext cx="7848599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（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2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）写出等量关系式。</a:t>
            </a:r>
            <a:endParaRPr lang="zh-CN" altLang="en-US" sz="2000" b="1" i="0" u="none" strike="noStrike" kern="0" cap="none" spc="0" baseline="0">
              <a:solidFill>
                <a:srgbClr val="0070C0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229" name="矩形"/>
          <p:cNvSpPr/>
          <p:nvPr/>
        </p:nvSpPr>
        <p:spPr>
          <a:xfrm>
            <a:off x="539750" y="2659063"/>
            <a:ext cx="7848599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（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3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）找出等量关系式中的未知数，设为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X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。</a:t>
            </a:r>
            <a:endParaRPr lang="zh-CN" altLang="en-US" sz="2000" b="1" i="0" u="none" strike="noStrike" kern="0" cap="none" spc="0" baseline="0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230" name="矩形"/>
          <p:cNvSpPr/>
          <p:nvPr/>
        </p:nvSpPr>
        <p:spPr>
          <a:xfrm>
            <a:off x="539750" y="3233738"/>
            <a:ext cx="7848599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（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4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）根据等量关系式列出方程。</a:t>
            </a:r>
            <a:endParaRPr lang="zh-CN" altLang="en-US" sz="2000" b="1" i="0" u="none" strike="noStrike" kern="0" cap="none" spc="0" baseline="0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231" name="矩形"/>
          <p:cNvSpPr/>
          <p:nvPr/>
        </p:nvSpPr>
        <p:spPr>
          <a:xfrm>
            <a:off x="539750" y="3738563"/>
            <a:ext cx="7848599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（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5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）解方程。</a:t>
            </a:r>
            <a:endParaRPr lang="zh-CN" altLang="en-US" sz="2000" b="1" i="0" u="none" strike="noStrike" kern="0" cap="none" spc="0" baseline="0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232" name="矩形"/>
          <p:cNvSpPr/>
          <p:nvPr/>
        </p:nvSpPr>
        <p:spPr>
          <a:xfrm>
            <a:off x="539750" y="4314825"/>
            <a:ext cx="7848599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（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6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）检验并写答。</a:t>
            </a:r>
            <a:endParaRPr lang="zh-CN" altLang="en-US" sz="2000" b="1" i="0" u="none" strike="noStrike" kern="0" cap="none" spc="0" baseline="0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/>
      <p:bldP spid="227" grpId="0"/>
      <p:bldP spid="228" grpId="0"/>
      <p:bldP spid="229" grpId="0"/>
      <p:bldP spid="230" grpId="0"/>
      <p:bldP spid="231" grpId="0"/>
      <p:bldP spid="2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34" name="矩形"/>
          <p:cNvSpPr/>
          <p:nvPr/>
        </p:nvSpPr>
        <p:spPr>
          <a:xfrm>
            <a:off x="684213" y="620713"/>
            <a:ext cx="7775575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课本</a:t>
            </a:r>
            <a:r>
              <a:rPr lang="en-US" altLang="zh-CN" sz="2400" b="0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75</a:t>
            </a:r>
            <a:r>
              <a:rPr lang="zh-CN" altLang="en-US" sz="2400" b="0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页，第</a:t>
            </a:r>
            <a:r>
              <a:rPr lang="en-US" altLang="zh-CN" sz="2400" b="0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6</a:t>
            </a:r>
            <a:r>
              <a:rPr lang="zh-CN" altLang="en-US" sz="2400" b="0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题：先说说等量关系，再列出方程并求解。</a:t>
            </a:r>
            <a:endParaRPr lang="zh-CN" altLang="en-US" sz="2400" b="0" i="0" u="none" strike="noStrike" kern="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pic>
        <p:nvPicPr>
          <p:cNvPr id="235" name="图片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625" y="1052513"/>
            <a:ext cx="7242175" cy="28638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36" name="矩形"/>
          <p:cNvSpPr/>
          <p:nvPr/>
        </p:nvSpPr>
        <p:spPr>
          <a:xfrm>
            <a:off x="395288" y="3860799"/>
            <a:ext cx="8396821" cy="3581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（</a:t>
            </a:r>
            <a:r>
              <a:rPr lang="en-US" altLang="zh-CN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</a:t>
            </a: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）据图可知：哥哥身高是</a:t>
            </a:r>
            <a:r>
              <a:rPr lang="en-US" altLang="zh-CN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155</a:t>
            </a: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厘米，比妹妹高</a:t>
            </a:r>
            <a:r>
              <a:rPr lang="en-US" altLang="zh-CN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21</a:t>
            </a: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厘米，设妹妹的身高为  </a:t>
            </a:r>
            <a:r>
              <a:rPr lang="en-US" altLang="zh-CN" sz="1800" b="1" i="0" u="none" strike="noStrike" kern="0" cap="none" spc="0" baseline="0">
                <a:solidFill>
                  <a:srgbClr val="002060"/>
                </a:solidFill>
                <a:latin typeface="仿宋" pitchFamily="49" charset="-122"/>
                <a:ea typeface="仿宋" pitchFamily="49" charset="-122"/>
                <a:cs typeface="Lucida Sans"/>
              </a:rPr>
              <a:t>X </a:t>
            </a: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仿宋" pitchFamily="49" charset="-122"/>
                <a:ea typeface="仿宋" pitchFamily="49" charset="-122"/>
                <a:cs typeface="Lucida Sans"/>
              </a:rPr>
              <a:t>厘米</a:t>
            </a:r>
            <a:r>
              <a:rPr lang="zh-CN" altLang="en-US" sz="1800" b="1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。</a:t>
            </a:r>
            <a:endParaRPr lang="zh-CN" altLang="en-US" sz="1800" b="1" i="0" u="none" strike="noStrike" kern="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37" name="矩形"/>
          <p:cNvSpPr/>
          <p:nvPr/>
        </p:nvSpPr>
        <p:spPr>
          <a:xfrm>
            <a:off x="1042988" y="4221163"/>
            <a:ext cx="1541176" cy="3581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等量关系式：</a:t>
            </a:r>
            <a:endParaRPr lang="zh-CN" altLang="en-US" sz="1800" b="1" i="0" u="none" strike="noStrike" kern="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38" name="矩形"/>
          <p:cNvSpPr/>
          <p:nvPr/>
        </p:nvSpPr>
        <p:spPr>
          <a:xfrm>
            <a:off x="2411413" y="4221163"/>
            <a:ext cx="3143629" cy="3581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9900FF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妹妹的身高</a:t>
            </a:r>
            <a:r>
              <a:rPr lang="en-US" altLang="zh-CN" sz="1800" b="1" i="0" u="none" strike="noStrike" kern="0" cap="none" spc="0" baseline="0">
                <a:solidFill>
                  <a:srgbClr val="9900FF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+21</a:t>
            </a:r>
            <a:r>
              <a:rPr lang="zh-CN" altLang="en-US" sz="1800" b="1" i="0" u="none" strike="noStrike" kern="0" cap="none" spc="0" baseline="0">
                <a:solidFill>
                  <a:srgbClr val="9900FF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厘米 </a:t>
            </a:r>
            <a:r>
              <a:rPr lang="en-US" altLang="zh-CN" sz="1800" b="1" i="0" u="none" strike="noStrike" kern="0" cap="none" spc="0" baseline="0">
                <a:solidFill>
                  <a:srgbClr val="9900FF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= 155</a:t>
            </a:r>
            <a:r>
              <a:rPr lang="zh-CN" altLang="en-US" sz="1800" b="1" i="0" u="none" strike="noStrike" kern="0" cap="none" spc="0" baseline="0">
                <a:solidFill>
                  <a:srgbClr val="9900FF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厘米</a:t>
            </a:r>
            <a:endParaRPr lang="zh-CN" altLang="en-US" sz="1800" b="1" i="0" u="none" strike="noStrike" kern="0" cap="none" spc="0" baseline="0">
              <a:solidFill>
                <a:srgbClr val="9900FF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39" name="矩形"/>
          <p:cNvSpPr/>
          <p:nvPr/>
        </p:nvSpPr>
        <p:spPr>
          <a:xfrm>
            <a:off x="2987675" y="4508500"/>
            <a:ext cx="4608513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X+21=155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240" name="矩形"/>
          <p:cNvSpPr/>
          <p:nvPr/>
        </p:nvSpPr>
        <p:spPr>
          <a:xfrm>
            <a:off x="2411413" y="4868863"/>
            <a:ext cx="865187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解：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41" name="矩形"/>
          <p:cNvSpPr/>
          <p:nvPr/>
        </p:nvSpPr>
        <p:spPr>
          <a:xfrm>
            <a:off x="3563937" y="4868863"/>
            <a:ext cx="1944686" cy="9486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X=155-21</a:t>
            </a:r>
            <a:endParaRPr lang="en-US" altLang="zh-CN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X=134</a:t>
            </a:r>
            <a:endParaRPr lang="zh-CN" altLang="en-US" sz="2800" b="0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42" name="椭圆"/>
          <p:cNvSpPr/>
          <p:nvPr/>
        </p:nvSpPr>
        <p:spPr>
          <a:xfrm>
            <a:off x="4284663" y="549275"/>
            <a:ext cx="1366837" cy="576263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243" name="矩形"/>
          <p:cNvSpPr/>
          <p:nvPr/>
        </p:nvSpPr>
        <p:spPr>
          <a:xfrm>
            <a:off x="5183188" y="188913"/>
            <a:ext cx="3960812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是指数量之间具有相等关系</a:t>
            </a:r>
            <a:endParaRPr lang="zh-CN" altLang="en-US" sz="20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grpSp>
        <p:nvGrpSpPr>
          <p:cNvPr id="246" name="组合"/>
          <p:cNvGrpSpPr/>
          <p:nvPr/>
        </p:nvGrpSpPr>
        <p:grpSpPr>
          <a:xfrm>
            <a:off x="0" y="5373687"/>
            <a:ext cx="4848225" cy="1108074"/>
            <a:chOff x="0" y="5373687"/>
            <a:chExt cx="4848225" cy="1108074"/>
          </a:xfrm>
        </p:grpSpPr>
        <p:pic>
          <p:nvPicPr>
            <p:cNvPr id="244" name="图片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5373687"/>
              <a:ext cx="3709917" cy="110807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45" name="矩形"/>
            <p:cNvSpPr/>
            <p:nvPr/>
          </p:nvSpPr>
          <p:spPr>
            <a:xfrm>
              <a:off x="179491" y="5661567"/>
              <a:ext cx="4668733" cy="35814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134 +21</a:t>
              </a:r>
              <a:r>
                <a:rPr lang="zh-CN" altLang="en-US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＝</a:t>
              </a:r>
              <a:r>
                <a:rPr lang="en-US" altLang="zh-CN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155</a:t>
              </a:r>
              <a:r>
                <a:rPr lang="zh-CN" altLang="en-US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， </a:t>
              </a:r>
              <a:r>
                <a:rPr lang="en-US" altLang="zh-CN" sz="1800" b="1" i="0" u="none" strike="noStrike" kern="0" cap="none" spc="0" baseline="0">
                  <a:solidFill>
                    <a:srgbClr val="1108BC"/>
                  </a:solidFill>
                  <a:latin typeface="仿宋" pitchFamily="49" charset="-122"/>
                  <a:ea typeface="仿宋" pitchFamily="49" charset="-122"/>
                  <a:cs typeface="Lucida Sans"/>
                </a:rPr>
                <a:t>x=134 </a:t>
              </a:r>
              <a:r>
                <a:rPr lang="zh-CN" altLang="en-US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对了。</a:t>
              </a:r>
              <a:endParaRPr lang="zh-CN" altLang="en-US" sz="1800" b="1" i="0" u="none" strike="noStrike" kern="0" cap="none" spc="0" baseline="0">
                <a:solidFill>
                  <a:srgbClr val="1108BC"/>
                </a:solidFill>
                <a:latin typeface="宋体" pitchFamily="2" charset="-122"/>
                <a:ea typeface="宋体" pitchFamily="2" charset="-122"/>
                <a:cs typeface="Lucida San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0" animBg="1"/>
      <p:bldP spid="243" grpId="0"/>
      <p:bldP spid="236" grpId="0"/>
      <p:bldP spid="237" grpId="0"/>
      <p:bldP spid="238" grpId="0"/>
      <p:bldP spid="239" grpId="0"/>
      <p:bldP spid="240" grpId="0"/>
      <p:bldP spid="241" grpId="0"/>
      <p:bldP spid="2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50" name="矩形"/>
          <p:cNvSpPr/>
          <p:nvPr/>
        </p:nvSpPr>
        <p:spPr>
          <a:xfrm>
            <a:off x="409575" y="260350"/>
            <a:ext cx="7775575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课本</a:t>
            </a:r>
            <a:r>
              <a:rPr lang="en-US" altLang="zh-CN" sz="2400" b="0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75</a:t>
            </a:r>
            <a:r>
              <a:rPr lang="zh-CN" altLang="en-US" sz="2400" b="0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页，第</a:t>
            </a:r>
            <a:r>
              <a:rPr lang="en-US" altLang="zh-CN" sz="2400" b="0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6</a:t>
            </a:r>
            <a:r>
              <a:rPr lang="zh-CN" altLang="en-US" sz="2400" b="0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题：先说说等量关系，再列出方程并求解。</a:t>
            </a:r>
            <a:endParaRPr lang="zh-CN" altLang="en-US" sz="2400" b="0" i="0" u="none" strike="noStrike" kern="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pic>
        <p:nvPicPr>
          <p:cNvPr id="251" name="图片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692150"/>
            <a:ext cx="7240587" cy="28638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52" name="矩形"/>
          <p:cNvSpPr/>
          <p:nvPr/>
        </p:nvSpPr>
        <p:spPr>
          <a:xfrm>
            <a:off x="539750" y="3357563"/>
            <a:ext cx="7632700" cy="6248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（</a:t>
            </a:r>
            <a:r>
              <a:rPr lang="en-US" altLang="zh-CN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2 </a:t>
            </a: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）据图可知：</a:t>
            </a:r>
            <a:r>
              <a:rPr lang="en-US" altLang="zh-CN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3</a:t>
            </a: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本连环画的价钱和</a:t>
            </a:r>
            <a:r>
              <a:rPr lang="en-US" altLang="zh-CN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</a:t>
            </a: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本儿童画报的价钱一共</a:t>
            </a:r>
            <a:r>
              <a:rPr lang="en-US" altLang="zh-CN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26</a:t>
            </a: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元，设</a:t>
            </a:r>
            <a:r>
              <a:rPr lang="en-US" altLang="zh-CN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</a:t>
            </a: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本儿 童画报的价格为  </a:t>
            </a:r>
            <a:r>
              <a:rPr lang="en-US" altLang="zh-CN" sz="1800" b="1" i="0" u="none" strike="noStrike" kern="0" cap="none" spc="0" baseline="0">
                <a:solidFill>
                  <a:srgbClr val="002060"/>
                </a:solidFill>
                <a:latin typeface="仿宋" pitchFamily="49" charset="-122"/>
                <a:ea typeface="仿宋" pitchFamily="49" charset="-122"/>
                <a:cs typeface="Lucida Sans"/>
              </a:rPr>
              <a:t>X </a:t>
            </a:r>
            <a:r>
              <a:rPr lang="zh-CN" altLang="en-US" sz="1800" b="1" i="0" u="none" strike="noStrike" kern="0" cap="none" spc="0" baseline="0">
                <a:solidFill>
                  <a:srgbClr val="002060"/>
                </a:solidFill>
                <a:latin typeface="仿宋" pitchFamily="49" charset="-122"/>
                <a:ea typeface="仿宋" pitchFamily="49" charset="-122"/>
                <a:cs typeface="Lucida Sans"/>
              </a:rPr>
              <a:t>元</a:t>
            </a:r>
            <a:r>
              <a:rPr lang="zh-CN" altLang="en-US" sz="1800" b="1" i="0" u="none" strike="noStrike" kern="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。</a:t>
            </a:r>
            <a:endParaRPr lang="zh-CN" altLang="en-US" sz="1800" b="1" i="0" u="none" strike="noStrike" kern="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53" name="矩形"/>
          <p:cNvSpPr/>
          <p:nvPr/>
        </p:nvSpPr>
        <p:spPr>
          <a:xfrm>
            <a:off x="971550" y="3933825"/>
            <a:ext cx="1691040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BF9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等量关系式：</a:t>
            </a:r>
            <a:endParaRPr lang="zh-CN" altLang="en-US" sz="2000" b="1" i="0" u="none" strike="noStrike" kern="0" cap="none" spc="0" baseline="0">
              <a:solidFill>
                <a:srgbClr val="BF9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54" name="矩形"/>
          <p:cNvSpPr/>
          <p:nvPr/>
        </p:nvSpPr>
        <p:spPr>
          <a:xfrm>
            <a:off x="3059112" y="4221163"/>
            <a:ext cx="460851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3X+8=26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255" name="矩形"/>
          <p:cNvSpPr/>
          <p:nvPr/>
        </p:nvSpPr>
        <p:spPr>
          <a:xfrm>
            <a:off x="2411413" y="4581525"/>
            <a:ext cx="865187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解：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56" name="矩形"/>
          <p:cNvSpPr/>
          <p:nvPr/>
        </p:nvSpPr>
        <p:spPr>
          <a:xfrm>
            <a:off x="3419475" y="4581525"/>
            <a:ext cx="1944688" cy="18059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3X=26-8</a:t>
            </a:r>
            <a:endParaRPr lang="en-US" altLang="zh-CN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3X=18</a:t>
            </a:r>
            <a:endParaRPr lang="en-US" altLang="zh-CN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 X=18÷3</a:t>
            </a:r>
            <a:endParaRPr lang="en-US" altLang="zh-CN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 X=6</a:t>
            </a:r>
            <a:endParaRPr lang="zh-CN" altLang="en-US" sz="2800" b="0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57" name="矩形"/>
          <p:cNvSpPr/>
          <p:nvPr/>
        </p:nvSpPr>
        <p:spPr>
          <a:xfrm>
            <a:off x="2627313" y="3933825"/>
            <a:ext cx="5040312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一本连环画的价钱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×3+8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元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=26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元</a:t>
            </a:r>
            <a:endParaRPr lang="zh-CN" altLang="en-US" sz="20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grpSp>
        <p:nvGrpSpPr>
          <p:cNvPr id="260" name="组合"/>
          <p:cNvGrpSpPr/>
          <p:nvPr/>
        </p:nvGrpSpPr>
        <p:grpSpPr>
          <a:xfrm>
            <a:off x="0" y="5876925"/>
            <a:ext cx="4573588" cy="750888"/>
            <a:chOff x="0" y="5876925"/>
            <a:chExt cx="4573588" cy="750888"/>
          </a:xfrm>
        </p:grpSpPr>
        <p:pic>
          <p:nvPicPr>
            <p:cNvPr id="258" name="图片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5876925"/>
              <a:ext cx="3758362" cy="750888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59" name="矩形"/>
            <p:cNvSpPr/>
            <p:nvPr/>
          </p:nvSpPr>
          <p:spPr>
            <a:xfrm>
              <a:off x="179511" y="6093119"/>
              <a:ext cx="4394076" cy="35814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3×6 +8</a:t>
              </a:r>
              <a:r>
                <a:rPr lang="zh-CN" altLang="en-US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＝</a:t>
              </a:r>
              <a:r>
                <a:rPr lang="en-US" altLang="zh-CN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26</a:t>
              </a:r>
              <a:r>
                <a:rPr lang="zh-CN" altLang="en-US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， </a:t>
              </a:r>
              <a:r>
                <a:rPr lang="en-US" altLang="zh-CN" sz="1800" b="1" i="0" u="none" strike="noStrike" kern="0" cap="none" spc="0" baseline="0">
                  <a:solidFill>
                    <a:srgbClr val="1108BC"/>
                  </a:solidFill>
                  <a:latin typeface="仿宋" pitchFamily="49" charset="-122"/>
                  <a:ea typeface="仿宋" pitchFamily="49" charset="-122"/>
                  <a:cs typeface="Lucida Sans"/>
                </a:rPr>
                <a:t>x=6 </a:t>
              </a:r>
              <a:r>
                <a:rPr lang="zh-CN" altLang="en-US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对了。</a:t>
              </a:r>
              <a:endParaRPr lang="zh-CN" altLang="en-US" sz="1800" b="1" i="0" u="none" strike="noStrike" kern="0" cap="none" spc="0" baseline="0">
                <a:solidFill>
                  <a:srgbClr val="1108BC"/>
                </a:solidFill>
                <a:latin typeface="宋体" pitchFamily="2" charset="-122"/>
                <a:ea typeface="宋体" pitchFamily="2" charset="-122"/>
                <a:cs typeface="Lucida San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" grpId="0"/>
      <p:bldP spid="253" grpId="0"/>
      <p:bldP spid="257" grpId="0"/>
      <p:bldP spid="254" grpId="0"/>
      <p:bldP spid="255" grpId="0"/>
      <p:bldP spid="256" grpId="0"/>
      <p:bldP spid="2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64" name="矩形"/>
          <p:cNvSpPr/>
          <p:nvPr/>
        </p:nvSpPr>
        <p:spPr>
          <a:xfrm>
            <a:off x="323849" y="333375"/>
            <a:ext cx="8351838" cy="81533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课本</a:t>
            </a:r>
            <a:r>
              <a:rPr lang="en-US" altLang="zh-CN" sz="24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75</a:t>
            </a:r>
            <a:r>
              <a:rPr lang="zh-CN" altLang="en-US" sz="24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页，第</a:t>
            </a:r>
            <a:r>
              <a:rPr lang="en-US" altLang="zh-CN" sz="24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7</a:t>
            </a:r>
            <a:r>
              <a:rPr lang="zh-CN" altLang="en-US" sz="2400" b="0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题：下面是一张撕掉一角的发票，你能算出每把椅子的单价吗？</a:t>
            </a:r>
            <a:endParaRPr lang="zh-CN" altLang="en-US" sz="2400" b="0" i="0" u="none" strike="noStrike" kern="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pic>
        <p:nvPicPr>
          <p:cNvPr id="265" name="图片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0000">
            <a:off x="1285875" y="1174750"/>
            <a:ext cx="5829300" cy="30543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66" name="矩形"/>
          <p:cNvSpPr/>
          <p:nvPr/>
        </p:nvSpPr>
        <p:spPr>
          <a:xfrm>
            <a:off x="827087" y="4149725"/>
            <a:ext cx="1765204" cy="3581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根据题意可知：</a:t>
            </a:r>
            <a:endParaRPr lang="zh-CN" altLang="en-US" sz="1800" b="1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67" name="矩形"/>
          <p:cNvSpPr/>
          <p:nvPr/>
        </p:nvSpPr>
        <p:spPr>
          <a:xfrm>
            <a:off x="2484438" y="4149725"/>
            <a:ext cx="5472111" cy="3581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一把椅子的价钱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×5+80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元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=230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元</a:t>
            </a:r>
            <a:endParaRPr lang="zh-CN" altLang="en-US" sz="1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268" name="矩形"/>
          <p:cNvSpPr/>
          <p:nvPr/>
        </p:nvSpPr>
        <p:spPr>
          <a:xfrm>
            <a:off x="2339975" y="4508500"/>
            <a:ext cx="3671887" cy="3581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Lucida Sans"/>
              </a:rPr>
              <a:t>解：设一把椅子的价钱为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Lucida Sans"/>
              </a:rPr>
              <a:t>X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Lucida Sans"/>
              </a:rPr>
              <a:t>元。</a:t>
            </a:r>
            <a:endParaRPr lang="zh-CN" altLang="en-US" sz="1800" b="1" i="0" u="none" strike="noStrike" kern="0" cap="none" spc="0" baseline="0">
              <a:solidFill>
                <a:srgbClr val="FF0000"/>
              </a:solidFill>
              <a:latin typeface="等线" charset="0"/>
              <a:ea typeface="等线" charset="0"/>
              <a:cs typeface="Lucida Sans"/>
            </a:endParaRPr>
          </a:p>
        </p:txBody>
      </p:sp>
      <p:sp>
        <p:nvSpPr>
          <p:cNvPr id="269" name="矩形"/>
          <p:cNvSpPr/>
          <p:nvPr/>
        </p:nvSpPr>
        <p:spPr>
          <a:xfrm>
            <a:off x="3348038" y="4797425"/>
            <a:ext cx="3240087" cy="3581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5x+80=230</a:t>
            </a:r>
            <a:endParaRPr lang="zh-CN" altLang="en-US" sz="1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270" name="矩形"/>
          <p:cNvSpPr/>
          <p:nvPr/>
        </p:nvSpPr>
        <p:spPr>
          <a:xfrm>
            <a:off x="3708400" y="5084763"/>
            <a:ext cx="1439863" cy="11582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5x=230-80</a:t>
            </a:r>
            <a:endParaRPr lang="en-US" altLang="zh-CN" sz="1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5x=150</a:t>
            </a:r>
            <a:endParaRPr lang="en-US" altLang="zh-CN" sz="1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 x=150÷5</a:t>
            </a:r>
            <a:endParaRPr lang="en-US" altLang="zh-CN" sz="1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 x=30</a:t>
            </a:r>
            <a:endParaRPr lang="zh-CN" altLang="en-US" sz="1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271" name="矩形"/>
          <p:cNvSpPr/>
          <p:nvPr/>
        </p:nvSpPr>
        <p:spPr>
          <a:xfrm>
            <a:off x="3203575" y="6308724"/>
            <a:ext cx="4032249" cy="3581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答：一把椅子的价钱为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30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元。</a:t>
            </a:r>
            <a:endParaRPr lang="zh-CN" altLang="en-US" sz="1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grpSp>
        <p:nvGrpSpPr>
          <p:cNvPr id="274" name="组合"/>
          <p:cNvGrpSpPr/>
          <p:nvPr/>
        </p:nvGrpSpPr>
        <p:grpSpPr>
          <a:xfrm>
            <a:off x="0" y="5805488"/>
            <a:ext cx="4573588" cy="749299"/>
            <a:chOff x="0" y="5805488"/>
            <a:chExt cx="4573588" cy="749299"/>
          </a:xfrm>
        </p:grpSpPr>
        <p:pic>
          <p:nvPicPr>
            <p:cNvPr id="272" name="图片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5805488"/>
              <a:ext cx="3758362" cy="74929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73" name="矩形"/>
            <p:cNvSpPr/>
            <p:nvPr/>
          </p:nvSpPr>
          <p:spPr>
            <a:xfrm>
              <a:off x="179511" y="6021225"/>
              <a:ext cx="4394076" cy="35814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5×30 +80</a:t>
              </a:r>
              <a:r>
                <a:rPr lang="zh-CN" altLang="en-US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＝</a:t>
              </a:r>
              <a:r>
                <a:rPr lang="en-US" altLang="zh-CN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230</a:t>
              </a:r>
              <a:r>
                <a:rPr lang="zh-CN" altLang="en-US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， </a:t>
              </a:r>
              <a:r>
                <a:rPr lang="en-US" altLang="zh-CN" sz="1800" b="1" i="0" u="none" strike="noStrike" kern="0" cap="none" spc="0" baseline="0">
                  <a:solidFill>
                    <a:srgbClr val="1108BC"/>
                  </a:solidFill>
                  <a:latin typeface="仿宋" pitchFamily="49" charset="-122"/>
                  <a:ea typeface="仿宋" pitchFamily="49" charset="-122"/>
                  <a:cs typeface="Lucida Sans"/>
                </a:rPr>
                <a:t>x=30 </a:t>
              </a:r>
              <a:r>
                <a:rPr lang="zh-CN" altLang="en-US" sz="1800" b="1" i="0" u="none" strike="noStrike" kern="0" cap="none" spc="0" baseline="0">
                  <a:solidFill>
                    <a:srgbClr val="1108BC"/>
                  </a:solidFill>
                  <a:latin typeface="宋体" pitchFamily="2" charset="-122"/>
                  <a:ea typeface="宋体" pitchFamily="2" charset="-122"/>
                  <a:cs typeface="Lucida Sans"/>
                </a:rPr>
                <a:t>对了。</a:t>
              </a:r>
              <a:endParaRPr lang="zh-CN" altLang="en-US" sz="1800" b="1" i="0" u="none" strike="noStrike" kern="0" cap="none" spc="0" baseline="0">
                <a:solidFill>
                  <a:srgbClr val="1108BC"/>
                </a:solidFill>
                <a:latin typeface="宋体" pitchFamily="2" charset="-122"/>
                <a:ea typeface="宋体" pitchFamily="2" charset="-122"/>
                <a:cs typeface="Lucida San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" grpId="0"/>
      <p:bldP spid="267" grpId="0"/>
      <p:bldP spid="268" grpId="0"/>
      <p:bldP spid="269" grpId="0"/>
      <p:bldP spid="270" grpId="0"/>
      <p:bldP spid="274" grpId="0" animBg="1"/>
      <p:bldP spid="2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" descr="QQ截图2020032818110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grpSp>
        <p:nvGrpSpPr>
          <p:cNvPr id="31" name="组合"/>
          <p:cNvGrpSpPr/>
          <p:nvPr/>
        </p:nvGrpSpPr>
        <p:grpSpPr>
          <a:xfrm>
            <a:off x="539750" y="188913"/>
            <a:ext cx="3095625" cy="792162"/>
            <a:chOff x="539750" y="188913"/>
            <a:chExt cx="3095625" cy="792162"/>
          </a:xfrm>
        </p:grpSpPr>
        <p:sp>
          <p:nvSpPr>
            <p:cNvPr id="29" name="横卷形"/>
            <p:cNvSpPr/>
            <p:nvPr/>
          </p:nvSpPr>
          <p:spPr>
            <a:xfrm>
              <a:off x="539750" y="188913"/>
              <a:ext cx="3095625" cy="792162"/>
            </a:xfrm>
            <a:prstGeom prst="horizontalScroll">
              <a:avLst>
                <a:gd name="adj" fmla="val 12500"/>
              </a:avLst>
            </a:prstGeom>
            <a:solidFill>
              <a:schemeClr val="bg1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</p:sp>
        <p:sp>
          <p:nvSpPr>
            <p:cNvPr id="30" name="矩形"/>
            <p:cNvSpPr/>
            <p:nvPr/>
          </p:nvSpPr>
          <p:spPr>
            <a:xfrm>
              <a:off x="539750" y="331787"/>
              <a:ext cx="2996995" cy="529589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800" b="1" i="0" u="none" strike="noStrike" kern="0" cap="none" spc="0" baseline="0">
                  <a:solidFill>
                    <a:srgbClr val="FF33CC"/>
                  </a:solidFill>
                  <a:latin typeface="等线" charset="0"/>
                  <a:ea typeface="楷体_GB2312" pitchFamily="49" charset="-122"/>
                  <a:cs typeface="等线" charset="0"/>
                </a:rPr>
                <a:t>一、用字母表示数</a:t>
              </a:r>
              <a:endParaRPr lang="zh-CN" altLang="en-US" sz="2800" b="1" i="0" u="none" strike="noStrike" kern="0" cap="none" spc="0" baseline="0">
                <a:solidFill>
                  <a:srgbClr val="FF33CC"/>
                </a:solidFill>
                <a:latin typeface="等线" charset="0"/>
                <a:ea typeface="楷体_GB2312" pitchFamily="49" charset="-122"/>
                <a:cs typeface="等线" charset="0"/>
              </a:endParaRPr>
            </a:p>
          </p:txBody>
        </p:sp>
      </p:grpSp>
      <p:sp>
        <p:nvSpPr>
          <p:cNvPr id="32" name="矩形"/>
          <p:cNvSpPr/>
          <p:nvPr/>
        </p:nvSpPr>
        <p:spPr>
          <a:xfrm>
            <a:off x="468312" y="1143000"/>
            <a:ext cx="685543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1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、在数学中，我们一般用</a:t>
            </a:r>
            <a:r>
              <a:rPr lang="en-US" altLang="zh-CN" sz="2800" b="1" i="0" u="sng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     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来表示数。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33" name="矩形"/>
          <p:cNvSpPr/>
          <p:nvPr/>
        </p:nvSpPr>
        <p:spPr>
          <a:xfrm>
            <a:off x="4643438" y="1071563"/>
            <a:ext cx="889380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字母</a:t>
            </a:r>
            <a:endParaRPr lang="zh-CN" altLang="en-US" sz="2800" b="1" i="0" u="none" strike="noStrike" kern="0" cap="none" spc="0" baseline="0">
              <a:solidFill>
                <a:srgbClr val="FF3300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34" name="矩形"/>
          <p:cNvSpPr/>
          <p:nvPr/>
        </p:nvSpPr>
        <p:spPr>
          <a:xfrm>
            <a:off x="468312" y="1571624"/>
            <a:ext cx="6697744" cy="9486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2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、在含有字母的式子里，字母中间的乘号</a:t>
            </a:r>
            <a:endParaRPr lang="en-US" altLang="zh-CN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   可以记作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cs typeface="Lucida Sans"/>
              </a:rPr>
              <a:t>“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   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cs typeface="Lucida Sans"/>
              </a:rPr>
              <a:t>”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，也可以</a:t>
            </a:r>
            <a:r>
              <a:rPr lang="en-US" altLang="zh-CN" sz="2800" b="1" i="0" u="sng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         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。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35" name="矩形"/>
          <p:cNvSpPr/>
          <p:nvPr/>
        </p:nvSpPr>
        <p:spPr>
          <a:xfrm>
            <a:off x="2987675" y="1557337"/>
            <a:ext cx="534961" cy="9105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5400" b="1" i="0" u="none" strike="noStrike" kern="0" cap="none" spc="0" baseline="0">
                <a:solidFill>
                  <a:srgbClr val="FF3300"/>
                </a:solidFill>
                <a:latin typeface="仿宋" pitchFamily="49" charset="-122"/>
                <a:ea typeface="仿宋" pitchFamily="49" charset="-122"/>
                <a:cs typeface="Lucida Sans"/>
              </a:rPr>
              <a:t>.</a:t>
            </a:r>
            <a:endParaRPr lang="zh-CN" altLang="en-US" sz="5400" b="1" i="0" u="none" strike="noStrike" kern="0" cap="none" spc="0" baseline="0">
              <a:solidFill>
                <a:srgbClr val="FF33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36" name="矩形"/>
          <p:cNvSpPr/>
          <p:nvPr/>
        </p:nvSpPr>
        <p:spPr>
          <a:xfrm>
            <a:off x="5173663" y="1981200"/>
            <a:ext cx="1586356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省略不写</a:t>
            </a:r>
            <a:endParaRPr lang="zh-CN" altLang="en-US" sz="2800" b="1" i="0" u="none" strike="noStrike" kern="0" cap="none" spc="0" baseline="0">
              <a:solidFill>
                <a:srgbClr val="FF3300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37" name="矩形"/>
          <p:cNvSpPr/>
          <p:nvPr/>
        </p:nvSpPr>
        <p:spPr>
          <a:xfrm>
            <a:off x="468312" y="2428875"/>
            <a:ext cx="3869230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3</a:t>
            </a:r>
            <a:r>
              <a:rPr lang="zh-CN" altLang="en-US" sz="2800" b="1" i="0" u="none" strike="noStrike" kern="0" cap="none" spc="0" baseline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、省略乘号时要注意：</a:t>
            </a:r>
            <a:endParaRPr lang="zh-CN" altLang="en-US" sz="2800" b="1" i="0" u="none" strike="noStrike" kern="0" cap="none" spc="0" baseline="0">
              <a:solidFill>
                <a:schemeClr val="accent2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38" name="矩形"/>
          <p:cNvSpPr/>
          <p:nvPr/>
        </p:nvSpPr>
        <p:spPr>
          <a:xfrm>
            <a:off x="323849" y="2924175"/>
            <a:ext cx="8985250" cy="81533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1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）数与字母相乘，省略乘号时，</a:t>
            </a:r>
            <a:r>
              <a:rPr lang="zh-CN" altLang="en-US" sz="2400" b="1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  <a:cs typeface="Lucida Sans"/>
              </a:rPr>
              <a:t>数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一般写在</a:t>
            </a:r>
            <a:r>
              <a:rPr lang="zh-CN" altLang="en-US" sz="2400" b="1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  <a:cs typeface="Lucida Sans"/>
              </a:rPr>
              <a:t>字母前面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。</a:t>
            </a:r>
            <a:endParaRPr lang="en-US" altLang="zh-CN" sz="24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      如 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7×a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＝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7a 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或 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a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×7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＝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7a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39" name="矩形"/>
          <p:cNvSpPr/>
          <p:nvPr/>
        </p:nvSpPr>
        <p:spPr>
          <a:xfrm>
            <a:off x="323849" y="3860799"/>
            <a:ext cx="9036050" cy="8820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2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）</a:t>
            </a:r>
            <a:r>
              <a:rPr lang="zh-CN" altLang="en-US" sz="20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字母与字母相乘，省略乘号时，</a:t>
            </a:r>
            <a:r>
              <a:rPr lang="zh-CN" altLang="en-US" sz="20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字母一般</a:t>
            </a:r>
            <a:r>
              <a:rPr lang="zh-CN" altLang="en-US" sz="20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按照</a:t>
            </a:r>
            <a:r>
              <a:rPr lang="zh-CN" altLang="en-US" sz="20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字母表的顺序</a:t>
            </a:r>
            <a:r>
              <a:rPr lang="zh-CN" altLang="en-US" sz="20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写。</a:t>
            </a:r>
            <a:endParaRPr lang="en-US" altLang="zh-CN" sz="20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     如 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n × y × m 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＝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m n y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40" name="矩形"/>
          <p:cNvSpPr/>
          <p:nvPr/>
        </p:nvSpPr>
        <p:spPr>
          <a:xfrm>
            <a:off x="395288" y="5876925"/>
            <a:ext cx="5898127" cy="8153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4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）任何字母</a:t>
            </a:r>
            <a:r>
              <a:rPr lang="zh-CN" altLang="en-US" sz="24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与</a:t>
            </a:r>
            <a:r>
              <a:rPr lang="en-US" altLang="zh-CN" sz="24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1</a:t>
            </a:r>
            <a:r>
              <a:rPr lang="zh-CN" altLang="en-US" sz="24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相乘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时，还得</a:t>
            </a:r>
            <a:r>
              <a:rPr lang="zh-CN" altLang="en-US" sz="24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这个字母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。</a:t>
            </a:r>
            <a:endParaRPr lang="en-US" altLang="zh-CN" sz="24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     如 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e × 1 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＝ 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e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41" name="矩形"/>
          <p:cNvSpPr/>
          <p:nvPr/>
        </p:nvSpPr>
        <p:spPr>
          <a:xfrm>
            <a:off x="395288" y="4868863"/>
            <a:ext cx="7970837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3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）两个</a:t>
            </a:r>
            <a:r>
              <a:rPr lang="zh-CN" altLang="en-US" sz="24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相同字母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相乘时，可以写成这个</a:t>
            </a:r>
            <a:r>
              <a:rPr lang="zh-CN" altLang="en-US" sz="24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字母的平方。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42" name="矩形"/>
          <p:cNvSpPr/>
          <p:nvPr/>
        </p:nvSpPr>
        <p:spPr>
          <a:xfrm>
            <a:off x="1258888" y="5373687"/>
            <a:ext cx="2844927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如 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a×a 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可以写成</a:t>
            </a:r>
            <a:r>
              <a:rPr lang="en-US" altLang="zh-CN" sz="2400" b="0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Lucida Sans"/>
              </a:rPr>
              <a:t>a</a:t>
            </a:r>
            <a:r>
              <a:rPr lang="en-US" altLang="zh-CN" sz="2400" b="0" i="0" u="none" strike="noStrike" kern="0" cap="none" spc="0" baseline="30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Lucida Sans"/>
              </a:rPr>
              <a:t>2</a:t>
            </a:r>
            <a:endParaRPr lang="zh-CN" altLang="en-US" sz="2400" b="0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2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44" name="波形"/>
          <p:cNvSpPr/>
          <p:nvPr/>
        </p:nvSpPr>
        <p:spPr>
          <a:xfrm>
            <a:off x="214313" y="214313"/>
            <a:ext cx="2571750" cy="642937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C000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ct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FF00"/>
                </a:solidFill>
                <a:latin typeface="等线" charset="0"/>
                <a:ea typeface="等线" charset="0"/>
                <a:cs typeface="Lucida Sans"/>
              </a:rPr>
              <a:t>知识抢答，比比谁最棒！</a:t>
            </a:r>
            <a:endParaRPr lang="zh-CN" altLang="en-US" sz="1800" b="1" i="0" u="none" strike="noStrike" kern="0" cap="none" spc="0" baseline="0">
              <a:solidFill>
                <a:srgbClr val="FFFF00"/>
              </a:solidFill>
              <a:latin typeface="等线" charset="0"/>
              <a:ea typeface="等线" charset="0"/>
              <a:cs typeface="Lucida Sans"/>
            </a:endParaRPr>
          </a:p>
        </p:txBody>
      </p:sp>
      <p:sp>
        <p:nvSpPr>
          <p:cNvPr id="45" name="矩形"/>
          <p:cNvSpPr/>
          <p:nvPr/>
        </p:nvSpPr>
        <p:spPr>
          <a:xfrm>
            <a:off x="323849" y="1052513"/>
            <a:ext cx="4646612" cy="472439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1200" cap="none" spc="0" baseline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  <a:cs typeface="等线" charset="0"/>
              </a:rPr>
              <a:t>1</a:t>
            </a:r>
            <a:r>
              <a:rPr lang="zh-CN" altLang="en-US" sz="2400" b="1" i="0" u="none" strike="noStrike" kern="1200" cap="none" spc="0" baseline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  <a:cs typeface="等线" charset="0"/>
              </a:rPr>
              <a:t>、省略乘号表示下面各式子</a:t>
            </a:r>
            <a:r>
              <a:rPr lang="en-US" altLang="zh-CN" sz="2400" b="1" i="0" u="none" strike="noStrike" kern="1200" cap="none" spc="0" baseline="0">
                <a:solidFill>
                  <a:schemeClr val="bg1"/>
                </a:solidFill>
                <a:latin typeface="等线" charset="0"/>
                <a:ea typeface="等线" charset="0"/>
                <a:cs typeface="等线" charset="0"/>
              </a:rPr>
              <a:t>  </a:t>
            </a:r>
            <a:endParaRPr lang="zh-CN" altLang="en-US" sz="2400" b="1" i="0" u="none" strike="noStrike" kern="1200" cap="none" spc="0" baseline="0">
              <a:solidFill>
                <a:schemeClr val="bg1"/>
              </a:solidFill>
              <a:latin typeface="等线" charset="0"/>
              <a:ea typeface="等线" charset="0"/>
              <a:cs typeface="等线" charset="0"/>
            </a:endParaRPr>
          </a:p>
        </p:txBody>
      </p:sp>
      <p:sp>
        <p:nvSpPr>
          <p:cNvPr id="46" name="矩形"/>
          <p:cNvSpPr/>
          <p:nvPr/>
        </p:nvSpPr>
        <p:spPr>
          <a:xfrm>
            <a:off x="1908175" y="1773237"/>
            <a:ext cx="649147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3b</a:t>
            </a:r>
            <a:endParaRPr lang="zh-CN" altLang="en-US" sz="36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47" name="矩形"/>
          <p:cNvSpPr/>
          <p:nvPr/>
        </p:nvSpPr>
        <p:spPr>
          <a:xfrm>
            <a:off x="6732588" y="1773237"/>
            <a:ext cx="1334261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bc+20</a:t>
            </a:r>
            <a:endParaRPr lang="zh-CN" altLang="en-US" sz="36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48" name="矩形"/>
          <p:cNvSpPr/>
          <p:nvPr/>
        </p:nvSpPr>
        <p:spPr>
          <a:xfrm>
            <a:off x="6659563" y="3068638"/>
            <a:ext cx="877519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6ab</a:t>
            </a:r>
            <a:endParaRPr lang="zh-CN" altLang="en-US" sz="36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49" name="矩形"/>
          <p:cNvSpPr/>
          <p:nvPr/>
        </p:nvSpPr>
        <p:spPr>
          <a:xfrm>
            <a:off x="2411413" y="4076700"/>
            <a:ext cx="811291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5a</a:t>
            </a:r>
            <a:r>
              <a:rPr lang="en-US" altLang="zh-CN" sz="3600" b="1" i="0" u="none" strike="noStrike" kern="0" cap="none" spc="0" baseline="3000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2</a:t>
            </a:r>
            <a:endParaRPr lang="zh-CN" altLang="en-US" sz="36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50" name="矩形"/>
          <p:cNvSpPr/>
          <p:nvPr/>
        </p:nvSpPr>
        <p:spPr>
          <a:xfrm>
            <a:off x="6804024" y="4005263"/>
            <a:ext cx="420776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y</a:t>
            </a:r>
            <a:endParaRPr lang="zh-CN" altLang="en-US" sz="36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51" name="矩形"/>
          <p:cNvSpPr/>
          <p:nvPr/>
        </p:nvSpPr>
        <p:spPr>
          <a:xfrm>
            <a:off x="2411413" y="2924175"/>
            <a:ext cx="1081086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abc</a:t>
            </a:r>
            <a:endParaRPr lang="zh-CN" altLang="en-US" sz="36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52" name="矩形"/>
          <p:cNvSpPr/>
          <p:nvPr/>
        </p:nvSpPr>
        <p:spPr>
          <a:xfrm>
            <a:off x="611187" y="1773237"/>
            <a:ext cx="1311630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b×3=</a:t>
            </a:r>
            <a:endParaRPr lang="zh-CN" altLang="en-US" sz="3600" b="0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53" name="矩形"/>
          <p:cNvSpPr/>
          <p:nvPr/>
        </p:nvSpPr>
        <p:spPr>
          <a:xfrm>
            <a:off x="4716463" y="1773237"/>
            <a:ext cx="1996744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c×b+20=</a:t>
            </a:r>
            <a:endParaRPr lang="zh-CN" altLang="en-US" sz="3600" b="0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54" name="矩形"/>
          <p:cNvSpPr/>
          <p:nvPr/>
        </p:nvSpPr>
        <p:spPr>
          <a:xfrm>
            <a:off x="4716463" y="2997200"/>
            <a:ext cx="2881312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b×6×a=</a:t>
            </a:r>
            <a:endParaRPr lang="zh-CN" altLang="en-US" sz="3600" b="0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55" name="矩形"/>
          <p:cNvSpPr/>
          <p:nvPr/>
        </p:nvSpPr>
        <p:spPr>
          <a:xfrm>
            <a:off x="539750" y="4076700"/>
            <a:ext cx="1974113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a×a×5=</a:t>
            </a:r>
            <a:endParaRPr lang="zh-CN" altLang="en-US" sz="3600" b="0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56" name="矩形"/>
          <p:cNvSpPr/>
          <p:nvPr/>
        </p:nvSpPr>
        <p:spPr>
          <a:xfrm>
            <a:off x="5508624" y="4076700"/>
            <a:ext cx="1311630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y×1= </a:t>
            </a:r>
            <a:endParaRPr lang="zh-CN" altLang="en-US" sz="3600" b="0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57" name="矩形"/>
          <p:cNvSpPr/>
          <p:nvPr/>
        </p:nvSpPr>
        <p:spPr>
          <a:xfrm>
            <a:off x="539750" y="2924175"/>
            <a:ext cx="2952750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6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a×c×b=</a:t>
            </a:r>
            <a:endParaRPr lang="zh-CN" altLang="en-US" sz="3600" b="0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51" grpId="0"/>
      <p:bldP spid="48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grpSp>
        <p:nvGrpSpPr>
          <p:cNvPr id="61" name="组合"/>
          <p:cNvGrpSpPr/>
          <p:nvPr/>
        </p:nvGrpSpPr>
        <p:grpSpPr>
          <a:xfrm>
            <a:off x="214313" y="71438"/>
            <a:ext cx="4141787" cy="836612"/>
            <a:chOff x="214313" y="71438"/>
            <a:chExt cx="4141787" cy="836612"/>
          </a:xfrm>
        </p:grpSpPr>
        <p:sp>
          <p:nvSpPr>
            <p:cNvPr id="59" name="横卷形"/>
            <p:cNvSpPr/>
            <p:nvPr/>
          </p:nvSpPr>
          <p:spPr>
            <a:xfrm>
              <a:off x="214313" y="71438"/>
              <a:ext cx="4141787" cy="836612"/>
            </a:xfrm>
            <a:prstGeom prst="horizontalScroll">
              <a:avLst>
                <a:gd name="adj" fmla="val 12500"/>
              </a:avLst>
            </a:prstGeom>
            <a:solidFill>
              <a:schemeClr val="bg1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</p:sp>
        <p:sp>
          <p:nvSpPr>
            <p:cNvPr id="60" name="矩形"/>
            <p:cNvSpPr/>
            <p:nvPr/>
          </p:nvSpPr>
          <p:spPr>
            <a:xfrm>
              <a:off x="298627" y="174267"/>
              <a:ext cx="3912192" cy="529589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800" b="1" i="0" u="none" strike="noStrike" kern="0" cap="none" spc="0" baseline="0">
                  <a:solidFill>
                    <a:srgbClr val="FF33CC"/>
                  </a:solidFill>
                  <a:latin typeface="等线" charset="0"/>
                  <a:ea typeface="楷体_GB2312" pitchFamily="49" charset="-122"/>
                  <a:cs typeface="等线" charset="0"/>
                </a:rPr>
                <a:t>二、用字母表示公式</a:t>
              </a:r>
              <a:endParaRPr lang="zh-CN" altLang="en-US" sz="2800" b="1" i="0" u="none" strike="noStrike" kern="0" cap="none" spc="0" baseline="0">
                <a:solidFill>
                  <a:srgbClr val="FF33CC"/>
                </a:solidFill>
                <a:latin typeface="等线" charset="0"/>
                <a:ea typeface="楷体_GB2312" pitchFamily="49" charset="-122"/>
                <a:cs typeface="等线" charset="0"/>
              </a:endParaRPr>
            </a:p>
          </p:txBody>
        </p:sp>
      </p:grpSp>
      <p:sp>
        <p:nvSpPr>
          <p:cNvPr id="62" name="矩形"/>
          <p:cNvSpPr/>
          <p:nvPr/>
        </p:nvSpPr>
        <p:spPr>
          <a:xfrm>
            <a:off x="468312" y="1341437"/>
            <a:ext cx="5611670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1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、我们常用字母来表示计算公式：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63" name="矩形"/>
          <p:cNvSpPr/>
          <p:nvPr/>
        </p:nvSpPr>
        <p:spPr>
          <a:xfrm>
            <a:off x="627063" y="1844674"/>
            <a:ext cx="7176082" cy="18059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如我们用</a:t>
            </a:r>
            <a:r>
              <a:rPr lang="en-US" altLang="zh-CN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a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表示长方形的</a:t>
            </a: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长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，</a:t>
            </a:r>
            <a:r>
              <a:rPr lang="en-US" altLang="zh-CN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b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表示长方形的</a:t>
            </a: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宽</a:t>
            </a:r>
            <a:endParaRPr lang="en-US" altLang="zh-CN" sz="2800" b="1" i="0" u="none" strike="noStrike" kern="0" cap="none" spc="0" baseline="0">
              <a:solidFill>
                <a:srgbClr val="FF3300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C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表示长方形的</a:t>
            </a: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周长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，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S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表示长方形的</a:t>
            </a: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面积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。</a:t>
            </a:r>
            <a:endParaRPr lang="en-US" altLang="zh-CN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那么长方形的</a:t>
            </a: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周长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公式为：</a:t>
            </a:r>
            <a:endParaRPr lang="en-US" altLang="zh-CN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            </a:t>
            </a: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面积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公式为：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64" name="矩形"/>
          <p:cNvSpPr/>
          <p:nvPr/>
        </p:nvSpPr>
        <p:spPr>
          <a:xfrm>
            <a:off x="611187" y="3789363"/>
            <a:ext cx="6834757" cy="180593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如我们用</a:t>
            </a:r>
            <a:r>
              <a:rPr lang="en-US" altLang="zh-CN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a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表示正方形的</a:t>
            </a: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边长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，</a:t>
            </a:r>
            <a:endParaRPr lang="en-US" altLang="zh-CN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C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表示正方形的</a:t>
            </a: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周长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，</a:t>
            </a:r>
            <a:r>
              <a:rPr lang="en-US" altLang="zh-CN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S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表示正方形的</a:t>
            </a: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面积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。</a:t>
            </a:r>
            <a:endParaRPr lang="en-US" altLang="zh-CN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那么长方形的</a:t>
            </a: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周长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公式为：</a:t>
            </a:r>
            <a:endParaRPr lang="en-US" altLang="zh-CN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            </a:t>
            </a:r>
            <a:r>
              <a:rPr lang="zh-CN" altLang="en-US" sz="2800" b="1" i="0" u="none" strike="noStrike" kern="0" cap="none" spc="0" baseline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面积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公式为：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65" name="直线"/>
          <p:cNvSpPr/>
          <p:nvPr/>
        </p:nvSpPr>
        <p:spPr>
          <a:xfrm>
            <a:off x="684213" y="3716338"/>
            <a:ext cx="7488237" cy="0"/>
          </a:xfrm>
          <a:prstGeom prst="line">
            <a:avLst/>
          </a:prstGeom>
          <a:noFill/>
          <a:ln w="63500" cap="rnd" cmpd="sng">
            <a:solidFill>
              <a:srgbClr val="0000FF"/>
            </a:solidFill>
            <a:prstDash val="sysDot"/>
            <a:round/>
          </a:ln>
        </p:spPr>
      </p:sp>
      <p:sp>
        <p:nvSpPr>
          <p:cNvPr id="66" name="矩形"/>
          <p:cNvSpPr/>
          <p:nvPr/>
        </p:nvSpPr>
        <p:spPr>
          <a:xfrm>
            <a:off x="4787900" y="2705100"/>
            <a:ext cx="3443604" cy="5772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0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Lucida Sans"/>
              </a:rPr>
              <a:t>C </a:t>
            </a:r>
            <a:r>
              <a:rPr lang="zh-CN" altLang="en-US" sz="3200" b="0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Lucida Sans"/>
              </a:rPr>
              <a:t>＝ </a:t>
            </a:r>
            <a:r>
              <a:rPr lang="en-US" altLang="zh-CN" sz="3200" b="0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Lucida Sans"/>
              </a:rPr>
              <a:t>2</a:t>
            </a:r>
            <a:r>
              <a:rPr lang="zh-CN" altLang="en-US" sz="3200" b="0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Lucida Sans"/>
              </a:rPr>
              <a:t>（</a:t>
            </a:r>
            <a:r>
              <a:rPr lang="en-US" altLang="zh-CN" sz="3200" b="0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Lucida Sans"/>
              </a:rPr>
              <a:t>a </a:t>
            </a:r>
            <a:r>
              <a:rPr lang="zh-CN" altLang="en-US" sz="3200" b="0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Lucida Sans"/>
              </a:rPr>
              <a:t>＋ </a:t>
            </a:r>
            <a:r>
              <a:rPr lang="en-US" altLang="zh-CN" sz="3200" b="0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Lucida Sans"/>
              </a:rPr>
              <a:t>b</a:t>
            </a:r>
            <a:r>
              <a:rPr lang="zh-CN" altLang="en-US" sz="3200" b="0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Lucida Sans"/>
              </a:rPr>
              <a:t>）</a:t>
            </a:r>
            <a:endParaRPr lang="zh-CN" altLang="en-US" sz="3200" b="0" i="0" u="none" strike="noStrike" kern="0" cap="none" spc="0" baseline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itchFamily="49" charset="-122"/>
              <a:ea typeface="黑体" pitchFamily="49" charset="-122"/>
              <a:cs typeface="Lucida Sans"/>
            </a:endParaRPr>
          </a:p>
        </p:txBody>
      </p:sp>
      <p:sp>
        <p:nvSpPr>
          <p:cNvPr id="67" name="矩形"/>
          <p:cNvSpPr/>
          <p:nvPr/>
        </p:nvSpPr>
        <p:spPr>
          <a:xfrm>
            <a:off x="4808538" y="3136900"/>
            <a:ext cx="1809750" cy="5794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0" i="0" u="none" strike="noStrike" kern="120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等线" charset="0"/>
              </a:rPr>
              <a:t>S </a:t>
            </a:r>
            <a:r>
              <a:rPr lang="zh-CN" altLang="en-US" sz="3200" b="0" i="0" u="none" strike="noStrike" kern="120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等线" charset="0"/>
              </a:rPr>
              <a:t>＝ </a:t>
            </a:r>
            <a:r>
              <a:rPr lang="en-US" altLang="zh-CN" sz="3200" b="0" i="0" u="none" strike="noStrike" kern="120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等线" charset="0"/>
              </a:rPr>
              <a:t>a b</a:t>
            </a:r>
            <a:endParaRPr lang="zh-CN" altLang="en-US" sz="3200" b="0" i="0" u="none" strike="noStrike" kern="1200" cap="none" spc="0" baseline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  <a:cs typeface="等线" charset="0"/>
            </a:endParaRPr>
          </a:p>
        </p:txBody>
      </p:sp>
      <p:sp>
        <p:nvSpPr>
          <p:cNvPr id="68" name="矩形"/>
          <p:cNvSpPr/>
          <p:nvPr/>
        </p:nvSpPr>
        <p:spPr>
          <a:xfrm>
            <a:off x="4787900" y="4652963"/>
            <a:ext cx="1809750" cy="57943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0" i="0" u="none" strike="noStrike" kern="120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等线" charset="0"/>
              </a:rPr>
              <a:t>C </a:t>
            </a:r>
            <a:r>
              <a:rPr lang="zh-CN" altLang="en-US" sz="3200" b="0" i="0" u="none" strike="noStrike" kern="120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等线" charset="0"/>
              </a:rPr>
              <a:t>＝ </a:t>
            </a:r>
            <a:r>
              <a:rPr lang="en-US" altLang="zh-CN" sz="3200" b="0" i="0" u="none" strike="noStrike" kern="120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等线" charset="0"/>
              </a:rPr>
              <a:t>4 a</a:t>
            </a:r>
            <a:endParaRPr lang="zh-CN" altLang="en-US" sz="3200" b="0" i="0" u="none" strike="noStrike" kern="1200" cap="none" spc="0" baseline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  <a:cs typeface="等线" charset="0"/>
            </a:endParaRPr>
          </a:p>
        </p:txBody>
      </p:sp>
      <p:sp>
        <p:nvSpPr>
          <p:cNvPr id="69" name="矩形"/>
          <p:cNvSpPr/>
          <p:nvPr/>
        </p:nvSpPr>
        <p:spPr>
          <a:xfrm>
            <a:off x="4787900" y="5081588"/>
            <a:ext cx="1555876" cy="5772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0" i="0" u="none" strike="noStrike" kern="120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等线" charset="0"/>
              </a:rPr>
              <a:t>S </a:t>
            </a:r>
            <a:r>
              <a:rPr lang="zh-CN" altLang="en-US" sz="3200" b="0" i="0" u="none" strike="noStrike" kern="120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等线" charset="0"/>
              </a:rPr>
              <a:t>＝ </a:t>
            </a:r>
            <a:r>
              <a:rPr lang="en-US" altLang="zh-CN" sz="3200" b="0" i="0" u="none" strike="noStrike" kern="120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等线" charset="0"/>
              </a:rPr>
              <a:t>a</a:t>
            </a:r>
            <a:r>
              <a:rPr lang="en-US" altLang="zh-CN" sz="3200" b="0" i="0" u="none" strike="noStrike" kern="1200" cap="none" spc="0" baseline="3000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itchFamily="49" charset="-122"/>
                <a:ea typeface="黑体" pitchFamily="49" charset="-122"/>
                <a:cs typeface="等线" charset="0"/>
              </a:rPr>
              <a:t>2</a:t>
            </a:r>
            <a:endParaRPr lang="zh-CN" altLang="en-US" sz="3200" b="0" i="0" u="none" strike="noStrike" kern="1200" cap="none" spc="0" baseline="3000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itchFamily="49" charset="-122"/>
              <a:ea typeface="黑体" pitchFamily="49" charset="-122"/>
              <a:cs typeface="等线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6" grpId="0"/>
      <p:bldP spid="67" grpId="0"/>
      <p:bldP spid="64" grpId="0"/>
      <p:bldP spid="68" grpId="0"/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71" name="矩形"/>
          <p:cNvSpPr/>
          <p:nvPr/>
        </p:nvSpPr>
        <p:spPr>
          <a:xfrm>
            <a:off x="539750" y="908050"/>
            <a:ext cx="7834313" cy="120586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cs typeface="Lucida Sans"/>
              </a:rPr>
              <a:t>2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cs typeface="Lucida Sans"/>
              </a:rPr>
              <a:t>、一个长方形的长是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cs typeface="Lucida Sans"/>
              </a:rPr>
              <a:t>10cm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cs typeface="Lucida Sans"/>
              </a:rPr>
              <a:t>，宽是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cs typeface="Lucida Sans"/>
              </a:rPr>
              <a:t>7cm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  <a:cs typeface="Lucida Sans"/>
              </a:rPr>
              <a:t>，它的面积和周长各是多少？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  <a:cs typeface="Lucida Sans"/>
            </a:endParaRPr>
          </a:p>
        </p:txBody>
      </p:sp>
      <p:sp>
        <p:nvSpPr>
          <p:cNvPr id="72" name="矩形"/>
          <p:cNvSpPr/>
          <p:nvPr/>
        </p:nvSpPr>
        <p:spPr>
          <a:xfrm>
            <a:off x="1157288" y="2341563"/>
            <a:ext cx="1027034" cy="579375"/>
          </a:xfrm>
          <a:prstGeom prst="rect">
            <a:avLst/>
          </a:prstGeom>
          <a:solidFill>
            <a:schemeClr val="accent5"/>
          </a:solidFill>
          <a:ln w="9525" cap="flat" cmpd="sng">
            <a:noFill/>
            <a:prstDash val="solid"/>
            <a:miter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 u="none" strike="noStrike" kern="120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等线" charset="0"/>
              </a:rPr>
              <a:t>S=ab</a:t>
            </a:r>
            <a:endParaRPr lang="zh-CN" altLang="en-US" sz="3200" b="1" i="0" u="none" strike="noStrike" kern="120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等线" charset="0"/>
            </a:endParaRPr>
          </a:p>
        </p:txBody>
      </p:sp>
      <p:sp>
        <p:nvSpPr>
          <p:cNvPr id="73" name="矩形"/>
          <p:cNvSpPr/>
          <p:nvPr/>
        </p:nvSpPr>
        <p:spPr>
          <a:xfrm>
            <a:off x="1384300" y="2984500"/>
            <a:ext cx="1628774" cy="579375"/>
          </a:xfrm>
          <a:prstGeom prst="rect">
            <a:avLst/>
          </a:prstGeom>
          <a:solidFill>
            <a:schemeClr val="accent5"/>
          </a:solidFill>
          <a:ln w="9525" cap="flat" cmpd="sng">
            <a:noFill/>
            <a:prstDash val="solid"/>
            <a:miter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=10×7</a:t>
            </a:r>
            <a:endParaRPr lang="zh-CN" altLang="en-US" sz="32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74" name="矩形"/>
          <p:cNvSpPr/>
          <p:nvPr/>
        </p:nvSpPr>
        <p:spPr>
          <a:xfrm>
            <a:off x="1401763" y="3627438"/>
            <a:ext cx="3230563" cy="579375"/>
          </a:xfrm>
          <a:prstGeom prst="rect">
            <a:avLst/>
          </a:prstGeom>
          <a:solidFill>
            <a:schemeClr val="accent5"/>
          </a:solidFill>
          <a:ln w="9525" cap="flat" cmpd="sng">
            <a:noFill/>
            <a:prstDash val="solid"/>
            <a:miter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=70</a:t>
            </a:r>
            <a:r>
              <a:rPr lang="zh-CN" altLang="en-US" sz="32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（平方厘米）</a:t>
            </a:r>
            <a:endParaRPr lang="zh-CN" altLang="en-US" sz="32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75" name="矩形"/>
          <p:cNvSpPr/>
          <p:nvPr/>
        </p:nvSpPr>
        <p:spPr>
          <a:xfrm>
            <a:off x="4716463" y="2357438"/>
            <a:ext cx="1647688" cy="579375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miter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 u="none" strike="noStrike" kern="120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等线" charset="0"/>
              </a:rPr>
              <a:t>C=2(a+b)</a:t>
            </a:r>
            <a:endParaRPr lang="zh-CN" altLang="en-US" sz="3200" b="1" i="0" u="none" strike="noStrike" kern="120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等线" charset="0"/>
            </a:endParaRPr>
          </a:p>
        </p:txBody>
      </p:sp>
      <p:sp>
        <p:nvSpPr>
          <p:cNvPr id="76" name="矩形"/>
          <p:cNvSpPr/>
          <p:nvPr/>
        </p:nvSpPr>
        <p:spPr>
          <a:xfrm>
            <a:off x="5065713" y="2984500"/>
            <a:ext cx="2062864" cy="579375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miter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 u="none" strike="noStrike" kern="120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等线" charset="0"/>
              </a:rPr>
              <a:t>=2× (10+7)</a:t>
            </a:r>
            <a:endParaRPr lang="zh-CN" altLang="en-US" sz="3200" b="1" i="0" u="none" strike="noStrike" kern="120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等线" charset="0"/>
            </a:endParaRPr>
          </a:p>
        </p:txBody>
      </p:sp>
      <p:sp>
        <p:nvSpPr>
          <p:cNvPr id="77" name="矩形"/>
          <p:cNvSpPr/>
          <p:nvPr/>
        </p:nvSpPr>
        <p:spPr>
          <a:xfrm>
            <a:off x="5072063" y="3627438"/>
            <a:ext cx="2144713" cy="579375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miter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=34</a:t>
            </a:r>
            <a:r>
              <a:rPr lang="zh-CN" altLang="en-US" sz="32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（厘米）</a:t>
            </a:r>
            <a:endParaRPr lang="zh-CN" altLang="en-US" sz="32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78" name="矩形"/>
          <p:cNvSpPr/>
          <p:nvPr/>
        </p:nvSpPr>
        <p:spPr>
          <a:xfrm>
            <a:off x="1046163" y="4608513"/>
            <a:ext cx="6193603" cy="455550"/>
          </a:xfrm>
          <a:prstGeom prst="rect">
            <a:avLst/>
          </a:prstGeom>
          <a:gradFill rotWithShape="0">
            <a:gsLst>
              <a:gs pos="0">
                <a:srgbClr val="5E9EFF">
                  <a:alpha val="100000"/>
                </a:srgbClr>
              </a:gs>
              <a:gs pos="40000">
                <a:srgbClr val="85C2FF">
                  <a:alpha val="100000"/>
                </a:srgbClr>
              </a:gs>
              <a:gs pos="70000">
                <a:srgbClr val="C4D6EB">
                  <a:alpha val="100000"/>
                </a:srgbClr>
              </a:gs>
              <a:gs pos="100000">
                <a:srgbClr val="FFEBFA">
                  <a:alpha val="100000"/>
                </a:srgbClr>
              </a:gs>
            </a:gsLst>
            <a:lin ang="5400000" scaled="1"/>
          </a:gradFill>
          <a:ln w="12700" cap="flat" cmpd="sng">
            <a:noFill/>
            <a:prstDash val="solid"/>
            <a:miter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答：它的面积是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70</a:t>
            </a: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平方厘米，周长是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34</a:t>
            </a: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厘米。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79" name="波形"/>
          <p:cNvSpPr/>
          <p:nvPr/>
        </p:nvSpPr>
        <p:spPr>
          <a:xfrm>
            <a:off x="214313" y="214313"/>
            <a:ext cx="1285875" cy="642937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C000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ct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FF00"/>
                </a:solidFill>
                <a:latin typeface="等线" charset="0"/>
                <a:ea typeface="等线" charset="0"/>
                <a:cs typeface="Lucida Sans"/>
              </a:rPr>
              <a:t>知识应用</a:t>
            </a:r>
            <a:endParaRPr lang="zh-CN" altLang="en-US" sz="1800" b="1" i="0" u="none" strike="noStrike" kern="0" cap="none" spc="0" baseline="0">
              <a:solidFill>
                <a:srgbClr val="FFFF00"/>
              </a:solidFill>
              <a:latin typeface="等线" charset="0"/>
              <a:ea typeface="等线" charset="0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81" name="矩形"/>
          <p:cNvSpPr/>
          <p:nvPr/>
        </p:nvSpPr>
        <p:spPr>
          <a:xfrm>
            <a:off x="611187" y="1196975"/>
            <a:ext cx="8229599" cy="82073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273050" indent="-273050" algn="l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3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、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C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的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3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倍与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A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的和是（         ）</a:t>
            </a:r>
            <a:r>
              <a:rPr lang="en-US" altLang="zh-CN" sz="2800" b="0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 </a:t>
            </a:r>
            <a:endParaRPr lang="zh-CN" altLang="en-US" sz="2800" b="0" i="0" u="none" strike="noStrike" kern="0" cap="none" spc="0" baseline="0">
              <a:solidFill>
                <a:schemeClr val="tx1"/>
              </a:solidFill>
              <a:latin typeface="等线" charset="0"/>
              <a:ea typeface="等线" charset="0"/>
              <a:cs typeface="Lucida Sans"/>
            </a:endParaRPr>
          </a:p>
        </p:txBody>
      </p:sp>
      <p:sp>
        <p:nvSpPr>
          <p:cNvPr id="82" name="矩形"/>
          <p:cNvSpPr/>
          <p:nvPr/>
        </p:nvSpPr>
        <p:spPr>
          <a:xfrm>
            <a:off x="4427538" y="1196975"/>
            <a:ext cx="1214438" cy="5238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等线" charset="0"/>
              </a:rPr>
              <a:t>3C+A  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等线" charset="0"/>
              <a:ea typeface="等线" charset="0"/>
              <a:cs typeface="等线" charset="0"/>
            </a:endParaRPr>
          </a:p>
        </p:txBody>
      </p:sp>
      <p:sp>
        <p:nvSpPr>
          <p:cNvPr id="83" name="矩形"/>
          <p:cNvSpPr/>
          <p:nvPr/>
        </p:nvSpPr>
        <p:spPr>
          <a:xfrm>
            <a:off x="538163" y="2565400"/>
            <a:ext cx="8605838" cy="158432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342900" indent="-342900" algn="l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4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、三个连续自然数，中间的数是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n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，另外的两个数分别是（     ）和（     ）。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等线" charset="0"/>
              <a:ea typeface="等线" charset="0"/>
              <a:cs typeface="Lucida Sans"/>
            </a:endParaRPr>
          </a:p>
        </p:txBody>
      </p:sp>
      <p:sp>
        <p:nvSpPr>
          <p:cNvPr id="84" name="矩形"/>
          <p:cNvSpPr/>
          <p:nvPr/>
        </p:nvSpPr>
        <p:spPr>
          <a:xfrm>
            <a:off x="2195513" y="2997200"/>
            <a:ext cx="1079499" cy="5762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等线" charset="0"/>
              </a:rPr>
              <a:t>n-1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等线" charset="0"/>
              <a:ea typeface="等线" charset="0"/>
              <a:cs typeface="等线" charset="0"/>
            </a:endParaRPr>
          </a:p>
        </p:txBody>
      </p:sp>
      <p:sp>
        <p:nvSpPr>
          <p:cNvPr id="85" name="矩形"/>
          <p:cNvSpPr/>
          <p:nvPr/>
        </p:nvSpPr>
        <p:spPr>
          <a:xfrm>
            <a:off x="4067175" y="2997200"/>
            <a:ext cx="1223963" cy="5762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等线" charset="0"/>
              </a:rPr>
              <a:t>n+1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等线" charset="0"/>
              <a:ea typeface="等线" charset="0"/>
              <a:cs typeface="等线" charset="0"/>
            </a:endParaRPr>
          </a:p>
        </p:txBody>
      </p:sp>
      <p:sp>
        <p:nvSpPr>
          <p:cNvPr id="86" name="矩形"/>
          <p:cNvSpPr/>
          <p:nvPr/>
        </p:nvSpPr>
        <p:spPr>
          <a:xfrm>
            <a:off x="539750" y="4149725"/>
            <a:ext cx="8280399" cy="201612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342900" indent="-342900" algn="l" eaLnBrk="1" fontAlgn="base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5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、一本故事书有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m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页，小明已经读了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7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天，平均每天读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n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等线" charset="0"/>
                <a:ea typeface="等线" charset="0"/>
                <a:cs typeface="Lucida Sans"/>
              </a:rPr>
              <a:t>页，小明读了（    ）页，还剩下（      ）页没读。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等线" charset="0"/>
              <a:ea typeface="等线" charset="0"/>
              <a:cs typeface="Lucida Sans"/>
            </a:endParaRPr>
          </a:p>
        </p:txBody>
      </p:sp>
      <p:sp>
        <p:nvSpPr>
          <p:cNvPr id="87" name="矩形"/>
          <p:cNvSpPr/>
          <p:nvPr/>
        </p:nvSpPr>
        <p:spPr>
          <a:xfrm>
            <a:off x="4427538" y="4581525"/>
            <a:ext cx="936624" cy="57626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等线" charset="0"/>
                <a:ea typeface="等线" charset="0"/>
                <a:cs typeface="等线" charset="0"/>
              </a:rPr>
              <a:t>7n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等线" charset="0"/>
              <a:ea typeface="等线" charset="0"/>
              <a:cs typeface="等线" charset="0"/>
            </a:endParaRPr>
          </a:p>
        </p:txBody>
      </p:sp>
      <p:sp>
        <p:nvSpPr>
          <p:cNvPr id="88" name="波形"/>
          <p:cNvSpPr/>
          <p:nvPr/>
        </p:nvSpPr>
        <p:spPr>
          <a:xfrm>
            <a:off x="214313" y="214313"/>
            <a:ext cx="4000499" cy="642937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C000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ct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FF00"/>
                </a:solidFill>
                <a:latin typeface="等线" charset="0"/>
                <a:ea typeface="等线" charset="0"/>
                <a:cs typeface="Lucida Sans"/>
              </a:rPr>
              <a:t>用含字母的式子表示数量关系小练习</a:t>
            </a:r>
            <a:endParaRPr lang="zh-CN" altLang="en-US" sz="1800" b="1" i="0" u="none" strike="noStrike" kern="0" cap="none" spc="0" baseline="0">
              <a:solidFill>
                <a:srgbClr val="FFFF00"/>
              </a:solidFill>
              <a:latin typeface="等线" charset="0"/>
              <a:ea typeface="等线" charset="0"/>
              <a:cs typeface="Lucida Sans"/>
            </a:endParaRPr>
          </a:p>
        </p:txBody>
      </p:sp>
      <p:sp>
        <p:nvSpPr>
          <p:cNvPr id="89" name="矩形"/>
          <p:cNvSpPr/>
          <p:nvPr/>
        </p:nvSpPr>
        <p:spPr>
          <a:xfrm>
            <a:off x="1258888" y="1557337"/>
            <a:ext cx="1296986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c×3=3c</a:t>
            </a:r>
            <a:endParaRPr lang="zh-CN" altLang="en-US" sz="20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90" name="矩形"/>
          <p:cNvSpPr/>
          <p:nvPr/>
        </p:nvSpPr>
        <p:spPr>
          <a:xfrm>
            <a:off x="2268538" y="2205038"/>
            <a:ext cx="3024187" cy="35813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左边的数比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n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少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，即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n-1</a:t>
            </a:r>
            <a:endParaRPr lang="zh-CN" altLang="en-US" sz="1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91" name="矩形"/>
          <p:cNvSpPr/>
          <p:nvPr/>
        </p:nvSpPr>
        <p:spPr>
          <a:xfrm>
            <a:off x="5651500" y="2205038"/>
            <a:ext cx="2881313" cy="35813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右边的数比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n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多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1</a:t>
            </a:r>
            <a:r>
              <a:rPr lang="zh-CN" altLang="en-US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，即</a:t>
            </a:r>
            <a:r>
              <a:rPr lang="en-US" altLang="zh-CN" sz="1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n+1</a:t>
            </a:r>
            <a:endParaRPr lang="zh-CN" altLang="en-US" sz="1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92" name="矩形"/>
          <p:cNvSpPr/>
          <p:nvPr/>
        </p:nvSpPr>
        <p:spPr>
          <a:xfrm>
            <a:off x="5508624" y="3789363"/>
            <a:ext cx="1871663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7×n=7n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93" name="椭圆"/>
          <p:cNvSpPr/>
          <p:nvPr/>
        </p:nvSpPr>
        <p:spPr>
          <a:xfrm>
            <a:off x="5938838" y="4581525"/>
            <a:ext cx="1223963" cy="576263"/>
          </a:xfrm>
          <a:prstGeom prst="ellipse">
            <a:avLst/>
          </a:prstGeom>
          <a:noFill/>
          <a:ln w="12700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94" name="矩形"/>
          <p:cNvSpPr/>
          <p:nvPr/>
        </p:nvSpPr>
        <p:spPr>
          <a:xfrm>
            <a:off x="7712075" y="4581525"/>
            <a:ext cx="1871663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m-7n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82" grpId="0"/>
      <p:bldP spid="90" grpId="0"/>
      <p:bldP spid="84" grpId="0"/>
      <p:bldP spid="91" grpId="0"/>
      <p:bldP spid="85" grpId="0"/>
      <p:bldP spid="92" grpId="0"/>
      <p:bldP spid="87" grpId="0"/>
      <p:bldP spid="93" grpId="0" animBg="1"/>
      <p:bldP spid="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grpSp>
        <p:nvGrpSpPr>
          <p:cNvPr id="98" name="组合"/>
          <p:cNvGrpSpPr/>
          <p:nvPr/>
        </p:nvGrpSpPr>
        <p:grpSpPr>
          <a:xfrm>
            <a:off x="214313" y="136525"/>
            <a:ext cx="2917825" cy="771525"/>
            <a:chOff x="214313" y="136525"/>
            <a:chExt cx="2917825" cy="771525"/>
          </a:xfrm>
        </p:grpSpPr>
        <p:sp>
          <p:nvSpPr>
            <p:cNvPr id="96" name="横卷形"/>
            <p:cNvSpPr/>
            <p:nvPr/>
          </p:nvSpPr>
          <p:spPr>
            <a:xfrm>
              <a:off x="214313" y="136525"/>
              <a:ext cx="2917825" cy="771525"/>
            </a:xfrm>
            <a:prstGeom prst="horizontalScroll">
              <a:avLst>
                <a:gd name="adj" fmla="val 12500"/>
              </a:avLst>
            </a:prstGeom>
            <a:solidFill>
              <a:schemeClr val="bg1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</p:sp>
        <p:sp>
          <p:nvSpPr>
            <p:cNvPr id="97" name="矩形"/>
            <p:cNvSpPr/>
            <p:nvPr/>
          </p:nvSpPr>
          <p:spPr>
            <a:xfrm>
              <a:off x="333375" y="279400"/>
              <a:ext cx="2648507" cy="529589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800" b="1" i="0" u="none" strike="noStrike" kern="0" cap="none" spc="0" baseline="0">
                  <a:solidFill>
                    <a:srgbClr val="FF33CC"/>
                  </a:solidFill>
                  <a:latin typeface="等线" charset="0"/>
                  <a:ea typeface="楷体_GB2312" pitchFamily="49" charset="-122"/>
                  <a:cs typeface="等线" charset="0"/>
                </a:rPr>
                <a:t>三、方程的意义</a:t>
              </a:r>
              <a:endParaRPr lang="zh-CN" altLang="en-US" sz="2800" b="1" i="0" u="none" strike="noStrike" kern="0" cap="none" spc="0" baseline="0">
                <a:solidFill>
                  <a:srgbClr val="FF33CC"/>
                </a:solidFill>
                <a:latin typeface="等线" charset="0"/>
                <a:ea typeface="楷体_GB2312" pitchFamily="49" charset="-122"/>
                <a:cs typeface="等线" charset="0"/>
              </a:endParaRPr>
            </a:p>
          </p:txBody>
        </p:sp>
      </p:grpSp>
      <p:sp>
        <p:nvSpPr>
          <p:cNvPr id="99" name="矩形"/>
          <p:cNvSpPr/>
          <p:nvPr/>
        </p:nvSpPr>
        <p:spPr>
          <a:xfrm>
            <a:off x="539750" y="981074"/>
            <a:ext cx="2823766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1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、什么叫方程？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100" name="矩形"/>
          <p:cNvSpPr/>
          <p:nvPr/>
        </p:nvSpPr>
        <p:spPr>
          <a:xfrm>
            <a:off x="468312" y="1773237"/>
            <a:ext cx="3869230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2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、方程的条件有哪些？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101" name="矩形"/>
          <p:cNvSpPr/>
          <p:nvPr/>
        </p:nvSpPr>
        <p:spPr>
          <a:xfrm>
            <a:off x="488950" y="2908300"/>
            <a:ext cx="3520742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3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、什么叫方程的解？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102" name="矩形"/>
          <p:cNvSpPr/>
          <p:nvPr/>
        </p:nvSpPr>
        <p:spPr>
          <a:xfrm>
            <a:off x="500063" y="3714750"/>
            <a:ext cx="3172254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4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、什么叫解方程？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103" name="矩形"/>
          <p:cNvSpPr/>
          <p:nvPr/>
        </p:nvSpPr>
        <p:spPr>
          <a:xfrm>
            <a:off x="4140199" y="4797425"/>
            <a:ext cx="1785492" cy="5772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itchFamily="49" charset="-122"/>
                <a:ea typeface="黑体" pitchFamily="49" charset="-122"/>
                <a:cs typeface="Lucida Sans"/>
              </a:rPr>
              <a:t>一个过程</a:t>
            </a:r>
            <a:endParaRPr lang="zh-CN" altLang="en-US" sz="3200" b="1" i="0" u="none" strike="noStrike" kern="0" cap="none" spc="0" baseline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itchFamily="49" charset="-122"/>
              <a:ea typeface="黑体" pitchFamily="49" charset="-122"/>
              <a:cs typeface="Lucida Sans"/>
            </a:endParaRPr>
          </a:p>
        </p:txBody>
      </p:sp>
      <p:sp>
        <p:nvSpPr>
          <p:cNvPr id="104" name="矩形"/>
          <p:cNvSpPr/>
          <p:nvPr/>
        </p:nvSpPr>
        <p:spPr>
          <a:xfrm>
            <a:off x="1116013" y="4941888"/>
            <a:ext cx="4666048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解方程实际上是</a:t>
            </a:r>
            <a:r>
              <a:rPr lang="en-US" altLang="zh-CN" sz="2800" b="1" i="0" u="sng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  </a:t>
            </a:r>
            <a:r>
              <a:rPr lang="en-US" altLang="zh-CN" sz="2800" b="1" i="0" u="sng" strike="noStrike" kern="0" cap="none" spc="0" baseline="0">
                <a:solidFill>
                  <a:schemeClr val="tx1"/>
                </a:solidFill>
                <a:latin typeface="华文隶书" pitchFamily="2" charset="-122"/>
                <a:ea typeface="华文隶书" pitchFamily="2" charset="-122"/>
                <a:cs typeface="Lucida Sans"/>
              </a:rPr>
              <a:t>               </a:t>
            </a:r>
            <a:r>
              <a:rPr lang="en-US" altLang="zh-CN" sz="2800" b="1" i="0" u="sng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 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  <a:cs typeface="Lucida Sans"/>
              </a:rPr>
              <a:t>.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楷体_GB2312" pitchFamily="49" charset="-122"/>
              <a:ea typeface="楷体_GB2312" pitchFamily="49" charset="-122"/>
              <a:cs typeface="Lucida Sans"/>
            </a:endParaRPr>
          </a:p>
        </p:txBody>
      </p:sp>
      <p:sp>
        <p:nvSpPr>
          <p:cNvPr id="105" name="矩形"/>
          <p:cNvSpPr/>
          <p:nvPr/>
        </p:nvSpPr>
        <p:spPr>
          <a:xfrm>
            <a:off x="4211638" y="1773237"/>
            <a:ext cx="3320897" cy="5772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itchFamily="2" charset="-122"/>
                <a:cs typeface="Lucida Sans"/>
              </a:rPr>
              <a:t>①未知数    ②等式</a:t>
            </a:r>
            <a:endParaRPr lang="zh-CN" altLang="en-US" sz="3200" b="1" i="0" u="none" strike="noStrike" kern="0" cap="none" spc="0" baseline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06" name="矩形"/>
          <p:cNvSpPr/>
          <p:nvPr/>
        </p:nvSpPr>
        <p:spPr>
          <a:xfrm>
            <a:off x="3419475" y="981074"/>
            <a:ext cx="4573397" cy="5772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0" cap="none" spc="0" baseline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宋体" pitchFamily="2" charset="-122"/>
                <a:cs typeface="Lucida Sans"/>
              </a:rPr>
              <a:t>含有未知数的等式</a:t>
            </a:r>
            <a:r>
              <a:rPr lang="zh-CN" altLang="en-US" sz="3200" b="1" i="0" u="none" strike="noStrike" kern="0" cap="none" spc="0" baseline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ea typeface="宋体" pitchFamily="2" charset="-122"/>
                <a:cs typeface="Lucida Sans"/>
              </a:rPr>
              <a:t>叫方程</a:t>
            </a:r>
            <a:endParaRPr lang="zh-CN" altLang="en-US" sz="3200" b="1" i="0" u="none" strike="noStrike" kern="0" cap="none" spc="0" baseline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07" name="矩形"/>
          <p:cNvSpPr/>
          <p:nvPr/>
        </p:nvSpPr>
        <p:spPr>
          <a:xfrm>
            <a:off x="3924299" y="2781300"/>
            <a:ext cx="4714875" cy="1071563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0000FF"/>
                </a:solidFill>
                <a:latin typeface="Arial" panose="020B0604020202020204" pitchFamily="34" charset="0"/>
                <a:ea typeface="黑体" pitchFamily="49" charset="-122"/>
                <a:cs typeface="Lucida Sans"/>
              </a:rPr>
              <a:t>使方程左右两边相等的未知数的值，叫做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黑体" pitchFamily="49" charset="-122"/>
                <a:cs typeface="Lucida Sans"/>
              </a:rPr>
              <a:t>方程的解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黑体" pitchFamily="49" charset="-122"/>
              <a:cs typeface="Lucida Sans"/>
            </a:endParaRPr>
          </a:p>
        </p:txBody>
      </p:sp>
      <p:sp>
        <p:nvSpPr>
          <p:cNvPr id="108" name="矩形"/>
          <p:cNvSpPr/>
          <p:nvPr/>
        </p:nvSpPr>
        <p:spPr>
          <a:xfrm>
            <a:off x="1000124" y="4143375"/>
            <a:ext cx="5603875" cy="7810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ct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0" cap="none" spc="0" baseline="0">
                <a:solidFill>
                  <a:srgbClr val="0000FF"/>
                </a:solidFill>
                <a:latin typeface="Arial" panose="020B0604020202020204" pitchFamily="34" charset="0"/>
                <a:ea typeface="黑体" pitchFamily="49" charset="-122"/>
                <a:cs typeface="Lucida Sans"/>
              </a:rPr>
              <a:t>求方程的解的过程叫做</a:t>
            </a:r>
            <a:r>
              <a:rPr lang="zh-CN" altLang="en-US" sz="32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黑体" pitchFamily="49" charset="-122"/>
                <a:cs typeface="Lucida Sans"/>
              </a:rPr>
              <a:t>解方程</a:t>
            </a:r>
            <a:endParaRPr lang="zh-CN" altLang="en-US" sz="32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黑体" pitchFamily="49" charset="-122"/>
              <a:cs typeface="Lucida Sans"/>
            </a:endParaRPr>
          </a:p>
        </p:txBody>
      </p:sp>
      <p:sp>
        <p:nvSpPr>
          <p:cNvPr id="109" name="矩形"/>
          <p:cNvSpPr/>
          <p:nvPr/>
        </p:nvSpPr>
        <p:spPr>
          <a:xfrm>
            <a:off x="4859338" y="2276475"/>
            <a:ext cx="2736850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两者缺一不可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6" grpId="0"/>
      <p:bldP spid="100" grpId="0"/>
      <p:bldP spid="105" grpId="0"/>
      <p:bldP spid="109" grpId="0"/>
      <p:bldP spid="101" grpId="0"/>
      <p:bldP spid="107" grpId="0"/>
      <p:bldP spid="102" grpId="0"/>
      <p:bldP spid="108" grpId="0"/>
      <p:bldP spid="104" grpId="0"/>
      <p:bldP spid="10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11" name="波形"/>
          <p:cNvSpPr/>
          <p:nvPr/>
        </p:nvSpPr>
        <p:spPr>
          <a:xfrm>
            <a:off x="214313" y="214313"/>
            <a:ext cx="3429000" cy="642937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C000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ctr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0" cap="none" spc="0" baseline="0">
                <a:solidFill>
                  <a:srgbClr val="FFFF00"/>
                </a:solidFill>
                <a:latin typeface="等线" charset="0"/>
                <a:ea typeface="等线" charset="0"/>
                <a:cs typeface="Lucida Sans"/>
              </a:rPr>
              <a:t>判一判，看看谁判的又快又准！</a:t>
            </a:r>
            <a:endParaRPr lang="zh-CN" altLang="en-US" sz="1800" b="1" i="0" u="none" strike="noStrike" kern="0" cap="none" spc="0" baseline="0">
              <a:solidFill>
                <a:srgbClr val="FFFF00"/>
              </a:solidFill>
              <a:latin typeface="等线" charset="0"/>
              <a:ea typeface="等线" charset="0"/>
              <a:cs typeface="Lucida Sans"/>
            </a:endParaRPr>
          </a:p>
        </p:txBody>
      </p:sp>
      <p:sp>
        <p:nvSpPr>
          <p:cNvPr id="112" name="矩形"/>
          <p:cNvSpPr/>
          <p:nvPr/>
        </p:nvSpPr>
        <p:spPr>
          <a:xfrm>
            <a:off x="428625" y="928688"/>
            <a:ext cx="5229261" cy="377189"/>
          </a:xfrm>
          <a:prstGeom prst="rect">
            <a:avLst/>
          </a:prstGeom>
          <a:solidFill>
            <a:schemeClr val="accent2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0" cap="none" spc="0" baseline="0">
                <a:solidFill>
                  <a:srgbClr val="FFFFFF"/>
                </a:solidFill>
                <a:latin typeface="等线" charset="0"/>
                <a:ea typeface="等线" charset="0"/>
                <a:cs typeface="等线" charset="0"/>
              </a:rPr>
              <a:t>6</a:t>
            </a:r>
            <a:r>
              <a:rPr lang="zh-CN" altLang="en-US" sz="1800" b="1" i="0" u="none" strike="noStrike" kern="0" cap="none" spc="0" baseline="0">
                <a:solidFill>
                  <a:srgbClr val="FFFFFF"/>
                </a:solidFill>
                <a:latin typeface="等线" charset="0"/>
                <a:ea typeface="等线" charset="0"/>
                <a:cs typeface="等线" charset="0"/>
              </a:rPr>
              <a:t>、判断下列式子哪些是方程，哪些不是，为什么？</a:t>
            </a:r>
            <a:endParaRPr lang="zh-CN" altLang="en-US" sz="1800" b="1" i="0" u="none" strike="noStrike" kern="0" cap="none" spc="0" baseline="0">
              <a:solidFill>
                <a:srgbClr val="FFFFFF"/>
              </a:solidFill>
              <a:latin typeface="等线" charset="0"/>
              <a:ea typeface="等线" charset="0"/>
              <a:cs typeface="等线" charset="0"/>
            </a:endParaRPr>
          </a:p>
        </p:txBody>
      </p:sp>
      <p:sp>
        <p:nvSpPr>
          <p:cNvPr id="113" name="矩形"/>
          <p:cNvSpPr/>
          <p:nvPr/>
        </p:nvSpPr>
        <p:spPr>
          <a:xfrm>
            <a:off x="179387" y="1557337"/>
            <a:ext cx="2629293" cy="5772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（</a:t>
            </a:r>
            <a:r>
              <a:rPr lang="en-US" altLang="zh-CN" sz="32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1</a:t>
            </a:r>
            <a:r>
              <a:rPr lang="zh-CN" altLang="en-US" sz="32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）</a:t>
            </a:r>
            <a:r>
              <a:rPr lang="en-US" altLang="zh-CN" sz="32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17+3=20</a:t>
            </a:r>
            <a:endParaRPr lang="zh-CN" altLang="en-US" sz="32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14" name="矩形"/>
          <p:cNvSpPr/>
          <p:nvPr/>
        </p:nvSpPr>
        <p:spPr>
          <a:xfrm>
            <a:off x="3059112" y="1628775"/>
            <a:ext cx="5441209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是等式，没有未知数，不是方程。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15" name="矩形"/>
          <p:cNvSpPr/>
          <p:nvPr/>
        </p:nvSpPr>
        <p:spPr>
          <a:xfrm>
            <a:off x="179387" y="2708274"/>
            <a:ext cx="2680100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6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（</a:t>
            </a:r>
            <a:r>
              <a:rPr lang="en-US" altLang="zh-CN" sz="32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</a:t>
            </a:r>
            <a:r>
              <a:rPr lang="zh-CN" altLang="en-US" sz="32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）</a:t>
            </a:r>
            <a:r>
              <a:rPr lang="en-US" altLang="zh-CN" sz="32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23-x&gt;12</a:t>
            </a:r>
            <a:endParaRPr lang="zh-CN" altLang="en-US" sz="32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16" name="矩形"/>
          <p:cNvSpPr/>
          <p:nvPr/>
        </p:nvSpPr>
        <p:spPr>
          <a:xfrm>
            <a:off x="3059112" y="2852738"/>
            <a:ext cx="5587492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含有未知识数，但不是等式，不是方程。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17" name="矩形"/>
          <p:cNvSpPr/>
          <p:nvPr/>
        </p:nvSpPr>
        <p:spPr>
          <a:xfrm>
            <a:off x="250825" y="3933825"/>
            <a:ext cx="2609176" cy="5772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（</a:t>
            </a:r>
            <a:r>
              <a:rPr lang="en-US" altLang="zh-CN" sz="32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3</a:t>
            </a:r>
            <a:r>
              <a:rPr lang="zh-CN" altLang="en-US" sz="32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）</a:t>
            </a:r>
            <a:r>
              <a:rPr lang="en-US" altLang="zh-CN" sz="3200" b="1" i="0" u="none" strike="noStrike" kern="0" cap="none" spc="0" baseline="0">
                <a:solidFill>
                  <a:schemeClr val="tx1"/>
                </a:solidFill>
                <a:latin typeface="仿宋" pitchFamily="49" charset="-122"/>
                <a:ea typeface="仿宋" pitchFamily="49" charset="-122"/>
                <a:cs typeface="Lucida Sans"/>
              </a:rPr>
              <a:t>2X÷8=8</a:t>
            </a:r>
            <a:endParaRPr lang="zh-CN" altLang="en-US" sz="3200" b="1" i="0" u="none" strike="noStrike" kern="0" cap="none" spc="0" baseline="0">
              <a:solidFill>
                <a:schemeClr val="tx1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18" name="矩形"/>
          <p:cNvSpPr/>
          <p:nvPr/>
        </p:nvSpPr>
        <p:spPr>
          <a:xfrm>
            <a:off x="3203575" y="4005263"/>
            <a:ext cx="5339595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是方程，既是等式，又含有未知识数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。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19" name="矩形"/>
          <p:cNvSpPr/>
          <p:nvPr/>
        </p:nvSpPr>
        <p:spPr>
          <a:xfrm>
            <a:off x="684213" y="4652963"/>
            <a:ext cx="5975350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600" b="1" i="0" u="none" strike="noStrike" kern="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等式与方程的关系：</a:t>
            </a:r>
            <a:endParaRPr lang="zh-CN" altLang="en-US" sz="3600" b="1" i="0" u="none" strike="noStrike" kern="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20" name="矩形"/>
          <p:cNvSpPr/>
          <p:nvPr/>
        </p:nvSpPr>
        <p:spPr>
          <a:xfrm>
            <a:off x="684213" y="5445125"/>
            <a:ext cx="6911975" cy="5772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方程一定是等式，等式不一定是方程。</a:t>
            </a:r>
            <a:endParaRPr lang="zh-CN" altLang="en-US" sz="32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6" grpId="0"/>
      <p:bldP spid="118" grpId="0"/>
      <p:bldP spid="119" grpId="0"/>
      <p:bldP spid="1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图片" descr="QQ截图2020032818094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006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22" name="矩形"/>
          <p:cNvSpPr/>
          <p:nvPr/>
        </p:nvSpPr>
        <p:spPr>
          <a:xfrm>
            <a:off x="323849" y="908050"/>
            <a:ext cx="5002995" cy="472439"/>
          </a:xfrm>
          <a:prstGeom prst="rect">
            <a:avLst/>
          </a:prstGeom>
          <a:solidFill>
            <a:srgbClr val="FFC000"/>
          </a:solidFill>
          <a:ln w="19050" cap="flat" cmpd="sng">
            <a:solidFill>
              <a:srgbClr val="FFFFFF"/>
            </a:solidFill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等线" charset="0"/>
                <a:ea typeface="华文楷体" pitchFamily="2" charset="-122"/>
                <a:cs typeface="等线" charset="0"/>
              </a:rPr>
              <a:t>解方程的原理是什么？要注意什么？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等线" charset="0"/>
              <a:ea typeface="华文楷体" pitchFamily="2" charset="-122"/>
              <a:cs typeface="等线" charset="0"/>
            </a:endParaRPr>
          </a:p>
        </p:txBody>
      </p:sp>
      <p:sp>
        <p:nvSpPr>
          <p:cNvPr id="123" name="矩形"/>
          <p:cNvSpPr/>
          <p:nvPr/>
        </p:nvSpPr>
        <p:spPr>
          <a:xfrm>
            <a:off x="0" y="1916113"/>
            <a:ext cx="8208963" cy="5080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342900" indent="-342900" algn="l" eaLnBrk="1" fontAlgn="base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1</a:t>
            </a: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）等式两边都加上（或减去）同一个数，等式仍然成立。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24" name="矩形"/>
          <p:cNvSpPr/>
          <p:nvPr/>
        </p:nvSpPr>
        <p:spPr>
          <a:xfrm>
            <a:off x="0" y="2276475"/>
            <a:ext cx="8820150" cy="5842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marL="0" indent="0" algn="l" eaLnBrk="1" fontAlgn="base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（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2</a:t>
            </a: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）等式两边都乘（或除以同一个不为</a:t>
            </a:r>
            <a:r>
              <a:rPr lang="en-US" altLang="zh-CN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0</a:t>
            </a:r>
            <a:r>
              <a:rPr lang="zh-CN" altLang="en-US" sz="24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的数），等式仍然成立。</a:t>
            </a:r>
            <a:endParaRPr lang="zh-CN" altLang="en-US" sz="24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grpSp>
        <p:nvGrpSpPr>
          <p:cNvPr id="127" name="组合"/>
          <p:cNvGrpSpPr/>
          <p:nvPr/>
        </p:nvGrpSpPr>
        <p:grpSpPr>
          <a:xfrm>
            <a:off x="250825" y="260350"/>
            <a:ext cx="3597275" cy="620713"/>
            <a:chOff x="250825" y="260350"/>
            <a:chExt cx="3597275" cy="620713"/>
          </a:xfrm>
        </p:grpSpPr>
        <p:sp>
          <p:nvSpPr>
            <p:cNvPr id="125" name="横卷形"/>
            <p:cNvSpPr/>
            <p:nvPr/>
          </p:nvSpPr>
          <p:spPr>
            <a:xfrm>
              <a:off x="250825" y="260350"/>
              <a:ext cx="3597275" cy="620713"/>
            </a:xfrm>
            <a:prstGeom prst="horizontalScroll">
              <a:avLst>
                <a:gd name="adj" fmla="val 12500"/>
              </a:avLst>
            </a:prstGeom>
            <a:solidFill>
              <a:schemeClr val="bg1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</p:sp>
        <p:sp>
          <p:nvSpPr>
            <p:cNvPr id="126" name="矩形"/>
            <p:cNvSpPr/>
            <p:nvPr/>
          </p:nvSpPr>
          <p:spPr>
            <a:xfrm>
              <a:off x="416039" y="260350"/>
              <a:ext cx="3432060" cy="582612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rgbClr val="5B9BD5"/>
              </a:solidFill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 eaLnBrk="1" fontAlgn="base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3200" b="1" i="0" u="none" strike="noStrike" kern="0" cap="none" spc="0" baseline="0">
                  <a:solidFill>
                    <a:srgbClr val="FF33CC"/>
                  </a:solidFill>
                  <a:latin typeface="等线" charset="0"/>
                  <a:ea typeface="楷体_GB2312" pitchFamily="49" charset="-122"/>
                  <a:cs typeface="等线" charset="0"/>
                </a:rPr>
                <a:t>四、解 方 程</a:t>
              </a:r>
              <a:endParaRPr lang="zh-CN" altLang="en-US" sz="3200" b="1" i="0" u="none" strike="noStrike" kern="0" cap="none" spc="0" baseline="0">
                <a:solidFill>
                  <a:srgbClr val="FF33CC"/>
                </a:solidFill>
                <a:latin typeface="等线" charset="0"/>
                <a:ea typeface="楷体_GB2312" pitchFamily="49" charset="-122"/>
                <a:cs typeface="等线" charset="0"/>
              </a:endParaRPr>
            </a:p>
          </p:txBody>
        </p:sp>
      </p:grpSp>
      <p:sp>
        <p:nvSpPr>
          <p:cNvPr id="128" name="矩形"/>
          <p:cNvSpPr/>
          <p:nvPr/>
        </p:nvSpPr>
        <p:spPr>
          <a:xfrm>
            <a:off x="179387" y="1484313"/>
            <a:ext cx="4977807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解法一：运用等式的基本性质解方程</a:t>
            </a:r>
            <a:endParaRPr lang="zh-CN" altLang="en-US" sz="2400" b="1" i="0" u="none" strike="noStrike" kern="0" cap="none" spc="0" baseline="0">
              <a:solidFill>
                <a:srgbClr val="1108BC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29" name="矩形"/>
          <p:cNvSpPr/>
          <p:nvPr/>
        </p:nvSpPr>
        <p:spPr>
          <a:xfrm>
            <a:off x="179387" y="2997200"/>
            <a:ext cx="8135937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rgbClr val="1108BC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解法二：运用加、减、乘、除法各部分之间的关系解方程</a:t>
            </a:r>
            <a:endParaRPr lang="zh-CN" altLang="en-US" sz="2400" b="1" i="0" u="none" strike="noStrike" kern="0" cap="none" spc="0" baseline="0">
              <a:solidFill>
                <a:srgbClr val="1108BC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30" name="矩形"/>
          <p:cNvSpPr/>
          <p:nvPr/>
        </p:nvSpPr>
        <p:spPr>
          <a:xfrm>
            <a:off x="468312" y="3500437"/>
            <a:ext cx="771525" cy="30060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当未知数    </a:t>
            </a:r>
            <a:endParaRPr lang="en-US" altLang="zh-CN" sz="32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  <a:p>
            <a:pPr marL="0" indent="0" algn="l" eaLnBrk="1" fontAlgn="base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32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 </a:t>
            </a:r>
            <a:r>
              <a:rPr lang="en-US" altLang="zh-CN" sz="32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x</a:t>
            </a:r>
            <a:r>
              <a:rPr lang="zh-CN" altLang="en-US" sz="3200" b="1" i="0" u="none" strike="noStrike" kern="0" cap="none" spc="0" baseline="0">
                <a:solidFill>
                  <a:srgbClr val="FF0000"/>
                </a:solidFill>
                <a:latin typeface="Arial" panose="020B0604020202020204" pitchFamily="34" charset="0"/>
                <a:ea typeface="宋体" pitchFamily="2" charset="-122"/>
                <a:cs typeface="Lucida Sans"/>
              </a:rPr>
              <a:t>是</a:t>
            </a:r>
            <a:endParaRPr lang="zh-CN" altLang="en-US" sz="3200" b="1" i="0" u="none" strike="noStrike" kern="0" cap="none" spc="0" baseline="0">
              <a:solidFill>
                <a:srgbClr val="FF0000"/>
              </a:solidFill>
              <a:latin typeface="Arial" panose="020B0604020202020204" pitchFamily="34" charset="0"/>
              <a:ea typeface="宋体" pitchFamily="2" charset="-122"/>
              <a:cs typeface="Lucida Sans"/>
            </a:endParaRPr>
          </a:p>
        </p:txBody>
      </p:sp>
      <p:sp>
        <p:nvSpPr>
          <p:cNvPr id="131" name="左大括号"/>
          <p:cNvSpPr/>
          <p:nvPr/>
        </p:nvSpPr>
        <p:spPr>
          <a:xfrm>
            <a:off x="1042988" y="3500437"/>
            <a:ext cx="215899" cy="2808287"/>
          </a:xfrm>
          <a:prstGeom prst="leftBrace">
            <a:avLst>
              <a:gd name="adj1" fmla="val 162833"/>
              <a:gd name="adj2" fmla="val 50000"/>
            </a:avLst>
          </a:prstGeom>
          <a:noFill/>
          <a:ln w="12700" cap="flat" cmpd="sng">
            <a:solidFill>
              <a:srgbClr val="000000"/>
            </a:solidFill>
            <a:prstDash val="solid"/>
            <a:round/>
          </a:ln>
        </p:spPr>
      </p:sp>
      <p:sp>
        <p:nvSpPr>
          <p:cNvPr id="132" name="矩形"/>
          <p:cNvSpPr/>
          <p:nvPr/>
        </p:nvSpPr>
        <p:spPr>
          <a:xfrm>
            <a:off x="1331913" y="3429000"/>
            <a:ext cx="5867400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一个加数= 和</a:t>
            </a: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-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另一个加数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33" name="矩形"/>
          <p:cNvSpPr/>
          <p:nvPr/>
        </p:nvSpPr>
        <p:spPr>
          <a:xfrm>
            <a:off x="1258888" y="4005263"/>
            <a:ext cx="5795962" cy="522286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一个因数</a:t>
            </a: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 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积</a:t>
            </a: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÷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另一个因数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34" name="矩形"/>
          <p:cNvSpPr/>
          <p:nvPr/>
        </p:nvSpPr>
        <p:spPr>
          <a:xfrm>
            <a:off x="1476375" y="4508500"/>
            <a:ext cx="5257800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被减数 </a:t>
            </a: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 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减数</a:t>
            </a: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+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差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35" name="矩形"/>
          <p:cNvSpPr/>
          <p:nvPr/>
        </p:nvSpPr>
        <p:spPr>
          <a:xfrm>
            <a:off x="1476375" y="5013324"/>
            <a:ext cx="4895849" cy="52228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减数 </a:t>
            </a: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 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被减数</a:t>
            </a: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-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差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36" name="矩形"/>
          <p:cNvSpPr/>
          <p:nvPr/>
        </p:nvSpPr>
        <p:spPr>
          <a:xfrm>
            <a:off x="1187450" y="5516563"/>
            <a:ext cx="4752974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被除数 </a:t>
            </a: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 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除数</a:t>
            </a: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×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商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  <p:sp>
        <p:nvSpPr>
          <p:cNvPr id="137" name="矩形"/>
          <p:cNvSpPr/>
          <p:nvPr/>
        </p:nvSpPr>
        <p:spPr>
          <a:xfrm>
            <a:off x="1331913" y="6021388"/>
            <a:ext cx="5184775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除数 </a:t>
            </a: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= 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被除数</a:t>
            </a:r>
            <a:r>
              <a:rPr lang="en-US" altLang="zh-CN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÷</a:t>
            </a:r>
            <a:r>
              <a:rPr lang="zh-CN" altLang="en-US" sz="2800" b="1" i="0" u="none" strike="noStrike" kern="0" cap="none" spc="0" baseline="0">
                <a:solidFill>
                  <a:srgbClr val="FF0000"/>
                </a:solidFill>
                <a:latin typeface="仿宋" pitchFamily="49" charset="-122"/>
                <a:ea typeface="仿宋" pitchFamily="49" charset="-122"/>
                <a:cs typeface="Lucida Sans"/>
              </a:rPr>
              <a:t>商</a:t>
            </a:r>
            <a:endParaRPr lang="zh-CN" altLang="en-US" sz="2800" b="1" i="0" u="none" strike="noStrike" kern="0" cap="none" spc="0" baseline="0">
              <a:solidFill>
                <a:srgbClr val="FF0000"/>
              </a:solidFill>
              <a:latin typeface="仿宋" pitchFamily="49" charset="-122"/>
              <a:ea typeface="仿宋" pitchFamily="49" charset="-122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/>
      <p:bldP spid="128" grpId="0"/>
      <p:bldP spid="123" grpId="0"/>
      <p:bldP spid="124" grpId="0"/>
      <p:bldP spid="129" grpId="0"/>
      <p:bldP spid="130" grpId="0"/>
      <p:bldP spid="131" grpId="0" animBg="1"/>
      <p:bldP spid="132" grpId="0"/>
      <p:bldP spid="133" grpId="0"/>
      <p:bldP spid="134" grpId="0"/>
      <p:bldP spid="135" grpId="0"/>
      <p:bldP spid="136" grpId="0"/>
      <p:bldP spid="137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默认设计模板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默认设计模板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tesMaster1">
  <a:themeElements>
    <a:clrScheme name="notesMaster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otes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notes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cheme1">
    <a:dk1>
      <a:srgbClr val="FFFFFF"/>
    </a:dk1>
    <a:lt1>
      <a:srgbClr val="000000"/>
    </a:lt1>
    <a:dk2>
      <a:srgbClr val="E7E6E6"/>
    </a:dk2>
    <a:lt2>
      <a:srgbClr val="44546A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Normal.eit</Template>
  <TotalTime>0</TotalTime>
  <Words>2507</Words>
  <Application>WPS 表格</Application>
  <PresentationFormat/>
  <Paragraphs>408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44" baseType="lpstr">
      <vt:lpstr>Arial</vt:lpstr>
      <vt:lpstr>宋体</vt:lpstr>
      <vt:lpstr>Wingdings</vt:lpstr>
      <vt:lpstr>汉仪书宋二KW</vt:lpstr>
      <vt:lpstr>等线 Light</vt:lpstr>
      <vt:lpstr>汉仪中等线KW</vt:lpstr>
      <vt:lpstr>Malgun Gothic</vt:lpstr>
      <vt:lpstr>Apple SD Gothic Neo</vt:lpstr>
      <vt:lpstr>等线</vt:lpstr>
      <vt:lpstr>Lucida Sans</vt:lpstr>
      <vt:lpstr>黑体</vt:lpstr>
      <vt:lpstr>汉仪中黑KW</vt:lpstr>
      <vt:lpstr>Calibri</vt:lpstr>
      <vt:lpstr>Helvetica Neue</vt:lpstr>
      <vt:lpstr>Droid Sans</vt:lpstr>
      <vt:lpstr>仿宋</vt:lpstr>
      <vt:lpstr>楷体_GB2312</vt:lpstr>
      <vt:lpstr>汉仪楷体简</vt:lpstr>
      <vt:lpstr>华文隶书</vt:lpstr>
      <vt:lpstr>华文楷体</vt:lpstr>
      <vt:lpstr>方正仿宋_GBK</vt:lpstr>
      <vt:lpstr>微软雅黑</vt:lpstr>
      <vt:lpstr>汉仪旗黑</vt:lpstr>
      <vt:lpstr>宋体</vt:lpstr>
      <vt:lpstr>Arial Unicode MS</vt:lpstr>
      <vt:lpstr>Thonburi</vt:lpstr>
      <vt:lpstr>宋体-简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葛玉梅</cp:lastModifiedBy>
  <cp:revision>2</cp:revision>
  <cp:lastPrinted>2023-06-27T10:47:39Z</cp:lastPrinted>
  <dcterms:created xsi:type="dcterms:W3CDTF">2023-06-27T10:47:39Z</dcterms:created>
  <dcterms:modified xsi:type="dcterms:W3CDTF">2023-06-27T10:47:39Z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1A2FDA695CA4164F4BBE9A648BB2176D</vt:lpwstr>
  </property>
  <property fmtid="{D5CDD505-2E9C-101B-9397-08002B2CF9AE}" pid="7" name="KSOProductBuildVer">
    <vt:lpwstr>2052-5.1.1.7676</vt:lpwstr>
  </property>
</Properties>
</file>