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1851" r:id="rId3"/>
    <p:sldId id="257" r:id="rId4"/>
    <p:sldId id="1746" r:id="rId6"/>
    <p:sldId id="1748" r:id="rId7"/>
    <p:sldId id="1819" r:id="rId8"/>
    <p:sldId id="1923" r:id="rId9"/>
    <p:sldId id="1824" r:id="rId10"/>
    <p:sldId id="1823" r:id="rId11"/>
    <p:sldId id="1825" r:id="rId12"/>
    <p:sldId id="1826" r:id="rId13"/>
    <p:sldId id="1831" r:id="rId14"/>
    <p:sldId id="1833" r:id="rId15"/>
    <p:sldId id="1832" r:id="rId16"/>
    <p:sldId id="1955" r:id="rId17"/>
    <p:sldId id="1885" r:id="rId18"/>
    <p:sldId id="1883" r:id="rId19"/>
    <p:sldId id="1835" r:id="rId20"/>
    <p:sldId id="1902" r:id="rId21"/>
    <p:sldId id="1904" r:id="rId22"/>
    <p:sldId id="1903" r:id="rId23"/>
    <p:sldId id="1927" r:id="rId24"/>
    <p:sldId id="1837" r:id="rId25"/>
    <p:sldId id="1843" r:id="rId26"/>
    <p:sldId id="1892" r:id="rId27"/>
    <p:sldId id="1893" r:id="rId28"/>
    <p:sldId id="1839" r:id="rId29"/>
    <p:sldId id="1957" r:id="rId30"/>
    <p:sldId id="1829" r:id="rId31"/>
    <p:sldId id="1897" r:id="rId32"/>
    <p:sldId id="1929" r:id="rId33"/>
    <p:sldId id="1899" r:id="rId34"/>
    <p:sldId id="1907" r:id="rId35"/>
    <p:sldId id="1900" r:id="rId36"/>
    <p:sldId id="1928" r:id="rId37"/>
    <p:sldId id="1894" r:id="rId38"/>
    <p:sldId id="1888" r:id="rId39"/>
    <p:sldId id="1889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21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710" userDrawn="1">
          <p15:clr>
            <a:srgbClr val="A4A3A4"/>
          </p15:clr>
        </p15:guide>
        <p15:guide id="4" orient="horz" pos="3924" userDrawn="1">
          <p15:clr>
            <a:srgbClr val="A4A3A4"/>
          </p15:clr>
        </p15:guide>
        <p15:guide id="5" orient="horz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A6A"/>
    <a:srgbClr val="FFFFCC"/>
    <a:srgbClr val="CCECFF"/>
    <a:srgbClr val="2467AE"/>
    <a:srgbClr val="125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3" autoAdjust="0"/>
    <p:restoredTop sz="94737" autoAdjust="0"/>
  </p:normalViewPr>
  <p:slideViewPr>
    <p:cSldViewPr snapToGrid="0" showGuides="1">
      <p:cViewPr varScale="1">
        <p:scale>
          <a:sx n="74" d="100"/>
          <a:sy n="74" d="100"/>
        </p:scale>
        <p:origin x="394" y="77"/>
      </p:cViewPr>
      <p:guideLst>
        <p:guide pos="321"/>
        <p:guide pos="7242"/>
        <p:guide orient="horz" pos="710"/>
        <p:guide orient="horz" pos="3924"/>
        <p:guide orient="horz" pos="38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2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CA2DD-AE7B-40A1-9860-082B2B00B9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E4F49-845C-46CF-90ED-F4447F2315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E4F49-845C-46CF-90ED-F4447F231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2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8" t="14667" r="30935" b="24980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2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8" t="14667" r="30935" b="24980"/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137886" y="170543"/>
            <a:ext cx="11916229" cy="6516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10" hasCustomPrompt="1"/>
          </p:nvPr>
        </p:nvSpPr>
        <p:spPr>
          <a:xfrm>
            <a:off x="1444952" y="483592"/>
            <a:ext cx="3635048" cy="40441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4265" u="none">
                <a:solidFill>
                  <a:srgbClr val="2467AE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0" t="10965" b="47915"/>
          <a:stretch>
            <a:fillRect/>
          </a:stretch>
        </p:blipFill>
        <p:spPr>
          <a:xfrm>
            <a:off x="275771" y="203201"/>
            <a:ext cx="1016000" cy="9153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09AFE-FD99-4181-A131-50DE624FF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C8E0C-E821-4092-8BDB-E360A14C3E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tags" Target="../tags/tag3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4.xml"/><Relationship Id="rId3" Type="http://schemas.openxmlformats.org/officeDocument/2006/relationships/image" Target="../media/image17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slide" Target="slide5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3.png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image" Target="../media/image2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4.GIF"/><Relationship Id="rId10" Type="http://schemas.openxmlformats.org/officeDocument/2006/relationships/notesSlide" Target="../notesSlides/notesSlide12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26.jpeg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5.xml"/><Relationship Id="rId4" Type="http://schemas.openxmlformats.org/officeDocument/2006/relationships/image" Target="../media/image27.pn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slide" Target="slide20.xml"/><Relationship Id="rId7" Type="http://schemas.openxmlformats.org/officeDocument/2006/relationships/image" Target="../media/image28.png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63.xml"/><Relationship Id="rId10" Type="http://schemas.openxmlformats.org/officeDocument/2006/relationships/image" Target="../media/image11.png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78.xml"/><Relationship Id="rId5" Type="http://schemas.openxmlformats.org/officeDocument/2006/relationships/image" Target="../media/image32.png"/><Relationship Id="rId4" Type="http://schemas.openxmlformats.org/officeDocument/2006/relationships/tags" Target="../tags/tag77.xml"/><Relationship Id="rId3" Type="http://schemas.openxmlformats.org/officeDocument/2006/relationships/image" Target="../media/image31.jpe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9.xml"/><Relationship Id="rId3" Type="http://schemas.openxmlformats.org/officeDocument/2006/relationships/image" Target="../media/image17.png"/><Relationship Id="rId2" Type="http://schemas.openxmlformats.org/officeDocument/2006/relationships/image" Target="../media/image30.jpeg"/><Relationship Id="rId1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80.xml"/><Relationship Id="rId3" Type="http://schemas.openxmlformats.org/officeDocument/2006/relationships/image" Target="../media/image33.png"/><Relationship Id="rId2" Type="http://schemas.openxmlformats.org/officeDocument/2006/relationships/slide" Target="slide22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87.xml"/><Relationship Id="rId4" Type="http://schemas.openxmlformats.org/officeDocument/2006/relationships/image" Target="../media/image27.png"/><Relationship Id="rId3" Type="http://schemas.openxmlformats.org/officeDocument/2006/relationships/tags" Target="../tags/tag86.xml"/><Relationship Id="rId2" Type="http://schemas.openxmlformats.org/officeDocument/2006/relationships/image" Target="../media/image7.png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image" Target="../media/image35.png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image" Target="../media/image36.GI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0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04.xml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tags" Target="../tags/tag103.xml"/><Relationship Id="rId2" Type="http://schemas.openxmlformats.org/officeDocument/2006/relationships/image" Target="../media/image40.jpeg"/><Relationship Id="rId10" Type="http://schemas.openxmlformats.org/officeDocument/2006/relationships/notesSlide" Target="../notesSlides/notesSlide24.xml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05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6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image" Target="../media/image48.GIF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7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5.png"/><Relationship Id="rId5" Type="http://schemas.openxmlformats.org/officeDocument/2006/relationships/tags" Target="../tags/tag119.xml"/><Relationship Id="rId4" Type="http://schemas.openxmlformats.org/officeDocument/2006/relationships/image" Target="../media/image4.png"/><Relationship Id="rId3" Type="http://schemas.openxmlformats.org/officeDocument/2006/relationships/tags" Target="../tags/tag118.xml"/><Relationship Id="rId2" Type="http://schemas.openxmlformats.org/officeDocument/2006/relationships/image" Target="../media/image3.png"/><Relationship Id="rId1" Type="http://schemas.openxmlformats.org/officeDocument/2006/relationships/tags" Target="../tags/tag11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image" Target="../media/image11.png"/><Relationship Id="rId7" Type="http://schemas.openxmlformats.org/officeDocument/2006/relationships/slide" Target="slide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7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12.xml"/><Relationship Id="rId11" Type="http://schemas.openxmlformats.org/officeDocument/2006/relationships/image" Target="../media/image12.png"/><Relationship Id="rId10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3.jpe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2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5.xml"/><Relationship Id="rId3" Type="http://schemas.openxmlformats.org/officeDocument/2006/relationships/tags" Target="../tags/tag22.xml"/><Relationship Id="rId2" Type="http://schemas.openxmlformats.org/officeDocument/2006/relationships/image" Target="../media/image13.jpeg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slide" Target="slide5.xml"/><Relationship Id="rId2" Type="http://schemas.openxmlformats.org/officeDocument/2006/relationships/image" Target="../media/image16.GIF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1" descr="2下6单元导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4975" y="1258570"/>
            <a:ext cx="11322050" cy="46863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59055" y="0"/>
            <a:ext cx="12273280" cy="6880225"/>
            <a:chOff x="-93" y="0"/>
            <a:chExt cx="19328" cy="10835"/>
          </a:xfrm>
        </p:grpSpPr>
        <p:pic>
          <p:nvPicPr>
            <p:cNvPr id="2" name="图片 1" descr="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93" y="0"/>
              <a:ext cx="2006" cy="5399"/>
            </a:xfrm>
            <a:prstGeom prst="rect">
              <a:avLst/>
            </a:prstGeom>
          </p:spPr>
        </p:pic>
        <p:pic>
          <p:nvPicPr>
            <p:cNvPr id="5" name="图片 4" descr="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7722" y="7983"/>
              <a:ext cx="1513" cy="2852"/>
            </a:xfrm>
            <a:prstGeom prst="rect">
              <a:avLst/>
            </a:prstGeom>
          </p:spPr>
        </p:pic>
      </p:grpSp>
      <p:sp>
        <p:nvSpPr>
          <p:cNvPr id="10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456786" y="1355950"/>
            <a:ext cx="4095383" cy="1213517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503045" y="969010"/>
            <a:ext cx="9185910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一只蜘蛛从网上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落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下来，逃走了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03045" y="2075180"/>
            <a:ext cx="9185910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一只蜘蛛从网上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下来，逃走了。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30" y="3106420"/>
            <a:ext cx="5239385" cy="32404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timg (4)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82" y="251012"/>
            <a:ext cx="3404214" cy="21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 descr="49b1OOOPIC87_副本_副本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263" y="834163"/>
            <a:ext cx="895601" cy="84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2446839" y="1604503"/>
            <a:ext cx="0" cy="16715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17"/>
          <p:cNvSpPr>
            <a:spLocks noChangeArrowheads="1"/>
          </p:cNvSpPr>
          <p:nvPr/>
        </p:nvSpPr>
        <p:spPr bwMode="auto">
          <a:xfrm>
            <a:off x="1910080" y="2564765"/>
            <a:ext cx="94996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一只蜘蛛从网上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下来，逃走了。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186 L 0.00039 0.2919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49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177145" y="457200"/>
            <a:ext cx="4353791" cy="58189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       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69" y="1039092"/>
            <a:ext cx="2625791" cy="176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379470" y="1769110"/>
            <a:ext cx="787654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金黄的叶子从树上 (    ) 下来。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7" b="7454"/>
          <a:stretch>
            <a:fillRect/>
          </a:stretch>
        </p:blipFill>
        <p:spPr bwMode="auto">
          <a:xfrm>
            <a:off x="493569" y="3024142"/>
            <a:ext cx="2670464" cy="176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69" y="5009192"/>
            <a:ext cx="2705905" cy="16409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28914" y="3429000"/>
            <a:ext cx="8498957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大榕树的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树根从高高的树干上 (    )下来。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9642" y="5229522"/>
            <a:ext cx="8348229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铃兰花的花朵就像一个个 (    )下的小铃铛。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箭头标注 1">
            <a:hlinkClick r:id="rId4" action="ppaction://hlinksldjump"/>
          </p:cNvPr>
          <p:cNvSpPr/>
          <p:nvPr/>
        </p:nvSpPr>
        <p:spPr>
          <a:xfrm>
            <a:off x="10525125" y="6209665"/>
            <a:ext cx="1143000" cy="403225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46110" y="1769110"/>
            <a:ext cx="805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落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0536555" y="3327400"/>
            <a:ext cx="805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</a:t>
            </a:r>
            <a:endParaRPr lang="zh-CN" altLang="en-US" sz="4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719310" y="5229225"/>
            <a:ext cx="805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5961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820545" y="1128395"/>
            <a:ext cx="8456930" cy="8299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闪电越来越亮，雷声越来越响。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603361378530&amp;di=2dea5ab329e8bdedd70f40b3538a9ff4&amp;imgtype=0&amp;src=http%3A%2F%2F5b0988e595225.cdn.sohucs.com%2Fimages%2F20180228%2Fb6299b9e369c47b8a9f1684a94c6095b.g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2235" y="153670"/>
            <a:ext cx="11953875" cy="656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629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86695" y="5610225"/>
            <a:ext cx="619125" cy="61912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820545" y="1128395"/>
            <a:ext cx="8456930" cy="8299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越来越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亮，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005195" y="1128395"/>
            <a:ext cx="4147820" cy="8299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雷声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越来越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响。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2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bldLvl="0" animBg="1"/>
      <p:bldP spid="7" grpId="1"/>
      <p:bldP spid="8" grpId="0" bldLvl="0" animBg="1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3666" name="Picture 2" descr="http://www.chinacitywater.org/zwdt/dfsw/images/1306115613859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" y="0"/>
            <a:ext cx="12190095" cy="6858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34060" y="511810"/>
            <a:ext cx="10450195" cy="378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chemeClr val="tx1"/>
                </a:solidFill>
              </a:rPr>
              <a:t>    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满天的乌云，黑沉沉地压下来。树上的叶子一动不动，蝉一声也不出。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忽然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一阵大风，吹得树枝乱摆。一只蜘蛛从网上垂下来，逃走了。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闪电越来越亮，雷声越来越响。</a:t>
            </a:r>
            <a:endParaRPr lang="en-US" altLang="zh-CN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67585" y="1058545"/>
          <a:ext cx="7179945" cy="5092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045"/>
                <a:gridCol w="2800985"/>
                <a:gridCol w="2621915"/>
              </a:tblGrid>
              <a:tr h="9550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观察角度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景物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特别好的词</a:t>
                      </a:r>
                      <a:r>
                        <a:rPr lang="zh-CN" altLang="en-US" sz="2800"/>
                        <a:t>语</a:t>
                      </a:r>
                      <a:endParaRPr lang="zh-CN" altLang="en-US" sz="2800"/>
                    </a:p>
                  </a:txBody>
                  <a:tcPr/>
                </a:tc>
              </a:tr>
              <a:tr h="689610"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天上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8961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8897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68961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6896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植物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6896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昆虫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858385" y="2079625"/>
            <a:ext cx="1237615" cy="4489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乌云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大风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闪电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雷声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树叶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蜘蛛</a:t>
            </a:r>
            <a:endParaRPr lang="zh-CN" altLang="en-US" sz="2800">
              <a:solidFill>
                <a:schemeClr val="dk1"/>
              </a:solidFill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539355" y="1842135"/>
            <a:ext cx="1237615" cy="4308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压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吹 摆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/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/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/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dk1"/>
                </a:solidFill>
                <a:sym typeface="+mn-ea"/>
              </a:rPr>
              <a:t>垂 逃</a:t>
            </a:r>
            <a:endParaRPr lang="zh-CN" altLang="en-US" sz="2800">
              <a:solidFill>
                <a:schemeClr val="dk1"/>
              </a:solidFill>
              <a:sym typeface="+mn-ea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15290" y="919480"/>
            <a:ext cx="11316335" cy="3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学习要求：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提取信息）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默读课文7-8段，用“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⭕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”圈出雷雨后的景物，用“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”标出你认为用得特别好的词语。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（交流发现）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2.小组合作：互相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分享好词，并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对比雷雨前1-3段，交流发现雷雨前后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的景物有什么变化。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4107180" y="364490"/>
            <a:ext cx="4452620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44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37075" y="4567555"/>
            <a:ext cx="3349625" cy="212915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32410" y="1725295"/>
            <a:ext cx="11499215" cy="267652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/>
          <p:nvPr/>
        </p:nvSpPr>
        <p:spPr>
          <a:xfrm>
            <a:off x="1481455" y="981075"/>
            <a:ext cx="9249410" cy="3744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天亮起来了。打开窗户，清新的空气迎面扑来。</a:t>
            </a:r>
            <a:endParaRPr lang="zh-CN" altLang="en-US" sz="432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雨停了。太阳出来了。一条彩虹挂在天空。蝉叫了。蜘蛛又坐在网上。池塘</a:t>
            </a:r>
            <a:r>
              <a:rPr lang="zh-CN" altLang="en-US" sz="432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里水</a:t>
            </a: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满了，青蛙也叫起来了。</a:t>
            </a:r>
            <a:endParaRPr lang="zh-CN" altLang="en-US" sz="432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609600" y="0"/>
            <a:ext cx="1901190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4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charset="0"/>
                <a:ea typeface="微软雅黑" panose="020B0503020204020204" charset="-122"/>
              </a:rPr>
              <a:t>雷雨后</a:t>
            </a:r>
            <a:endParaRPr lang="zh-CN" altLang="en-US" sz="384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59560" y="1133475"/>
            <a:ext cx="8816340" cy="3443605"/>
            <a:chOff x="2456" y="1785"/>
            <a:chExt cx="13884" cy="5423"/>
          </a:xfrm>
        </p:grpSpPr>
        <p:sp>
          <p:nvSpPr>
            <p:cNvPr id="2" name="椭圆 1"/>
            <p:cNvSpPr/>
            <p:nvPr/>
          </p:nvSpPr>
          <p:spPr>
            <a:xfrm>
              <a:off x="4113" y="1785"/>
              <a:ext cx="1080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>
              <p:custDataLst>
                <p:tags r:id="rId1"/>
              </p:custDataLst>
            </p:nvPr>
          </p:nvSpPr>
          <p:spPr>
            <a:xfrm>
              <a:off x="7622" y="4299"/>
              <a:ext cx="1765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"/>
              </p:custDataLst>
            </p:nvPr>
          </p:nvSpPr>
          <p:spPr>
            <a:xfrm>
              <a:off x="14576" y="4299"/>
              <a:ext cx="1765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>
              <p:custDataLst>
                <p:tags r:id="rId3"/>
              </p:custDataLst>
            </p:nvPr>
          </p:nvSpPr>
          <p:spPr>
            <a:xfrm>
              <a:off x="6782" y="5277"/>
              <a:ext cx="1080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10274" y="5305"/>
              <a:ext cx="1765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2456" y="6402"/>
              <a:ext cx="1765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8509" y="6402"/>
              <a:ext cx="1765" cy="8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5760" y="1645285"/>
            <a:ext cx="2582545" cy="922020"/>
          </a:xfrm>
          <a:prstGeom prst="rect">
            <a:avLst/>
          </a:prstGeom>
        </p:spPr>
      </p:pic>
      <p:pic>
        <p:nvPicPr>
          <p:cNvPr id="23" name="图片 22">
            <a:hlinkClick r:id="rId8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screen"/>
          <a:stretch>
            <a:fillRect/>
          </a:stretch>
        </p:blipFill>
        <p:spPr>
          <a:xfrm>
            <a:off x="9169400" y="4577080"/>
            <a:ext cx="3022600" cy="213296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screen"/>
          <a:srcRect b="5048"/>
          <a:stretch>
            <a:fillRect/>
          </a:stretch>
        </p:blipFill>
        <p:spPr bwMode="auto">
          <a:xfrm>
            <a:off x="2558415" y="3079115"/>
            <a:ext cx="6259195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5413" y="707212"/>
            <a:ext cx="9985109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雨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停了。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太阳出来了。一条彩虹挂在天空。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7400" y="1434465"/>
            <a:ext cx="958850" cy="918210"/>
            <a:chOff x="8093" y="990"/>
            <a:chExt cx="1510" cy="1446"/>
          </a:xfrm>
        </p:grpSpPr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8093" y="990"/>
              <a:ext cx="1511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挂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8295" y="1644"/>
              <a:ext cx="1309" cy="79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b="1" baseline="-25000"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▲</a:t>
              </a:r>
              <a:r>
                <a:rPr lang="en-US" altLang="zh-CN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 sz="4000" b="1" baseline="-250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21735" y="708025"/>
            <a:ext cx="4074160" cy="879475"/>
            <a:chOff x="5730" y="1133"/>
            <a:chExt cx="6416" cy="1385"/>
          </a:xfrm>
        </p:grpSpPr>
        <p:sp>
          <p:nvSpPr>
            <p:cNvPr id="6" name="下弧形箭头 5"/>
            <p:cNvSpPr/>
            <p:nvPr/>
          </p:nvSpPr>
          <p:spPr>
            <a:xfrm rot="18660000">
              <a:off x="5326" y="1537"/>
              <a:ext cx="1385" cy="577"/>
            </a:xfrm>
            <a:prstGeom prst="curvedUpArrow">
              <a:avLst>
                <a:gd name="adj1" fmla="val 39573"/>
                <a:gd name="adj2" fmla="val 62855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下弧形箭头 8"/>
            <p:cNvSpPr/>
            <p:nvPr>
              <p:custDataLst>
                <p:tags r:id="rId4"/>
              </p:custDataLst>
            </p:nvPr>
          </p:nvSpPr>
          <p:spPr>
            <a:xfrm rot="18660000">
              <a:off x="11165" y="1537"/>
              <a:ext cx="1385" cy="577"/>
            </a:xfrm>
            <a:prstGeom prst="curvedUpArrow">
              <a:avLst>
                <a:gd name="adj1" fmla="val 39573"/>
                <a:gd name="adj2" fmla="val 62855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1" y="149732"/>
            <a:ext cx="2095500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noFill/>
                <a:cs typeface="+mn-ea"/>
                <a:sym typeface="+mn-lt"/>
              </a:rPr>
              <a:t>BY YUSHEN</a:t>
            </a:r>
            <a:endParaRPr lang="zh-CN" altLang="en-US" sz="2400" dirty="0">
              <a:noFill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66062" y="4803535"/>
            <a:ext cx="2137849" cy="36933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授课老师：小熊猫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63187" y="4803535"/>
            <a:ext cx="2137849" cy="36933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2021.X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89012" y="0"/>
            <a:ext cx="12364629" cy="6881140"/>
            <a:chOff x="-89012" y="0"/>
            <a:chExt cx="12364629" cy="6881140"/>
          </a:xfrm>
        </p:grpSpPr>
        <p:pic>
          <p:nvPicPr>
            <p:cNvPr id="16" name="图片 15" descr="文本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47326" y="0"/>
              <a:ext cx="5844673" cy="688114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89012" y="0"/>
              <a:ext cx="12364629" cy="6881140"/>
              <a:chOff x="-103987" y="0"/>
              <a:chExt cx="12364629" cy="6858000"/>
            </a:xfrm>
          </p:grpSpPr>
          <p:pic>
            <p:nvPicPr>
              <p:cNvPr id="3" name="图片 2" descr="文本&#10;&#10;描述已自动生成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978" y="0"/>
                <a:ext cx="6347329" cy="685800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-103987" y="925978"/>
                <a:ext cx="12364629" cy="51871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173664" y="1830871"/>
            <a:ext cx="80100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16  </a:t>
            </a:r>
            <a:r>
              <a:rPr lang="zh-CN" altLang="en-US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雷雨</a:t>
            </a:r>
            <a:endParaRPr lang="zh-CN" altLang="en-US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602230" y="5088890"/>
            <a:ext cx="8259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成都棠湖外国语学校附属小学   杨露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469" y="429214"/>
            <a:ext cx="6483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二年级下册第六单元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655570" y="2199005"/>
            <a:ext cx="7564755" cy="425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>
            <a:spLocks noChangeArrowheads="1"/>
          </p:cNvSpPr>
          <p:nvPr/>
        </p:nvSpPr>
        <p:spPr bwMode="auto">
          <a:xfrm>
            <a:off x="3973262" y="683161"/>
            <a:ext cx="5376597" cy="104365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蜘蛛又坐在网上。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26455" y="795655"/>
            <a:ext cx="958850" cy="920115"/>
            <a:chOff x="8472" y="2108"/>
            <a:chExt cx="1510" cy="1466"/>
          </a:xfrm>
        </p:grpSpPr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8472" y="2108"/>
              <a:ext cx="1511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坐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3"/>
              </p:custDataLst>
            </p:nvPr>
          </p:nvSpPr>
          <p:spPr>
            <a:xfrm>
              <a:off x="8502" y="2782"/>
              <a:ext cx="1309" cy="79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b="1" baseline="-25000"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▲</a:t>
              </a:r>
              <a:r>
                <a:rPr lang="en-US" altLang="zh-CN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 sz="4000" b="1" baseline="-250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/>
          <p:nvPr/>
        </p:nvSpPr>
        <p:spPr>
          <a:xfrm>
            <a:off x="1481710" y="981076"/>
            <a:ext cx="8814434" cy="440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天亮起来了。打开窗户，清新的空气迎面扑来。</a:t>
            </a:r>
            <a:endParaRPr lang="zh-CN" altLang="en-US" sz="432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雨停了。太阳出来了。一条彩虹挂在天空。蝉叫了。蜘蛛又坐在网上。池塘</a:t>
            </a:r>
            <a:r>
              <a:rPr lang="zh-CN" altLang="en-US" sz="432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里水</a:t>
            </a:r>
            <a:r>
              <a:rPr lang="zh-CN" altLang="en-US" sz="432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满了，青蛙也叫起来了。</a:t>
            </a:r>
            <a:endParaRPr lang="zh-CN" altLang="en-US" sz="432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609600" y="0"/>
            <a:ext cx="1901190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4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charset="0"/>
                <a:ea typeface="微软雅黑" panose="020B0503020204020204" charset="-122"/>
              </a:rPr>
              <a:t>雷雨后</a:t>
            </a:r>
            <a:endParaRPr lang="zh-CN" altLang="en-US" sz="384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30630" y="1203960"/>
          <a:ext cx="10266045" cy="3926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2015"/>
                <a:gridCol w="3422015"/>
                <a:gridCol w="3422015"/>
              </a:tblGrid>
              <a:tr h="10579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景物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雷雨前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雷雨后</a:t>
                      </a:r>
                      <a:endParaRPr lang="zh-CN" altLang="en-US" sz="3200"/>
                    </a:p>
                  </a:txBody>
                  <a:tcPr/>
                </a:tc>
              </a:tr>
              <a:tr h="9963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天空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935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蝉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935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蜘蛛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4269740" y="374650"/>
            <a:ext cx="5000625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雷雨前后对比</a:t>
            </a: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zh-CN" altLang="en-US" sz="44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6240" y="3829050"/>
            <a:ext cx="11051540" cy="2691130"/>
            <a:chOff x="624" y="6030"/>
            <a:chExt cx="17404" cy="4238"/>
          </a:xfrm>
        </p:grpSpPr>
        <p:sp>
          <p:nvSpPr>
            <p:cNvPr id="5" name="文本框 4"/>
            <p:cNvSpPr txBox="1"/>
            <p:nvPr>
              <p:custDataLst>
                <p:tags r:id="rId1"/>
              </p:custDataLst>
            </p:nvPr>
          </p:nvSpPr>
          <p:spPr>
            <a:xfrm>
              <a:off x="624" y="7298"/>
              <a:ext cx="10215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太阳出来了。</a:t>
              </a: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一条彩虹挂在天</a:t>
              </a: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空。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6498" name="Picture 2" descr="http://pic23.photophoto.cn/20120517/0011024066309627_b.jp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96" y="6030"/>
              <a:ext cx="7532" cy="4238"/>
            </a:xfrm>
            <a:prstGeom prst="rect">
              <a:avLst/>
            </a:prstGeom>
            <a:noFill/>
          </p:spPr>
        </p:pic>
      </p:grpSp>
      <p:grpSp>
        <p:nvGrpSpPr>
          <p:cNvPr id="8" name="组合 7"/>
          <p:cNvGrpSpPr/>
          <p:nvPr/>
        </p:nvGrpSpPr>
        <p:grpSpPr>
          <a:xfrm>
            <a:off x="396240" y="516255"/>
            <a:ext cx="11050270" cy="2777490"/>
            <a:chOff x="624" y="813"/>
            <a:chExt cx="17402" cy="437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/>
            <a:srcRect l="19" t="-1564" r="-1331" b="25577"/>
            <a:stretch>
              <a:fillRect/>
            </a:stretch>
          </p:blipFill>
          <p:spPr>
            <a:xfrm>
              <a:off x="10496" y="813"/>
              <a:ext cx="7531" cy="437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24" y="1766"/>
              <a:ext cx="9600" cy="24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满天的乌云，黑沉沉地压下来。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5925" y="3723640"/>
            <a:ext cx="11039475" cy="2871470"/>
            <a:chOff x="655" y="5864"/>
            <a:chExt cx="17385" cy="4522"/>
          </a:xfrm>
        </p:grpSpPr>
        <p:sp>
          <p:nvSpPr>
            <p:cNvPr id="3" name="文本框 2"/>
            <p:cNvSpPr txBox="1"/>
            <p:nvPr/>
          </p:nvSpPr>
          <p:spPr>
            <a:xfrm>
              <a:off x="655" y="7799"/>
              <a:ext cx="10215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蜘蛛又坐在</a:t>
              </a: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网上。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746" name="图片 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0870" y="5864"/>
              <a:ext cx="7170" cy="4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218440" y="428625"/>
            <a:ext cx="11186160" cy="2815590"/>
            <a:chOff x="344" y="675"/>
            <a:chExt cx="17616" cy="44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90" y="675"/>
              <a:ext cx="7171" cy="443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44" y="1638"/>
              <a:ext cx="8962" cy="2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一只蜘蛛从网上垂下来，逃走了。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96645" y="424815"/>
            <a:ext cx="10106025" cy="2872740"/>
            <a:chOff x="1727" y="669"/>
            <a:chExt cx="15915" cy="4524"/>
          </a:xfrm>
        </p:grpSpPr>
        <p:pic>
          <p:nvPicPr>
            <p:cNvPr id="129026" name="Picture 2" descr="http://www.qnong.com.cn/uploadfile/2015/1019/20151019073317591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600" y="669"/>
              <a:ext cx="8042" cy="4524"/>
            </a:xfrm>
            <a:prstGeom prst="rect">
              <a:avLst/>
            </a:prstGeom>
            <a:noFill/>
          </p:spPr>
        </p:pic>
        <p:sp>
          <p:nvSpPr>
            <p:cNvPr id="4" name="文本框 3"/>
            <p:cNvSpPr txBox="1"/>
            <p:nvPr/>
          </p:nvSpPr>
          <p:spPr>
            <a:xfrm>
              <a:off x="1727" y="2158"/>
              <a:ext cx="7007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蝉一声也不出。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17295" y="4098925"/>
            <a:ext cx="9938385" cy="2566670"/>
            <a:chOff x="1917" y="6455"/>
            <a:chExt cx="15651" cy="4042"/>
          </a:xfrm>
        </p:grpSpPr>
        <p:sp>
          <p:nvSpPr>
            <p:cNvPr id="3" name="TextBox 2"/>
            <p:cNvSpPr txBox="1"/>
            <p:nvPr/>
          </p:nvSpPr>
          <p:spPr>
            <a:xfrm>
              <a:off x="1917" y="8109"/>
              <a:ext cx="5897" cy="143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zh-CN" altLang="en-US" sz="5335" b="1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蝉叫了。</a:t>
              </a:r>
              <a:endParaRPr lang="zh-CN" altLang="en-US" sz="5335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" y="6455"/>
              <a:ext cx="7969" cy="4043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30630" y="1203960"/>
          <a:ext cx="10266045" cy="3926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2015"/>
                <a:gridCol w="3422015"/>
                <a:gridCol w="3422015"/>
              </a:tblGrid>
              <a:tr h="10579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景物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雷雨前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雷雨后</a:t>
                      </a:r>
                      <a:endParaRPr lang="zh-CN" altLang="en-US" sz="3600"/>
                    </a:p>
                  </a:txBody>
                  <a:tcPr/>
                </a:tc>
              </a:tr>
              <a:tr h="9963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天空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935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蝉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935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蜘蛛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76140" y="2348230"/>
            <a:ext cx="6713855" cy="963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/>
              <a:t>  </a:t>
            </a:r>
            <a:r>
              <a:rPr lang="zh-CN" altLang="en-US" sz="2800"/>
              <a:t>满天的乌云</a:t>
            </a:r>
            <a:r>
              <a:rPr lang="en-US" altLang="zh-CN" sz="2800"/>
              <a:t> </a:t>
            </a:r>
            <a:r>
              <a:rPr lang="zh-CN" altLang="en-US" sz="2800"/>
              <a:t>，</a:t>
            </a:r>
            <a:r>
              <a:rPr lang="en-US" altLang="zh-CN" sz="2800"/>
              <a:t>          </a:t>
            </a:r>
            <a:r>
              <a:rPr lang="zh-CN" altLang="en-US" sz="2800">
                <a:sym typeface="+mn-ea"/>
              </a:rPr>
              <a:t>太阳出来了，</a:t>
            </a:r>
            <a:r>
              <a:rPr lang="en-US" altLang="zh-CN" sz="2800"/>
              <a:t>                          </a:t>
            </a:r>
            <a:r>
              <a:rPr lang="zh-CN" altLang="en-US" sz="2800">
                <a:sym typeface="+mn-ea"/>
              </a:rPr>
              <a:t>黑沉沉地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压</a:t>
            </a:r>
            <a:r>
              <a:rPr lang="zh-CN" altLang="en-US" sz="2800">
                <a:sym typeface="+mn-ea"/>
              </a:rPr>
              <a:t>下来了</a:t>
            </a:r>
            <a:r>
              <a:rPr lang="en-US" altLang="zh-CN" sz="2800">
                <a:sym typeface="+mn-ea"/>
              </a:rPr>
              <a:t>    </a:t>
            </a:r>
            <a:r>
              <a:rPr lang="zh-CN" altLang="en-US" sz="2800"/>
              <a:t>一条彩虹</a:t>
            </a:r>
            <a:r>
              <a:rPr lang="zh-CN" altLang="en-US" sz="2800">
                <a:solidFill>
                  <a:srgbClr val="FF0000"/>
                </a:solidFill>
              </a:rPr>
              <a:t>挂</a:t>
            </a:r>
            <a:r>
              <a:rPr lang="zh-CN" altLang="en-US" sz="2800"/>
              <a:t>在天空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944110" y="3463925"/>
            <a:ext cx="6552565" cy="963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/>
              <a:t>  </a:t>
            </a:r>
            <a:r>
              <a:rPr lang="zh-CN" altLang="en-US" sz="2800"/>
              <a:t>一声也不出</a:t>
            </a:r>
            <a:r>
              <a:rPr lang="en-US" altLang="zh-CN" sz="2800"/>
              <a:t>            </a:t>
            </a:r>
            <a:r>
              <a:rPr lang="zh-CN" altLang="en-US" sz="2800">
                <a:solidFill>
                  <a:srgbClr val="FF0000"/>
                </a:solidFill>
              </a:rPr>
              <a:t>叫</a:t>
            </a:r>
            <a:r>
              <a:rPr lang="zh-CN" altLang="en-US" sz="2800"/>
              <a:t>了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837430" y="4414520"/>
            <a:ext cx="6552565" cy="963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/>
              <a:t>  </a:t>
            </a:r>
            <a:r>
              <a:rPr lang="zh-CN" altLang="en-US" sz="2800">
                <a:solidFill>
                  <a:srgbClr val="FF0000"/>
                </a:solidFill>
              </a:rPr>
              <a:t>垂</a:t>
            </a:r>
            <a:r>
              <a:rPr lang="zh-CN" altLang="en-US" sz="2800"/>
              <a:t>下来，</a:t>
            </a:r>
            <a:r>
              <a:rPr lang="zh-CN" altLang="en-US" sz="2800">
                <a:solidFill>
                  <a:srgbClr val="FF0000"/>
                </a:solidFill>
              </a:rPr>
              <a:t>逃</a:t>
            </a:r>
            <a:r>
              <a:rPr lang="zh-CN" altLang="en-US" sz="2800"/>
              <a:t>走了</a:t>
            </a:r>
            <a:r>
              <a:rPr lang="en-US" altLang="zh-CN" sz="2800"/>
              <a:t>        </a:t>
            </a:r>
            <a:r>
              <a:rPr lang="zh-CN" altLang="en-US" sz="2800">
                <a:solidFill>
                  <a:srgbClr val="FF0000"/>
                </a:solidFill>
              </a:rPr>
              <a:t>坐</a:t>
            </a:r>
            <a:r>
              <a:rPr lang="zh-CN" altLang="en-US" sz="2800"/>
              <a:t>下来</a:t>
            </a:r>
            <a:r>
              <a:rPr lang="en-US" altLang="zh-CN" sz="2800"/>
              <a:t>                     </a:t>
            </a:r>
            <a:endParaRPr lang="zh-CN" altLang="en-US" sz="2800"/>
          </a:p>
        </p:txBody>
      </p:sp>
      <p:sp>
        <p:nvSpPr>
          <p:cNvPr id="37" name="文本框 36"/>
          <p:cNvSpPr txBox="1"/>
          <p:nvPr>
            <p:custDataLst>
              <p:tags r:id="rId4"/>
            </p:custDataLst>
          </p:nvPr>
        </p:nvSpPr>
        <p:spPr>
          <a:xfrm>
            <a:off x="4269740" y="374650"/>
            <a:ext cx="5000625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雷雨前后对比</a:t>
            </a: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zh-CN" altLang="en-US" sz="44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4385" y="1203960"/>
            <a:ext cx="3398520" cy="39262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58150" y="1203960"/>
            <a:ext cx="3438525" cy="39262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9" grpId="0" animBg="1"/>
      <p:bldP spid="10" grpId="0" animBg="1"/>
      <p:bldP spid="9" grpId="1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1" y="0"/>
            <a:ext cx="4853630" cy="6858000"/>
          </a:xfrm>
          <a:prstGeom prst="rect">
            <a:avLst/>
          </a:prstGeom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99373" y="1804822"/>
            <a:ext cx="3603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1524" y="2393729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0961" y="2985549"/>
            <a:ext cx="298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89848" y="3607223"/>
            <a:ext cx="298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5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89848" y="3300542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4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93586" y="4186702"/>
            <a:ext cx="298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6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97307" y="4484371"/>
            <a:ext cx="3603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7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89848" y="4784560"/>
            <a:ext cx="360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8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6371" y="1725146"/>
            <a:ext cx="4095383" cy="1590675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6371" y="4503010"/>
            <a:ext cx="4095383" cy="1213517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68570" y="1351280"/>
            <a:ext cx="5537200" cy="5276215"/>
            <a:chOff x="7982" y="2128"/>
            <a:chExt cx="8720" cy="83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90" y="2128"/>
              <a:ext cx="4875" cy="3441"/>
            </a:xfrm>
            <a:prstGeom prst="rect">
              <a:avLst/>
            </a:prstGeom>
          </p:spPr>
        </p:pic>
        <p:sp>
          <p:nvSpPr>
            <p:cNvPr id="6" name="矩形: 圆角 10"/>
            <p:cNvSpPr/>
            <p:nvPr/>
          </p:nvSpPr>
          <p:spPr>
            <a:xfrm>
              <a:off x="13734" y="3265"/>
              <a:ext cx="2969" cy="113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雷雨前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: 圆角 12"/>
            <p:cNvSpPr/>
            <p:nvPr/>
          </p:nvSpPr>
          <p:spPr>
            <a:xfrm>
              <a:off x="13734" y="8227"/>
              <a:ext cx="2969" cy="113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雷雨后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982" y="7057"/>
              <a:ext cx="4833" cy="3380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bldLvl="0" animBg="1"/>
      <p:bldP spid="10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2874233" y="291437"/>
            <a:ext cx="6096964" cy="12604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活动三</a:t>
            </a:r>
            <a:endParaRPr lang="en-US" altLang="zh-CN" sz="48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endParaRPr lang="zh-CN" altLang="en-US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1355" y="1883410"/>
            <a:ext cx="10474325" cy="154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（提取信息）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1.读课文4-6段，用“</a:t>
            </a:r>
            <a:r>
              <a:rPr lang="en-US" alt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”画出和“雨”有关的句子,用“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⭕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”圈出雷雨中的景物。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（交流发现）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2.同桌交流：你发现雨是怎么变化的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2410" y="1158240"/>
            <a:ext cx="4001135" cy="81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pPr algn="l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学习要求：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28415" y="3618230"/>
            <a:ext cx="4057650" cy="2966085"/>
          </a:xfrm>
          <a:prstGeom prst="rect">
            <a:avLst/>
          </a:prstGeom>
        </p:spPr>
      </p:pic>
      <p:sp>
        <p:nvSpPr>
          <p:cNvPr id="3" name="圆角矩形 2"/>
          <p:cNvSpPr/>
          <p:nvPr>
            <p:custDataLst>
              <p:tags r:id="rId6"/>
            </p:custDataLst>
          </p:nvPr>
        </p:nvSpPr>
        <p:spPr>
          <a:xfrm>
            <a:off x="232410" y="1066165"/>
            <a:ext cx="11499215" cy="247459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78485" y="1487170"/>
            <a:ext cx="7660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哗，哗，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雨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下起来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6105" y="2723515"/>
            <a:ext cx="9116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雨越下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越大。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380" y="3959860"/>
            <a:ext cx="11645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渐渐地，渐渐地，雷声小了，雨声也小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"/>
            </p:custDataLst>
          </p:nvPr>
        </p:nvCxnSpPr>
        <p:spPr>
          <a:xfrm>
            <a:off x="984250" y="2317115"/>
            <a:ext cx="6901815" cy="285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784225" y="4761230"/>
            <a:ext cx="11085830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984250" y="3575685"/>
            <a:ext cx="2873375" cy="508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90550" y="1487170"/>
            <a:ext cx="80264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乌云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黑沉沉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压下来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550" y="2723515"/>
            <a:ext cx="9116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雷雨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越来越亮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越来越响</a:t>
            </a:r>
            <a:endParaRPr lang="zh-CN" altLang="en-US" sz="3600" b="1"/>
          </a:p>
        </p:txBody>
      </p:sp>
      <p:sp>
        <p:nvSpPr>
          <p:cNvPr id="18" name="文本框 17"/>
          <p:cNvSpPr txBox="1"/>
          <p:nvPr/>
        </p:nvSpPr>
        <p:spPr>
          <a:xfrm>
            <a:off x="627380" y="3959860"/>
            <a:ext cx="83546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清新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迎面扑来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挂在天空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7" grpId="1"/>
      <p:bldP spid="18" grpId="1"/>
      <p:bldP spid="12" grpId="2"/>
      <p:bldP spid="17" grpId="2"/>
      <p:bldP spid="1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32715" y="163830"/>
            <a:ext cx="11926570" cy="6574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2494915" y="229235"/>
            <a:ext cx="8315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哗，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哗，哗，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612390" y="1186180"/>
            <a:ext cx="83248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哗，哗，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784475" y="2143125"/>
            <a:ext cx="83248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哗，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哗，哗，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600" b="1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9865" y="1221740"/>
            <a:ext cx="1135507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越下越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大，风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800" b="1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62595" y="1221740"/>
            <a:ext cx="3939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闪电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865" y="2306320"/>
            <a:ext cx="5461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雷声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5695" y="322580"/>
            <a:ext cx="7660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哗，哗，哗， 雨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下起来了。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1"/>
          <a:stretch>
            <a:fillRect/>
          </a:stretch>
        </p:blipFill>
        <p:spPr>
          <a:xfrm>
            <a:off x="814070" y="3528695"/>
            <a:ext cx="4371975" cy="2820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6012815" y="3528695"/>
            <a:ext cx="4724400" cy="28200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5" grpId="0"/>
      <p:bldP spid="5" grpId="1"/>
      <p:bldP spid="17" grpId="0"/>
      <p:bldP spid="17" grpId="1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326390" y="4582160"/>
            <a:ext cx="3314065" cy="2036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4049395" y="4582160"/>
            <a:ext cx="3180080" cy="2036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26390" y="965835"/>
            <a:ext cx="11865610" cy="105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越下越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大，窗外的景物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4"/>
          <a:stretch>
            <a:fillRect/>
          </a:stretch>
        </p:blipFill>
        <p:spPr>
          <a:xfrm>
            <a:off x="8046085" y="4582160"/>
            <a:ext cx="3020060" cy="2035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5"/>
          <a:stretch>
            <a:fillRect/>
          </a:stretch>
        </p:blipFill>
        <p:spPr>
          <a:xfrm>
            <a:off x="455295" y="2141855"/>
            <a:ext cx="3171190" cy="2093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6"/>
          <a:stretch>
            <a:fillRect/>
          </a:stretch>
        </p:blipFill>
        <p:spPr>
          <a:xfrm>
            <a:off x="4049395" y="2204720"/>
            <a:ext cx="3180080" cy="2031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" name="图片 115"/>
          <p:cNvPicPr/>
          <p:nvPr/>
        </p:nvPicPr>
        <p:blipFill>
          <a:blip r:embed="rId7"/>
          <a:stretch>
            <a:fillRect/>
          </a:stretch>
        </p:blipFill>
        <p:spPr>
          <a:xfrm>
            <a:off x="8046085" y="2204720"/>
            <a:ext cx="2899410" cy="20307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5900" y="910590"/>
            <a:ext cx="11595100" cy="81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渐渐地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渐渐地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，雷声小了，雨声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小了。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9085" y="2563495"/>
            <a:ext cx="3228975" cy="2086610"/>
          </a:xfrm>
          <a:prstGeom prst="rect">
            <a:avLst/>
          </a:prstGeom>
        </p:spPr>
      </p:pic>
      <p:pic>
        <p:nvPicPr>
          <p:cNvPr id="112" name="图片 111"/>
          <p:cNvPicPr/>
          <p:nvPr/>
        </p:nvPicPr>
        <p:blipFill>
          <a:blip r:embed="rId2"/>
          <a:stretch>
            <a:fillRect/>
          </a:stretch>
        </p:blipFill>
        <p:spPr>
          <a:xfrm>
            <a:off x="4120515" y="2564130"/>
            <a:ext cx="3072765" cy="2086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" name="图片 113"/>
          <p:cNvPicPr/>
          <p:nvPr/>
        </p:nvPicPr>
        <p:blipFill>
          <a:blip r:embed="rId3"/>
          <a:stretch>
            <a:fillRect/>
          </a:stretch>
        </p:blipFill>
        <p:spPr>
          <a:xfrm>
            <a:off x="7535545" y="2564130"/>
            <a:ext cx="3514725" cy="19977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 flipH="1" flipV="1">
            <a:off x="3744595" y="1398270"/>
            <a:ext cx="10795" cy="3462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3744595" y="4848860"/>
            <a:ext cx="4267200" cy="11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97175" y="1398270"/>
            <a:ext cx="1654175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降雨量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39000" y="5056505"/>
            <a:ext cx="161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时间</a:t>
            </a: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865245" y="1539240"/>
            <a:ext cx="2567940" cy="3221990"/>
          </a:xfrm>
          <a:custGeom>
            <a:avLst/>
            <a:gdLst>
              <a:gd name="connisteX0" fmla="*/ 0 w 2394585"/>
              <a:gd name="connsiteY0" fmla="*/ 185613 h 3113598"/>
              <a:gd name="connisteX1" fmla="*/ 65405 w 2394585"/>
              <a:gd name="connsiteY1" fmla="*/ 131003 h 3113598"/>
              <a:gd name="connisteX2" fmla="*/ 130810 w 2394585"/>
              <a:gd name="connsiteY2" fmla="*/ 76393 h 3113598"/>
              <a:gd name="connisteX3" fmla="*/ 196215 w 2394585"/>
              <a:gd name="connsiteY3" fmla="*/ 54803 h 3113598"/>
              <a:gd name="connisteX4" fmla="*/ 260985 w 2394585"/>
              <a:gd name="connsiteY4" fmla="*/ 10988 h 3113598"/>
              <a:gd name="connisteX5" fmla="*/ 326390 w 2394585"/>
              <a:gd name="connsiteY5" fmla="*/ 193 h 3113598"/>
              <a:gd name="connisteX6" fmla="*/ 391795 w 2394585"/>
              <a:gd name="connsiteY6" fmla="*/ 10988 h 3113598"/>
              <a:gd name="connisteX7" fmla="*/ 457200 w 2394585"/>
              <a:gd name="connsiteY7" fmla="*/ 65598 h 3113598"/>
              <a:gd name="connisteX8" fmla="*/ 522605 w 2394585"/>
              <a:gd name="connsiteY8" fmla="*/ 120208 h 3113598"/>
              <a:gd name="connisteX9" fmla="*/ 588010 w 2394585"/>
              <a:gd name="connsiteY9" fmla="*/ 174183 h 3113598"/>
              <a:gd name="connisteX10" fmla="*/ 631190 w 2394585"/>
              <a:gd name="connsiteY10" fmla="*/ 239588 h 3113598"/>
              <a:gd name="connisteX11" fmla="*/ 653415 w 2394585"/>
              <a:gd name="connsiteY11" fmla="*/ 304993 h 3113598"/>
              <a:gd name="connisteX12" fmla="*/ 675005 w 2394585"/>
              <a:gd name="connsiteY12" fmla="*/ 370398 h 3113598"/>
              <a:gd name="connisteX13" fmla="*/ 685800 w 2394585"/>
              <a:gd name="connsiteY13" fmla="*/ 435803 h 3113598"/>
              <a:gd name="connisteX14" fmla="*/ 696595 w 2394585"/>
              <a:gd name="connsiteY14" fmla="*/ 501208 h 3113598"/>
              <a:gd name="connisteX15" fmla="*/ 696595 w 2394585"/>
              <a:gd name="connsiteY15" fmla="*/ 577408 h 3113598"/>
              <a:gd name="connisteX16" fmla="*/ 696595 w 2394585"/>
              <a:gd name="connsiteY16" fmla="*/ 642813 h 3113598"/>
              <a:gd name="connisteX17" fmla="*/ 696595 w 2394585"/>
              <a:gd name="connsiteY17" fmla="*/ 707583 h 3113598"/>
              <a:gd name="connisteX18" fmla="*/ 696595 w 2394585"/>
              <a:gd name="connsiteY18" fmla="*/ 772988 h 3113598"/>
              <a:gd name="connisteX19" fmla="*/ 696595 w 2394585"/>
              <a:gd name="connsiteY19" fmla="*/ 838393 h 3113598"/>
              <a:gd name="connisteX20" fmla="*/ 696595 w 2394585"/>
              <a:gd name="connsiteY20" fmla="*/ 903798 h 3113598"/>
              <a:gd name="connisteX21" fmla="*/ 696595 w 2394585"/>
              <a:gd name="connsiteY21" fmla="*/ 969203 h 3113598"/>
              <a:gd name="connisteX22" fmla="*/ 696595 w 2394585"/>
              <a:gd name="connsiteY22" fmla="*/ 1034608 h 3113598"/>
              <a:gd name="connisteX23" fmla="*/ 696595 w 2394585"/>
              <a:gd name="connsiteY23" fmla="*/ 1100013 h 3113598"/>
              <a:gd name="connisteX24" fmla="*/ 696595 w 2394585"/>
              <a:gd name="connsiteY24" fmla="*/ 1164783 h 3113598"/>
              <a:gd name="connisteX25" fmla="*/ 696595 w 2394585"/>
              <a:gd name="connsiteY25" fmla="*/ 1230188 h 3113598"/>
              <a:gd name="connisteX26" fmla="*/ 696595 w 2394585"/>
              <a:gd name="connsiteY26" fmla="*/ 1295593 h 3113598"/>
              <a:gd name="connisteX27" fmla="*/ 696595 w 2394585"/>
              <a:gd name="connsiteY27" fmla="*/ 1360998 h 3113598"/>
              <a:gd name="connisteX28" fmla="*/ 696595 w 2394585"/>
              <a:gd name="connsiteY28" fmla="*/ 1437198 h 3113598"/>
              <a:gd name="connisteX29" fmla="*/ 707390 w 2394585"/>
              <a:gd name="connsiteY29" fmla="*/ 1502603 h 3113598"/>
              <a:gd name="connisteX30" fmla="*/ 729615 w 2394585"/>
              <a:gd name="connsiteY30" fmla="*/ 1568008 h 3113598"/>
              <a:gd name="connisteX31" fmla="*/ 751205 w 2394585"/>
              <a:gd name="connsiteY31" fmla="*/ 1644208 h 3113598"/>
              <a:gd name="connisteX32" fmla="*/ 772795 w 2394585"/>
              <a:gd name="connsiteY32" fmla="*/ 1709613 h 3113598"/>
              <a:gd name="connisteX33" fmla="*/ 794385 w 2394585"/>
              <a:gd name="connsiteY33" fmla="*/ 1774383 h 3113598"/>
              <a:gd name="connisteX34" fmla="*/ 816610 w 2394585"/>
              <a:gd name="connsiteY34" fmla="*/ 1839788 h 3113598"/>
              <a:gd name="connisteX35" fmla="*/ 848995 w 2394585"/>
              <a:gd name="connsiteY35" fmla="*/ 1905193 h 3113598"/>
              <a:gd name="connisteX36" fmla="*/ 882015 w 2394585"/>
              <a:gd name="connsiteY36" fmla="*/ 1970598 h 3113598"/>
              <a:gd name="connisteX37" fmla="*/ 925195 w 2394585"/>
              <a:gd name="connsiteY37" fmla="*/ 2036003 h 3113598"/>
              <a:gd name="connisteX38" fmla="*/ 969010 w 2394585"/>
              <a:gd name="connsiteY38" fmla="*/ 2112203 h 3113598"/>
              <a:gd name="connisteX39" fmla="*/ 1022985 w 2394585"/>
              <a:gd name="connsiteY39" fmla="*/ 2177608 h 3113598"/>
              <a:gd name="connisteX40" fmla="*/ 1077595 w 2394585"/>
              <a:gd name="connsiteY40" fmla="*/ 2253808 h 3113598"/>
              <a:gd name="connisteX41" fmla="*/ 1132205 w 2394585"/>
              <a:gd name="connsiteY41" fmla="*/ 2319213 h 3113598"/>
              <a:gd name="connisteX42" fmla="*/ 1175385 w 2394585"/>
              <a:gd name="connsiteY42" fmla="*/ 2383983 h 3113598"/>
              <a:gd name="connisteX43" fmla="*/ 1240790 w 2394585"/>
              <a:gd name="connsiteY43" fmla="*/ 2438593 h 3113598"/>
              <a:gd name="connisteX44" fmla="*/ 1306195 w 2394585"/>
              <a:gd name="connsiteY44" fmla="*/ 2503998 h 3113598"/>
              <a:gd name="connisteX45" fmla="*/ 1393190 w 2394585"/>
              <a:gd name="connsiteY45" fmla="*/ 2558608 h 3113598"/>
              <a:gd name="connisteX46" fmla="*/ 1458595 w 2394585"/>
              <a:gd name="connsiteY46" fmla="*/ 2601788 h 3113598"/>
              <a:gd name="connisteX47" fmla="*/ 1524000 w 2394585"/>
              <a:gd name="connsiteY47" fmla="*/ 2656398 h 3113598"/>
              <a:gd name="connisteX48" fmla="*/ 1589405 w 2394585"/>
              <a:gd name="connsiteY48" fmla="*/ 2688783 h 3113598"/>
              <a:gd name="connisteX49" fmla="*/ 1676400 w 2394585"/>
              <a:gd name="connsiteY49" fmla="*/ 2754188 h 3113598"/>
              <a:gd name="connisteX50" fmla="*/ 1741805 w 2394585"/>
              <a:gd name="connsiteY50" fmla="*/ 2808798 h 3113598"/>
              <a:gd name="connisteX51" fmla="*/ 1828800 w 2394585"/>
              <a:gd name="connsiteY51" fmla="*/ 2852613 h 3113598"/>
              <a:gd name="connisteX52" fmla="*/ 1905000 w 2394585"/>
              <a:gd name="connsiteY52" fmla="*/ 2895793 h 3113598"/>
              <a:gd name="connisteX53" fmla="*/ 1981200 w 2394585"/>
              <a:gd name="connsiteY53" fmla="*/ 2939608 h 3113598"/>
              <a:gd name="connisteX54" fmla="*/ 2046605 w 2394585"/>
              <a:gd name="connsiteY54" fmla="*/ 2971993 h 3113598"/>
              <a:gd name="connisteX55" fmla="*/ 2112010 w 2394585"/>
              <a:gd name="connsiteY55" fmla="*/ 3015808 h 3113598"/>
              <a:gd name="connisteX56" fmla="*/ 2177415 w 2394585"/>
              <a:gd name="connsiteY56" fmla="*/ 3048193 h 3113598"/>
              <a:gd name="connisteX57" fmla="*/ 2253615 w 2394585"/>
              <a:gd name="connsiteY57" fmla="*/ 3069783 h 3113598"/>
              <a:gd name="connisteX58" fmla="*/ 2329815 w 2394585"/>
              <a:gd name="connsiteY58" fmla="*/ 3092008 h 3113598"/>
              <a:gd name="connisteX59" fmla="*/ 2394585 w 2394585"/>
              <a:gd name="connsiteY59" fmla="*/ 3113598 h 31135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</a:cxnLst>
            <a:rect l="l" t="t" r="r" b="b"/>
            <a:pathLst>
              <a:path w="2394585" h="3113598">
                <a:moveTo>
                  <a:pt x="0" y="185613"/>
                </a:moveTo>
                <a:cubicBezTo>
                  <a:pt x="12065" y="176088"/>
                  <a:pt x="39370" y="152593"/>
                  <a:pt x="65405" y="131003"/>
                </a:cubicBezTo>
                <a:cubicBezTo>
                  <a:pt x="91440" y="109413"/>
                  <a:pt x="104775" y="91633"/>
                  <a:pt x="130810" y="76393"/>
                </a:cubicBezTo>
                <a:cubicBezTo>
                  <a:pt x="156845" y="61153"/>
                  <a:pt x="170180" y="68138"/>
                  <a:pt x="196215" y="54803"/>
                </a:cubicBezTo>
                <a:cubicBezTo>
                  <a:pt x="222250" y="41468"/>
                  <a:pt x="234950" y="21783"/>
                  <a:pt x="260985" y="10988"/>
                </a:cubicBezTo>
                <a:cubicBezTo>
                  <a:pt x="287020" y="193"/>
                  <a:pt x="300355" y="193"/>
                  <a:pt x="326390" y="193"/>
                </a:cubicBezTo>
                <a:cubicBezTo>
                  <a:pt x="352425" y="193"/>
                  <a:pt x="365760" y="-2347"/>
                  <a:pt x="391795" y="10988"/>
                </a:cubicBezTo>
                <a:cubicBezTo>
                  <a:pt x="417830" y="24323"/>
                  <a:pt x="431165" y="44008"/>
                  <a:pt x="457200" y="65598"/>
                </a:cubicBezTo>
                <a:cubicBezTo>
                  <a:pt x="483235" y="87188"/>
                  <a:pt x="496570" y="98618"/>
                  <a:pt x="522605" y="120208"/>
                </a:cubicBezTo>
                <a:cubicBezTo>
                  <a:pt x="548640" y="141798"/>
                  <a:pt x="566420" y="150053"/>
                  <a:pt x="588010" y="174183"/>
                </a:cubicBezTo>
                <a:cubicBezTo>
                  <a:pt x="609600" y="198313"/>
                  <a:pt x="617855" y="213553"/>
                  <a:pt x="631190" y="239588"/>
                </a:cubicBezTo>
                <a:cubicBezTo>
                  <a:pt x="644525" y="265623"/>
                  <a:pt x="644525" y="278958"/>
                  <a:pt x="653415" y="304993"/>
                </a:cubicBezTo>
                <a:cubicBezTo>
                  <a:pt x="662305" y="331028"/>
                  <a:pt x="668655" y="344363"/>
                  <a:pt x="675005" y="370398"/>
                </a:cubicBezTo>
                <a:cubicBezTo>
                  <a:pt x="681355" y="396433"/>
                  <a:pt x="681355" y="409768"/>
                  <a:pt x="685800" y="435803"/>
                </a:cubicBezTo>
                <a:cubicBezTo>
                  <a:pt x="690245" y="461838"/>
                  <a:pt x="694690" y="472633"/>
                  <a:pt x="696595" y="501208"/>
                </a:cubicBezTo>
                <a:cubicBezTo>
                  <a:pt x="698500" y="529783"/>
                  <a:pt x="696595" y="548833"/>
                  <a:pt x="696595" y="577408"/>
                </a:cubicBezTo>
                <a:cubicBezTo>
                  <a:pt x="696595" y="605983"/>
                  <a:pt x="696595" y="616778"/>
                  <a:pt x="696595" y="642813"/>
                </a:cubicBezTo>
                <a:cubicBezTo>
                  <a:pt x="696595" y="668848"/>
                  <a:pt x="696595" y="681548"/>
                  <a:pt x="696595" y="707583"/>
                </a:cubicBezTo>
                <a:cubicBezTo>
                  <a:pt x="696595" y="733618"/>
                  <a:pt x="696595" y="746953"/>
                  <a:pt x="696595" y="772988"/>
                </a:cubicBezTo>
                <a:cubicBezTo>
                  <a:pt x="696595" y="799023"/>
                  <a:pt x="696595" y="812358"/>
                  <a:pt x="696595" y="838393"/>
                </a:cubicBezTo>
                <a:cubicBezTo>
                  <a:pt x="696595" y="864428"/>
                  <a:pt x="696595" y="877763"/>
                  <a:pt x="696595" y="903798"/>
                </a:cubicBezTo>
                <a:cubicBezTo>
                  <a:pt x="696595" y="929833"/>
                  <a:pt x="696595" y="943168"/>
                  <a:pt x="696595" y="969203"/>
                </a:cubicBezTo>
                <a:cubicBezTo>
                  <a:pt x="696595" y="995238"/>
                  <a:pt x="696595" y="1008573"/>
                  <a:pt x="696595" y="1034608"/>
                </a:cubicBezTo>
                <a:cubicBezTo>
                  <a:pt x="696595" y="1060643"/>
                  <a:pt x="696595" y="1073978"/>
                  <a:pt x="696595" y="1100013"/>
                </a:cubicBezTo>
                <a:cubicBezTo>
                  <a:pt x="696595" y="1126048"/>
                  <a:pt x="696595" y="1138748"/>
                  <a:pt x="696595" y="1164783"/>
                </a:cubicBezTo>
                <a:cubicBezTo>
                  <a:pt x="696595" y="1190818"/>
                  <a:pt x="696595" y="1204153"/>
                  <a:pt x="696595" y="1230188"/>
                </a:cubicBezTo>
                <a:cubicBezTo>
                  <a:pt x="696595" y="1256223"/>
                  <a:pt x="696595" y="1269558"/>
                  <a:pt x="696595" y="1295593"/>
                </a:cubicBezTo>
                <a:cubicBezTo>
                  <a:pt x="696595" y="1321628"/>
                  <a:pt x="696595" y="1332423"/>
                  <a:pt x="696595" y="1360998"/>
                </a:cubicBezTo>
                <a:cubicBezTo>
                  <a:pt x="696595" y="1389573"/>
                  <a:pt x="694690" y="1408623"/>
                  <a:pt x="696595" y="1437198"/>
                </a:cubicBezTo>
                <a:cubicBezTo>
                  <a:pt x="698500" y="1465773"/>
                  <a:pt x="701040" y="1476568"/>
                  <a:pt x="707390" y="1502603"/>
                </a:cubicBezTo>
                <a:cubicBezTo>
                  <a:pt x="713740" y="1528638"/>
                  <a:pt x="720725" y="1539433"/>
                  <a:pt x="729615" y="1568008"/>
                </a:cubicBezTo>
                <a:cubicBezTo>
                  <a:pt x="738505" y="1596583"/>
                  <a:pt x="742315" y="1615633"/>
                  <a:pt x="751205" y="1644208"/>
                </a:cubicBezTo>
                <a:cubicBezTo>
                  <a:pt x="760095" y="1672783"/>
                  <a:pt x="763905" y="1683578"/>
                  <a:pt x="772795" y="1709613"/>
                </a:cubicBezTo>
                <a:cubicBezTo>
                  <a:pt x="781685" y="1735648"/>
                  <a:pt x="785495" y="1748348"/>
                  <a:pt x="794385" y="1774383"/>
                </a:cubicBezTo>
                <a:cubicBezTo>
                  <a:pt x="803275" y="1800418"/>
                  <a:pt x="805815" y="1813753"/>
                  <a:pt x="816610" y="1839788"/>
                </a:cubicBezTo>
                <a:cubicBezTo>
                  <a:pt x="827405" y="1865823"/>
                  <a:pt x="835660" y="1879158"/>
                  <a:pt x="848995" y="1905193"/>
                </a:cubicBezTo>
                <a:cubicBezTo>
                  <a:pt x="862330" y="1931228"/>
                  <a:pt x="866775" y="1944563"/>
                  <a:pt x="882015" y="1970598"/>
                </a:cubicBezTo>
                <a:cubicBezTo>
                  <a:pt x="897255" y="1996633"/>
                  <a:pt x="908050" y="2007428"/>
                  <a:pt x="925195" y="2036003"/>
                </a:cubicBezTo>
                <a:cubicBezTo>
                  <a:pt x="942340" y="2064578"/>
                  <a:pt x="949325" y="2083628"/>
                  <a:pt x="969010" y="2112203"/>
                </a:cubicBezTo>
                <a:cubicBezTo>
                  <a:pt x="988695" y="2140778"/>
                  <a:pt x="1001395" y="2149033"/>
                  <a:pt x="1022985" y="2177608"/>
                </a:cubicBezTo>
                <a:cubicBezTo>
                  <a:pt x="1044575" y="2206183"/>
                  <a:pt x="1056005" y="2225233"/>
                  <a:pt x="1077595" y="2253808"/>
                </a:cubicBezTo>
                <a:cubicBezTo>
                  <a:pt x="1099185" y="2282383"/>
                  <a:pt x="1112520" y="2293178"/>
                  <a:pt x="1132205" y="2319213"/>
                </a:cubicBezTo>
                <a:cubicBezTo>
                  <a:pt x="1151890" y="2345248"/>
                  <a:pt x="1153795" y="2359853"/>
                  <a:pt x="1175385" y="2383983"/>
                </a:cubicBezTo>
                <a:cubicBezTo>
                  <a:pt x="1196975" y="2408113"/>
                  <a:pt x="1214755" y="2414463"/>
                  <a:pt x="1240790" y="2438593"/>
                </a:cubicBezTo>
                <a:cubicBezTo>
                  <a:pt x="1266825" y="2462723"/>
                  <a:pt x="1275715" y="2479868"/>
                  <a:pt x="1306195" y="2503998"/>
                </a:cubicBezTo>
                <a:cubicBezTo>
                  <a:pt x="1336675" y="2528128"/>
                  <a:pt x="1362710" y="2538923"/>
                  <a:pt x="1393190" y="2558608"/>
                </a:cubicBezTo>
                <a:cubicBezTo>
                  <a:pt x="1423670" y="2578293"/>
                  <a:pt x="1432560" y="2582103"/>
                  <a:pt x="1458595" y="2601788"/>
                </a:cubicBezTo>
                <a:cubicBezTo>
                  <a:pt x="1484630" y="2621473"/>
                  <a:pt x="1497965" y="2639253"/>
                  <a:pt x="1524000" y="2656398"/>
                </a:cubicBezTo>
                <a:cubicBezTo>
                  <a:pt x="1550035" y="2673543"/>
                  <a:pt x="1558925" y="2669098"/>
                  <a:pt x="1589405" y="2688783"/>
                </a:cubicBezTo>
                <a:cubicBezTo>
                  <a:pt x="1619885" y="2708468"/>
                  <a:pt x="1645920" y="2730058"/>
                  <a:pt x="1676400" y="2754188"/>
                </a:cubicBezTo>
                <a:cubicBezTo>
                  <a:pt x="1706880" y="2778318"/>
                  <a:pt x="1711325" y="2789113"/>
                  <a:pt x="1741805" y="2808798"/>
                </a:cubicBezTo>
                <a:cubicBezTo>
                  <a:pt x="1772285" y="2828483"/>
                  <a:pt x="1796415" y="2835468"/>
                  <a:pt x="1828800" y="2852613"/>
                </a:cubicBezTo>
                <a:cubicBezTo>
                  <a:pt x="1861185" y="2869758"/>
                  <a:pt x="1874520" y="2878648"/>
                  <a:pt x="1905000" y="2895793"/>
                </a:cubicBezTo>
                <a:cubicBezTo>
                  <a:pt x="1935480" y="2912938"/>
                  <a:pt x="1952625" y="2924368"/>
                  <a:pt x="1981200" y="2939608"/>
                </a:cubicBezTo>
                <a:cubicBezTo>
                  <a:pt x="2009775" y="2954848"/>
                  <a:pt x="2020570" y="2956753"/>
                  <a:pt x="2046605" y="2971993"/>
                </a:cubicBezTo>
                <a:cubicBezTo>
                  <a:pt x="2072640" y="2987233"/>
                  <a:pt x="2085975" y="3000568"/>
                  <a:pt x="2112010" y="3015808"/>
                </a:cubicBezTo>
                <a:cubicBezTo>
                  <a:pt x="2138045" y="3031048"/>
                  <a:pt x="2148840" y="3037398"/>
                  <a:pt x="2177415" y="3048193"/>
                </a:cubicBezTo>
                <a:cubicBezTo>
                  <a:pt x="2205990" y="3058988"/>
                  <a:pt x="2223135" y="3060893"/>
                  <a:pt x="2253615" y="3069783"/>
                </a:cubicBezTo>
                <a:cubicBezTo>
                  <a:pt x="2284095" y="3078673"/>
                  <a:pt x="2301875" y="3083118"/>
                  <a:pt x="2329815" y="3092008"/>
                </a:cubicBezTo>
                <a:cubicBezTo>
                  <a:pt x="2357755" y="3100898"/>
                  <a:pt x="2383155" y="3109788"/>
                  <a:pt x="2394585" y="311359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89685" y="3550285"/>
            <a:ext cx="9655810" cy="3119120"/>
            <a:chOff x="640" y="2118"/>
            <a:chExt cx="13404" cy="4811"/>
          </a:xfrm>
        </p:grpSpPr>
        <p:sp>
          <p:nvSpPr>
            <p:cNvPr id="5125" name="AutoShape 5"/>
            <p:cNvSpPr/>
            <p:nvPr/>
          </p:nvSpPr>
          <p:spPr>
            <a:xfrm>
              <a:off x="1291" y="2118"/>
              <a:ext cx="2270" cy="1040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rgbClr val="DEF1F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384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毛毛雨</a:t>
              </a:r>
              <a:endParaRPr lang="zh-CN" altLang="en-US" sz="384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6" name="AutoShape 6"/>
            <p:cNvSpPr/>
            <p:nvPr/>
          </p:nvSpPr>
          <p:spPr>
            <a:xfrm>
              <a:off x="5916" y="2119"/>
              <a:ext cx="2270" cy="103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rgbClr val="DEF1F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384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阵雨</a:t>
              </a:r>
              <a:endParaRPr lang="zh-CN" altLang="en-US" sz="3840" dirty="0">
                <a:latin typeface="Calibri" panose="020F0502020204030204" charset="0"/>
                <a:ea typeface="黑体" panose="02010609060101010101" charset="-122"/>
              </a:endParaRPr>
            </a:p>
          </p:txBody>
        </p:sp>
        <p:sp>
          <p:nvSpPr>
            <p:cNvPr id="5128" name="AutoShape 8"/>
            <p:cNvSpPr/>
            <p:nvPr/>
          </p:nvSpPr>
          <p:spPr>
            <a:xfrm>
              <a:off x="11030" y="2118"/>
              <a:ext cx="2270" cy="945"/>
            </a:xfrm>
            <a:prstGeom prst="roundRect">
              <a:avLst>
                <a:gd name="adj" fmla="val 16706"/>
              </a:avLst>
            </a:prstGeom>
            <a:solidFill>
              <a:srgbClr val="FFFF00"/>
            </a:solidFill>
            <a:ln w="9525" cap="flat" cmpd="sng">
              <a:solidFill>
                <a:srgbClr val="DEF1F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r>
                <a:rPr lang="en-US" altLang="zh-CN" sz="2160" dirty="0"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en-US" altLang="zh-CN" sz="1920" dirty="0">
                  <a:latin typeface="黑体" panose="02010609060101010101" charset="-122"/>
                  <a:ea typeface="黑体" panose="02010609060101010101" charset="-122"/>
                </a:rPr>
                <a:t>bào</a:t>
              </a:r>
              <a:endParaRPr lang="en-US" altLang="zh-CN" sz="1920" dirty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buSzTx/>
              </a:pPr>
              <a:r>
                <a:rPr lang="en-US" altLang="zh-CN" sz="3840" dirty="0">
                  <a:latin typeface="Calibri" panose="020F0502020204030204" charset="0"/>
                  <a:ea typeface="黑体" panose="02010609060101010101" charset="-122"/>
                </a:rPr>
                <a:t> </a:t>
              </a:r>
              <a:r>
                <a:rPr lang="zh-CN" altLang="en-US" sz="384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暴雨</a:t>
              </a:r>
              <a:endParaRPr lang="zh-CN" altLang="en-US" sz="384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30" name="Picture 10" descr="timg?image&amp;quality=80&amp;size=b9999_10000&amp;sec=1553702192959&amp;di=6b7cf9af9112e9a188fda1ba4b06b6e1&amp;imgtype=0&amp;src=http%3A%2F%2Fn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0" y="3987"/>
              <a:ext cx="3573" cy="29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2" name="Picture 12" descr="timg?image&amp;quality=80&amp;size=b9999_10000&amp;sec=1553702402954&amp;di=a69f40dc6ead8ae671532ed4238c4f58&amp;imgtype=0&amp;src=http%3A%2F%2Fimg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2" y="3987"/>
              <a:ext cx="3515" cy="29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6" name="Picture 16" descr="timg?image&amp;quality=80&amp;size=b9999_10000&amp;sec=1553702296634&amp;di=cef2a71832ef0cc8858e2786453c806e&amp;imgtype=0&amp;src=http%3A%2F%2F5b0988e5952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4" y="3987"/>
              <a:ext cx="3570" cy="29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>
            <a:off x="819785" y="1583055"/>
            <a:ext cx="103911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生活中你还见过什么样的雨？是什么样子？请和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同桌说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一说。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"/>
            </p:custDataLst>
          </p:nvPr>
        </p:nvSpPr>
        <p:spPr>
          <a:xfrm>
            <a:off x="3789045" y="516890"/>
            <a:ext cx="4452620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44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08965" y="894715"/>
            <a:ext cx="3108960" cy="81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同桌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交流：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779780" y="1297940"/>
          <a:ext cx="10966452" cy="5172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0965"/>
                <a:gridCol w="1181735"/>
                <a:gridCol w="2930526"/>
                <a:gridCol w="2741931"/>
                <a:gridCol w="2741295"/>
              </a:tblGrid>
              <a:tr h="764540">
                <a:tc gridSpan="2"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毛毛雨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阵雨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暴雨</a:t>
                      </a:r>
                      <a:endParaRPr lang="zh-CN" altLang="en-US" sz="3200"/>
                    </a:p>
                  </a:txBody>
                  <a:tcPr/>
                </a:tc>
              </a:tr>
              <a:tr h="6858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雨的大小</a:t>
                      </a:r>
                      <a:endParaRPr lang="zh-CN" altLang="en-US" sz="32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6858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下雨时长</a:t>
                      </a:r>
                      <a:endParaRPr lang="zh-CN" altLang="en-US" sz="32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1012190">
                <a:tc rowSpan="3"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  <a:p>
                      <a:pPr algn="ctr">
                        <a:buNone/>
                      </a:pPr>
                      <a:r>
                        <a:rPr lang="zh-CN" altLang="en-US" sz="3200"/>
                        <a:t>带来的变化</a:t>
                      </a:r>
                      <a:endParaRPr lang="zh-CN" altLang="en-US" sz="3200"/>
                    </a:p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声音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101219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状态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  <a:tr h="101219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动作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904615" y="2800985"/>
            <a:ext cx="7717790" cy="670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/>
              <a:t>   </a:t>
            </a:r>
            <a:r>
              <a:rPr lang="zh-CN" altLang="en-US" sz="3200"/>
              <a:t>长</a:t>
            </a:r>
            <a:r>
              <a:rPr lang="en-US" altLang="zh-CN" sz="3200"/>
              <a:t>             </a:t>
            </a:r>
            <a:r>
              <a:rPr lang="zh-CN" altLang="en-US" sz="3200"/>
              <a:t>短</a:t>
            </a:r>
            <a:r>
              <a:rPr lang="en-US" altLang="zh-CN" sz="3200"/>
              <a:t>           </a:t>
            </a:r>
            <a:r>
              <a:rPr lang="zh-CN" altLang="en-US" sz="3200"/>
              <a:t>短</a:t>
            </a:r>
            <a:r>
              <a:rPr lang="en-US" altLang="zh-CN" sz="3200"/>
              <a:t>                    </a:t>
            </a:r>
            <a:endParaRPr lang="zh-CN" altLang="en-US" sz="3200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904615" y="3623945"/>
            <a:ext cx="7717790" cy="670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/>
              <a:t>听不到声音</a:t>
            </a:r>
            <a:r>
              <a:rPr lang="en-US" altLang="zh-CN" sz="3200"/>
              <a:t>   </a:t>
            </a:r>
            <a:r>
              <a:rPr lang="zh-CN" altLang="en-US" sz="3200"/>
              <a:t>劈里啪啦响</a:t>
            </a:r>
            <a:r>
              <a:rPr lang="en-US" altLang="zh-CN" sz="3200"/>
              <a:t>      </a:t>
            </a:r>
            <a:r>
              <a:rPr lang="zh-CN" altLang="en-US" sz="3200"/>
              <a:t>哗哗哗</a:t>
            </a:r>
            <a:r>
              <a:rPr lang="en-US" altLang="zh-CN" sz="3200"/>
              <a:t>           </a:t>
            </a:r>
            <a:endParaRPr lang="zh-CN" altLang="en-US" sz="3200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240405" y="4446905"/>
            <a:ext cx="8340725" cy="1015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/>
              <a:t>像细丝，像牛毛，</a:t>
            </a:r>
            <a:r>
              <a:rPr lang="en-US" altLang="zh-CN" sz="3200"/>
              <a:t> </a:t>
            </a:r>
            <a:r>
              <a:rPr lang="zh-CN" altLang="en-US" sz="3200"/>
              <a:t>豆大的雨点</a:t>
            </a:r>
            <a:r>
              <a:rPr lang="en-US" altLang="zh-CN" sz="3200"/>
              <a:t>   </a:t>
            </a:r>
            <a:r>
              <a:rPr lang="zh-CN" altLang="en-US" sz="3200"/>
              <a:t>像瓢泼下来</a:t>
            </a:r>
            <a:r>
              <a:rPr lang="en-US" altLang="zh-CN" sz="3200"/>
              <a:t>   </a:t>
            </a:r>
            <a:r>
              <a:rPr lang="zh-CN" altLang="en-US" sz="3200"/>
              <a:t>密密的</a:t>
            </a:r>
            <a:r>
              <a:rPr lang="en-US" altLang="zh-CN" sz="3200"/>
              <a:t>                 </a:t>
            </a:r>
            <a:endParaRPr lang="zh-CN" altLang="en-US" sz="3200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3905250" y="5614670"/>
            <a:ext cx="7653655" cy="670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/>
              <a:t>   </a:t>
            </a:r>
            <a:r>
              <a:rPr lang="zh-CN" altLang="en-US" sz="3200"/>
              <a:t>飘</a:t>
            </a:r>
            <a:r>
              <a:rPr lang="en-US" altLang="zh-CN" sz="3200"/>
              <a:t>             </a:t>
            </a:r>
            <a:r>
              <a:rPr lang="zh-CN" altLang="en-US" sz="3200"/>
              <a:t>落</a:t>
            </a:r>
            <a:r>
              <a:rPr lang="en-US" altLang="zh-CN" sz="3200"/>
              <a:t>        </a:t>
            </a:r>
            <a:r>
              <a:rPr lang="zh-CN" altLang="en-US" sz="3200"/>
              <a:t>倾泻而下</a:t>
            </a:r>
            <a:r>
              <a:rPr lang="en-US" altLang="zh-CN" sz="3200"/>
              <a:t>                    </a:t>
            </a:r>
            <a:endParaRPr lang="zh-CN" altLang="en-US" sz="320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905250" y="2061210"/>
            <a:ext cx="7717790" cy="670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/>
              <a:t>   </a:t>
            </a:r>
            <a:r>
              <a:rPr lang="zh-CN" altLang="en-US" sz="3200"/>
              <a:t>小</a:t>
            </a:r>
            <a:r>
              <a:rPr lang="en-US" altLang="zh-CN" sz="3200"/>
              <a:t>             </a:t>
            </a:r>
            <a:r>
              <a:rPr lang="zh-CN" altLang="en-US" sz="3200"/>
              <a:t>中</a:t>
            </a:r>
            <a:r>
              <a:rPr lang="en-US" altLang="zh-CN" sz="3200"/>
              <a:t>           </a:t>
            </a:r>
            <a:r>
              <a:rPr lang="zh-CN" altLang="en-US" sz="3200"/>
              <a:t>大</a:t>
            </a:r>
            <a:r>
              <a:rPr lang="en-US" altLang="zh-CN" sz="3200"/>
              <a:t>                    </a:t>
            </a:r>
            <a:endParaRPr lang="zh-CN" altLang="en-US" sz="3200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1" descr="2下6单元导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4975" y="1258570"/>
            <a:ext cx="11322050" cy="46863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59055" y="0"/>
            <a:ext cx="12273280" cy="6880225"/>
            <a:chOff x="-93" y="0"/>
            <a:chExt cx="19328" cy="10835"/>
          </a:xfrm>
        </p:grpSpPr>
        <p:pic>
          <p:nvPicPr>
            <p:cNvPr id="2" name="图片 1" descr="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93" y="0"/>
              <a:ext cx="2006" cy="5399"/>
            </a:xfrm>
            <a:prstGeom prst="rect">
              <a:avLst/>
            </a:prstGeom>
          </p:spPr>
        </p:pic>
        <p:pic>
          <p:nvPicPr>
            <p:cNvPr id="5" name="图片 4" descr="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7722" y="7983"/>
              <a:ext cx="1513" cy="2852"/>
            </a:xfrm>
            <a:prstGeom prst="rect">
              <a:avLst/>
            </a:prstGeom>
          </p:spPr>
        </p:pic>
      </p:grpSp>
      <p:sp>
        <p:nvSpPr>
          <p:cNvPr id="10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50480" y="3288665"/>
            <a:ext cx="3723640" cy="855345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46710" y="294640"/>
            <a:ext cx="11010265" cy="27768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24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</a:t>
            </a:r>
            <a:endParaRPr lang="en-US" altLang="zh-CN" sz="4000" b="1" dirty="0">
              <a:solidFill>
                <a:srgbClr val="24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自学要求：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默读课文1-3段，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出雷雨前的景物，用“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”标出你认为用得特别好的词语。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3220" y="3335655"/>
            <a:ext cx="4588510" cy="32385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866005" y="2206625"/>
            <a:ext cx="385445" cy="382905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346710" y="1245235"/>
            <a:ext cx="11499215" cy="202946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32990" y="415925"/>
          <a:ext cx="7240270" cy="5549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7890"/>
                <a:gridCol w="2428875"/>
                <a:gridCol w="2643505"/>
              </a:tblGrid>
              <a:tr h="9937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观察角度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景物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特别好的词语</a:t>
                      </a:r>
                      <a:endParaRPr lang="zh-CN" altLang="en-US" sz="3200"/>
                    </a:p>
                  </a:txBody>
                  <a:tcPr/>
                </a:tc>
              </a:tr>
              <a:tr h="782955"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r>
                        <a:rPr lang="zh-CN" altLang="en-US" sz="3600"/>
                        <a:t>天上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78359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78232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78359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7829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植物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/>
                    </a:p>
                  </a:txBody>
                  <a:tcPr/>
                </a:tc>
              </a:tr>
              <a:tr h="5886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昆虫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88585" y="1594485"/>
            <a:ext cx="2373630" cy="3916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乌云</a:t>
            </a: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大风</a:t>
            </a: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闪电</a:t>
            </a: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雷声</a:t>
            </a: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树叶</a:t>
            </a: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>
              <a:solidFill>
                <a:schemeClr val="dk1"/>
              </a:solidFill>
              <a:sym typeface="+mn-ea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dk1"/>
                </a:solidFill>
                <a:sym typeface="+mn-ea"/>
              </a:rPr>
              <a:t>蜘蛛</a:t>
            </a:r>
            <a:r>
              <a:rPr lang="en-US" altLang="zh-CN" sz="3200">
                <a:solidFill>
                  <a:schemeClr val="dk1"/>
                </a:solidFill>
                <a:sym typeface="+mn-ea"/>
              </a:rPr>
              <a:t> </a:t>
            </a:r>
            <a:r>
              <a:rPr lang="zh-CN" altLang="en-US" sz="3200">
                <a:solidFill>
                  <a:schemeClr val="dk1"/>
                </a:solidFill>
                <a:sym typeface="+mn-ea"/>
              </a:rPr>
              <a:t>蝉</a:t>
            </a:r>
            <a:endParaRPr lang="zh-CN" altLang="en-US" sz="2000"/>
          </a:p>
          <a:p>
            <a:endParaRPr lang="zh-CN" altLang="en-US" sz="2000"/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" y="4189730"/>
            <a:ext cx="2222500" cy="1320800"/>
          </a:xfrm>
          <a:prstGeom prst="rect">
            <a:avLst/>
          </a:prstGeom>
          <a:effectLst/>
        </p:spPr>
      </p:pic>
      <p:pic>
        <p:nvPicPr>
          <p:cNvPr id="21" name="图片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8977" y="5153171"/>
            <a:ext cx="1881697" cy="1881697"/>
          </a:xfrm>
          <a:prstGeom prst="rect">
            <a:avLst/>
          </a:prstGeom>
        </p:spPr>
      </p:pic>
      <p:pic>
        <p:nvPicPr>
          <p:cNvPr id="22" name="图片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8536642">
            <a:off x="6483350" y="5342255"/>
            <a:ext cx="1908175" cy="1908175"/>
          </a:xfrm>
          <a:prstGeom prst="rect">
            <a:avLst/>
          </a:prstGeom>
        </p:spPr>
      </p:pic>
      <p:pic>
        <p:nvPicPr>
          <p:cNvPr id="23" name="图片 2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661275" y="4752340"/>
            <a:ext cx="3022600" cy="2132965"/>
          </a:xfrm>
          <a:prstGeom prst="rect">
            <a:avLst/>
          </a:prstGeom>
        </p:spPr>
      </p:pic>
      <p:pic>
        <p:nvPicPr>
          <p:cNvPr id="24" name="图片 23">
            <a:hlinkClick r:id="rId9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screen"/>
          <a:stretch>
            <a:fillRect/>
          </a:stretch>
        </p:blipFill>
        <p:spPr>
          <a:xfrm>
            <a:off x="9760124" y="2453485"/>
            <a:ext cx="2991645" cy="42305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"/>
            <a:ext cx="12191365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635"/>
            <a:ext cx="12191365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882140" y="1029970"/>
            <a:ext cx="8476615" cy="8299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压下来。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4000" b="1" baseline="-25000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85950" y="1016000"/>
            <a:ext cx="6038215" cy="851535"/>
            <a:chOff x="2970" y="2890"/>
            <a:chExt cx="9509" cy="1341"/>
          </a:xfrm>
        </p:grpSpPr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2970" y="2890"/>
              <a:ext cx="2516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满天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5836" y="2940"/>
              <a:ext cx="2516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乌云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8732" y="2929"/>
              <a:ext cx="3747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黑沉沉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21955" y="1031240"/>
            <a:ext cx="1024255" cy="975995"/>
            <a:chOff x="12633" y="1624"/>
            <a:chExt cx="1613" cy="1537"/>
          </a:xfrm>
        </p:grpSpPr>
        <p:sp>
          <p:nvSpPr>
            <p:cNvPr id="3" name="文本框 2"/>
            <p:cNvSpPr txBox="1"/>
            <p:nvPr/>
          </p:nvSpPr>
          <p:spPr>
            <a:xfrm>
              <a:off x="12778" y="2387"/>
              <a:ext cx="1469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 baseline="-25000"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▲</a:t>
              </a:r>
              <a:endParaRPr lang="zh-CN" altLang="en-US" sz="4000" b="1" baseline="-250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12633" y="1624"/>
              <a:ext cx="1287" cy="1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pPr algn="l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压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365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77215" y="856615"/>
            <a:ext cx="10846435" cy="8299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chemeClr val="tx1"/>
                </a:solidFill>
              </a:rPr>
              <a:t>   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树上的叶子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www.qnong.com.cn/uploadfile/2015/1019/2015101907331759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3595" y="4019550"/>
            <a:ext cx="3952875" cy="2360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http://www.photohn.com/bbs/data/attachment/forum/201407/18/170302q4x911cc4yhiyj9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4115" y="4019550"/>
            <a:ext cx="3931920" cy="236156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4595495" y="856615"/>
            <a:ext cx="2809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一动不动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3775" y="954405"/>
            <a:ext cx="39700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蝉一声也不出。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80260" y="1029970"/>
            <a:ext cx="8920480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一阵大风，吹得树枝乱摆。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06510" y="1511300"/>
            <a:ext cx="1571625" cy="320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 baseline="-25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▲</a:t>
            </a:r>
            <a:r>
              <a:rPr lang="en-US" altLang="zh-CN" sz="4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▲</a:t>
            </a:r>
            <a:endParaRPr lang="zh-CN" altLang="en-US" sz="4000" b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640455" y="2773045"/>
            <a:ext cx="5026660" cy="3791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左箭头标注 3">
            <a:hlinkClick r:id="rId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0525125" y="6209665"/>
            <a:ext cx="1143000" cy="403225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0260" y="1040765"/>
            <a:ext cx="1560830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4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3" grpId="1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861820" y="1040130"/>
            <a:ext cx="9326245" cy="81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一只蜘蛛从网上垂下来，逃走了。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4480" y="2251075"/>
            <a:ext cx="6622415" cy="40957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268085" y="1484630"/>
            <a:ext cx="3178810" cy="502920"/>
            <a:chOff x="11103" y="5318"/>
            <a:chExt cx="5006" cy="792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11103" y="5318"/>
              <a:ext cx="1309" cy="79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b="1" baseline="-25000"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▲</a:t>
              </a:r>
              <a:r>
                <a:rPr lang="en-US" altLang="zh-CN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 sz="4000" b="1" baseline="-250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4801" y="5318"/>
              <a:ext cx="1309" cy="79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b="1" baseline="-25000"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▲</a:t>
              </a:r>
              <a:r>
                <a:rPr lang="en-US" altLang="zh-CN" sz="4000" b="1" baseline="-25000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 sz="4000" b="1" baseline="-250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TABLE_BEAUTIFY" val="smartTable{b969c4e5-a5a7-40e4-9dde-53f60d5446a0}"/>
  <p:tag name="TABLE_ENDDRAG_ORIGIN_RECT" val="570*432"/>
  <p:tag name="TABLE_ENDDRAG_RECT" val="183*32*570*432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KSO_WM_SPECIAL_SOURCE" val="bdnull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SPECIAL_SOURCE" val="bdnull"/>
</p:tagLst>
</file>

<file path=ppt/tags/tag105.xml><?xml version="1.0" encoding="utf-8"?>
<p:tagLst xmlns:p="http://schemas.openxmlformats.org/presentationml/2006/main">
  <p:tag name="KSO_WM_SPECIAL_SOURCE" val="bdnull"/>
</p:tagLst>
</file>

<file path=ppt/tags/tag106.xml><?xml version="1.0" encoding="utf-8"?>
<p:tagLst xmlns:p="http://schemas.openxmlformats.org/presentationml/2006/main">
  <p:tag name="KSO_WM_SPECIAL_SOURCE" val="bdnull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UNIT_PLACING_PICTURE_USER_VIEWPORT" val="{&quot;height&quot;:6662.244094488189,&quot;width&quot;:4711.251968503937}"/>
</p:tagLst>
</file>

<file path=ppt/tags/tag110.xml><?xml version="1.0" encoding="utf-8"?>
<p:tagLst xmlns:p="http://schemas.openxmlformats.org/presentationml/2006/main">
  <p:tag name="KSO_WM_UNIT_TABLE_BEAUTIFY" val="smartTable{b2b50a52-e152-4edd-ae26-5e6f126045b2}"/>
  <p:tag name="TABLE_ENDDRAG_ORIGIN_RECT" val="837*319"/>
  <p:tag name="TABLE_ENDDRAG_RECT" val="61*102*837*319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SPECIAL_SOURCE" val="bdnull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  <p:tag name="KSO_WM_UNIT_PLACING_PICTURE_USER_VIEWPORT" val="{&quot;height&quot;:7664,&quot;width&quot;:3736}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SPECIAL_SOURCE" val="bdnull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122.xml><?xml version="1.0" encoding="utf-8"?>
<p:tagLst xmlns:p="http://schemas.openxmlformats.org/presentationml/2006/main">
  <p:tag name="KSO_WPP_MARK_KEY" val="11304e64-4d93-4866-92b0-1c6c0221bab8"/>
  <p:tag name="COMMONDATA" val="eyJoZGlkIjoiYTc2ZGZiNzZiNDVlOGViOWVmM2JhOTY0NGJkNjUyYzgifQ==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7664,&quot;width&quot;:3736}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UNIT_TABLE_BEAUTIFY" val="smartTable{b969c4e5-a5a7-40e4-9dde-53f60d5446a0}"/>
  <p:tag name="TABLE_ENDDRAG_ORIGIN_RECT" val="825*398"/>
  <p:tag name="TABLE_ENDDRAG_RECT" val="82*84*825*39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UNIT_TABLE_BEAUTIFY" val="smartTable{29addf79-a4d3-48e8-850d-79c63a01a838}"/>
  <p:tag name="TABLE_ENDDRAG_ORIGIN_RECT" val="808*398"/>
  <p:tag name="TABLE_ENDDRAG_RECT" val="96*94*808*398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UNIT_TABLE_BEAUTIFY" val="smartTable{29addf79-a4d3-48e8-850d-79c63a01a838}"/>
  <p:tag name="TABLE_ENDDRAG_ORIGIN_RECT" val="808*398"/>
  <p:tag name="TABLE_ENDDRAG_RECT" val="96*94*808*398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SPECIAL_SOURCE" val="bdnull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SPECIAL_SOURCE" val="bdnull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SPECIAL_SOURCE" val="bdnull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pinxpow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1738</Words>
  <Application>WPS 演示</Application>
  <PresentationFormat>宽屏</PresentationFormat>
  <Paragraphs>350</Paragraphs>
  <Slides>37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思源黑体 CN Bold</vt:lpstr>
      <vt:lpstr>黑体</vt:lpstr>
      <vt:lpstr>楷体</vt:lpstr>
      <vt:lpstr>思源黑体 CN</vt:lpstr>
      <vt:lpstr>微软雅黑</vt:lpstr>
      <vt:lpstr>Arial Unicode MS</vt:lpstr>
      <vt:lpstr>等线</vt:lpstr>
      <vt:lpstr>Calibri</vt:lpstr>
      <vt:lpstr>楷体_GB2312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不是木易yang的楊</cp:lastModifiedBy>
  <cp:revision>190</cp:revision>
  <dcterms:created xsi:type="dcterms:W3CDTF">2021-02-07T15:20:00Z</dcterms:created>
  <dcterms:modified xsi:type="dcterms:W3CDTF">2023-05-25T04:08:45Z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B8FEB2D22F6A4DDAA0268F7D0CC29894_12</vt:lpwstr>
  </property>
  <property fmtid="{D5CDD505-2E9C-101B-9397-08002B2CF9AE}" pid="3" name="KSOProductBuildVer">
    <vt:lpwstr>2052-11.1.0.14309</vt:lpwstr>
  </property>
</Properties>
</file>