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9" r:id="rId2"/>
    <p:sldId id="258" r:id="rId3"/>
    <p:sldId id="256" r:id="rId4"/>
    <p:sldId id="281" r:id="rId5"/>
    <p:sldId id="282" r:id="rId6"/>
    <p:sldId id="283" r:id="rId7"/>
    <p:sldId id="284" r:id="rId8"/>
    <p:sldId id="285" r:id="rId9"/>
    <p:sldId id="286" r:id="rId10"/>
    <p:sldId id="259" r:id="rId1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99FF"/>
    <a:srgbClr val="FFFF99"/>
    <a:srgbClr val="FFCCFF"/>
    <a:srgbClr val="FF99FF"/>
    <a:srgbClr val="FFFFCC"/>
    <a:srgbClr val="CC0066"/>
    <a:srgbClr val="FF0066"/>
    <a:srgbClr val="CC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18" y="-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4CA93-9B34-443F-B47C-3D095D328F92}" type="datetimeFigureOut">
              <a:rPr lang="zh-CN" altLang="en-US" smtClean="0"/>
              <a:pPr/>
              <a:t>2021/12/22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62C39-A7B5-47B6-8024-D86F18B59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57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框 1"/>
          <p:cNvSpPr txBox="1"/>
          <p:nvPr userDrawn="1"/>
        </p:nvSpPr>
        <p:spPr>
          <a:xfrm>
            <a:off x="251520" y="123478"/>
            <a:ext cx="2185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统编版  语文  </a:t>
            </a:r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六年</a:t>
            </a:r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级  下册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5.png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 flipH="1">
            <a:off x="395536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图片 14" descr="QQ图片2020071121464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771550"/>
            <a:ext cx="2736304" cy="3847928"/>
          </a:xfrm>
          <a:prstGeom prst="rect">
            <a:avLst/>
          </a:prstGeom>
        </p:spPr>
      </p:pic>
      <p:sp>
        <p:nvSpPr>
          <p:cNvPr id="9" name="文本框 1"/>
          <p:cNvSpPr txBox="1"/>
          <p:nvPr/>
        </p:nvSpPr>
        <p:spPr>
          <a:xfrm>
            <a:off x="467544" y="123478"/>
            <a:ext cx="2185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统编版  语文  </a:t>
            </a:r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六年</a:t>
            </a:r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级  下册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Administrator\Desktop\图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29" y="-4508"/>
            <a:ext cx="9155259" cy="5152516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711076" y="1419622"/>
            <a:ext cx="7714298" cy="1083945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pPr algn="ctr" defTabSz="514350"/>
            <a:r>
              <a:rPr kumimoji="1" lang="zh-CN" altLang="en-US" sz="6600" b="1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七彩课堂  伴你成长</a:t>
            </a:r>
          </a:p>
        </p:txBody>
      </p:sp>
      <p:grpSp>
        <p:nvGrpSpPr>
          <p:cNvPr id="2" name="组合 32"/>
          <p:cNvGrpSpPr/>
          <p:nvPr/>
        </p:nvGrpSpPr>
        <p:grpSpPr>
          <a:xfrm>
            <a:off x="6968256" y="0"/>
            <a:ext cx="1927372" cy="771551"/>
            <a:chOff x="6968256" y="-1"/>
            <a:chExt cx="1927372" cy="771551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68"/>
            <a:stretch>
              <a:fillRect/>
            </a:stretch>
          </p:blipFill>
          <p:spPr>
            <a:xfrm>
              <a:off x="6968256" y="-1"/>
              <a:ext cx="961585" cy="771551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9408" y="124932"/>
              <a:ext cx="1346220" cy="553738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7164288" y="509940"/>
              <a:ext cx="9813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 defTabSz="514350"/>
              <a:r>
                <a:rPr kumimoji="1" lang="en-US" altLang="zh-CN" sz="1100" smtClean="0">
                  <a:solidFill>
                    <a:prstClr val="white">
                      <a:lumMod val="75000"/>
                    </a:prstClr>
                  </a:solidFill>
                  <a:ea typeface="黑体" panose="02010609060101010101" pitchFamily="49" charset="-122"/>
                </a:rPr>
                <a:t>QICAIKETANG</a:t>
              </a:r>
              <a:endParaRPr kumimoji="1" lang="zh-CN" altLang="en-US" sz="1100" dirty="0">
                <a:solidFill>
                  <a:prstClr val="white">
                    <a:lumMod val="75000"/>
                  </a:prstClr>
                </a:solidFill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 flipH="1">
            <a:off x="395536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467544" y="123478"/>
            <a:ext cx="2185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  </a:t>
            </a:r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鲁滨逊漂流记（节选）</a:t>
            </a:r>
            <a:endParaRPr kumimoji="1"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内容占位符 3" descr="笛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915566"/>
            <a:ext cx="3749579" cy="422793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283968" y="213970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lnSpc>
                <a:spcPts val="2200"/>
              </a:lnSpc>
            </a:pPr>
            <a:r>
              <a:rPr lang="zh-CN" altLang="zh-CN" b="1" dirty="0" smtClean="0"/>
              <a:t>丹尼尔·笛福</a:t>
            </a:r>
            <a:r>
              <a:rPr lang="en-US" altLang="zh-CN" b="1" dirty="0" smtClean="0"/>
              <a:t>(1660 -1731)</a:t>
            </a:r>
            <a:r>
              <a:rPr lang="zh-CN" altLang="zh-CN" b="1" dirty="0" smtClean="0"/>
              <a:t>，</a:t>
            </a:r>
            <a:r>
              <a:rPr lang="en-US" altLang="zh-CN" b="1" dirty="0" smtClean="0"/>
              <a:t>18</a:t>
            </a:r>
            <a:r>
              <a:rPr lang="zh-CN" altLang="zh-CN" b="1" dirty="0" smtClean="0"/>
              <a:t>世纪英国作家。英国启蒙时期现实主义小说的奠基人，被称为欧洲的“小说之父”“英国现实主义小说之父”“英国报纸之父”“现代新闻业之父”等。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 flipH="1">
            <a:off x="395536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467544" y="123478"/>
            <a:ext cx="2185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统编版  语文  </a:t>
            </a:r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六年</a:t>
            </a:r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级  下册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图片 8" descr="图片3.png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/>
          <a:srcRect t="12748"/>
          <a:stretch/>
        </p:blipFill>
        <p:spPr>
          <a:xfrm>
            <a:off x="7092280" y="4227934"/>
            <a:ext cx="2224856" cy="850956"/>
          </a:xfrm>
          <a:prstGeom prst="rect">
            <a:avLst/>
          </a:prstGeom>
        </p:spPr>
      </p:pic>
      <p:pic>
        <p:nvPicPr>
          <p:cNvPr id="11" name="图片 10" descr="图片1.png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/>
          <a:srcRect b="32855"/>
          <a:stretch/>
        </p:blipFill>
        <p:spPr>
          <a:xfrm>
            <a:off x="7092280" y="3507854"/>
            <a:ext cx="2224856" cy="654843"/>
          </a:xfrm>
          <a:prstGeom prst="rect">
            <a:avLst/>
          </a:prstGeom>
        </p:spPr>
      </p:pic>
      <p:sp>
        <p:nvSpPr>
          <p:cNvPr id="12" name="标题 1"/>
          <p:cNvSpPr txBox="1">
            <a:spLocks noChangeArrowheads="1"/>
          </p:cNvSpPr>
          <p:nvPr/>
        </p:nvSpPr>
        <p:spPr bwMode="auto">
          <a:xfrm>
            <a:off x="3203848" y="1851670"/>
            <a:ext cx="594015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850900" eaLnBrk="1" hangingPunct="1">
              <a:buFont typeface="Arial" charset="0"/>
              <a:buNone/>
            </a:pP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5 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鲁滨逊漂流记（节选）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3" name="图片 12" descr="QQ图片2020071121464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59" y="1131590"/>
            <a:ext cx="2457873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 flipH="1">
            <a:off x="395536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467544" y="123478"/>
            <a:ext cx="2185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  </a:t>
            </a:r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鲁滨逊漂流记（节选）</a:t>
            </a:r>
            <a:endParaRPr kumimoji="1"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1331640" y="2139702"/>
            <a:ext cx="63367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      </a:t>
            </a:r>
            <a:r>
              <a:rPr lang="zh-CN" altLang="zh-CN" sz="2800" b="1" dirty="0" smtClean="0"/>
              <a:t>默读梗概部分，思考：“这篇梗概写了鲁滨逊的哪些事？”</a:t>
            </a:r>
            <a:r>
              <a:rPr lang="zh-CN" altLang="en-US" sz="2800" b="1" dirty="0" smtClean="0"/>
              <a:t>并用</a:t>
            </a:r>
            <a:r>
              <a:rPr lang="zh-CN" altLang="zh-CN" sz="2800" b="1" dirty="0" smtClean="0"/>
              <a:t>小标题的方式</a:t>
            </a:r>
            <a:r>
              <a:rPr lang="zh-CN" altLang="en-US" sz="2800" b="1" dirty="0" smtClean="0"/>
              <a:t>罗列</a:t>
            </a:r>
            <a:r>
              <a:rPr lang="zh-CN" altLang="zh-CN" sz="2800" b="1" dirty="0" smtClean="0"/>
              <a:t>出来，先自己</a:t>
            </a:r>
            <a:r>
              <a:rPr lang="zh-CN" altLang="en-US" sz="2800" b="1" dirty="0" smtClean="0"/>
              <a:t>思考再</a:t>
            </a:r>
            <a:r>
              <a:rPr lang="zh-CN" altLang="zh-CN" sz="2800" b="1" dirty="0" smtClean="0"/>
              <a:t>小组讨论，一会儿</a:t>
            </a:r>
            <a:r>
              <a:rPr lang="zh-CN" altLang="en-US" sz="2800" b="1" dirty="0" smtClean="0"/>
              <a:t>全班交流。</a:t>
            </a:r>
            <a:endParaRPr lang="zh-CN" altLang="en-US" sz="2800" b="1" dirty="0"/>
          </a:p>
        </p:txBody>
      </p:sp>
      <p:pic>
        <p:nvPicPr>
          <p:cNvPr id="10" name="图片 9" descr="图片1.png"/>
          <p:cNvPicPr>
            <a:picLocks noChangeAspect="1"/>
          </p:cNvPicPr>
          <p:nvPr/>
        </p:nvPicPr>
        <p:blipFill rotWithShape="1">
          <a:blip r:embed="rId4" cstate="print"/>
          <a:srcRect b="32855"/>
          <a:stretch/>
        </p:blipFill>
        <p:spPr>
          <a:xfrm>
            <a:off x="7092280" y="4299942"/>
            <a:ext cx="2224856" cy="654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 flipH="1">
            <a:off x="395536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467544" y="123478"/>
            <a:ext cx="2185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  </a:t>
            </a:r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鲁滨逊漂流记（节选）</a:t>
            </a:r>
            <a:endParaRPr kumimoji="1"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251520" y="2248585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zh-CN" altLang="zh-CN" sz="3200" dirty="0" smtClean="0">
                <a:solidFill>
                  <a:prstClr val="black"/>
                </a:solidFill>
              </a:rPr>
              <a:t>流落荒岛</a:t>
            </a:r>
            <a:r>
              <a:rPr lang="en-US" altLang="zh-CN" sz="3200" dirty="0" smtClean="0">
                <a:solidFill>
                  <a:prstClr val="black"/>
                </a:solidFill>
              </a:rPr>
              <a:t>——</a:t>
            </a:r>
            <a:r>
              <a:rPr lang="zh-CN" altLang="zh-CN" sz="3200" dirty="0" smtClean="0">
                <a:solidFill>
                  <a:prstClr val="black"/>
                </a:solidFill>
              </a:rPr>
              <a:t>建房定居</a:t>
            </a:r>
            <a:r>
              <a:rPr lang="en-US" altLang="zh-CN" sz="3200" dirty="0" smtClean="0">
                <a:solidFill>
                  <a:prstClr val="black"/>
                </a:solidFill>
              </a:rPr>
              <a:t>——</a:t>
            </a:r>
            <a:r>
              <a:rPr lang="zh-CN" altLang="zh-CN" sz="3200" dirty="0" smtClean="0">
                <a:solidFill>
                  <a:prstClr val="black"/>
                </a:solidFill>
              </a:rPr>
              <a:t>驯养培育</a:t>
            </a:r>
            <a:r>
              <a:rPr lang="en-US" altLang="zh-CN" sz="3200" dirty="0" smtClean="0">
                <a:solidFill>
                  <a:prstClr val="black"/>
                </a:solidFill>
              </a:rPr>
              <a:t>——</a:t>
            </a:r>
            <a:r>
              <a:rPr lang="zh-CN" altLang="zh-CN" sz="3200" dirty="0" smtClean="0">
                <a:solidFill>
                  <a:prstClr val="black"/>
                </a:solidFill>
              </a:rPr>
              <a:t>救“星期五”</a:t>
            </a:r>
            <a:r>
              <a:rPr lang="en-US" altLang="zh-CN" sz="3200" dirty="0" smtClean="0">
                <a:solidFill>
                  <a:prstClr val="black"/>
                </a:solidFill>
              </a:rPr>
              <a:t>——</a:t>
            </a:r>
            <a:r>
              <a:rPr lang="zh-CN" altLang="zh-CN" sz="3200" dirty="0" smtClean="0">
                <a:solidFill>
                  <a:prstClr val="black"/>
                </a:solidFill>
              </a:rPr>
              <a:t>回到英国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 flipH="1">
            <a:off x="395536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467544" y="123478"/>
            <a:ext cx="2185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  </a:t>
            </a:r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鲁滨逊漂流记（节选）</a:t>
            </a:r>
            <a:endParaRPr kumimoji="1"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内容占位符 3"/>
          <p:cNvGraphicFramePr>
            <a:graphicFrameLocks/>
          </p:cNvGraphicFramePr>
          <p:nvPr/>
        </p:nvGraphicFramePr>
        <p:xfrm>
          <a:off x="899592" y="1203598"/>
          <a:ext cx="7643193" cy="33151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47731"/>
                <a:gridCol w="2547731"/>
                <a:gridCol w="2547731"/>
              </a:tblGrid>
              <a:tr h="423617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鲁滨逊遇到的困难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克服困难的办法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主要内容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3037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23037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23037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23037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图片 9" descr="图片3.png"/>
          <p:cNvPicPr>
            <a:picLocks noChangeAspect="1"/>
          </p:cNvPicPr>
          <p:nvPr/>
        </p:nvPicPr>
        <p:blipFill rotWithShape="1">
          <a:blip r:embed="rId4" cstate="print"/>
          <a:srcRect t="12748"/>
          <a:stretch/>
        </p:blipFill>
        <p:spPr>
          <a:xfrm>
            <a:off x="7092280" y="4601114"/>
            <a:ext cx="2224856" cy="850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 flipH="1">
            <a:off x="395536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467544" y="123478"/>
            <a:ext cx="2185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  </a:t>
            </a:r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鲁滨逊漂流记（节选）</a:t>
            </a:r>
            <a:endParaRPr kumimoji="1"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内容占位符 3"/>
          <p:cNvGraphicFramePr>
            <a:graphicFrameLocks/>
          </p:cNvGraphicFramePr>
          <p:nvPr/>
        </p:nvGraphicFramePr>
        <p:xfrm>
          <a:off x="457200" y="1203598"/>
          <a:ext cx="8003232" cy="37765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67744"/>
                <a:gridCol w="2667744"/>
                <a:gridCol w="2667744"/>
              </a:tblGrid>
              <a:tr h="1219562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鲁滨逊遇到的困难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克服困难的办法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主要内容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8424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没法估算日子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用刀刻痕记录时间</a:t>
                      </a:r>
                      <a:endParaRPr lang="zh-CN" altLang="en-US" b="1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38424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缺乏物资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从船上收罗很多东西</a:t>
                      </a:r>
                      <a:endParaRPr lang="zh-CN" alt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38424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没有住的地方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砍木材、加工、打桩、建筑所</a:t>
                      </a:r>
                      <a:endParaRPr lang="zh-CN" alt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38424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恐惧、沮丧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记录遇到的幸与不幸，尽可能安慰自己</a:t>
                      </a:r>
                      <a:endParaRPr lang="zh-CN" alt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 flipH="1">
            <a:off x="395536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467544" y="123478"/>
            <a:ext cx="2185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  </a:t>
            </a:r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鲁滨逊漂流记（节选）</a:t>
            </a:r>
            <a:endParaRPr kumimoji="1"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内容占位符 3"/>
          <p:cNvGraphicFramePr>
            <a:graphicFrameLocks/>
          </p:cNvGraphicFramePr>
          <p:nvPr/>
        </p:nvGraphicFramePr>
        <p:xfrm>
          <a:off x="971600" y="1275606"/>
          <a:ext cx="7355160" cy="33184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1720"/>
                <a:gridCol w="2451720"/>
                <a:gridCol w="2451720"/>
              </a:tblGrid>
              <a:tr h="413156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鲁滨逊遇到的困难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克服困难的办法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主要内容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7651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没法估算日子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用刀刻痕记录时间</a:t>
                      </a:r>
                      <a:endParaRPr lang="zh-CN" altLang="en-US" b="1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r>
                        <a:rPr lang="zh-CN" altLang="en-US" b="1" dirty="0" smtClean="0"/>
                        <a:t>鲁滨逊流落到荒岛，用刀刻痕记录时间，从船上收罗东西，开始修建住所，并对自己目前的情形和环境进行理性思考。</a:t>
                      </a:r>
                      <a:endParaRPr lang="zh-CN" altLang="en-US" b="1" dirty="0"/>
                    </a:p>
                  </a:txBody>
                  <a:tcPr/>
                </a:tc>
              </a:tr>
              <a:tr h="607651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缺乏物资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从船上收罗很多东西</a:t>
                      </a:r>
                      <a:endParaRPr lang="zh-CN" alt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07651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没有住的地方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砍木材、加工、打桩、建筑所</a:t>
                      </a:r>
                      <a:endParaRPr lang="zh-CN" alt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07651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恐惧、沮丧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记录遇到的幸与不幸，尽可能安慰自己</a:t>
                      </a:r>
                      <a:endParaRPr lang="zh-CN" alt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 flipH="1">
            <a:off x="395536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467544" y="123478"/>
            <a:ext cx="2185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  </a:t>
            </a:r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鲁滨逊漂流记（节选）</a:t>
            </a:r>
            <a:endParaRPr kumimoji="1"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251520" y="2248585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zh-CN" altLang="zh-CN" sz="3200" dirty="0" smtClean="0">
                <a:solidFill>
                  <a:prstClr val="black"/>
                </a:solidFill>
              </a:rPr>
              <a:t>流落荒岛</a:t>
            </a:r>
            <a:r>
              <a:rPr lang="en-US" altLang="zh-CN" sz="3200" dirty="0" smtClean="0">
                <a:solidFill>
                  <a:prstClr val="black"/>
                </a:solidFill>
              </a:rPr>
              <a:t>——</a:t>
            </a:r>
            <a:r>
              <a:rPr lang="zh-CN" altLang="zh-CN" sz="3200" dirty="0" smtClean="0">
                <a:solidFill>
                  <a:prstClr val="black"/>
                </a:solidFill>
              </a:rPr>
              <a:t>建房定居</a:t>
            </a:r>
            <a:r>
              <a:rPr lang="en-US" altLang="zh-CN" sz="3200" dirty="0" smtClean="0">
                <a:solidFill>
                  <a:prstClr val="black"/>
                </a:solidFill>
              </a:rPr>
              <a:t>——</a:t>
            </a:r>
            <a:r>
              <a:rPr lang="zh-CN" altLang="zh-CN" sz="3200" dirty="0" smtClean="0">
                <a:solidFill>
                  <a:prstClr val="black"/>
                </a:solidFill>
              </a:rPr>
              <a:t>驯养培育</a:t>
            </a:r>
            <a:r>
              <a:rPr lang="en-US" altLang="zh-CN" sz="3200" dirty="0" smtClean="0">
                <a:solidFill>
                  <a:prstClr val="black"/>
                </a:solidFill>
              </a:rPr>
              <a:t>——</a:t>
            </a:r>
            <a:r>
              <a:rPr lang="zh-CN" altLang="zh-CN" sz="3200" dirty="0" smtClean="0">
                <a:solidFill>
                  <a:prstClr val="black"/>
                </a:solidFill>
              </a:rPr>
              <a:t>救“星期五”</a:t>
            </a:r>
            <a:r>
              <a:rPr lang="en-US" altLang="zh-CN" sz="3200" dirty="0" smtClean="0">
                <a:solidFill>
                  <a:prstClr val="black"/>
                </a:solidFill>
              </a:rPr>
              <a:t>——</a:t>
            </a:r>
            <a:r>
              <a:rPr lang="zh-CN" altLang="zh-CN" sz="3200" dirty="0" smtClean="0">
                <a:solidFill>
                  <a:prstClr val="black"/>
                </a:solidFill>
              </a:rPr>
              <a:t>回到英国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357</Words>
  <Application>Microsoft Office PowerPoint</Application>
  <PresentationFormat>全屏显示(16:9)</PresentationFormat>
  <Paragraphs>44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Microsoft</cp:lastModifiedBy>
  <cp:revision>48</cp:revision>
  <dcterms:created xsi:type="dcterms:W3CDTF">2020-07-01T15:53:57Z</dcterms:created>
  <dcterms:modified xsi:type="dcterms:W3CDTF">2021-12-22T09:27:23Z</dcterms:modified>
</cp:coreProperties>
</file>