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9" r:id="rId2"/>
    <p:sldId id="283" r:id="rId3"/>
    <p:sldId id="282" r:id="rId4"/>
    <p:sldId id="284" r:id="rId5"/>
    <p:sldId id="285" r:id="rId6"/>
    <p:sldId id="286" r:id="rId7"/>
    <p:sldId id="280" r:id="rId8"/>
    <p:sldId id="288" r:id="rId9"/>
    <p:sldId id="287" r:id="rId10"/>
    <p:sldId id="289" r:id="rId11"/>
    <p:sldId id="281" r:id="rId12"/>
    <p:sldId id="290" r:id="rId13"/>
    <p:sldId id="291" r:id="rId14"/>
    <p:sldId id="259" r:id="rId1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99FF"/>
    <a:srgbClr val="FFFF99"/>
    <a:srgbClr val="FFCCFF"/>
    <a:srgbClr val="FF99FF"/>
    <a:srgbClr val="FFFFCC"/>
    <a:srgbClr val="CC0066"/>
    <a:srgbClr val="FF0066"/>
    <a:srgbClr val="CC00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-29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4CA93-9B34-443F-B47C-3D095D328F92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62C39-A7B5-47B6-8024-D86F18B59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368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 flipH="1">
            <a:off x="214282" y="214296"/>
            <a:ext cx="1819010" cy="37657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rgbClr val="0033CC"/>
                </a:solidFill>
              </a:rPr>
              <a:t>       习   作</a:t>
            </a:r>
            <a:endParaRPr lang="zh-CN" altLang="en-US" b="1" dirty="0">
              <a:solidFill>
                <a:srgbClr val="0033CC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20" y="87476"/>
            <a:ext cx="1026248" cy="48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副标题 2"/>
          <p:cNvSpPr txBox="1">
            <a:spLocks/>
          </p:cNvSpPr>
          <p:nvPr/>
        </p:nvSpPr>
        <p:spPr>
          <a:xfrm>
            <a:off x="785786" y="857238"/>
            <a:ext cx="6400800" cy="7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zh-CN" altLang="en-US" sz="4400" dirty="0"/>
          </a:p>
        </p:txBody>
      </p:sp>
      <p:sp>
        <p:nvSpPr>
          <p:cNvPr id="10" name="TextBox 9"/>
          <p:cNvSpPr txBox="1"/>
          <p:nvPr/>
        </p:nvSpPr>
        <p:spPr>
          <a:xfrm rot="10800000" flipH="1" flipV="1">
            <a:off x="642910" y="1711247"/>
            <a:ext cx="8143932" cy="3108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A.</a:t>
            </a:r>
            <a:r>
              <a:rPr lang="zh-CN" altLang="en-US" sz="2800" dirty="0" smtClean="0"/>
              <a:t>学校希望我们高年级学生向其他年级学生推荐一本你最喜欢的书。大家可以从近两年阅读的书籍中，选择最喜欢的一本中外名著做推荐，你准备怎么推荐？</a:t>
            </a:r>
          </a:p>
          <a:p>
            <a:r>
              <a:rPr lang="en-US" sz="2800" dirty="0" smtClean="0"/>
              <a:t>B.</a:t>
            </a:r>
            <a:r>
              <a:rPr lang="zh-CN" altLang="en-US" sz="2800" dirty="0" smtClean="0"/>
              <a:t>班里每周请一位同学简要介绍一本书。</a:t>
            </a:r>
          </a:p>
          <a:p>
            <a:r>
              <a:rPr lang="en-US" sz="2800" dirty="0" smtClean="0"/>
              <a:t>C.</a:t>
            </a:r>
            <a:r>
              <a:rPr lang="zh-CN" altLang="en-US" sz="2800" dirty="0" smtClean="0"/>
              <a:t>你的好伙伴看到你最近读一本书很入迷，很想知道你读的这本书讲了什么。</a:t>
            </a:r>
            <a:endParaRPr lang="zh-CN" altLang="en-US" sz="2800" dirty="0"/>
          </a:p>
        </p:txBody>
      </p:sp>
      <p:sp>
        <p:nvSpPr>
          <p:cNvPr id="13" name="矩形 12"/>
          <p:cNvSpPr/>
          <p:nvPr/>
        </p:nvSpPr>
        <p:spPr>
          <a:xfrm>
            <a:off x="785786" y="857238"/>
            <a:ext cx="39853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华文隶书" pitchFamily="2" charset="-122"/>
                <a:ea typeface="华文隶书" pitchFamily="2" charset="-122"/>
              </a:rPr>
              <a:t>三项任务，自选其一</a:t>
            </a:r>
            <a:r>
              <a:rPr lang="en-US" altLang="zh-CN" sz="3200" dirty="0" smtClean="0">
                <a:latin typeface="华文隶书" pitchFamily="2" charset="-122"/>
                <a:ea typeface="华文隶书" pitchFamily="2" charset="-122"/>
              </a:rPr>
              <a:t>:</a:t>
            </a:r>
            <a:endParaRPr lang="zh-CN" altLang="en-US" sz="3200" dirty="0"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323528" y="123478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>
              <a:solidFill>
                <a:srgbClr val="0033CC"/>
              </a:solidFill>
            </a:endParaRPr>
          </a:p>
        </p:txBody>
      </p:sp>
      <p:pic>
        <p:nvPicPr>
          <p:cNvPr id="10" name="图片 9" descr="7c1ed21b0ef41bd5a68961105fda81cb38db3d7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357832"/>
          </a:xfrm>
          <a:prstGeom prst="rect">
            <a:avLst/>
          </a:prstGeom>
        </p:spPr>
      </p:pic>
      <p:sp>
        <p:nvSpPr>
          <p:cNvPr id="11" name="副标题 2"/>
          <p:cNvSpPr txBox="1">
            <a:spLocks/>
          </p:cNvSpPr>
          <p:nvPr/>
        </p:nvSpPr>
        <p:spPr>
          <a:xfrm>
            <a:off x="714348" y="928676"/>
            <a:ext cx="8143932" cy="2214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2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    选择你读过的一本书写梗概，写好后读给同学听。</a:t>
            </a:r>
            <a:r>
              <a:rPr lang="zh-CN" altLang="en-US" sz="32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学会对书的内容进行概括，以梗概的形式，与同学交流讨论，并进行修改。</a:t>
            </a:r>
            <a:endParaRPr lang="zh-CN" altLang="en-US" sz="44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214282" y="214296"/>
            <a:ext cx="1819010" cy="37657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0033CC"/>
                </a:solidFill>
              </a:rPr>
              <a:t> 习   作</a:t>
            </a:r>
            <a:endParaRPr kumimoji="1" lang="zh-CN" altLang="en-US" dirty="0">
              <a:solidFill>
                <a:schemeClr val="tx1"/>
              </a:solidFill>
              <a:ea typeface="黑体" panose="02010609060101010101" pitchFamily="49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20" y="87476"/>
            <a:ext cx="1026248" cy="48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20" y="87476"/>
            <a:ext cx="1026248" cy="48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214282" y="214296"/>
            <a:ext cx="1928794" cy="357190"/>
            <a:chOff x="0" y="857238"/>
            <a:chExt cx="2771800" cy="369332"/>
          </a:xfrm>
        </p:grpSpPr>
        <p:sp>
          <p:nvSpPr>
            <p:cNvPr id="7" name="矩形 6"/>
            <p:cNvSpPr/>
            <p:nvPr/>
          </p:nvSpPr>
          <p:spPr>
            <a:xfrm flipH="1">
              <a:off x="0" y="857238"/>
              <a:ext cx="2771800" cy="35719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85720" y="857238"/>
              <a:ext cx="181958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 smtClean="0">
                  <a:solidFill>
                    <a:srgbClr val="0033CC"/>
                  </a:solidFill>
                </a:rPr>
                <a:t>习   作</a:t>
              </a:r>
              <a:endParaRPr lang="zh-CN" altLang="en-US" b="1" dirty="0">
                <a:solidFill>
                  <a:srgbClr val="0033CC"/>
                </a:solidFill>
              </a:endParaRPr>
            </a:p>
          </p:txBody>
        </p:sp>
      </p:grp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00034" y="1785932"/>
            <a:ext cx="8143932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（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）是否理清推荐书籍内容的基本框架，是否把握了要点。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（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）是否围绕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宋体" pitchFamily="2" charset="-122"/>
                <a:cs typeface="Times New Roman" pitchFamily="18" charset="0"/>
              </a:rPr>
              <a:t>“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主干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宋体" pitchFamily="2" charset="-122"/>
                <a:cs typeface="Times New Roman" pitchFamily="18" charset="0"/>
              </a:rPr>
              <a:t>”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用简明的叙述性语言概括每个章节的内容。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（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）是否在适当的补充下，过渡清楚连贯。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（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4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）故事表达是否完整。</a:t>
            </a:r>
            <a:endParaRPr kumimoji="0" lang="zh-CN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323528" y="123478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>
              <a:solidFill>
                <a:srgbClr val="0033CC"/>
              </a:solidFill>
            </a:endParaRPr>
          </a:p>
        </p:txBody>
      </p:sp>
      <p:pic>
        <p:nvPicPr>
          <p:cNvPr id="10" name="图片 9" descr="7c1ed21b0ef41bd5a68961105fda81cb38db3d7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357832"/>
          </a:xfrm>
          <a:prstGeom prst="rect">
            <a:avLst/>
          </a:prstGeom>
        </p:spPr>
      </p:pic>
      <p:sp>
        <p:nvSpPr>
          <p:cNvPr id="11" name="副标题 2"/>
          <p:cNvSpPr txBox="1">
            <a:spLocks/>
          </p:cNvSpPr>
          <p:nvPr/>
        </p:nvSpPr>
        <p:spPr>
          <a:xfrm>
            <a:off x="500034" y="928676"/>
            <a:ext cx="8429684" cy="1785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sz="2800" dirty="0" smtClean="0"/>
              <a:t>描述情节简练法：人物</a:t>
            </a:r>
            <a:r>
              <a:rPr lang="en-US" altLang="zh-CN" sz="2800" dirty="0" smtClean="0"/>
              <a:t>—</a:t>
            </a:r>
            <a:r>
              <a:rPr lang="zh-CN" altLang="en-US" sz="2800" dirty="0" smtClean="0"/>
              <a:t>问题</a:t>
            </a:r>
            <a:r>
              <a:rPr lang="en-US" altLang="zh-CN" sz="2800" dirty="0" smtClean="0"/>
              <a:t>—</a:t>
            </a:r>
            <a:r>
              <a:rPr lang="zh-CN" altLang="en-US" sz="2800" dirty="0" smtClean="0"/>
              <a:t>想法</a:t>
            </a:r>
            <a:r>
              <a:rPr lang="en-US" altLang="zh-CN" sz="2800" dirty="0" smtClean="0"/>
              <a:t>—</a:t>
            </a:r>
            <a:r>
              <a:rPr lang="zh-CN" altLang="en-US" sz="2800" dirty="0" smtClean="0"/>
              <a:t>做法</a:t>
            </a:r>
            <a:r>
              <a:rPr lang="en-US" altLang="zh-CN" sz="2800" dirty="0" smtClean="0"/>
              <a:t>—</a:t>
            </a:r>
            <a:r>
              <a:rPr lang="zh-CN" altLang="en-US" sz="2800" dirty="0" smtClean="0"/>
              <a:t>结果</a:t>
            </a:r>
            <a:endParaRPr lang="en-US" altLang="zh-CN" sz="2800" dirty="0" smtClean="0"/>
          </a:p>
          <a:p>
            <a:pPr lvl="0"/>
            <a:endParaRPr lang="zh-CN" altLang="en-US" sz="2800" dirty="0" smtClean="0"/>
          </a:p>
          <a:p>
            <a:r>
              <a:rPr lang="zh-CN" altLang="en-US" sz="2800" dirty="0" smtClean="0"/>
              <a:t>情节衔接转换法：时间顺序、空间顺序</a:t>
            </a:r>
            <a:endParaRPr lang="zh-CN" altLang="en-US" sz="40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214282" y="214296"/>
            <a:ext cx="1819010" cy="37657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0033CC"/>
                </a:solidFill>
              </a:rPr>
              <a:t> 习   作</a:t>
            </a:r>
            <a:endParaRPr kumimoji="1" lang="zh-CN" altLang="en-US" dirty="0">
              <a:solidFill>
                <a:schemeClr val="tx1"/>
              </a:solidFill>
              <a:ea typeface="黑体" panose="02010609060101010101" pitchFamily="49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20" y="87476"/>
            <a:ext cx="1026248" cy="48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323528" y="123478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>
              <a:solidFill>
                <a:srgbClr val="0033CC"/>
              </a:solidFill>
            </a:endParaRPr>
          </a:p>
        </p:txBody>
      </p:sp>
      <p:pic>
        <p:nvPicPr>
          <p:cNvPr id="10" name="图片 9" descr="7c1ed21b0ef41bd5a68961105fda81cb38db3d7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357832"/>
          </a:xfrm>
          <a:prstGeom prst="rect">
            <a:avLst/>
          </a:prstGeom>
        </p:spPr>
      </p:pic>
      <p:sp>
        <p:nvSpPr>
          <p:cNvPr id="11" name="副标题 2"/>
          <p:cNvSpPr txBox="1">
            <a:spLocks/>
          </p:cNvSpPr>
          <p:nvPr/>
        </p:nvSpPr>
        <p:spPr>
          <a:xfrm>
            <a:off x="2071670" y="928676"/>
            <a:ext cx="5143536" cy="15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400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期待你的成功推荐！</a:t>
            </a:r>
          </a:p>
        </p:txBody>
      </p:sp>
      <p:sp>
        <p:nvSpPr>
          <p:cNvPr id="7" name="矩形 6"/>
          <p:cNvSpPr/>
          <p:nvPr/>
        </p:nvSpPr>
        <p:spPr>
          <a:xfrm flipH="1">
            <a:off x="214282" y="214296"/>
            <a:ext cx="1819010" cy="37657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0033CC"/>
                </a:solidFill>
              </a:rPr>
              <a:t> 习   作</a:t>
            </a:r>
            <a:endParaRPr kumimoji="1" lang="zh-CN" altLang="en-US" dirty="0">
              <a:solidFill>
                <a:schemeClr val="tx1"/>
              </a:solidFill>
              <a:ea typeface="黑体" panose="02010609060101010101" pitchFamily="49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20" y="87476"/>
            <a:ext cx="1026248" cy="48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Administrator\Desktop\图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629" y="-4508"/>
            <a:ext cx="9155259" cy="5152516"/>
          </a:xfrm>
          <a:prstGeom prst="rect">
            <a:avLst/>
          </a:prstGeom>
          <a:noFill/>
        </p:spPr>
      </p:pic>
      <p:sp>
        <p:nvSpPr>
          <p:cNvPr id="4" name="文本框 3"/>
          <p:cNvSpPr txBox="1"/>
          <p:nvPr/>
        </p:nvSpPr>
        <p:spPr>
          <a:xfrm>
            <a:off x="711076" y="1419622"/>
            <a:ext cx="7714298" cy="1083945"/>
          </a:xfrm>
          <a:prstGeom prst="rect">
            <a:avLst/>
          </a:prstGeom>
          <a:noFill/>
          <a:effectLst/>
        </p:spPr>
        <p:txBody>
          <a:bodyPr wrap="none" lIns="68580" tIns="34290" rIns="68580" bIns="34290" rtlCol="0">
            <a:spAutoFit/>
          </a:bodyPr>
          <a:lstStyle/>
          <a:p>
            <a:pPr algn="ctr" defTabSz="514350"/>
            <a:r>
              <a:rPr kumimoji="1" lang="zh-CN" altLang="en-US" sz="6600" b="1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七彩课堂  伴你成长</a:t>
            </a:r>
          </a:p>
        </p:txBody>
      </p:sp>
      <p:grpSp>
        <p:nvGrpSpPr>
          <p:cNvPr id="2" name="组合 32"/>
          <p:cNvGrpSpPr/>
          <p:nvPr/>
        </p:nvGrpSpPr>
        <p:grpSpPr>
          <a:xfrm>
            <a:off x="6968256" y="0"/>
            <a:ext cx="1927372" cy="771551"/>
            <a:chOff x="6968256" y="-1"/>
            <a:chExt cx="1927372" cy="771551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68"/>
            <a:stretch>
              <a:fillRect/>
            </a:stretch>
          </p:blipFill>
          <p:spPr>
            <a:xfrm>
              <a:off x="6968256" y="-1"/>
              <a:ext cx="961585" cy="771551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9408" y="124932"/>
              <a:ext cx="1346220" cy="553738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7209172" y="509940"/>
              <a:ext cx="8915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dist" defTabSz="514350"/>
              <a:r>
                <a:rPr kumimoji="1" lang="en-US" altLang="zh-CN" sz="1100" dirty="0">
                  <a:solidFill>
                    <a:prstClr val="white">
                      <a:lumMod val="75000"/>
                    </a:prstClr>
                  </a:solidFill>
                  <a:ea typeface="黑体" panose="02010609060101010101" pitchFamily="49" charset="-122"/>
                </a:rPr>
                <a:t>QICAIKETAN</a:t>
              </a:r>
              <a:endParaRPr kumimoji="1" lang="zh-CN" altLang="en-US" sz="1100" dirty="0">
                <a:solidFill>
                  <a:prstClr val="white">
                    <a:lumMod val="75000"/>
                  </a:prstClr>
                </a:solidFill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 flipH="1">
            <a:off x="214282" y="214296"/>
            <a:ext cx="1819010" cy="37657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rgbClr val="0033CC"/>
                </a:solidFill>
              </a:rPr>
              <a:t>       习   作</a:t>
            </a:r>
            <a:endParaRPr lang="zh-CN" altLang="en-US" b="1" dirty="0">
              <a:solidFill>
                <a:srgbClr val="0033CC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20" y="87476"/>
            <a:ext cx="1026248" cy="48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323528" y="123478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>
              <a:solidFill>
                <a:srgbClr val="0033CC"/>
              </a:solidFill>
            </a:endParaRPr>
          </a:p>
        </p:txBody>
      </p:sp>
      <p:sp>
        <p:nvSpPr>
          <p:cNvPr id="11" name="副标题 2"/>
          <p:cNvSpPr txBox="1">
            <a:spLocks/>
          </p:cNvSpPr>
          <p:nvPr/>
        </p:nvSpPr>
        <p:spPr>
          <a:xfrm>
            <a:off x="785786" y="857238"/>
            <a:ext cx="6400800" cy="7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zh-CN" altLang="en-US" sz="4400" dirty="0"/>
          </a:p>
        </p:txBody>
      </p:sp>
      <p:sp>
        <p:nvSpPr>
          <p:cNvPr id="10" name="TextBox 9"/>
          <p:cNvSpPr txBox="1"/>
          <p:nvPr/>
        </p:nvSpPr>
        <p:spPr>
          <a:xfrm rot="10800000" flipH="1" flipV="1">
            <a:off x="642910" y="1711247"/>
            <a:ext cx="8143932" cy="3108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A.</a:t>
            </a:r>
            <a:r>
              <a:rPr lang="zh-CN" altLang="en-US" sz="2800" dirty="0" smtClean="0"/>
              <a:t>学校希望我们高年级学生向其他年级学生推荐一本你最喜欢的书。大家可以从近两年阅读的书籍中，选择最喜欢的一本中外名著做推荐，你准备怎么推荐？</a:t>
            </a:r>
          </a:p>
          <a:p>
            <a:r>
              <a:rPr lang="en-US" sz="2800" dirty="0" smtClean="0"/>
              <a:t>B.</a:t>
            </a:r>
            <a:r>
              <a:rPr lang="zh-CN" altLang="en-US" sz="2800" dirty="0" smtClean="0"/>
              <a:t>班里每周请一位同学简要介绍一本书。</a:t>
            </a:r>
          </a:p>
          <a:p>
            <a:r>
              <a:rPr lang="en-US" sz="2800" dirty="0" smtClean="0"/>
              <a:t>C.</a:t>
            </a:r>
            <a:r>
              <a:rPr lang="zh-CN" altLang="en-US" sz="2800" dirty="0" smtClean="0"/>
              <a:t>你的好伙伴看到你最近读一本书很入迷，很想知道你读的这本书讲了什么。</a:t>
            </a:r>
            <a:endParaRPr lang="zh-CN" altLang="en-US" sz="2800" dirty="0"/>
          </a:p>
        </p:txBody>
      </p:sp>
      <p:sp>
        <p:nvSpPr>
          <p:cNvPr id="12" name="椭圆形标注 11"/>
          <p:cNvSpPr/>
          <p:nvPr/>
        </p:nvSpPr>
        <p:spPr>
          <a:xfrm>
            <a:off x="2643174" y="0"/>
            <a:ext cx="3929090" cy="1571618"/>
          </a:xfrm>
          <a:prstGeom prst="wedgeEllipseCallout">
            <a:avLst>
              <a:gd name="adj1" fmla="val -38601"/>
              <a:gd name="adj2" fmla="val 590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这三项任务有什么共同点？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 flipH="1">
            <a:off x="214282" y="214296"/>
            <a:ext cx="1819010" cy="37657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rgbClr val="0033CC"/>
                </a:solidFill>
              </a:rPr>
              <a:t>       习   作</a:t>
            </a:r>
            <a:endParaRPr lang="zh-CN" altLang="en-US" b="1" dirty="0">
              <a:solidFill>
                <a:srgbClr val="0033CC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20" y="87476"/>
            <a:ext cx="1026248" cy="48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323528" y="123478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>
              <a:solidFill>
                <a:srgbClr val="0033CC"/>
              </a:solidFill>
            </a:endParaRPr>
          </a:p>
        </p:txBody>
      </p:sp>
      <p:sp>
        <p:nvSpPr>
          <p:cNvPr id="11" name="副标题 2"/>
          <p:cNvSpPr txBox="1">
            <a:spLocks/>
          </p:cNvSpPr>
          <p:nvPr/>
        </p:nvSpPr>
        <p:spPr>
          <a:xfrm>
            <a:off x="500034" y="1214428"/>
            <a:ext cx="3286148" cy="2500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800" dirty="0" smtClean="0"/>
              <a:t>同学</a:t>
            </a:r>
            <a:r>
              <a:rPr lang="en-US" sz="2800" dirty="0" smtClean="0"/>
              <a:t>1</a:t>
            </a:r>
            <a:r>
              <a:rPr lang="zh-CN" altLang="en-US" sz="2800" dirty="0" smtClean="0"/>
              <a:t>：我推荐</a:t>
            </a:r>
            <a:r>
              <a:rPr lang="en-US" altLang="zh-CN" sz="2800" dirty="0" smtClean="0"/>
              <a:t>《 </a:t>
            </a:r>
            <a:r>
              <a:rPr lang="zh-CN" altLang="en-US" sz="2800" dirty="0" smtClean="0"/>
              <a:t>狼图腾</a:t>
            </a:r>
            <a:r>
              <a:rPr lang="en-US" altLang="zh-CN" sz="2800" dirty="0" smtClean="0"/>
              <a:t>》</a:t>
            </a:r>
            <a:r>
              <a:rPr lang="zh-CN" altLang="en-US" sz="2800" dirty="0" smtClean="0"/>
              <a:t>这本书，这本书写了动物世界里的勇敢，责任和团队意识。</a:t>
            </a:r>
          </a:p>
        </p:txBody>
      </p:sp>
      <p:sp>
        <p:nvSpPr>
          <p:cNvPr id="10" name="矩形 9"/>
          <p:cNvSpPr/>
          <p:nvPr/>
        </p:nvSpPr>
        <p:spPr>
          <a:xfrm>
            <a:off x="4572000" y="2034957"/>
            <a:ext cx="3714776" cy="31085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同学</a:t>
            </a:r>
            <a:r>
              <a:rPr lang="en-US" sz="2800" dirty="0" smtClean="0"/>
              <a:t>2</a:t>
            </a:r>
            <a:r>
              <a:rPr lang="zh-CN" altLang="en-US" sz="2800" dirty="0" smtClean="0"/>
              <a:t>：我推荐</a:t>
            </a:r>
            <a:r>
              <a:rPr lang="en-US" altLang="zh-CN" sz="2800" dirty="0" smtClean="0"/>
              <a:t>《</a:t>
            </a:r>
            <a:r>
              <a:rPr lang="zh-CN" altLang="en-US" sz="2800" dirty="0" smtClean="0"/>
              <a:t>哈利波特</a:t>
            </a:r>
            <a:r>
              <a:rPr lang="en-US" altLang="zh-CN" sz="2800" dirty="0" smtClean="0"/>
              <a:t>》</a:t>
            </a:r>
            <a:r>
              <a:rPr lang="zh-CN" altLang="en-US" sz="2800" dirty="0" smtClean="0"/>
              <a:t>，一个理由是这本小说的作者有传奇经历，另一个理由是我对魔法世界充满着好奇，小说里的好多情节引人入胜。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323528" y="123478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>
              <a:solidFill>
                <a:srgbClr val="0033CC"/>
              </a:solidFill>
            </a:endParaRPr>
          </a:p>
        </p:txBody>
      </p:sp>
      <p:pic>
        <p:nvPicPr>
          <p:cNvPr id="10" name="图片 9" descr="7c1ed21b0ef41bd5a68961105fda81cb38db3d7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357832"/>
          </a:xfrm>
          <a:prstGeom prst="rect">
            <a:avLst/>
          </a:prstGeom>
        </p:spPr>
      </p:pic>
      <p:sp>
        <p:nvSpPr>
          <p:cNvPr id="11" name="副标题 2"/>
          <p:cNvSpPr txBox="1">
            <a:spLocks/>
          </p:cNvSpPr>
          <p:nvPr/>
        </p:nvSpPr>
        <p:spPr>
          <a:xfrm>
            <a:off x="1357290" y="1285866"/>
            <a:ext cx="6400800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CN" altLang="en-US" sz="4400" b="1" dirty="0" smtClean="0">
                <a:solidFill>
                  <a:srgbClr val="002060"/>
                </a:solidFill>
              </a:rPr>
              <a:t>写作品梗概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214282" y="214296"/>
            <a:ext cx="1819010" cy="37657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0033CC"/>
                </a:solidFill>
              </a:rPr>
              <a:t> 习   作</a:t>
            </a:r>
            <a:endParaRPr kumimoji="1" lang="zh-CN" altLang="en-US" dirty="0">
              <a:solidFill>
                <a:schemeClr val="tx1"/>
              </a:solidFill>
              <a:ea typeface="黑体" panose="02010609060101010101" pitchFamily="49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20" y="87476"/>
            <a:ext cx="1026248" cy="48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323528" y="123478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>
              <a:solidFill>
                <a:srgbClr val="0033CC"/>
              </a:solidFill>
            </a:endParaRPr>
          </a:p>
        </p:txBody>
      </p:sp>
      <p:pic>
        <p:nvPicPr>
          <p:cNvPr id="10" name="图片 9" descr="7c1ed21b0ef41bd5a68961105fda81cb38db3d7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357832"/>
          </a:xfrm>
          <a:prstGeom prst="rect">
            <a:avLst/>
          </a:prstGeom>
        </p:spPr>
      </p:pic>
      <p:sp>
        <p:nvSpPr>
          <p:cNvPr id="11" name="副标题 2"/>
          <p:cNvSpPr txBox="1">
            <a:spLocks/>
          </p:cNvSpPr>
          <p:nvPr/>
        </p:nvSpPr>
        <p:spPr>
          <a:xfrm>
            <a:off x="928662" y="1285866"/>
            <a:ext cx="7572428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sz="3200" dirty="0" smtClean="0"/>
              <a:t>         默读回顾</a:t>
            </a:r>
            <a:r>
              <a:rPr lang="en-US" altLang="zh-CN" sz="3200" dirty="0" smtClean="0"/>
              <a:t>《</a:t>
            </a:r>
            <a:r>
              <a:rPr lang="zh-CN" altLang="en-US" sz="3200" dirty="0" smtClean="0"/>
              <a:t>鲁滨逊漂流记</a:t>
            </a:r>
            <a:r>
              <a:rPr lang="en-US" altLang="zh-CN" sz="3200" dirty="0" smtClean="0"/>
              <a:t>》</a:t>
            </a:r>
            <a:r>
              <a:rPr lang="zh-CN" altLang="en-US" sz="3200" dirty="0" smtClean="0"/>
              <a:t>梗概，思考什么是作品梗概？</a:t>
            </a:r>
            <a:endParaRPr lang="zh-CN" altLang="en-US" sz="3200" dirty="0"/>
          </a:p>
        </p:txBody>
      </p:sp>
      <p:sp>
        <p:nvSpPr>
          <p:cNvPr id="7" name="矩形 6"/>
          <p:cNvSpPr/>
          <p:nvPr/>
        </p:nvSpPr>
        <p:spPr>
          <a:xfrm flipH="1">
            <a:off x="214282" y="214296"/>
            <a:ext cx="1819010" cy="37657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0033CC"/>
                </a:solidFill>
              </a:rPr>
              <a:t> 习   作</a:t>
            </a:r>
            <a:endParaRPr kumimoji="1" lang="zh-CN" altLang="en-US" dirty="0">
              <a:solidFill>
                <a:schemeClr val="tx1"/>
              </a:solidFill>
              <a:ea typeface="黑体" panose="02010609060101010101" pitchFamily="49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20" y="87476"/>
            <a:ext cx="1026248" cy="48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323528" y="123478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>
              <a:solidFill>
                <a:srgbClr val="0033CC"/>
              </a:solidFill>
            </a:endParaRPr>
          </a:p>
        </p:txBody>
      </p:sp>
      <p:pic>
        <p:nvPicPr>
          <p:cNvPr id="10" name="图片 9" descr="7c1ed21b0ef41bd5a68961105fda81cb38db3d7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357832"/>
          </a:xfrm>
          <a:prstGeom prst="rect">
            <a:avLst/>
          </a:prstGeom>
        </p:spPr>
      </p:pic>
      <p:sp>
        <p:nvSpPr>
          <p:cNvPr id="11" name="副标题 2"/>
          <p:cNvSpPr txBox="1">
            <a:spLocks/>
          </p:cNvSpPr>
          <p:nvPr/>
        </p:nvSpPr>
        <p:spPr>
          <a:xfrm>
            <a:off x="2285984" y="1142990"/>
            <a:ext cx="5215006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sz="3200" dirty="0" smtClean="0"/>
              <a:t>写作品梗概，难在哪里呢？</a:t>
            </a:r>
            <a:endParaRPr lang="zh-CN" altLang="en-US" sz="3200" dirty="0"/>
          </a:p>
        </p:txBody>
      </p:sp>
      <p:sp>
        <p:nvSpPr>
          <p:cNvPr id="7" name="矩形 6"/>
          <p:cNvSpPr/>
          <p:nvPr/>
        </p:nvSpPr>
        <p:spPr>
          <a:xfrm flipH="1">
            <a:off x="214282" y="214296"/>
            <a:ext cx="1819010" cy="37657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0033CC"/>
                </a:solidFill>
              </a:rPr>
              <a:t> 习   作</a:t>
            </a:r>
            <a:endParaRPr kumimoji="1" lang="zh-CN" altLang="en-US" dirty="0">
              <a:solidFill>
                <a:schemeClr val="tx1"/>
              </a:solidFill>
              <a:ea typeface="黑体" panose="02010609060101010101" pitchFamily="49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20" y="87476"/>
            <a:ext cx="1026248" cy="48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1000114"/>
            <a:ext cx="723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 flipH="1">
            <a:off x="0" y="285734"/>
            <a:ext cx="2071670" cy="35719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ea typeface="黑体" panose="02010609060101010101" pitchFamily="49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20" y="87476"/>
            <a:ext cx="1026248" cy="48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 rot="10800000" flipV="1">
            <a:off x="571472" y="285734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0033CC"/>
                </a:solidFill>
              </a:rPr>
              <a:t>习   作</a:t>
            </a:r>
            <a:endParaRPr lang="zh-CN" altLang="en-US" b="1" dirty="0">
              <a:solidFill>
                <a:srgbClr val="0033CC"/>
              </a:solidFill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57158" y="1604070"/>
            <a:ext cx="8286808" cy="35394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（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）读懂内容，把握脉络。理清书籍内容的基本框架，把握要点。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（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）筛选概括，合并成段。保留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宋体" pitchFamily="2" charset="-122"/>
                <a:cs typeface="Times New Roman" pitchFamily="18" charset="0"/>
              </a:rPr>
              <a:t>“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主干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宋体" pitchFamily="2" charset="-122"/>
                <a:cs typeface="Times New Roman" pitchFamily="18" charset="0"/>
              </a:rPr>
              <a:t>”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，去除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宋体" pitchFamily="2" charset="-122"/>
                <a:cs typeface="Times New Roman" pitchFamily="18" charset="0"/>
              </a:rPr>
              <a:t>“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枝叶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宋体" pitchFamily="2" charset="-122"/>
                <a:cs typeface="Times New Roman" pitchFamily="18" charset="0"/>
              </a:rPr>
              <a:t>”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。用简明的叙述性语言概括每个章节的内容。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（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）锤炼语言，表达连贯。适当补充内容，自然过渡，使语意清楚连贯。</a:t>
            </a:r>
            <a:endParaRPr kumimoji="0" lang="zh-CN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 flipH="1">
            <a:off x="0" y="285734"/>
            <a:ext cx="2071670" cy="35719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ea typeface="黑体" panose="02010609060101010101" pitchFamily="49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20" y="87476"/>
            <a:ext cx="1026248" cy="48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 rot="10800000" flipV="1">
            <a:off x="571472" y="285734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0033CC"/>
                </a:solidFill>
              </a:rPr>
              <a:t>习   作</a:t>
            </a:r>
            <a:endParaRPr lang="zh-CN" altLang="en-US" b="1" dirty="0">
              <a:solidFill>
                <a:srgbClr val="0033CC"/>
              </a:solidFill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14282" y="1928808"/>
            <a:ext cx="8501122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/>
              <a:t>         《</a:t>
            </a:r>
            <a:r>
              <a:rPr lang="zh-CN" altLang="en-US" sz="3200" dirty="0" smtClean="0"/>
              <a:t>鲁滨逊漂流记</a:t>
            </a:r>
            <a:r>
              <a:rPr lang="en-US" altLang="zh-CN" sz="3200" dirty="0" smtClean="0"/>
              <a:t>》</a:t>
            </a:r>
            <a:r>
              <a:rPr lang="zh-CN" altLang="en-US" sz="3200" dirty="0" smtClean="0"/>
              <a:t>这部作品主要写了</a:t>
            </a:r>
            <a:r>
              <a:rPr lang="en-US" sz="3200" dirty="0" smtClean="0"/>
              <a:t>_______</a:t>
            </a:r>
            <a:r>
              <a:rPr lang="zh-CN" altLang="en-US" sz="3200" dirty="0" smtClean="0"/>
              <a:t>（主人公）</a:t>
            </a:r>
            <a:r>
              <a:rPr lang="en-US" sz="3200" dirty="0" smtClean="0"/>
              <a:t>________</a:t>
            </a:r>
            <a:r>
              <a:rPr lang="zh-CN" altLang="en-US" sz="3200" dirty="0" smtClean="0"/>
              <a:t>（起因），</a:t>
            </a:r>
            <a:r>
              <a:rPr lang="en-US" sz="3200" dirty="0" smtClean="0"/>
              <a:t>________</a:t>
            </a:r>
            <a:r>
              <a:rPr lang="zh-CN" altLang="en-US" sz="3200" dirty="0" smtClean="0"/>
              <a:t>他（她）（怎样做）</a:t>
            </a:r>
            <a:r>
              <a:rPr lang="en-US" sz="3200" dirty="0" smtClean="0"/>
              <a:t>________</a:t>
            </a:r>
            <a:r>
              <a:rPr lang="zh-CN" altLang="en-US" sz="3200" dirty="0" smtClean="0"/>
              <a:t>（结局）。表现了（展现了）</a:t>
            </a:r>
            <a:r>
              <a:rPr lang="en-US" sz="3200" dirty="0" smtClean="0"/>
              <a:t>_________</a:t>
            </a:r>
            <a:r>
              <a:rPr lang="zh-CN" altLang="en-US" sz="3200" dirty="0" smtClean="0"/>
              <a:t>（人物形象）。</a:t>
            </a:r>
            <a:endParaRPr kumimoji="0" lang="zh-CN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 flipH="1">
            <a:off x="285720" y="214296"/>
            <a:ext cx="2143140" cy="35719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ea typeface="黑体" panose="02010609060101010101" pitchFamily="49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20" y="87476"/>
            <a:ext cx="1026248" cy="48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 rot="10800000" flipV="1">
            <a:off x="571472" y="214296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0033CC"/>
                </a:solidFill>
              </a:rPr>
              <a:t>习   作</a:t>
            </a:r>
            <a:endParaRPr lang="zh-CN" altLang="en-US" b="1" dirty="0">
              <a:solidFill>
                <a:srgbClr val="0033CC"/>
              </a:solidFill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428564" y="642925"/>
          <a:ext cx="8715436" cy="4763500"/>
        </p:xfrm>
        <a:graphic>
          <a:graphicData uri="http://schemas.openxmlformats.org/drawingml/2006/table">
            <a:tbl>
              <a:tblPr/>
              <a:tblGrid>
                <a:gridCol w="2490124"/>
                <a:gridCol w="2946867"/>
                <a:gridCol w="3278445"/>
              </a:tblGrid>
              <a:tr h="274316">
                <a:tc>
                  <a:txBody>
                    <a:bodyPr/>
                    <a:lstStyle/>
                    <a:p>
                      <a:pPr indent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原著</a:t>
                      </a:r>
                      <a:r>
                        <a:rPr lang="zh-CN" sz="1800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目录</a:t>
                      </a:r>
                      <a:endParaRPr lang="en-US" altLang="zh-CN" sz="1800" kern="100" dirty="0" smtClean="0">
                        <a:solidFill>
                          <a:srgbClr val="00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indent="304800"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课文梗概段落及小标题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           </a:t>
                      </a:r>
                      <a:r>
                        <a:rPr lang="zh-CN" sz="1800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对比</a:t>
                      </a:r>
                      <a:r>
                        <a:rPr lang="zh-CN" sz="1800" kern="100" dirty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后，我的发现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62051"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 </a:t>
                      </a:r>
                    </a:p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rgbClr val="00000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rgbClr val="00000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相同</a:t>
                      </a:r>
                      <a:r>
                        <a:rPr lang="zh-CN" sz="1600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：</a:t>
                      </a:r>
                      <a:endParaRPr lang="en-US" altLang="zh-CN" sz="1600" kern="100" dirty="0" smtClean="0">
                        <a:solidFill>
                          <a:srgbClr val="00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altLang="zh-CN" sz="1600" kern="100" dirty="0" smtClean="0">
                        <a:solidFill>
                          <a:srgbClr val="00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altLang="zh-CN" sz="1600" kern="100" dirty="0" smtClean="0">
                        <a:solidFill>
                          <a:srgbClr val="00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不同</a:t>
                      </a:r>
                      <a:r>
                        <a:rPr lang="zh-CN" sz="1600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：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45154"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1800" kern="100" dirty="0" smtClean="0">
                        <a:solidFill>
                          <a:srgbClr val="00000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1800" kern="100" dirty="0" smtClean="0">
                        <a:solidFill>
                          <a:srgbClr val="00000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rgbClr val="00000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45154"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1800" kern="100" dirty="0" smtClean="0">
                        <a:solidFill>
                          <a:srgbClr val="00000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rgbClr val="00000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rgbClr val="00000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45154"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1800" kern="100" dirty="0" smtClean="0">
                        <a:solidFill>
                          <a:srgbClr val="00000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rgbClr val="00000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rgbClr val="00000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45154"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1800" kern="100" dirty="0" smtClean="0">
                        <a:solidFill>
                          <a:srgbClr val="00000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rgbClr val="00000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rgbClr val="00000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45154"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1800" kern="100" dirty="0" smtClean="0">
                        <a:solidFill>
                          <a:srgbClr val="00000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rgbClr val="00000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rgbClr val="00000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848649"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rgbClr val="00000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rgbClr val="00000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58678" marR="58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595</Words>
  <Application>Microsoft Office PowerPoint</Application>
  <PresentationFormat>全屏显示(16:9)</PresentationFormat>
  <Paragraphs>50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dxq</cp:lastModifiedBy>
  <cp:revision>64</cp:revision>
  <dcterms:created xsi:type="dcterms:W3CDTF">2020-07-01T15:53:57Z</dcterms:created>
  <dcterms:modified xsi:type="dcterms:W3CDTF">2020-11-23T02:04:55Z</dcterms:modified>
</cp:coreProperties>
</file>