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9" r:id="rId2"/>
    <p:sldMasterId id="2147483681" r:id="rId3"/>
  </p:sldMasterIdLst>
  <p:notesMasterIdLst>
    <p:notesMasterId r:id="rId20"/>
  </p:notesMasterIdLst>
  <p:sldIdLst>
    <p:sldId id="321" r:id="rId4"/>
    <p:sldId id="396" r:id="rId5"/>
    <p:sldId id="397" r:id="rId6"/>
    <p:sldId id="409" r:id="rId7"/>
    <p:sldId id="410" r:id="rId8"/>
    <p:sldId id="411" r:id="rId9"/>
    <p:sldId id="412" r:id="rId10"/>
    <p:sldId id="413" r:id="rId11"/>
    <p:sldId id="414" r:id="rId12"/>
    <p:sldId id="415" r:id="rId13"/>
    <p:sldId id="406" r:id="rId14"/>
    <p:sldId id="407" r:id="rId15"/>
    <p:sldId id="408" r:id="rId16"/>
    <p:sldId id="395" r:id="rId17"/>
    <p:sldId id="323" r:id="rId18"/>
    <p:sldId id="379" r:id="rId19"/>
  </p:sldIdLst>
  <p:sldSz cx="9144000" cy="5143500" type="screen16x9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omic Sans MS" panose="030F0702030302020204" pitchFamily="66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xkb1.com" lastIdx="2" clrIdx="0"/>
  <p:cmAuthor id="1" name="xkb1.com" initials="x" lastIdx="1" clrIdx="0"/>
  <p:cmAuthor id="2" name="ww.xkb1.com" initials="w" lastIdx="2" clrIdx="1"/>
  <p:cmAuthor id="3" name="dingxiaofeng" initials="d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7A4FD"/>
    <a:srgbClr val="FFCC99"/>
    <a:srgbClr val="003300"/>
    <a:srgbClr val="99FFCC"/>
    <a:srgbClr val="00FFFF"/>
    <a:srgbClr val="0000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32" d="100"/>
          <a:sy n="132" d="100"/>
        </p:scale>
        <p:origin x="-78" y="-144"/>
      </p:cViewPr>
      <p:guideLst>
        <p:guide orient="horz" pos="1910"/>
        <p:guide pos="289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commentAuthors" Target="commentAuthor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2" y="0"/>
            <a:ext cx="9144677" cy="5143500"/>
            <a:chOff x="0" y="0"/>
            <a:chExt cx="9144677" cy="6858000"/>
          </a:xfrm>
        </p:grpSpPr>
        <p:pic>
          <p:nvPicPr>
            <p:cNvPr id="8" name="Picture 7" descr="SD-PanelTitle-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1515532" y="1520422"/>
              <a:ext cx="6112935" cy="3818468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2" name="Picture 11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2" r="47959"/>
            <a:stretch>
              <a:fillRect/>
            </a:stretch>
          </p:blipFill>
          <p:spPr>
            <a:xfrm>
              <a:off x="0" y="3128434"/>
              <a:ext cx="1664208" cy="612648"/>
            </a:xfrm>
            <a:prstGeom prst="rect">
              <a:avLst/>
            </a:prstGeom>
          </p:spPr>
        </p:pic>
        <p:pic>
          <p:nvPicPr>
            <p:cNvPr id="13" name="Picture 12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-2" r="47959"/>
            <a:stretch>
              <a:fillRect/>
            </a:stretch>
          </p:blipFill>
          <p:spPr>
            <a:xfrm>
              <a:off x="7480469" y="3128434"/>
              <a:ext cx="1664208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21934" y="1358898"/>
            <a:ext cx="5308866" cy="1136650"/>
          </a:xfrm>
        </p:spPr>
        <p:txBody>
          <a:bodyPr anchor="b">
            <a:noAutofit/>
          </a:bodyPr>
          <a:lstStyle>
            <a:lvl1pPr algn="ctr">
              <a:defRPr sz="4800"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21934" y="2698747"/>
            <a:ext cx="5308866" cy="1033238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65417" y="3790952"/>
            <a:ext cx="673276" cy="209550"/>
          </a:xfrm>
        </p:spPr>
        <p:txBody>
          <a:bodyPr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21934" y="3790952"/>
            <a:ext cx="4064860" cy="20955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17319" y="3790952"/>
            <a:ext cx="413483" cy="209550"/>
          </a:xfrm>
        </p:spPr>
        <p:txBody>
          <a:bodyPr/>
          <a:lstStyle/>
          <a:p>
            <a:fld id="{9A0DB2DC-4C9A-4742-B13C-FB6460FD3503}" type="slidenum">
              <a:rPr lang="zh-CN" altLang="en-US" dirty="0"/>
              <a:pPr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827" y="2603497"/>
            <a:ext cx="511308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图片 15" descr="333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1680210"/>
            <a:ext cx="3070860" cy="1990249"/>
          </a:xfrm>
          <a:prstGeom prst="rect">
            <a:avLst/>
          </a:prstGeom>
        </p:spPr>
      </p:pic>
      <p:pic>
        <p:nvPicPr>
          <p:cNvPr id="20" name="图片 19" descr="MM"/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>
                  <a:alpha val="99608"/>
                </a:srgbClr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66" y="77966"/>
            <a:ext cx="2095867" cy="546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3611562"/>
            <a:ext cx="6798734" cy="425054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26260" y="774700"/>
            <a:ext cx="7091482" cy="2520952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6" y="4036615"/>
            <a:ext cx="6798734" cy="37028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E0029-085B-4774-96A5-2DF60FB344A3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E30BE-C1B8-4A5C-81F3-687DE1F033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680155"/>
            <a:ext cx="6798734" cy="2323395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3206749"/>
            <a:ext cx="6798736" cy="12001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E0029-085B-4774-96A5-2DF60FB344A3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E30BE-C1B8-4A5C-81F3-687DE1F0333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67" y="3105149"/>
            <a:ext cx="660642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34333" y="736599"/>
            <a:ext cx="6400250" cy="1778001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00200" y="2514600"/>
            <a:ext cx="5892798" cy="48895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3" y="3257551"/>
            <a:ext cx="6798738" cy="11493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E0029-085B-4774-96A5-2DF60FB344A3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E30BE-C1B8-4A5C-81F3-687DE1F0333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849971" y="679022"/>
            <a:ext cx="457319" cy="4385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33505" y="2120903"/>
            <a:ext cx="457319" cy="4385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78466" y="3105149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9" y="2481436"/>
            <a:ext cx="6798728" cy="11016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3583036"/>
            <a:ext cx="6798730" cy="6453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E0029-085B-4774-96A5-2DF60FB344A3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E30BE-C1B8-4A5C-81F3-687DE1F033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09416" y="736599"/>
            <a:ext cx="6325168" cy="1682751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2729484"/>
            <a:ext cx="6798730" cy="66522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3397250"/>
            <a:ext cx="6798736" cy="100965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E0029-085B-4774-96A5-2DF60FB344A3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E30BE-C1B8-4A5C-81F3-687DE1F0333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878062" y="672671"/>
            <a:ext cx="457319" cy="4385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649798" y="1955796"/>
            <a:ext cx="457319" cy="4385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278466" y="2571750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736600"/>
            <a:ext cx="6798734" cy="172085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0" dirty="0"/>
            </a:lvl1pPr>
          </a:lstStyle>
          <a:p>
            <a:pPr marL="0" lvl="0"/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4" name="Text Placeholder 2"/>
          <p:cNvSpPr>
            <a:spLocks noGrp="1"/>
          </p:cNvSpPr>
          <p:nvPr>
            <p:ph type="body" idx="13"/>
          </p:nvPr>
        </p:nvSpPr>
        <p:spPr>
          <a:xfrm>
            <a:off x="1176868" y="2674620"/>
            <a:ext cx="6798730" cy="678942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6" y="3352801"/>
            <a:ext cx="6798734" cy="1054100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E0029-085B-4774-96A5-2DF60FB344A3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E30BE-C1B8-4A5C-81F3-687DE1F03333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1278471" y="2571750"/>
            <a:ext cx="6606421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5" y="1867602"/>
            <a:ext cx="6798736" cy="2539300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1766002"/>
            <a:ext cx="660642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356667" y="680155"/>
            <a:ext cx="1618930" cy="3726746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6869" y="680155"/>
            <a:ext cx="4915509" cy="3726745"/>
          </a:xfrm>
        </p:spPr>
        <p:txBody>
          <a:bodyPr vert="eaVert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6245512" y="680155"/>
            <a:ext cx="0" cy="3726745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" y="3589741"/>
            <a:ext cx="1648831" cy="1553759"/>
            <a:chOff x="2890838" y="7938"/>
            <a:chExt cx="6397625" cy="6850062"/>
          </a:xfrm>
        </p:grpSpPr>
        <p:sp>
          <p:nvSpPr>
            <p:cNvPr id="12" name="Freeform 6"/>
            <p:cNvSpPr/>
            <p:nvPr/>
          </p:nvSpPr>
          <p:spPr bwMode="auto">
            <a:xfrm>
              <a:off x="5695950" y="307975"/>
              <a:ext cx="1662113" cy="3429000"/>
            </a:xfrm>
            <a:custGeom>
              <a:avLst/>
              <a:gdLst>
                <a:gd name="T0" fmla="*/ 359 w 1047"/>
                <a:gd name="T1" fmla="*/ 1 h 2160"/>
                <a:gd name="T2" fmla="*/ 377 w 1047"/>
                <a:gd name="T3" fmla="*/ 15 h 2160"/>
                <a:gd name="T4" fmla="*/ 412 w 1047"/>
                <a:gd name="T5" fmla="*/ 42 h 2160"/>
                <a:gd name="T6" fmla="*/ 461 w 1047"/>
                <a:gd name="T7" fmla="*/ 82 h 2160"/>
                <a:gd name="T8" fmla="*/ 520 w 1047"/>
                <a:gd name="T9" fmla="*/ 135 h 2160"/>
                <a:gd name="T10" fmla="*/ 585 w 1047"/>
                <a:gd name="T11" fmla="*/ 199 h 2160"/>
                <a:gd name="T12" fmla="*/ 657 w 1047"/>
                <a:gd name="T13" fmla="*/ 273 h 2160"/>
                <a:gd name="T14" fmla="*/ 729 w 1047"/>
                <a:gd name="T15" fmla="*/ 360 h 2160"/>
                <a:gd name="T16" fmla="*/ 801 w 1047"/>
                <a:gd name="T17" fmla="*/ 455 h 2160"/>
                <a:gd name="T18" fmla="*/ 868 w 1047"/>
                <a:gd name="T19" fmla="*/ 561 h 2160"/>
                <a:gd name="T20" fmla="*/ 929 w 1047"/>
                <a:gd name="T21" fmla="*/ 677 h 2160"/>
                <a:gd name="T22" fmla="*/ 981 w 1047"/>
                <a:gd name="T23" fmla="*/ 800 h 2160"/>
                <a:gd name="T24" fmla="*/ 1018 w 1047"/>
                <a:gd name="T25" fmla="*/ 932 h 2160"/>
                <a:gd name="T26" fmla="*/ 1042 w 1047"/>
                <a:gd name="T27" fmla="*/ 1071 h 2160"/>
                <a:gd name="T28" fmla="*/ 1047 w 1047"/>
                <a:gd name="T29" fmla="*/ 1217 h 2160"/>
                <a:gd name="T30" fmla="*/ 1030 w 1047"/>
                <a:gd name="T31" fmla="*/ 1369 h 2160"/>
                <a:gd name="T32" fmla="*/ 990 w 1047"/>
                <a:gd name="T33" fmla="*/ 1529 h 2160"/>
                <a:gd name="T34" fmla="*/ 923 w 1047"/>
                <a:gd name="T35" fmla="*/ 1692 h 2160"/>
                <a:gd name="T36" fmla="*/ 826 w 1047"/>
                <a:gd name="T37" fmla="*/ 1863 h 2160"/>
                <a:gd name="T38" fmla="*/ 695 w 1047"/>
                <a:gd name="T39" fmla="*/ 2035 h 2160"/>
                <a:gd name="T40" fmla="*/ 617 w 1047"/>
                <a:gd name="T41" fmla="*/ 2120 h 2160"/>
                <a:gd name="T42" fmla="*/ 610 w 1047"/>
                <a:gd name="T43" fmla="*/ 2089 h 2160"/>
                <a:gd name="T44" fmla="*/ 598 w 1047"/>
                <a:gd name="T45" fmla="*/ 2031 h 2160"/>
                <a:gd name="T46" fmla="*/ 583 w 1047"/>
                <a:gd name="T47" fmla="*/ 1952 h 2160"/>
                <a:gd name="T48" fmla="*/ 564 w 1047"/>
                <a:gd name="T49" fmla="*/ 1853 h 2160"/>
                <a:gd name="T50" fmla="*/ 545 w 1047"/>
                <a:gd name="T51" fmla="*/ 1742 h 2160"/>
                <a:gd name="T52" fmla="*/ 526 w 1047"/>
                <a:gd name="T53" fmla="*/ 1620 h 2160"/>
                <a:gd name="T54" fmla="*/ 509 w 1047"/>
                <a:gd name="T55" fmla="*/ 1493 h 2160"/>
                <a:gd name="T56" fmla="*/ 496 w 1047"/>
                <a:gd name="T57" fmla="*/ 1365 h 2160"/>
                <a:gd name="T58" fmla="*/ 488 w 1047"/>
                <a:gd name="T59" fmla="*/ 1241 h 2160"/>
                <a:gd name="T60" fmla="*/ 487 w 1047"/>
                <a:gd name="T61" fmla="*/ 1123 h 2160"/>
                <a:gd name="T62" fmla="*/ 494 w 1047"/>
                <a:gd name="T63" fmla="*/ 1017 h 2160"/>
                <a:gd name="T64" fmla="*/ 499 w 1047"/>
                <a:gd name="T65" fmla="*/ 974 h 2160"/>
                <a:gd name="T66" fmla="*/ 492 w 1047"/>
                <a:gd name="T67" fmla="*/ 1003 h 2160"/>
                <a:gd name="T68" fmla="*/ 479 w 1047"/>
                <a:gd name="T69" fmla="*/ 1056 h 2160"/>
                <a:gd name="T70" fmla="*/ 463 w 1047"/>
                <a:gd name="T71" fmla="*/ 1132 h 2160"/>
                <a:gd name="T72" fmla="*/ 445 w 1047"/>
                <a:gd name="T73" fmla="*/ 1225 h 2160"/>
                <a:gd name="T74" fmla="*/ 427 w 1047"/>
                <a:gd name="T75" fmla="*/ 1332 h 2160"/>
                <a:gd name="T76" fmla="*/ 410 w 1047"/>
                <a:gd name="T77" fmla="*/ 1450 h 2160"/>
                <a:gd name="T78" fmla="*/ 395 w 1047"/>
                <a:gd name="T79" fmla="*/ 1575 h 2160"/>
                <a:gd name="T80" fmla="*/ 387 w 1047"/>
                <a:gd name="T81" fmla="*/ 1700 h 2160"/>
                <a:gd name="T82" fmla="*/ 386 w 1047"/>
                <a:gd name="T83" fmla="*/ 1826 h 2160"/>
                <a:gd name="T84" fmla="*/ 393 w 1047"/>
                <a:gd name="T85" fmla="*/ 1948 h 2160"/>
                <a:gd name="T86" fmla="*/ 410 w 1047"/>
                <a:gd name="T87" fmla="*/ 2060 h 2160"/>
                <a:gd name="T88" fmla="*/ 440 w 1047"/>
                <a:gd name="T89" fmla="*/ 2160 h 2160"/>
                <a:gd name="T90" fmla="*/ 432 w 1047"/>
                <a:gd name="T91" fmla="*/ 2153 h 2160"/>
                <a:gd name="T92" fmla="*/ 410 w 1047"/>
                <a:gd name="T93" fmla="*/ 2132 h 2160"/>
                <a:gd name="T94" fmla="*/ 377 w 1047"/>
                <a:gd name="T95" fmla="*/ 2098 h 2160"/>
                <a:gd name="T96" fmla="*/ 336 w 1047"/>
                <a:gd name="T97" fmla="*/ 2050 h 2160"/>
                <a:gd name="T98" fmla="*/ 289 w 1047"/>
                <a:gd name="T99" fmla="*/ 1990 h 2160"/>
                <a:gd name="T100" fmla="*/ 238 w 1047"/>
                <a:gd name="T101" fmla="*/ 1916 h 2160"/>
                <a:gd name="T102" fmla="*/ 187 w 1047"/>
                <a:gd name="T103" fmla="*/ 1830 h 2160"/>
                <a:gd name="T104" fmla="*/ 136 w 1047"/>
                <a:gd name="T105" fmla="*/ 1730 h 2160"/>
                <a:gd name="T106" fmla="*/ 90 w 1047"/>
                <a:gd name="T107" fmla="*/ 1619 h 2160"/>
                <a:gd name="T108" fmla="*/ 51 w 1047"/>
                <a:gd name="T109" fmla="*/ 1496 h 2160"/>
                <a:gd name="T110" fmla="*/ 22 w 1047"/>
                <a:gd name="T111" fmla="*/ 1361 h 2160"/>
                <a:gd name="T112" fmla="*/ 4 w 1047"/>
                <a:gd name="T113" fmla="*/ 1216 h 2160"/>
                <a:gd name="T114" fmla="*/ 1 w 1047"/>
                <a:gd name="T115" fmla="*/ 1057 h 2160"/>
                <a:gd name="T116" fmla="*/ 14 w 1047"/>
                <a:gd name="T117" fmla="*/ 889 h 2160"/>
                <a:gd name="T118" fmla="*/ 48 w 1047"/>
                <a:gd name="T119" fmla="*/ 709 h 2160"/>
                <a:gd name="T120" fmla="*/ 103 w 1047"/>
                <a:gd name="T121" fmla="*/ 519 h 2160"/>
                <a:gd name="T122" fmla="*/ 183 w 1047"/>
                <a:gd name="T123" fmla="*/ 319 h 2160"/>
                <a:gd name="T124" fmla="*/ 291 w 1047"/>
                <a:gd name="T125" fmla="*/ 108 h 2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47" h="2160">
                  <a:moveTo>
                    <a:pt x="356" y="0"/>
                  </a:moveTo>
                  <a:lnTo>
                    <a:pt x="359" y="1"/>
                  </a:lnTo>
                  <a:lnTo>
                    <a:pt x="365" y="6"/>
                  </a:lnTo>
                  <a:lnTo>
                    <a:pt x="377" y="15"/>
                  </a:lnTo>
                  <a:lnTo>
                    <a:pt x="393" y="27"/>
                  </a:lnTo>
                  <a:lnTo>
                    <a:pt x="412" y="42"/>
                  </a:lnTo>
                  <a:lnTo>
                    <a:pt x="435" y="60"/>
                  </a:lnTo>
                  <a:lnTo>
                    <a:pt x="461" y="82"/>
                  </a:lnTo>
                  <a:lnTo>
                    <a:pt x="488" y="107"/>
                  </a:lnTo>
                  <a:lnTo>
                    <a:pt x="520" y="135"/>
                  </a:lnTo>
                  <a:lnTo>
                    <a:pt x="551" y="165"/>
                  </a:lnTo>
                  <a:lnTo>
                    <a:pt x="585" y="199"/>
                  </a:lnTo>
                  <a:lnTo>
                    <a:pt x="621" y="234"/>
                  </a:lnTo>
                  <a:lnTo>
                    <a:pt x="657" y="273"/>
                  </a:lnTo>
                  <a:lnTo>
                    <a:pt x="693" y="315"/>
                  </a:lnTo>
                  <a:lnTo>
                    <a:pt x="729" y="360"/>
                  </a:lnTo>
                  <a:lnTo>
                    <a:pt x="766" y="406"/>
                  </a:lnTo>
                  <a:lnTo>
                    <a:pt x="801" y="455"/>
                  </a:lnTo>
                  <a:lnTo>
                    <a:pt x="835" y="506"/>
                  </a:lnTo>
                  <a:lnTo>
                    <a:pt x="868" y="561"/>
                  </a:lnTo>
                  <a:lnTo>
                    <a:pt x="899" y="618"/>
                  </a:lnTo>
                  <a:lnTo>
                    <a:pt x="929" y="677"/>
                  </a:lnTo>
                  <a:lnTo>
                    <a:pt x="956" y="737"/>
                  </a:lnTo>
                  <a:lnTo>
                    <a:pt x="981" y="800"/>
                  </a:lnTo>
                  <a:lnTo>
                    <a:pt x="1001" y="864"/>
                  </a:lnTo>
                  <a:lnTo>
                    <a:pt x="1018" y="932"/>
                  </a:lnTo>
                  <a:lnTo>
                    <a:pt x="1033" y="1000"/>
                  </a:lnTo>
                  <a:lnTo>
                    <a:pt x="1042" y="1071"/>
                  </a:lnTo>
                  <a:lnTo>
                    <a:pt x="1047" y="1143"/>
                  </a:lnTo>
                  <a:lnTo>
                    <a:pt x="1047" y="1217"/>
                  </a:lnTo>
                  <a:lnTo>
                    <a:pt x="1042" y="1292"/>
                  </a:lnTo>
                  <a:lnTo>
                    <a:pt x="1030" y="1369"/>
                  </a:lnTo>
                  <a:lnTo>
                    <a:pt x="1013" y="1449"/>
                  </a:lnTo>
                  <a:lnTo>
                    <a:pt x="990" y="1529"/>
                  </a:lnTo>
                  <a:lnTo>
                    <a:pt x="960" y="1610"/>
                  </a:lnTo>
                  <a:lnTo>
                    <a:pt x="923" y="1692"/>
                  </a:lnTo>
                  <a:lnTo>
                    <a:pt x="878" y="1776"/>
                  </a:lnTo>
                  <a:lnTo>
                    <a:pt x="826" y="1863"/>
                  </a:lnTo>
                  <a:lnTo>
                    <a:pt x="765" y="1949"/>
                  </a:lnTo>
                  <a:lnTo>
                    <a:pt x="695" y="2035"/>
                  </a:lnTo>
                  <a:lnTo>
                    <a:pt x="618" y="2124"/>
                  </a:lnTo>
                  <a:lnTo>
                    <a:pt x="617" y="2120"/>
                  </a:lnTo>
                  <a:lnTo>
                    <a:pt x="614" y="2109"/>
                  </a:lnTo>
                  <a:lnTo>
                    <a:pt x="610" y="2089"/>
                  </a:lnTo>
                  <a:lnTo>
                    <a:pt x="605" y="2064"/>
                  </a:lnTo>
                  <a:lnTo>
                    <a:pt x="598" y="2031"/>
                  </a:lnTo>
                  <a:lnTo>
                    <a:pt x="590" y="1995"/>
                  </a:lnTo>
                  <a:lnTo>
                    <a:pt x="583" y="1952"/>
                  </a:lnTo>
                  <a:lnTo>
                    <a:pt x="573" y="1904"/>
                  </a:lnTo>
                  <a:lnTo>
                    <a:pt x="564" y="1853"/>
                  </a:lnTo>
                  <a:lnTo>
                    <a:pt x="554" y="1800"/>
                  </a:lnTo>
                  <a:lnTo>
                    <a:pt x="545" y="1742"/>
                  </a:lnTo>
                  <a:lnTo>
                    <a:pt x="535" y="1682"/>
                  </a:lnTo>
                  <a:lnTo>
                    <a:pt x="526" y="1620"/>
                  </a:lnTo>
                  <a:lnTo>
                    <a:pt x="517" y="1558"/>
                  </a:lnTo>
                  <a:lnTo>
                    <a:pt x="509" y="1493"/>
                  </a:lnTo>
                  <a:lnTo>
                    <a:pt x="503" y="1429"/>
                  </a:lnTo>
                  <a:lnTo>
                    <a:pt x="496" y="1365"/>
                  </a:lnTo>
                  <a:lnTo>
                    <a:pt x="492" y="1302"/>
                  </a:lnTo>
                  <a:lnTo>
                    <a:pt x="488" y="1241"/>
                  </a:lnTo>
                  <a:lnTo>
                    <a:pt x="487" y="1181"/>
                  </a:lnTo>
                  <a:lnTo>
                    <a:pt x="487" y="1123"/>
                  </a:lnTo>
                  <a:lnTo>
                    <a:pt x="490" y="1068"/>
                  </a:lnTo>
                  <a:lnTo>
                    <a:pt x="494" y="1017"/>
                  </a:lnTo>
                  <a:lnTo>
                    <a:pt x="500" y="970"/>
                  </a:lnTo>
                  <a:lnTo>
                    <a:pt x="499" y="974"/>
                  </a:lnTo>
                  <a:lnTo>
                    <a:pt x="496" y="984"/>
                  </a:lnTo>
                  <a:lnTo>
                    <a:pt x="492" y="1003"/>
                  </a:lnTo>
                  <a:lnTo>
                    <a:pt x="486" y="1026"/>
                  </a:lnTo>
                  <a:lnTo>
                    <a:pt x="479" y="1056"/>
                  </a:lnTo>
                  <a:lnTo>
                    <a:pt x="471" y="1092"/>
                  </a:lnTo>
                  <a:lnTo>
                    <a:pt x="463" y="1132"/>
                  </a:lnTo>
                  <a:lnTo>
                    <a:pt x="454" y="1177"/>
                  </a:lnTo>
                  <a:lnTo>
                    <a:pt x="445" y="1225"/>
                  </a:lnTo>
                  <a:lnTo>
                    <a:pt x="435" y="1277"/>
                  </a:lnTo>
                  <a:lnTo>
                    <a:pt x="427" y="1332"/>
                  </a:lnTo>
                  <a:lnTo>
                    <a:pt x="418" y="1390"/>
                  </a:lnTo>
                  <a:lnTo>
                    <a:pt x="410" y="1450"/>
                  </a:lnTo>
                  <a:lnTo>
                    <a:pt x="402" y="1512"/>
                  </a:lnTo>
                  <a:lnTo>
                    <a:pt x="395" y="1575"/>
                  </a:lnTo>
                  <a:lnTo>
                    <a:pt x="391" y="1637"/>
                  </a:lnTo>
                  <a:lnTo>
                    <a:pt x="387" y="1700"/>
                  </a:lnTo>
                  <a:lnTo>
                    <a:pt x="385" y="1764"/>
                  </a:lnTo>
                  <a:lnTo>
                    <a:pt x="386" y="1826"/>
                  </a:lnTo>
                  <a:lnTo>
                    <a:pt x="387" y="1887"/>
                  </a:lnTo>
                  <a:lnTo>
                    <a:pt x="393" y="1948"/>
                  </a:lnTo>
                  <a:lnTo>
                    <a:pt x="399" y="2005"/>
                  </a:lnTo>
                  <a:lnTo>
                    <a:pt x="410" y="2060"/>
                  </a:lnTo>
                  <a:lnTo>
                    <a:pt x="423" y="2111"/>
                  </a:lnTo>
                  <a:lnTo>
                    <a:pt x="440" y="2160"/>
                  </a:lnTo>
                  <a:lnTo>
                    <a:pt x="437" y="2158"/>
                  </a:lnTo>
                  <a:lnTo>
                    <a:pt x="432" y="2153"/>
                  </a:lnTo>
                  <a:lnTo>
                    <a:pt x="423" y="2144"/>
                  </a:lnTo>
                  <a:lnTo>
                    <a:pt x="410" y="2132"/>
                  </a:lnTo>
                  <a:lnTo>
                    <a:pt x="395" y="2117"/>
                  </a:lnTo>
                  <a:lnTo>
                    <a:pt x="377" y="2098"/>
                  </a:lnTo>
                  <a:lnTo>
                    <a:pt x="357" y="2076"/>
                  </a:lnTo>
                  <a:lnTo>
                    <a:pt x="336" y="2050"/>
                  </a:lnTo>
                  <a:lnTo>
                    <a:pt x="313" y="2021"/>
                  </a:lnTo>
                  <a:lnTo>
                    <a:pt x="289" y="1990"/>
                  </a:lnTo>
                  <a:lnTo>
                    <a:pt x="264" y="1954"/>
                  </a:lnTo>
                  <a:lnTo>
                    <a:pt x="238" y="1916"/>
                  </a:lnTo>
                  <a:lnTo>
                    <a:pt x="212" y="1874"/>
                  </a:lnTo>
                  <a:lnTo>
                    <a:pt x="187" y="1830"/>
                  </a:lnTo>
                  <a:lnTo>
                    <a:pt x="161" y="1781"/>
                  </a:lnTo>
                  <a:lnTo>
                    <a:pt x="136" y="1730"/>
                  </a:lnTo>
                  <a:lnTo>
                    <a:pt x="113" y="1677"/>
                  </a:lnTo>
                  <a:lnTo>
                    <a:pt x="90" y="1619"/>
                  </a:lnTo>
                  <a:lnTo>
                    <a:pt x="71" y="1560"/>
                  </a:lnTo>
                  <a:lnTo>
                    <a:pt x="51" y="1496"/>
                  </a:lnTo>
                  <a:lnTo>
                    <a:pt x="35" y="1431"/>
                  </a:lnTo>
                  <a:lnTo>
                    <a:pt x="22" y="1361"/>
                  </a:lnTo>
                  <a:lnTo>
                    <a:pt x="12" y="1291"/>
                  </a:lnTo>
                  <a:lnTo>
                    <a:pt x="4" y="1216"/>
                  </a:lnTo>
                  <a:lnTo>
                    <a:pt x="0" y="1139"/>
                  </a:lnTo>
                  <a:lnTo>
                    <a:pt x="1" y="1057"/>
                  </a:lnTo>
                  <a:lnTo>
                    <a:pt x="5" y="975"/>
                  </a:lnTo>
                  <a:lnTo>
                    <a:pt x="14" y="889"/>
                  </a:lnTo>
                  <a:lnTo>
                    <a:pt x="29" y="801"/>
                  </a:lnTo>
                  <a:lnTo>
                    <a:pt x="48" y="709"/>
                  </a:lnTo>
                  <a:lnTo>
                    <a:pt x="73" y="616"/>
                  </a:lnTo>
                  <a:lnTo>
                    <a:pt x="103" y="519"/>
                  </a:lnTo>
                  <a:lnTo>
                    <a:pt x="140" y="420"/>
                  </a:lnTo>
                  <a:lnTo>
                    <a:pt x="183" y="319"/>
                  </a:lnTo>
                  <a:lnTo>
                    <a:pt x="234" y="214"/>
                  </a:lnTo>
                  <a:lnTo>
                    <a:pt x="291" y="108"/>
                  </a:lnTo>
                  <a:lnTo>
                    <a:pt x="356" y="0"/>
                  </a:lnTo>
                  <a:close/>
                </a:path>
              </a:pathLst>
            </a:custGeom>
            <a:solidFill>
              <a:schemeClr val="accent3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7"/>
            <p:cNvSpPr/>
            <p:nvPr/>
          </p:nvSpPr>
          <p:spPr bwMode="auto">
            <a:xfrm>
              <a:off x="4446588" y="947738"/>
              <a:ext cx="1022350" cy="1298575"/>
            </a:xfrm>
            <a:custGeom>
              <a:avLst/>
              <a:gdLst>
                <a:gd name="T0" fmla="*/ 3 w 644"/>
                <a:gd name="T1" fmla="*/ 0 h 818"/>
                <a:gd name="T2" fmla="*/ 20 w 644"/>
                <a:gd name="T3" fmla="*/ 1 h 818"/>
                <a:gd name="T4" fmla="*/ 53 w 644"/>
                <a:gd name="T5" fmla="*/ 4 h 818"/>
                <a:gd name="T6" fmla="*/ 97 w 644"/>
                <a:gd name="T7" fmla="*/ 12 h 818"/>
                <a:gd name="T8" fmla="*/ 152 w 644"/>
                <a:gd name="T9" fmla="*/ 24 h 818"/>
                <a:gd name="T10" fmla="*/ 214 w 644"/>
                <a:gd name="T11" fmla="*/ 41 h 818"/>
                <a:gd name="T12" fmla="*/ 280 w 644"/>
                <a:gd name="T13" fmla="*/ 64 h 818"/>
                <a:gd name="T14" fmla="*/ 347 w 644"/>
                <a:gd name="T15" fmla="*/ 96 h 818"/>
                <a:gd name="T16" fmla="*/ 414 w 644"/>
                <a:gd name="T17" fmla="*/ 136 h 818"/>
                <a:gd name="T18" fmla="*/ 477 w 644"/>
                <a:gd name="T19" fmla="*/ 186 h 818"/>
                <a:gd name="T20" fmla="*/ 534 w 644"/>
                <a:gd name="T21" fmla="*/ 247 h 818"/>
                <a:gd name="T22" fmla="*/ 581 w 644"/>
                <a:gd name="T23" fmla="*/ 321 h 818"/>
                <a:gd name="T24" fmla="*/ 618 w 644"/>
                <a:gd name="T25" fmla="*/ 408 h 818"/>
                <a:gd name="T26" fmla="*/ 639 w 644"/>
                <a:gd name="T27" fmla="*/ 509 h 818"/>
                <a:gd name="T28" fmla="*/ 644 w 644"/>
                <a:gd name="T29" fmla="*/ 626 h 818"/>
                <a:gd name="T30" fmla="*/ 629 w 644"/>
                <a:gd name="T31" fmla="*/ 759 h 818"/>
                <a:gd name="T32" fmla="*/ 619 w 644"/>
                <a:gd name="T33" fmla="*/ 750 h 818"/>
                <a:gd name="T34" fmla="*/ 595 w 644"/>
                <a:gd name="T35" fmla="*/ 724 h 818"/>
                <a:gd name="T36" fmla="*/ 557 w 644"/>
                <a:gd name="T37" fmla="*/ 686 h 818"/>
                <a:gd name="T38" fmla="*/ 512 w 644"/>
                <a:gd name="T39" fmla="*/ 636 h 818"/>
                <a:gd name="T40" fmla="*/ 462 w 644"/>
                <a:gd name="T41" fmla="*/ 579 h 818"/>
                <a:gd name="T42" fmla="*/ 411 w 644"/>
                <a:gd name="T43" fmla="*/ 518 h 818"/>
                <a:gd name="T44" fmla="*/ 364 w 644"/>
                <a:gd name="T45" fmla="*/ 456 h 818"/>
                <a:gd name="T46" fmla="*/ 325 w 644"/>
                <a:gd name="T47" fmla="*/ 395 h 818"/>
                <a:gd name="T48" fmla="*/ 296 w 644"/>
                <a:gd name="T49" fmla="*/ 340 h 818"/>
                <a:gd name="T50" fmla="*/ 301 w 644"/>
                <a:gd name="T51" fmla="*/ 355 h 818"/>
                <a:gd name="T52" fmla="*/ 314 w 644"/>
                <a:gd name="T53" fmla="*/ 393 h 818"/>
                <a:gd name="T54" fmla="*/ 337 w 644"/>
                <a:gd name="T55" fmla="*/ 449 h 818"/>
                <a:gd name="T56" fmla="*/ 367 w 644"/>
                <a:gd name="T57" fmla="*/ 518 h 818"/>
                <a:gd name="T58" fmla="*/ 402 w 644"/>
                <a:gd name="T59" fmla="*/ 593 h 818"/>
                <a:gd name="T60" fmla="*/ 444 w 644"/>
                <a:gd name="T61" fmla="*/ 669 h 818"/>
                <a:gd name="T62" fmla="*/ 491 w 644"/>
                <a:gd name="T63" fmla="*/ 738 h 818"/>
                <a:gd name="T64" fmla="*/ 541 w 644"/>
                <a:gd name="T65" fmla="*/ 796 h 818"/>
                <a:gd name="T66" fmla="*/ 566 w 644"/>
                <a:gd name="T67" fmla="*/ 817 h 818"/>
                <a:gd name="T68" fmla="*/ 549 w 644"/>
                <a:gd name="T69" fmla="*/ 814 h 818"/>
                <a:gd name="T70" fmla="*/ 517 w 644"/>
                <a:gd name="T71" fmla="*/ 806 h 818"/>
                <a:gd name="T72" fmla="*/ 475 w 644"/>
                <a:gd name="T73" fmla="*/ 792 h 818"/>
                <a:gd name="T74" fmla="*/ 423 w 644"/>
                <a:gd name="T75" fmla="*/ 770 h 818"/>
                <a:gd name="T76" fmla="*/ 365 w 644"/>
                <a:gd name="T77" fmla="*/ 738 h 818"/>
                <a:gd name="T78" fmla="*/ 303 w 644"/>
                <a:gd name="T79" fmla="*/ 698 h 818"/>
                <a:gd name="T80" fmla="*/ 241 w 644"/>
                <a:gd name="T81" fmla="*/ 644 h 818"/>
                <a:gd name="T82" fmla="*/ 180 w 644"/>
                <a:gd name="T83" fmla="*/ 579 h 818"/>
                <a:gd name="T84" fmla="*/ 125 w 644"/>
                <a:gd name="T85" fmla="*/ 497 h 818"/>
                <a:gd name="T86" fmla="*/ 75 w 644"/>
                <a:gd name="T87" fmla="*/ 401 h 818"/>
                <a:gd name="T88" fmla="*/ 37 w 644"/>
                <a:gd name="T89" fmla="*/ 287 h 818"/>
                <a:gd name="T90" fmla="*/ 11 w 644"/>
                <a:gd name="T91" fmla="*/ 153 h 818"/>
                <a:gd name="T92" fmla="*/ 0 w 644"/>
                <a:gd name="T93" fmla="*/ 0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44" h="818">
                  <a:moveTo>
                    <a:pt x="0" y="0"/>
                  </a:moveTo>
                  <a:lnTo>
                    <a:pt x="3" y="0"/>
                  </a:lnTo>
                  <a:lnTo>
                    <a:pt x="9" y="0"/>
                  </a:lnTo>
                  <a:lnTo>
                    <a:pt x="20" y="1"/>
                  </a:lnTo>
                  <a:lnTo>
                    <a:pt x="34" y="3"/>
                  </a:lnTo>
                  <a:lnTo>
                    <a:pt x="53" y="4"/>
                  </a:lnTo>
                  <a:lnTo>
                    <a:pt x="74" y="8"/>
                  </a:lnTo>
                  <a:lnTo>
                    <a:pt x="97" y="12"/>
                  </a:lnTo>
                  <a:lnTo>
                    <a:pt x="123" y="17"/>
                  </a:lnTo>
                  <a:lnTo>
                    <a:pt x="152" y="24"/>
                  </a:lnTo>
                  <a:lnTo>
                    <a:pt x="182" y="30"/>
                  </a:lnTo>
                  <a:lnTo>
                    <a:pt x="214" y="41"/>
                  </a:lnTo>
                  <a:lnTo>
                    <a:pt x="246" y="51"/>
                  </a:lnTo>
                  <a:lnTo>
                    <a:pt x="280" y="64"/>
                  </a:lnTo>
                  <a:lnTo>
                    <a:pt x="313" y="78"/>
                  </a:lnTo>
                  <a:lnTo>
                    <a:pt x="347" y="96"/>
                  </a:lnTo>
                  <a:lnTo>
                    <a:pt x="381" y="114"/>
                  </a:lnTo>
                  <a:lnTo>
                    <a:pt x="414" y="136"/>
                  </a:lnTo>
                  <a:lnTo>
                    <a:pt x="447" y="160"/>
                  </a:lnTo>
                  <a:lnTo>
                    <a:pt x="477" y="186"/>
                  </a:lnTo>
                  <a:lnTo>
                    <a:pt x="507" y="216"/>
                  </a:lnTo>
                  <a:lnTo>
                    <a:pt x="534" y="247"/>
                  </a:lnTo>
                  <a:lnTo>
                    <a:pt x="559" y="283"/>
                  </a:lnTo>
                  <a:lnTo>
                    <a:pt x="581" y="321"/>
                  </a:lnTo>
                  <a:lnTo>
                    <a:pt x="601" y="363"/>
                  </a:lnTo>
                  <a:lnTo>
                    <a:pt x="618" y="408"/>
                  </a:lnTo>
                  <a:lnTo>
                    <a:pt x="630" y="457"/>
                  </a:lnTo>
                  <a:lnTo>
                    <a:pt x="639" y="509"/>
                  </a:lnTo>
                  <a:lnTo>
                    <a:pt x="644" y="565"/>
                  </a:lnTo>
                  <a:lnTo>
                    <a:pt x="644" y="626"/>
                  </a:lnTo>
                  <a:lnTo>
                    <a:pt x="639" y="691"/>
                  </a:lnTo>
                  <a:lnTo>
                    <a:pt x="629" y="759"/>
                  </a:lnTo>
                  <a:lnTo>
                    <a:pt x="626" y="757"/>
                  </a:lnTo>
                  <a:lnTo>
                    <a:pt x="619" y="750"/>
                  </a:lnTo>
                  <a:lnTo>
                    <a:pt x="609" y="740"/>
                  </a:lnTo>
                  <a:lnTo>
                    <a:pt x="595" y="724"/>
                  </a:lnTo>
                  <a:lnTo>
                    <a:pt x="578" y="707"/>
                  </a:lnTo>
                  <a:lnTo>
                    <a:pt x="557" y="686"/>
                  </a:lnTo>
                  <a:lnTo>
                    <a:pt x="536" y="661"/>
                  </a:lnTo>
                  <a:lnTo>
                    <a:pt x="512" y="636"/>
                  </a:lnTo>
                  <a:lnTo>
                    <a:pt x="487" y="609"/>
                  </a:lnTo>
                  <a:lnTo>
                    <a:pt x="462" y="579"/>
                  </a:lnTo>
                  <a:lnTo>
                    <a:pt x="436" y="548"/>
                  </a:lnTo>
                  <a:lnTo>
                    <a:pt x="411" y="518"/>
                  </a:lnTo>
                  <a:lnTo>
                    <a:pt x="388" y="487"/>
                  </a:lnTo>
                  <a:lnTo>
                    <a:pt x="364" y="456"/>
                  </a:lnTo>
                  <a:lnTo>
                    <a:pt x="343" y="425"/>
                  </a:lnTo>
                  <a:lnTo>
                    <a:pt x="325" y="395"/>
                  </a:lnTo>
                  <a:lnTo>
                    <a:pt x="309" y="368"/>
                  </a:lnTo>
                  <a:lnTo>
                    <a:pt x="296" y="340"/>
                  </a:lnTo>
                  <a:lnTo>
                    <a:pt x="297" y="344"/>
                  </a:lnTo>
                  <a:lnTo>
                    <a:pt x="301" y="355"/>
                  </a:lnTo>
                  <a:lnTo>
                    <a:pt x="307" y="372"/>
                  </a:lnTo>
                  <a:lnTo>
                    <a:pt x="314" y="393"/>
                  </a:lnTo>
                  <a:lnTo>
                    <a:pt x="325" y="419"/>
                  </a:lnTo>
                  <a:lnTo>
                    <a:pt x="337" y="449"/>
                  </a:lnTo>
                  <a:lnTo>
                    <a:pt x="351" y="483"/>
                  </a:lnTo>
                  <a:lnTo>
                    <a:pt x="367" y="518"/>
                  </a:lnTo>
                  <a:lnTo>
                    <a:pt x="384" y="555"/>
                  </a:lnTo>
                  <a:lnTo>
                    <a:pt x="402" y="593"/>
                  </a:lnTo>
                  <a:lnTo>
                    <a:pt x="422" y="631"/>
                  </a:lnTo>
                  <a:lnTo>
                    <a:pt x="444" y="669"/>
                  </a:lnTo>
                  <a:lnTo>
                    <a:pt x="466" y="704"/>
                  </a:lnTo>
                  <a:lnTo>
                    <a:pt x="491" y="738"/>
                  </a:lnTo>
                  <a:lnTo>
                    <a:pt x="516" y="768"/>
                  </a:lnTo>
                  <a:lnTo>
                    <a:pt x="541" y="796"/>
                  </a:lnTo>
                  <a:lnTo>
                    <a:pt x="568" y="818"/>
                  </a:lnTo>
                  <a:lnTo>
                    <a:pt x="566" y="817"/>
                  </a:lnTo>
                  <a:lnTo>
                    <a:pt x="559" y="816"/>
                  </a:lnTo>
                  <a:lnTo>
                    <a:pt x="549" y="814"/>
                  </a:lnTo>
                  <a:lnTo>
                    <a:pt x="536" y="810"/>
                  </a:lnTo>
                  <a:lnTo>
                    <a:pt x="517" y="806"/>
                  </a:lnTo>
                  <a:lnTo>
                    <a:pt x="498" y="800"/>
                  </a:lnTo>
                  <a:lnTo>
                    <a:pt x="475" y="792"/>
                  </a:lnTo>
                  <a:lnTo>
                    <a:pt x="449" y="781"/>
                  </a:lnTo>
                  <a:lnTo>
                    <a:pt x="423" y="770"/>
                  </a:lnTo>
                  <a:lnTo>
                    <a:pt x="394" y="755"/>
                  </a:lnTo>
                  <a:lnTo>
                    <a:pt x="365" y="738"/>
                  </a:lnTo>
                  <a:lnTo>
                    <a:pt x="334" y="720"/>
                  </a:lnTo>
                  <a:lnTo>
                    <a:pt x="303" y="698"/>
                  </a:lnTo>
                  <a:lnTo>
                    <a:pt x="271" y="673"/>
                  </a:lnTo>
                  <a:lnTo>
                    <a:pt x="241" y="644"/>
                  </a:lnTo>
                  <a:lnTo>
                    <a:pt x="210" y="613"/>
                  </a:lnTo>
                  <a:lnTo>
                    <a:pt x="180" y="579"/>
                  </a:lnTo>
                  <a:lnTo>
                    <a:pt x="151" y="539"/>
                  </a:lnTo>
                  <a:lnTo>
                    <a:pt x="125" y="497"/>
                  </a:lnTo>
                  <a:lnTo>
                    <a:pt x="98" y="452"/>
                  </a:lnTo>
                  <a:lnTo>
                    <a:pt x="75" y="401"/>
                  </a:lnTo>
                  <a:lnTo>
                    <a:pt x="54" y="346"/>
                  </a:lnTo>
                  <a:lnTo>
                    <a:pt x="37" y="287"/>
                  </a:lnTo>
                  <a:lnTo>
                    <a:pt x="21" y="222"/>
                  </a:lnTo>
                  <a:lnTo>
                    <a:pt x="11" y="153"/>
                  </a:lnTo>
                  <a:lnTo>
                    <a:pt x="3" y="7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8"/>
            <p:cNvSpPr/>
            <p:nvPr/>
          </p:nvSpPr>
          <p:spPr bwMode="auto">
            <a:xfrm>
              <a:off x="7610475" y="1089025"/>
              <a:ext cx="1238250" cy="1084263"/>
            </a:xfrm>
            <a:custGeom>
              <a:avLst/>
              <a:gdLst>
                <a:gd name="T0" fmla="*/ 780 w 780"/>
                <a:gd name="T1" fmla="*/ 3 h 683"/>
                <a:gd name="T2" fmla="*/ 780 w 780"/>
                <a:gd name="T3" fmla="*/ 22 h 683"/>
                <a:gd name="T4" fmla="*/ 779 w 780"/>
                <a:gd name="T5" fmla="*/ 58 h 683"/>
                <a:gd name="T6" fmla="*/ 773 w 780"/>
                <a:gd name="T7" fmla="*/ 107 h 683"/>
                <a:gd name="T8" fmla="*/ 764 w 780"/>
                <a:gd name="T9" fmla="*/ 166 h 683"/>
                <a:gd name="T10" fmla="*/ 749 w 780"/>
                <a:gd name="T11" fmla="*/ 233 h 683"/>
                <a:gd name="T12" fmla="*/ 726 w 780"/>
                <a:gd name="T13" fmla="*/ 305 h 683"/>
                <a:gd name="T14" fmla="*/ 695 w 780"/>
                <a:gd name="T15" fmla="*/ 378 h 683"/>
                <a:gd name="T16" fmla="*/ 653 w 780"/>
                <a:gd name="T17" fmla="*/ 450 h 683"/>
                <a:gd name="T18" fmla="*/ 599 w 780"/>
                <a:gd name="T19" fmla="*/ 517 h 683"/>
                <a:gd name="T20" fmla="*/ 532 w 780"/>
                <a:gd name="T21" fmla="*/ 576 h 683"/>
                <a:gd name="T22" fmla="*/ 451 w 780"/>
                <a:gd name="T23" fmla="*/ 626 h 683"/>
                <a:gd name="T24" fmla="*/ 354 w 780"/>
                <a:gd name="T25" fmla="*/ 661 h 683"/>
                <a:gd name="T26" fmla="*/ 239 w 780"/>
                <a:gd name="T27" fmla="*/ 681 h 683"/>
                <a:gd name="T28" fmla="*/ 120 w 780"/>
                <a:gd name="T29" fmla="*/ 682 h 683"/>
                <a:gd name="T30" fmla="*/ 64 w 780"/>
                <a:gd name="T31" fmla="*/ 674 h 683"/>
                <a:gd name="T32" fmla="*/ 81 w 780"/>
                <a:gd name="T33" fmla="*/ 655 h 683"/>
                <a:gd name="T34" fmla="*/ 111 w 780"/>
                <a:gd name="T35" fmla="*/ 622 h 683"/>
                <a:gd name="T36" fmla="*/ 153 w 780"/>
                <a:gd name="T37" fmla="*/ 576 h 683"/>
                <a:gd name="T38" fmla="*/ 204 w 780"/>
                <a:gd name="T39" fmla="*/ 525 h 683"/>
                <a:gd name="T40" fmla="*/ 259 w 780"/>
                <a:gd name="T41" fmla="*/ 471 h 683"/>
                <a:gd name="T42" fmla="*/ 318 w 780"/>
                <a:gd name="T43" fmla="*/ 418 h 683"/>
                <a:gd name="T44" fmla="*/ 377 w 780"/>
                <a:gd name="T45" fmla="*/ 370 h 683"/>
                <a:gd name="T46" fmla="*/ 433 w 780"/>
                <a:gd name="T47" fmla="*/ 332 h 683"/>
                <a:gd name="T48" fmla="*/ 455 w 780"/>
                <a:gd name="T49" fmla="*/ 319 h 683"/>
                <a:gd name="T50" fmla="*/ 429 w 780"/>
                <a:gd name="T51" fmla="*/ 330 h 683"/>
                <a:gd name="T52" fmla="*/ 382 w 780"/>
                <a:gd name="T53" fmla="*/ 351 h 683"/>
                <a:gd name="T54" fmla="*/ 320 w 780"/>
                <a:gd name="T55" fmla="*/ 381 h 683"/>
                <a:gd name="T56" fmla="*/ 250 w 780"/>
                <a:gd name="T57" fmla="*/ 419 h 683"/>
                <a:gd name="T58" fmla="*/ 176 w 780"/>
                <a:gd name="T59" fmla="*/ 462 h 683"/>
                <a:gd name="T60" fmla="*/ 107 w 780"/>
                <a:gd name="T61" fmla="*/ 511 h 683"/>
                <a:gd name="T62" fmla="*/ 46 w 780"/>
                <a:gd name="T63" fmla="*/ 564 h 683"/>
                <a:gd name="T64" fmla="*/ 0 w 780"/>
                <a:gd name="T65" fmla="*/ 619 h 683"/>
                <a:gd name="T66" fmla="*/ 1 w 780"/>
                <a:gd name="T67" fmla="*/ 611 h 683"/>
                <a:gd name="T68" fmla="*/ 5 w 780"/>
                <a:gd name="T69" fmla="*/ 586 h 683"/>
                <a:gd name="T70" fmla="*/ 14 w 780"/>
                <a:gd name="T71" fmla="*/ 548 h 683"/>
                <a:gd name="T72" fmla="*/ 28 w 780"/>
                <a:gd name="T73" fmla="*/ 499 h 683"/>
                <a:gd name="T74" fmla="*/ 51 w 780"/>
                <a:gd name="T75" fmla="*/ 442 h 683"/>
                <a:gd name="T76" fmla="*/ 83 w 780"/>
                <a:gd name="T77" fmla="*/ 380 h 683"/>
                <a:gd name="T78" fmla="*/ 125 w 780"/>
                <a:gd name="T79" fmla="*/ 314 h 683"/>
                <a:gd name="T80" fmla="*/ 182 w 780"/>
                <a:gd name="T81" fmla="*/ 249 h 683"/>
                <a:gd name="T82" fmla="*/ 251 w 780"/>
                <a:gd name="T83" fmla="*/ 186 h 683"/>
                <a:gd name="T84" fmla="*/ 336 w 780"/>
                <a:gd name="T85" fmla="*/ 127 h 683"/>
                <a:gd name="T86" fmla="*/ 438 w 780"/>
                <a:gd name="T87" fmla="*/ 77 h 683"/>
                <a:gd name="T88" fmla="*/ 560 w 780"/>
                <a:gd name="T89" fmla="*/ 37 h 683"/>
                <a:gd name="T90" fmla="*/ 701 w 780"/>
                <a:gd name="T91" fmla="*/ 9 h 6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0" h="683">
                  <a:moveTo>
                    <a:pt x="780" y="0"/>
                  </a:moveTo>
                  <a:lnTo>
                    <a:pt x="780" y="3"/>
                  </a:lnTo>
                  <a:lnTo>
                    <a:pt x="780" y="10"/>
                  </a:lnTo>
                  <a:lnTo>
                    <a:pt x="780" y="22"/>
                  </a:lnTo>
                  <a:lnTo>
                    <a:pt x="780" y="38"/>
                  </a:lnTo>
                  <a:lnTo>
                    <a:pt x="779" y="58"/>
                  </a:lnTo>
                  <a:lnTo>
                    <a:pt x="776" y="81"/>
                  </a:lnTo>
                  <a:lnTo>
                    <a:pt x="773" y="107"/>
                  </a:lnTo>
                  <a:lnTo>
                    <a:pt x="769" y="136"/>
                  </a:lnTo>
                  <a:lnTo>
                    <a:pt x="764" y="166"/>
                  </a:lnTo>
                  <a:lnTo>
                    <a:pt x="758" y="199"/>
                  </a:lnTo>
                  <a:lnTo>
                    <a:pt x="749" y="233"/>
                  </a:lnTo>
                  <a:lnTo>
                    <a:pt x="738" y="268"/>
                  </a:lnTo>
                  <a:lnTo>
                    <a:pt x="726" y="305"/>
                  </a:lnTo>
                  <a:lnTo>
                    <a:pt x="712" y="342"/>
                  </a:lnTo>
                  <a:lnTo>
                    <a:pt x="695" y="378"/>
                  </a:lnTo>
                  <a:lnTo>
                    <a:pt x="675" y="414"/>
                  </a:lnTo>
                  <a:lnTo>
                    <a:pt x="653" y="450"/>
                  </a:lnTo>
                  <a:lnTo>
                    <a:pt x="628" y="484"/>
                  </a:lnTo>
                  <a:lnTo>
                    <a:pt x="599" y="517"/>
                  </a:lnTo>
                  <a:lnTo>
                    <a:pt x="568" y="547"/>
                  </a:lnTo>
                  <a:lnTo>
                    <a:pt x="532" y="576"/>
                  </a:lnTo>
                  <a:lnTo>
                    <a:pt x="495" y="602"/>
                  </a:lnTo>
                  <a:lnTo>
                    <a:pt x="451" y="626"/>
                  </a:lnTo>
                  <a:lnTo>
                    <a:pt x="406" y="645"/>
                  </a:lnTo>
                  <a:lnTo>
                    <a:pt x="354" y="661"/>
                  </a:lnTo>
                  <a:lnTo>
                    <a:pt x="299" y="673"/>
                  </a:lnTo>
                  <a:lnTo>
                    <a:pt x="239" y="681"/>
                  </a:lnTo>
                  <a:lnTo>
                    <a:pt x="175" y="683"/>
                  </a:lnTo>
                  <a:lnTo>
                    <a:pt x="120" y="682"/>
                  </a:lnTo>
                  <a:lnTo>
                    <a:pt x="61" y="677"/>
                  </a:lnTo>
                  <a:lnTo>
                    <a:pt x="64" y="674"/>
                  </a:lnTo>
                  <a:lnTo>
                    <a:pt x="70" y="666"/>
                  </a:lnTo>
                  <a:lnTo>
                    <a:pt x="81" y="655"/>
                  </a:lnTo>
                  <a:lnTo>
                    <a:pt x="94" y="640"/>
                  </a:lnTo>
                  <a:lnTo>
                    <a:pt x="111" y="622"/>
                  </a:lnTo>
                  <a:lnTo>
                    <a:pt x="131" y="600"/>
                  </a:lnTo>
                  <a:lnTo>
                    <a:pt x="153" y="576"/>
                  </a:lnTo>
                  <a:lnTo>
                    <a:pt x="178" y="551"/>
                  </a:lnTo>
                  <a:lnTo>
                    <a:pt x="204" y="525"/>
                  </a:lnTo>
                  <a:lnTo>
                    <a:pt x="231" y="499"/>
                  </a:lnTo>
                  <a:lnTo>
                    <a:pt x="259" y="471"/>
                  </a:lnTo>
                  <a:lnTo>
                    <a:pt x="289" y="444"/>
                  </a:lnTo>
                  <a:lnTo>
                    <a:pt x="318" y="418"/>
                  </a:lnTo>
                  <a:lnTo>
                    <a:pt x="348" y="394"/>
                  </a:lnTo>
                  <a:lnTo>
                    <a:pt x="377" y="370"/>
                  </a:lnTo>
                  <a:lnTo>
                    <a:pt x="406" y="349"/>
                  </a:lnTo>
                  <a:lnTo>
                    <a:pt x="433" y="332"/>
                  </a:lnTo>
                  <a:lnTo>
                    <a:pt x="459" y="318"/>
                  </a:lnTo>
                  <a:lnTo>
                    <a:pt x="455" y="319"/>
                  </a:lnTo>
                  <a:lnTo>
                    <a:pt x="445" y="323"/>
                  </a:lnTo>
                  <a:lnTo>
                    <a:pt x="429" y="330"/>
                  </a:lnTo>
                  <a:lnTo>
                    <a:pt x="408" y="340"/>
                  </a:lnTo>
                  <a:lnTo>
                    <a:pt x="382" y="351"/>
                  </a:lnTo>
                  <a:lnTo>
                    <a:pt x="352" y="365"/>
                  </a:lnTo>
                  <a:lnTo>
                    <a:pt x="320" y="381"/>
                  </a:lnTo>
                  <a:lnTo>
                    <a:pt x="285" y="399"/>
                  </a:lnTo>
                  <a:lnTo>
                    <a:pt x="250" y="419"/>
                  </a:lnTo>
                  <a:lnTo>
                    <a:pt x="213" y="440"/>
                  </a:lnTo>
                  <a:lnTo>
                    <a:pt x="176" y="462"/>
                  </a:lnTo>
                  <a:lnTo>
                    <a:pt x="141" y="486"/>
                  </a:lnTo>
                  <a:lnTo>
                    <a:pt x="107" y="511"/>
                  </a:lnTo>
                  <a:lnTo>
                    <a:pt x="74" y="537"/>
                  </a:lnTo>
                  <a:lnTo>
                    <a:pt x="46" y="564"/>
                  </a:lnTo>
                  <a:lnTo>
                    <a:pt x="21" y="592"/>
                  </a:lnTo>
                  <a:lnTo>
                    <a:pt x="0" y="619"/>
                  </a:lnTo>
                  <a:lnTo>
                    <a:pt x="0" y="618"/>
                  </a:lnTo>
                  <a:lnTo>
                    <a:pt x="1" y="611"/>
                  </a:lnTo>
                  <a:lnTo>
                    <a:pt x="2" y="601"/>
                  </a:lnTo>
                  <a:lnTo>
                    <a:pt x="5" y="586"/>
                  </a:lnTo>
                  <a:lnTo>
                    <a:pt x="9" y="568"/>
                  </a:lnTo>
                  <a:lnTo>
                    <a:pt x="14" y="548"/>
                  </a:lnTo>
                  <a:lnTo>
                    <a:pt x="21" y="525"/>
                  </a:lnTo>
                  <a:lnTo>
                    <a:pt x="28" y="499"/>
                  </a:lnTo>
                  <a:lnTo>
                    <a:pt x="39" y="471"/>
                  </a:lnTo>
                  <a:lnTo>
                    <a:pt x="51" y="442"/>
                  </a:lnTo>
                  <a:lnTo>
                    <a:pt x="65" y="411"/>
                  </a:lnTo>
                  <a:lnTo>
                    <a:pt x="83" y="380"/>
                  </a:lnTo>
                  <a:lnTo>
                    <a:pt x="103" y="347"/>
                  </a:lnTo>
                  <a:lnTo>
                    <a:pt x="125" y="314"/>
                  </a:lnTo>
                  <a:lnTo>
                    <a:pt x="152" y="281"/>
                  </a:lnTo>
                  <a:lnTo>
                    <a:pt x="182" y="249"/>
                  </a:lnTo>
                  <a:lnTo>
                    <a:pt x="214" y="217"/>
                  </a:lnTo>
                  <a:lnTo>
                    <a:pt x="251" y="186"/>
                  </a:lnTo>
                  <a:lnTo>
                    <a:pt x="292" y="156"/>
                  </a:lnTo>
                  <a:lnTo>
                    <a:pt x="336" y="127"/>
                  </a:lnTo>
                  <a:lnTo>
                    <a:pt x="385" y="101"/>
                  </a:lnTo>
                  <a:lnTo>
                    <a:pt x="438" y="77"/>
                  </a:lnTo>
                  <a:lnTo>
                    <a:pt x="496" y="55"/>
                  </a:lnTo>
                  <a:lnTo>
                    <a:pt x="560" y="37"/>
                  </a:lnTo>
                  <a:lnTo>
                    <a:pt x="628" y="21"/>
                  </a:lnTo>
                  <a:lnTo>
                    <a:pt x="701" y="9"/>
                  </a:lnTo>
                  <a:lnTo>
                    <a:pt x="78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9"/>
            <p:cNvSpPr/>
            <p:nvPr/>
          </p:nvSpPr>
          <p:spPr bwMode="auto">
            <a:xfrm>
              <a:off x="2890838" y="3619500"/>
              <a:ext cx="1244600" cy="601663"/>
            </a:xfrm>
            <a:custGeom>
              <a:avLst/>
              <a:gdLst>
                <a:gd name="T0" fmla="*/ 458 w 784"/>
                <a:gd name="T1" fmla="*/ 2 h 379"/>
                <a:gd name="T2" fmla="*/ 546 w 784"/>
                <a:gd name="T3" fmla="*/ 21 h 379"/>
                <a:gd name="T4" fmla="*/ 636 w 784"/>
                <a:gd name="T5" fmla="*/ 65 h 379"/>
                <a:gd name="T6" fmla="*/ 728 w 784"/>
                <a:gd name="T7" fmla="*/ 135 h 379"/>
                <a:gd name="T8" fmla="*/ 771 w 784"/>
                <a:gd name="T9" fmla="*/ 182 h 379"/>
                <a:gd name="T10" fmla="*/ 743 w 784"/>
                <a:gd name="T11" fmla="*/ 185 h 379"/>
                <a:gd name="T12" fmla="*/ 695 w 784"/>
                <a:gd name="T13" fmla="*/ 192 h 379"/>
                <a:gd name="T14" fmla="*/ 631 w 784"/>
                <a:gd name="T15" fmla="*/ 198 h 379"/>
                <a:gd name="T16" fmla="*/ 557 w 784"/>
                <a:gd name="T17" fmla="*/ 203 h 379"/>
                <a:gd name="T18" fmla="*/ 483 w 784"/>
                <a:gd name="T19" fmla="*/ 205 h 379"/>
                <a:gd name="T20" fmla="*/ 413 w 784"/>
                <a:gd name="T21" fmla="*/ 202 h 379"/>
                <a:gd name="T22" fmla="*/ 354 w 784"/>
                <a:gd name="T23" fmla="*/ 194 h 379"/>
                <a:gd name="T24" fmla="*/ 368 w 784"/>
                <a:gd name="T25" fmla="*/ 198 h 379"/>
                <a:gd name="T26" fmla="*/ 402 w 784"/>
                <a:gd name="T27" fmla="*/ 209 h 379"/>
                <a:gd name="T28" fmla="*/ 453 w 784"/>
                <a:gd name="T29" fmla="*/ 222 h 379"/>
                <a:gd name="T30" fmla="*/ 515 w 784"/>
                <a:gd name="T31" fmla="*/ 237 h 379"/>
                <a:gd name="T32" fmla="*/ 585 w 784"/>
                <a:gd name="T33" fmla="*/ 249 h 379"/>
                <a:gd name="T34" fmla="*/ 657 w 784"/>
                <a:gd name="T35" fmla="*/ 257 h 379"/>
                <a:gd name="T36" fmla="*/ 725 w 784"/>
                <a:gd name="T37" fmla="*/ 257 h 379"/>
                <a:gd name="T38" fmla="*/ 784 w 784"/>
                <a:gd name="T39" fmla="*/ 247 h 379"/>
                <a:gd name="T40" fmla="*/ 775 w 784"/>
                <a:gd name="T41" fmla="*/ 256 h 379"/>
                <a:gd name="T42" fmla="*/ 747 w 784"/>
                <a:gd name="T43" fmla="*/ 277 h 379"/>
                <a:gd name="T44" fmla="*/ 703 w 784"/>
                <a:gd name="T45" fmla="*/ 305 h 379"/>
                <a:gd name="T46" fmla="*/ 644 w 784"/>
                <a:gd name="T47" fmla="*/ 336 h 379"/>
                <a:gd name="T48" fmla="*/ 569 w 784"/>
                <a:gd name="T49" fmla="*/ 362 h 379"/>
                <a:gd name="T50" fmla="*/ 480 w 784"/>
                <a:gd name="T51" fmla="*/ 377 h 379"/>
                <a:gd name="T52" fmla="*/ 385 w 784"/>
                <a:gd name="T53" fmla="*/ 377 h 379"/>
                <a:gd name="T54" fmla="*/ 285 w 784"/>
                <a:gd name="T55" fmla="*/ 360 h 379"/>
                <a:gd name="T56" fmla="*/ 178 w 784"/>
                <a:gd name="T57" fmla="*/ 324 h 379"/>
                <a:gd name="T58" fmla="*/ 61 w 784"/>
                <a:gd name="T59" fmla="*/ 261 h 379"/>
                <a:gd name="T60" fmla="*/ 2 w 784"/>
                <a:gd name="T61" fmla="*/ 218 h 379"/>
                <a:gd name="T62" fmla="*/ 18 w 784"/>
                <a:gd name="T63" fmla="*/ 199 h 379"/>
                <a:gd name="T64" fmla="*/ 48 w 784"/>
                <a:gd name="T65" fmla="*/ 169 h 379"/>
                <a:gd name="T66" fmla="*/ 91 w 784"/>
                <a:gd name="T67" fmla="*/ 130 h 379"/>
                <a:gd name="T68" fmla="*/ 148 w 784"/>
                <a:gd name="T69" fmla="*/ 89 h 379"/>
                <a:gd name="T70" fmla="*/ 213 w 784"/>
                <a:gd name="T71" fmla="*/ 51 h 379"/>
                <a:gd name="T72" fmla="*/ 289 w 784"/>
                <a:gd name="T73" fmla="*/ 20 h 379"/>
                <a:gd name="T74" fmla="*/ 373 w 784"/>
                <a:gd name="T75" fmla="*/ 3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84" h="379">
                  <a:moveTo>
                    <a:pt x="416" y="0"/>
                  </a:moveTo>
                  <a:lnTo>
                    <a:pt x="458" y="2"/>
                  </a:lnTo>
                  <a:lnTo>
                    <a:pt x="501" y="10"/>
                  </a:lnTo>
                  <a:lnTo>
                    <a:pt x="546" y="21"/>
                  </a:lnTo>
                  <a:lnTo>
                    <a:pt x="590" y="40"/>
                  </a:lnTo>
                  <a:lnTo>
                    <a:pt x="636" y="65"/>
                  </a:lnTo>
                  <a:lnTo>
                    <a:pt x="682" y="96"/>
                  </a:lnTo>
                  <a:lnTo>
                    <a:pt x="728" y="135"/>
                  </a:lnTo>
                  <a:lnTo>
                    <a:pt x="775" y="181"/>
                  </a:lnTo>
                  <a:lnTo>
                    <a:pt x="771" y="182"/>
                  </a:lnTo>
                  <a:lnTo>
                    <a:pt x="760" y="184"/>
                  </a:lnTo>
                  <a:lnTo>
                    <a:pt x="743" y="185"/>
                  </a:lnTo>
                  <a:lnTo>
                    <a:pt x="721" y="189"/>
                  </a:lnTo>
                  <a:lnTo>
                    <a:pt x="695" y="192"/>
                  </a:lnTo>
                  <a:lnTo>
                    <a:pt x="663" y="195"/>
                  </a:lnTo>
                  <a:lnTo>
                    <a:pt x="631" y="198"/>
                  </a:lnTo>
                  <a:lnTo>
                    <a:pt x="594" y="201"/>
                  </a:lnTo>
                  <a:lnTo>
                    <a:pt x="557" y="203"/>
                  </a:lnTo>
                  <a:lnTo>
                    <a:pt x="519" y="205"/>
                  </a:lnTo>
                  <a:lnTo>
                    <a:pt x="483" y="205"/>
                  </a:lnTo>
                  <a:lnTo>
                    <a:pt x="447" y="205"/>
                  </a:lnTo>
                  <a:lnTo>
                    <a:pt x="413" y="202"/>
                  </a:lnTo>
                  <a:lnTo>
                    <a:pt x="382" y="199"/>
                  </a:lnTo>
                  <a:lnTo>
                    <a:pt x="354" y="194"/>
                  </a:lnTo>
                  <a:lnTo>
                    <a:pt x="358" y="194"/>
                  </a:lnTo>
                  <a:lnTo>
                    <a:pt x="368" y="198"/>
                  </a:lnTo>
                  <a:lnTo>
                    <a:pt x="382" y="202"/>
                  </a:lnTo>
                  <a:lnTo>
                    <a:pt x="402" y="209"/>
                  </a:lnTo>
                  <a:lnTo>
                    <a:pt x="425" y="215"/>
                  </a:lnTo>
                  <a:lnTo>
                    <a:pt x="453" y="222"/>
                  </a:lnTo>
                  <a:lnTo>
                    <a:pt x="483" y="230"/>
                  </a:lnTo>
                  <a:lnTo>
                    <a:pt x="515" y="237"/>
                  </a:lnTo>
                  <a:lnTo>
                    <a:pt x="550" y="244"/>
                  </a:lnTo>
                  <a:lnTo>
                    <a:pt x="585" y="249"/>
                  </a:lnTo>
                  <a:lnTo>
                    <a:pt x="622" y="254"/>
                  </a:lnTo>
                  <a:lnTo>
                    <a:pt x="657" y="257"/>
                  </a:lnTo>
                  <a:lnTo>
                    <a:pt x="692" y="258"/>
                  </a:lnTo>
                  <a:lnTo>
                    <a:pt x="725" y="257"/>
                  </a:lnTo>
                  <a:lnTo>
                    <a:pt x="755" y="253"/>
                  </a:lnTo>
                  <a:lnTo>
                    <a:pt x="784" y="247"/>
                  </a:lnTo>
                  <a:lnTo>
                    <a:pt x="781" y="249"/>
                  </a:lnTo>
                  <a:lnTo>
                    <a:pt x="775" y="256"/>
                  </a:lnTo>
                  <a:lnTo>
                    <a:pt x="763" y="265"/>
                  </a:lnTo>
                  <a:lnTo>
                    <a:pt x="747" y="277"/>
                  </a:lnTo>
                  <a:lnTo>
                    <a:pt x="728" y="290"/>
                  </a:lnTo>
                  <a:lnTo>
                    <a:pt x="703" y="305"/>
                  </a:lnTo>
                  <a:lnTo>
                    <a:pt x="675" y="321"/>
                  </a:lnTo>
                  <a:lnTo>
                    <a:pt x="644" y="336"/>
                  </a:lnTo>
                  <a:lnTo>
                    <a:pt x="608" y="349"/>
                  </a:lnTo>
                  <a:lnTo>
                    <a:pt x="569" y="362"/>
                  </a:lnTo>
                  <a:lnTo>
                    <a:pt x="526" y="371"/>
                  </a:lnTo>
                  <a:lnTo>
                    <a:pt x="480" y="377"/>
                  </a:lnTo>
                  <a:lnTo>
                    <a:pt x="430" y="379"/>
                  </a:lnTo>
                  <a:lnTo>
                    <a:pt x="385" y="377"/>
                  </a:lnTo>
                  <a:lnTo>
                    <a:pt x="336" y="371"/>
                  </a:lnTo>
                  <a:lnTo>
                    <a:pt x="285" y="360"/>
                  </a:lnTo>
                  <a:lnTo>
                    <a:pt x="233" y="345"/>
                  </a:lnTo>
                  <a:lnTo>
                    <a:pt x="178" y="324"/>
                  </a:lnTo>
                  <a:lnTo>
                    <a:pt x="120" y="296"/>
                  </a:lnTo>
                  <a:lnTo>
                    <a:pt x="61" y="261"/>
                  </a:lnTo>
                  <a:lnTo>
                    <a:pt x="0" y="220"/>
                  </a:lnTo>
                  <a:lnTo>
                    <a:pt x="2" y="218"/>
                  </a:lnTo>
                  <a:lnTo>
                    <a:pt x="8" y="211"/>
                  </a:lnTo>
                  <a:lnTo>
                    <a:pt x="18" y="199"/>
                  </a:lnTo>
                  <a:lnTo>
                    <a:pt x="31" y="186"/>
                  </a:lnTo>
                  <a:lnTo>
                    <a:pt x="48" y="169"/>
                  </a:lnTo>
                  <a:lnTo>
                    <a:pt x="69" y="151"/>
                  </a:lnTo>
                  <a:lnTo>
                    <a:pt x="91" y="130"/>
                  </a:lnTo>
                  <a:lnTo>
                    <a:pt x="119" y="110"/>
                  </a:lnTo>
                  <a:lnTo>
                    <a:pt x="148" y="89"/>
                  </a:lnTo>
                  <a:lnTo>
                    <a:pt x="179" y="70"/>
                  </a:lnTo>
                  <a:lnTo>
                    <a:pt x="213" y="51"/>
                  </a:lnTo>
                  <a:lnTo>
                    <a:pt x="250" y="34"/>
                  </a:lnTo>
                  <a:lnTo>
                    <a:pt x="289" y="20"/>
                  </a:lnTo>
                  <a:lnTo>
                    <a:pt x="330" y="10"/>
                  </a:lnTo>
                  <a:lnTo>
                    <a:pt x="373" y="3"/>
                  </a:lnTo>
                  <a:lnTo>
                    <a:pt x="416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3246438" y="2224088"/>
              <a:ext cx="2749550" cy="1765300"/>
            </a:xfrm>
            <a:custGeom>
              <a:avLst/>
              <a:gdLst>
                <a:gd name="T0" fmla="*/ 684 w 1732"/>
                <a:gd name="T1" fmla="*/ 0 h 1112"/>
                <a:gd name="T2" fmla="*/ 793 w 1732"/>
                <a:gd name="T3" fmla="*/ 9 h 1112"/>
                <a:gd name="T4" fmla="*/ 904 w 1732"/>
                <a:gd name="T5" fmla="*/ 29 h 1112"/>
                <a:gd name="T6" fmla="*/ 1014 w 1732"/>
                <a:gd name="T7" fmla="*/ 59 h 1112"/>
                <a:gd name="T8" fmla="*/ 1124 w 1732"/>
                <a:gd name="T9" fmla="*/ 103 h 1112"/>
                <a:gd name="T10" fmla="*/ 1230 w 1732"/>
                <a:gd name="T11" fmla="*/ 162 h 1112"/>
                <a:gd name="T12" fmla="*/ 1332 w 1732"/>
                <a:gd name="T13" fmla="*/ 238 h 1112"/>
                <a:gd name="T14" fmla="*/ 1429 w 1732"/>
                <a:gd name="T15" fmla="*/ 332 h 1112"/>
                <a:gd name="T16" fmla="*/ 1519 w 1732"/>
                <a:gd name="T17" fmla="*/ 446 h 1112"/>
                <a:gd name="T18" fmla="*/ 1601 w 1732"/>
                <a:gd name="T19" fmla="*/ 581 h 1112"/>
                <a:gd name="T20" fmla="*/ 1671 w 1732"/>
                <a:gd name="T21" fmla="*/ 739 h 1112"/>
                <a:gd name="T22" fmla="*/ 1732 w 1732"/>
                <a:gd name="T23" fmla="*/ 923 h 1112"/>
                <a:gd name="T24" fmla="*/ 1716 w 1732"/>
                <a:gd name="T25" fmla="*/ 917 h 1112"/>
                <a:gd name="T26" fmla="*/ 1675 w 1732"/>
                <a:gd name="T27" fmla="*/ 902 h 1112"/>
                <a:gd name="T28" fmla="*/ 1611 w 1732"/>
                <a:gd name="T29" fmla="*/ 878 h 1112"/>
                <a:gd name="T30" fmla="*/ 1530 w 1732"/>
                <a:gd name="T31" fmla="*/ 848 h 1112"/>
                <a:gd name="T32" fmla="*/ 1434 w 1732"/>
                <a:gd name="T33" fmla="*/ 810 h 1112"/>
                <a:gd name="T34" fmla="*/ 1331 w 1732"/>
                <a:gd name="T35" fmla="*/ 766 h 1112"/>
                <a:gd name="T36" fmla="*/ 1224 w 1732"/>
                <a:gd name="T37" fmla="*/ 717 h 1112"/>
                <a:gd name="T38" fmla="*/ 1115 w 1732"/>
                <a:gd name="T39" fmla="*/ 666 h 1112"/>
                <a:gd name="T40" fmla="*/ 1011 w 1732"/>
                <a:gd name="T41" fmla="*/ 611 h 1112"/>
                <a:gd name="T42" fmla="*/ 917 w 1732"/>
                <a:gd name="T43" fmla="*/ 555 h 1112"/>
                <a:gd name="T44" fmla="*/ 836 w 1732"/>
                <a:gd name="T45" fmla="*/ 498 h 1112"/>
                <a:gd name="T46" fmla="*/ 803 w 1732"/>
                <a:gd name="T47" fmla="*/ 472 h 1112"/>
                <a:gd name="T48" fmla="*/ 823 w 1732"/>
                <a:gd name="T49" fmla="*/ 492 h 1112"/>
                <a:gd name="T50" fmla="*/ 857 w 1732"/>
                <a:gd name="T51" fmla="*/ 527 h 1112"/>
                <a:gd name="T52" fmla="*/ 907 w 1732"/>
                <a:gd name="T53" fmla="*/ 574 h 1112"/>
                <a:gd name="T54" fmla="*/ 970 w 1732"/>
                <a:gd name="T55" fmla="*/ 632 h 1112"/>
                <a:gd name="T56" fmla="*/ 1042 w 1732"/>
                <a:gd name="T57" fmla="*/ 696 h 1112"/>
                <a:gd name="T58" fmla="*/ 1123 w 1732"/>
                <a:gd name="T59" fmla="*/ 764 h 1112"/>
                <a:gd name="T60" fmla="*/ 1210 w 1732"/>
                <a:gd name="T61" fmla="*/ 832 h 1112"/>
                <a:gd name="T62" fmla="*/ 1302 w 1732"/>
                <a:gd name="T63" fmla="*/ 898 h 1112"/>
                <a:gd name="T64" fmla="*/ 1396 w 1732"/>
                <a:gd name="T65" fmla="*/ 958 h 1112"/>
                <a:gd name="T66" fmla="*/ 1492 w 1732"/>
                <a:gd name="T67" fmla="*/ 1010 h 1112"/>
                <a:gd name="T68" fmla="*/ 1585 w 1732"/>
                <a:gd name="T69" fmla="*/ 1050 h 1112"/>
                <a:gd name="T70" fmla="*/ 1675 w 1732"/>
                <a:gd name="T71" fmla="*/ 1074 h 1112"/>
                <a:gd name="T72" fmla="*/ 1661 w 1732"/>
                <a:gd name="T73" fmla="*/ 1078 h 1112"/>
                <a:gd name="T74" fmla="*/ 1620 w 1732"/>
                <a:gd name="T75" fmla="*/ 1088 h 1112"/>
                <a:gd name="T76" fmla="*/ 1557 w 1732"/>
                <a:gd name="T77" fmla="*/ 1099 h 1112"/>
                <a:gd name="T78" fmla="*/ 1472 w 1732"/>
                <a:gd name="T79" fmla="*/ 1109 h 1112"/>
                <a:gd name="T80" fmla="*/ 1370 w 1732"/>
                <a:gd name="T81" fmla="*/ 1112 h 1112"/>
                <a:gd name="T82" fmla="*/ 1272 w 1732"/>
                <a:gd name="T83" fmla="*/ 1109 h 1112"/>
                <a:gd name="T84" fmla="*/ 1165 w 1732"/>
                <a:gd name="T85" fmla="*/ 1097 h 1112"/>
                <a:gd name="T86" fmla="*/ 1049 w 1732"/>
                <a:gd name="T87" fmla="*/ 1073 h 1112"/>
                <a:gd name="T88" fmla="*/ 929 w 1732"/>
                <a:gd name="T89" fmla="*/ 1037 h 1112"/>
                <a:gd name="T90" fmla="*/ 803 w 1732"/>
                <a:gd name="T91" fmla="*/ 985 h 1112"/>
                <a:gd name="T92" fmla="*/ 676 w 1732"/>
                <a:gd name="T93" fmla="*/ 916 h 1112"/>
                <a:gd name="T94" fmla="*/ 547 w 1732"/>
                <a:gd name="T95" fmla="*/ 827 h 1112"/>
                <a:gd name="T96" fmla="*/ 418 w 1732"/>
                <a:gd name="T97" fmla="*/ 716 h 1112"/>
                <a:gd name="T98" fmla="*/ 293 w 1732"/>
                <a:gd name="T99" fmla="*/ 581 h 1112"/>
                <a:gd name="T100" fmla="*/ 171 w 1732"/>
                <a:gd name="T101" fmla="*/ 420 h 1112"/>
                <a:gd name="T102" fmla="*/ 55 w 1732"/>
                <a:gd name="T103" fmla="*/ 230 h 1112"/>
                <a:gd name="T104" fmla="*/ 2 w 1732"/>
                <a:gd name="T105" fmla="*/ 123 h 1112"/>
                <a:gd name="T106" fmla="*/ 28 w 1732"/>
                <a:gd name="T107" fmla="*/ 114 h 1112"/>
                <a:gd name="T108" fmla="*/ 75 w 1732"/>
                <a:gd name="T109" fmla="*/ 95 h 1112"/>
                <a:gd name="T110" fmla="*/ 145 w 1732"/>
                <a:gd name="T111" fmla="*/ 73 h 1112"/>
                <a:gd name="T112" fmla="*/ 230 w 1732"/>
                <a:gd name="T113" fmla="*/ 51 h 1112"/>
                <a:gd name="T114" fmla="*/ 331 w 1732"/>
                <a:gd name="T115" fmla="*/ 29 h 1112"/>
                <a:gd name="T116" fmla="*/ 445 w 1732"/>
                <a:gd name="T117" fmla="*/ 12 h 1112"/>
                <a:gd name="T118" fmla="*/ 566 w 1732"/>
                <a:gd name="T119" fmla="*/ 1 h 1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32" h="1112">
                  <a:moveTo>
                    <a:pt x="631" y="0"/>
                  </a:moveTo>
                  <a:lnTo>
                    <a:pt x="684" y="0"/>
                  </a:lnTo>
                  <a:lnTo>
                    <a:pt x="738" y="4"/>
                  </a:lnTo>
                  <a:lnTo>
                    <a:pt x="793" y="9"/>
                  </a:lnTo>
                  <a:lnTo>
                    <a:pt x="848" y="17"/>
                  </a:lnTo>
                  <a:lnTo>
                    <a:pt x="904" y="29"/>
                  </a:lnTo>
                  <a:lnTo>
                    <a:pt x="959" y="42"/>
                  </a:lnTo>
                  <a:lnTo>
                    <a:pt x="1014" y="59"/>
                  </a:lnTo>
                  <a:lnTo>
                    <a:pt x="1069" y="80"/>
                  </a:lnTo>
                  <a:lnTo>
                    <a:pt x="1124" y="103"/>
                  </a:lnTo>
                  <a:lnTo>
                    <a:pt x="1178" y="131"/>
                  </a:lnTo>
                  <a:lnTo>
                    <a:pt x="1230" y="162"/>
                  </a:lnTo>
                  <a:lnTo>
                    <a:pt x="1282" y="197"/>
                  </a:lnTo>
                  <a:lnTo>
                    <a:pt x="1332" y="238"/>
                  </a:lnTo>
                  <a:lnTo>
                    <a:pt x="1382" y="282"/>
                  </a:lnTo>
                  <a:lnTo>
                    <a:pt x="1429" y="332"/>
                  </a:lnTo>
                  <a:lnTo>
                    <a:pt x="1475" y="386"/>
                  </a:lnTo>
                  <a:lnTo>
                    <a:pt x="1519" y="446"/>
                  </a:lnTo>
                  <a:lnTo>
                    <a:pt x="1560" y="510"/>
                  </a:lnTo>
                  <a:lnTo>
                    <a:pt x="1601" y="581"/>
                  </a:lnTo>
                  <a:lnTo>
                    <a:pt x="1637" y="657"/>
                  </a:lnTo>
                  <a:lnTo>
                    <a:pt x="1671" y="739"/>
                  </a:lnTo>
                  <a:lnTo>
                    <a:pt x="1703" y="827"/>
                  </a:lnTo>
                  <a:lnTo>
                    <a:pt x="1732" y="923"/>
                  </a:lnTo>
                  <a:lnTo>
                    <a:pt x="1728" y="921"/>
                  </a:lnTo>
                  <a:lnTo>
                    <a:pt x="1716" y="917"/>
                  </a:lnTo>
                  <a:lnTo>
                    <a:pt x="1699" y="911"/>
                  </a:lnTo>
                  <a:lnTo>
                    <a:pt x="1675" y="902"/>
                  </a:lnTo>
                  <a:lnTo>
                    <a:pt x="1645" y="891"/>
                  </a:lnTo>
                  <a:lnTo>
                    <a:pt x="1611" y="878"/>
                  </a:lnTo>
                  <a:lnTo>
                    <a:pt x="1572" y="864"/>
                  </a:lnTo>
                  <a:lnTo>
                    <a:pt x="1530" y="848"/>
                  </a:lnTo>
                  <a:lnTo>
                    <a:pt x="1484" y="830"/>
                  </a:lnTo>
                  <a:lnTo>
                    <a:pt x="1434" y="810"/>
                  </a:lnTo>
                  <a:lnTo>
                    <a:pt x="1383" y="788"/>
                  </a:lnTo>
                  <a:lnTo>
                    <a:pt x="1331" y="766"/>
                  </a:lnTo>
                  <a:lnTo>
                    <a:pt x="1277" y="742"/>
                  </a:lnTo>
                  <a:lnTo>
                    <a:pt x="1224" y="717"/>
                  </a:lnTo>
                  <a:lnTo>
                    <a:pt x="1169" y="692"/>
                  </a:lnTo>
                  <a:lnTo>
                    <a:pt x="1115" y="666"/>
                  </a:lnTo>
                  <a:lnTo>
                    <a:pt x="1063" y="639"/>
                  </a:lnTo>
                  <a:lnTo>
                    <a:pt x="1011" y="611"/>
                  </a:lnTo>
                  <a:lnTo>
                    <a:pt x="963" y="584"/>
                  </a:lnTo>
                  <a:lnTo>
                    <a:pt x="917" y="555"/>
                  </a:lnTo>
                  <a:lnTo>
                    <a:pt x="874" y="527"/>
                  </a:lnTo>
                  <a:lnTo>
                    <a:pt x="836" y="498"/>
                  </a:lnTo>
                  <a:lnTo>
                    <a:pt x="802" y="471"/>
                  </a:lnTo>
                  <a:lnTo>
                    <a:pt x="803" y="472"/>
                  </a:lnTo>
                  <a:lnTo>
                    <a:pt x="811" y="480"/>
                  </a:lnTo>
                  <a:lnTo>
                    <a:pt x="823" y="492"/>
                  </a:lnTo>
                  <a:lnTo>
                    <a:pt x="837" y="508"/>
                  </a:lnTo>
                  <a:lnTo>
                    <a:pt x="857" y="527"/>
                  </a:lnTo>
                  <a:lnTo>
                    <a:pt x="881" y="550"/>
                  </a:lnTo>
                  <a:lnTo>
                    <a:pt x="907" y="574"/>
                  </a:lnTo>
                  <a:lnTo>
                    <a:pt x="937" y="602"/>
                  </a:lnTo>
                  <a:lnTo>
                    <a:pt x="970" y="632"/>
                  </a:lnTo>
                  <a:lnTo>
                    <a:pt x="1004" y="663"/>
                  </a:lnTo>
                  <a:lnTo>
                    <a:pt x="1042" y="696"/>
                  </a:lnTo>
                  <a:lnTo>
                    <a:pt x="1081" y="730"/>
                  </a:lnTo>
                  <a:lnTo>
                    <a:pt x="1123" y="764"/>
                  </a:lnTo>
                  <a:lnTo>
                    <a:pt x="1166" y="798"/>
                  </a:lnTo>
                  <a:lnTo>
                    <a:pt x="1210" y="832"/>
                  </a:lnTo>
                  <a:lnTo>
                    <a:pt x="1256" y="866"/>
                  </a:lnTo>
                  <a:lnTo>
                    <a:pt x="1302" y="898"/>
                  </a:lnTo>
                  <a:lnTo>
                    <a:pt x="1349" y="929"/>
                  </a:lnTo>
                  <a:lnTo>
                    <a:pt x="1396" y="958"/>
                  </a:lnTo>
                  <a:lnTo>
                    <a:pt x="1445" y="985"/>
                  </a:lnTo>
                  <a:lnTo>
                    <a:pt x="1492" y="1010"/>
                  </a:lnTo>
                  <a:lnTo>
                    <a:pt x="1539" y="1031"/>
                  </a:lnTo>
                  <a:lnTo>
                    <a:pt x="1585" y="1050"/>
                  </a:lnTo>
                  <a:lnTo>
                    <a:pt x="1631" y="1064"/>
                  </a:lnTo>
                  <a:lnTo>
                    <a:pt x="1675" y="1074"/>
                  </a:lnTo>
                  <a:lnTo>
                    <a:pt x="1671" y="1076"/>
                  </a:lnTo>
                  <a:lnTo>
                    <a:pt x="1661" y="1078"/>
                  </a:lnTo>
                  <a:lnTo>
                    <a:pt x="1644" y="1082"/>
                  </a:lnTo>
                  <a:lnTo>
                    <a:pt x="1620" y="1088"/>
                  </a:lnTo>
                  <a:lnTo>
                    <a:pt x="1591" y="1093"/>
                  </a:lnTo>
                  <a:lnTo>
                    <a:pt x="1557" y="1099"/>
                  </a:lnTo>
                  <a:lnTo>
                    <a:pt x="1518" y="1103"/>
                  </a:lnTo>
                  <a:lnTo>
                    <a:pt x="1472" y="1109"/>
                  </a:lnTo>
                  <a:lnTo>
                    <a:pt x="1424" y="1111"/>
                  </a:lnTo>
                  <a:lnTo>
                    <a:pt x="1370" y="1112"/>
                  </a:lnTo>
                  <a:lnTo>
                    <a:pt x="1323" y="1111"/>
                  </a:lnTo>
                  <a:lnTo>
                    <a:pt x="1272" y="1109"/>
                  </a:lnTo>
                  <a:lnTo>
                    <a:pt x="1220" y="1103"/>
                  </a:lnTo>
                  <a:lnTo>
                    <a:pt x="1165" y="1097"/>
                  </a:lnTo>
                  <a:lnTo>
                    <a:pt x="1108" y="1086"/>
                  </a:lnTo>
                  <a:lnTo>
                    <a:pt x="1049" y="1073"/>
                  </a:lnTo>
                  <a:lnTo>
                    <a:pt x="991" y="1056"/>
                  </a:lnTo>
                  <a:lnTo>
                    <a:pt x="929" y="1037"/>
                  </a:lnTo>
                  <a:lnTo>
                    <a:pt x="867" y="1013"/>
                  </a:lnTo>
                  <a:lnTo>
                    <a:pt x="803" y="985"/>
                  </a:lnTo>
                  <a:lnTo>
                    <a:pt x="741" y="953"/>
                  </a:lnTo>
                  <a:lnTo>
                    <a:pt x="676" y="916"/>
                  </a:lnTo>
                  <a:lnTo>
                    <a:pt x="611" y="874"/>
                  </a:lnTo>
                  <a:lnTo>
                    <a:pt x="547" y="827"/>
                  </a:lnTo>
                  <a:lnTo>
                    <a:pt x="483" y="775"/>
                  </a:lnTo>
                  <a:lnTo>
                    <a:pt x="418" y="716"/>
                  </a:lnTo>
                  <a:lnTo>
                    <a:pt x="356" y="652"/>
                  </a:lnTo>
                  <a:lnTo>
                    <a:pt x="293" y="581"/>
                  </a:lnTo>
                  <a:lnTo>
                    <a:pt x="231" y="504"/>
                  </a:lnTo>
                  <a:lnTo>
                    <a:pt x="171" y="420"/>
                  </a:lnTo>
                  <a:lnTo>
                    <a:pt x="112" y="330"/>
                  </a:lnTo>
                  <a:lnTo>
                    <a:pt x="55" y="230"/>
                  </a:lnTo>
                  <a:lnTo>
                    <a:pt x="0" y="124"/>
                  </a:lnTo>
                  <a:lnTo>
                    <a:pt x="2" y="123"/>
                  </a:lnTo>
                  <a:lnTo>
                    <a:pt x="13" y="119"/>
                  </a:lnTo>
                  <a:lnTo>
                    <a:pt x="28" y="114"/>
                  </a:lnTo>
                  <a:lnTo>
                    <a:pt x="49" y="104"/>
                  </a:lnTo>
                  <a:lnTo>
                    <a:pt x="75" y="95"/>
                  </a:lnTo>
                  <a:lnTo>
                    <a:pt x="108" y="85"/>
                  </a:lnTo>
                  <a:lnTo>
                    <a:pt x="145" y="73"/>
                  </a:lnTo>
                  <a:lnTo>
                    <a:pt x="185" y="63"/>
                  </a:lnTo>
                  <a:lnTo>
                    <a:pt x="230" y="51"/>
                  </a:lnTo>
                  <a:lnTo>
                    <a:pt x="280" y="39"/>
                  </a:lnTo>
                  <a:lnTo>
                    <a:pt x="331" y="29"/>
                  </a:lnTo>
                  <a:lnTo>
                    <a:pt x="386" y="19"/>
                  </a:lnTo>
                  <a:lnTo>
                    <a:pt x="445" y="12"/>
                  </a:lnTo>
                  <a:lnTo>
                    <a:pt x="505" y="5"/>
                  </a:lnTo>
                  <a:lnTo>
                    <a:pt x="566" y="1"/>
                  </a:lnTo>
                  <a:lnTo>
                    <a:pt x="631" y="0"/>
                  </a:ln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1"/>
            <p:cNvSpPr/>
            <p:nvPr/>
          </p:nvSpPr>
          <p:spPr bwMode="auto">
            <a:xfrm>
              <a:off x="3706813" y="4092575"/>
              <a:ext cx="1912938" cy="1011238"/>
            </a:xfrm>
            <a:custGeom>
              <a:avLst/>
              <a:gdLst>
                <a:gd name="T0" fmla="*/ 771 w 1205"/>
                <a:gd name="T1" fmla="*/ 2 h 637"/>
                <a:gd name="T2" fmla="*/ 892 w 1205"/>
                <a:gd name="T3" fmla="*/ 23 h 637"/>
                <a:gd name="T4" fmla="*/ 1023 w 1205"/>
                <a:gd name="T5" fmla="*/ 68 h 637"/>
                <a:gd name="T6" fmla="*/ 1163 w 1205"/>
                <a:gd name="T7" fmla="*/ 137 h 637"/>
                <a:gd name="T8" fmla="*/ 1148 w 1205"/>
                <a:gd name="T9" fmla="*/ 144 h 637"/>
                <a:gd name="T10" fmla="*/ 1112 w 1205"/>
                <a:gd name="T11" fmla="*/ 161 h 637"/>
                <a:gd name="T12" fmla="*/ 1055 w 1205"/>
                <a:gd name="T13" fmla="*/ 185 h 637"/>
                <a:gd name="T14" fmla="*/ 985 w 1205"/>
                <a:gd name="T15" fmla="*/ 216 h 637"/>
                <a:gd name="T16" fmla="*/ 903 w 1205"/>
                <a:gd name="T17" fmla="*/ 248 h 637"/>
                <a:gd name="T18" fmla="*/ 816 w 1205"/>
                <a:gd name="T19" fmla="*/ 280 h 637"/>
                <a:gd name="T20" fmla="*/ 727 w 1205"/>
                <a:gd name="T21" fmla="*/ 309 h 637"/>
                <a:gd name="T22" fmla="*/ 640 w 1205"/>
                <a:gd name="T23" fmla="*/ 332 h 637"/>
                <a:gd name="T24" fmla="*/ 563 w 1205"/>
                <a:gd name="T25" fmla="*/ 347 h 637"/>
                <a:gd name="T26" fmla="*/ 532 w 1205"/>
                <a:gd name="T27" fmla="*/ 350 h 637"/>
                <a:gd name="T28" fmla="*/ 558 w 1205"/>
                <a:gd name="T29" fmla="*/ 350 h 637"/>
                <a:gd name="T30" fmla="*/ 613 w 1205"/>
                <a:gd name="T31" fmla="*/ 350 h 637"/>
                <a:gd name="T32" fmla="*/ 698 w 1205"/>
                <a:gd name="T33" fmla="*/ 348 h 637"/>
                <a:gd name="T34" fmla="*/ 799 w 1205"/>
                <a:gd name="T35" fmla="*/ 341 h 637"/>
                <a:gd name="T36" fmla="*/ 909 w 1205"/>
                <a:gd name="T37" fmla="*/ 328 h 637"/>
                <a:gd name="T38" fmla="*/ 1019 w 1205"/>
                <a:gd name="T39" fmla="*/ 307 h 637"/>
                <a:gd name="T40" fmla="*/ 1121 w 1205"/>
                <a:gd name="T41" fmla="*/ 276 h 637"/>
                <a:gd name="T42" fmla="*/ 1205 w 1205"/>
                <a:gd name="T43" fmla="*/ 233 h 637"/>
                <a:gd name="T44" fmla="*/ 1199 w 1205"/>
                <a:gd name="T45" fmla="*/ 243 h 637"/>
                <a:gd name="T46" fmla="*/ 1181 w 1205"/>
                <a:gd name="T47" fmla="*/ 272 h 637"/>
                <a:gd name="T48" fmla="*/ 1150 w 1205"/>
                <a:gd name="T49" fmla="*/ 314 h 637"/>
                <a:gd name="T50" fmla="*/ 1105 w 1205"/>
                <a:gd name="T51" fmla="*/ 365 h 637"/>
                <a:gd name="T52" fmla="*/ 1047 w 1205"/>
                <a:gd name="T53" fmla="*/ 421 h 637"/>
                <a:gd name="T54" fmla="*/ 974 w 1205"/>
                <a:gd name="T55" fmla="*/ 477 h 637"/>
                <a:gd name="T56" fmla="*/ 886 w 1205"/>
                <a:gd name="T57" fmla="*/ 532 h 637"/>
                <a:gd name="T58" fmla="*/ 783 w 1205"/>
                <a:gd name="T59" fmla="*/ 580 h 637"/>
                <a:gd name="T60" fmla="*/ 664 w 1205"/>
                <a:gd name="T61" fmla="*/ 615 h 637"/>
                <a:gd name="T62" fmla="*/ 526 w 1205"/>
                <a:gd name="T63" fmla="*/ 635 h 637"/>
                <a:gd name="T64" fmla="*/ 385 w 1205"/>
                <a:gd name="T65" fmla="*/ 635 h 637"/>
                <a:gd name="T66" fmla="*/ 241 w 1205"/>
                <a:gd name="T67" fmla="*/ 617 h 637"/>
                <a:gd name="T68" fmla="*/ 84 w 1205"/>
                <a:gd name="T69" fmla="*/ 581 h 637"/>
                <a:gd name="T70" fmla="*/ 1 w 1205"/>
                <a:gd name="T71" fmla="*/ 549 h 637"/>
                <a:gd name="T72" fmla="*/ 13 w 1205"/>
                <a:gd name="T73" fmla="*/ 526 h 637"/>
                <a:gd name="T74" fmla="*/ 36 w 1205"/>
                <a:gd name="T75" fmla="*/ 480 h 637"/>
                <a:gd name="T76" fmla="*/ 70 w 1205"/>
                <a:gd name="T77" fmla="*/ 421 h 637"/>
                <a:gd name="T78" fmla="*/ 115 w 1205"/>
                <a:gd name="T79" fmla="*/ 352 h 637"/>
                <a:gd name="T80" fmla="*/ 173 w 1205"/>
                <a:gd name="T81" fmla="*/ 277 h 637"/>
                <a:gd name="T82" fmla="*/ 242 w 1205"/>
                <a:gd name="T83" fmla="*/ 203 h 637"/>
                <a:gd name="T84" fmla="*/ 325 w 1205"/>
                <a:gd name="T85" fmla="*/ 133 h 637"/>
                <a:gd name="T86" fmla="*/ 420 w 1205"/>
                <a:gd name="T87" fmla="*/ 73 h 637"/>
                <a:gd name="T88" fmla="*/ 528 w 1205"/>
                <a:gd name="T89" fmla="*/ 28 h 637"/>
                <a:gd name="T90" fmla="*/ 648 w 1205"/>
                <a:gd name="T91" fmla="*/ 4 h 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5" h="637">
                  <a:moveTo>
                    <a:pt x="714" y="0"/>
                  </a:moveTo>
                  <a:lnTo>
                    <a:pt x="771" y="2"/>
                  </a:lnTo>
                  <a:lnTo>
                    <a:pt x="830" y="10"/>
                  </a:lnTo>
                  <a:lnTo>
                    <a:pt x="892" y="23"/>
                  </a:lnTo>
                  <a:lnTo>
                    <a:pt x="956" y="41"/>
                  </a:lnTo>
                  <a:lnTo>
                    <a:pt x="1023" y="68"/>
                  </a:lnTo>
                  <a:lnTo>
                    <a:pt x="1091" y="99"/>
                  </a:lnTo>
                  <a:lnTo>
                    <a:pt x="1163" y="137"/>
                  </a:lnTo>
                  <a:lnTo>
                    <a:pt x="1159" y="140"/>
                  </a:lnTo>
                  <a:lnTo>
                    <a:pt x="1148" y="144"/>
                  </a:lnTo>
                  <a:lnTo>
                    <a:pt x="1133" y="151"/>
                  </a:lnTo>
                  <a:lnTo>
                    <a:pt x="1112" y="161"/>
                  </a:lnTo>
                  <a:lnTo>
                    <a:pt x="1085" y="172"/>
                  </a:lnTo>
                  <a:lnTo>
                    <a:pt x="1055" y="185"/>
                  </a:lnTo>
                  <a:lnTo>
                    <a:pt x="1021" y="200"/>
                  </a:lnTo>
                  <a:lnTo>
                    <a:pt x="985" y="216"/>
                  </a:lnTo>
                  <a:lnTo>
                    <a:pt x="944" y="231"/>
                  </a:lnTo>
                  <a:lnTo>
                    <a:pt x="903" y="248"/>
                  </a:lnTo>
                  <a:lnTo>
                    <a:pt x="859" y="264"/>
                  </a:lnTo>
                  <a:lnTo>
                    <a:pt x="816" y="280"/>
                  </a:lnTo>
                  <a:lnTo>
                    <a:pt x="771" y="295"/>
                  </a:lnTo>
                  <a:lnTo>
                    <a:pt x="727" y="309"/>
                  </a:lnTo>
                  <a:lnTo>
                    <a:pt x="684" y="322"/>
                  </a:lnTo>
                  <a:lnTo>
                    <a:pt x="640" y="332"/>
                  </a:lnTo>
                  <a:lnTo>
                    <a:pt x="601" y="340"/>
                  </a:lnTo>
                  <a:lnTo>
                    <a:pt x="563" y="347"/>
                  </a:lnTo>
                  <a:lnTo>
                    <a:pt x="528" y="350"/>
                  </a:lnTo>
                  <a:lnTo>
                    <a:pt x="532" y="350"/>
                  </a:lnTo>
                  <a:lnTo>
                    <a:pt x="542" y="350"/>
                  </a:lnTo>
                  <a:lnTo>
                    <a:pt x="558" y="350"/>
                  </a:lnTo>
                  <a:lnTo>
                    <a:pt x="580" y="350"/>
                  </a:lnTo>
                  <a:lnTo>
                    <a:pt x="613" y="350"/>
                  </a:lnTo>
                  <a:lnTo>
                    <a:pt x="652" y="349"/>
                  </a:lnTo>
                  <a:lnTo>
                    <a:pt x="698" y="348"/>
                  </a:lnTo>
                  <a:lnTo>
                    <a:pt x="746" y="345"/>
                  </a:lnTo>
                  <a:lnTo>
                    <a:pt x="799" y="341"/>
                  </a:lnTo>
                  <a:lnTo>
                    <a:pt x="854" y="335"/>
                  </a:lnTo>
                  <a:lnTo>
                    <a:pt x="909" y="328"/>
                  </a:lnTo>
                  <a:lnTo>
                    <a:pt x="965" y="319"/>
                  </a:lnTo>
                  <a:lnTo>
                    <a:pt x="1019" y="307"/>
                  </a:lnTo>
                  <a:lnTo>
                    <a:pt x="1071" y="293"/>
                  </a:lnTo>
                  <a:lnTo>
                    <a:pt x="1121" y="276"/>
                  </a:lnTo>
                  <a:lnTo>
                    <a:pt x="1165" y="256"/>
                  </a:lnTo>
                  <a:lnTo>
                    <a:pt x="1205" y="233"/>
                  </a:lnTo>
                  <a:lnTo>
                    <a:pt x="1203" y="237"/>
                  </a:lnTo>
                  <a:lnTo>
                    <a:pt x="1199" y="243"/>
                  </a:lnTo>
                  <a:lnTo>
                    <a:pt x="1191" y="256"/>
                  </a:lnTo>
                  <a:lnTo>
                    <a:pt x="1181" y="272"/>
                  </a:lnTo>
                  <a:lnTo>
                    <a:pt x="1167" y="292"/>
                  </a:lnTo>
                  <a:lnTo>
                    <a:pt x="1150" y="314"/>
                  </a:lnTo>
                  <a:lnTo>
                    <a:pt x="1130" y="337"/>
                  </a:lnTo>
                  <a:lnTo>
                    <a:pt x="1105" y="365"/>
                  </a:lnTo>
                  <a:lnTo>
                    <a:pt x="1078" y="392"/>
                  </a:lnTo>
                  <a:lnTo>
                    <a:pt x="1047" y="421"/>
                  </a:lnTo>
                  <a:lnTo>
                    <a:pt x="1012" y="450"/>
                  </a:lnTo>
                  <a:lnTo>
                    <a:pt x="974" y="477"/>
                  </a:lnTo>
                  <a:lnTo>
                    <a:pt x="932" y="506"/>
                  </a:lnTo>
                  <a:lnTo>
                    <a:pt x="886" y="532"/>
                  </a:lnTo>
                  <a:lnTo>
                    <a:pt x="837" y="557"/>
                  </a:lnTo>
                  <a:lnTo>
                    <a:pt x="783" y="580"/>
                  </a:lnTo>
                  <a:lnTo>
                    <a:pt x="725" y="598"/>
                  </a:lnTo>
                  <a:lnTo>
                    <a:pt x="664" y="615"/>
                  </a:lnTo>
                  <a:lnTo>
                    <a:pt x="597" y="627"/>
                  </a:lnTo>
                  <a:lnTo>
                    <a:pt x="526" y="635"/>
                  </a:lnTo>
                  <a:lnTo>
                    <a:pt x="452" y="637"/>
                  </a:lnTo>
                  <a:lnTo>
                    <a:pt x="385" y="635"/>
                  </a:lnTo>
                  <a:lnTo>
                    <a:pt x="314" y="628"/>
                  </a:lnTo>
                  <a:lnTo>
                    <a:pt x="241" y="617"/>
                  </a:lnTo>
                  <a:lnTo>
                    <a:pt x="164" y="602"/>
                  </a:lnTo>
                  <a:lnTo>
                    <a:pt x="84" y="581"/>
                  </a:lnTo>
                  <a:lnTo>
                    <a:pt x="0" y="553"/>
                  </a:lnTo>
                  <a:lnTo>
                    <a:pt x="1" y="549"/>
                  </a:lnTo>
                  <a:lnTo>
                    <a:pt x="5" y="540"/>
                  </a:lnTo>
                  <a:lnTo>
                    <a:pt x="13" y="526"/>
                  </a:lnTo>
                  <a:lnTo>
                    <a:pt x="22" y="505"/>
                  </a:lnTo>
                  <a:lnTo>
                    <a:pt x="36" y="480"/>
                  </a:lnTo>
                  <a:lnTo>
                    <a:pt x="51" y="453"/>
                  </a:lnTo>
                  <a:lnTo>
                    <a:pt x="70" y="421"/>
                  </a:lnTo>
                  <a:lnTo>
                    <a:pt x="91" y="387"/>
                  </a:lnTo>
                  <a:lnTo>
                    <a:pt x="115" y="352"/>
                  </a:lnTo>
                  <a:lnTo>
                    <a:pt x="143" y="314"/>
                  </a:lnTo>
                  <a:lnTo>
                    <a:pt x="173" y="277"/>
                  </a:lnTo>
                  <a:lnTo>
                    <a:pt x="207" y="239"/>
                  </a:lnTo>
                  <a:lnTo>
                    <a:pt x="242" y="203"/>
                  </a:lnTo>
                  <a:lnTo>
                    <a:pt x="283" y="166"/>
                  </a:lnTo>
                  <a:lnTo>
                    <a:pt x="325" y="133"/>
                  </a:lnTo>
                  <a:lnTo>
                    <a:pt x="371" y="102"/>
                  </a:lnTo>
                  <a:lnTo>
                    <a:pt x="420" y="73"/>
                  </a:lnTo>
                  <a:lnTo>
                    <a:pt x="473" y="48"/>
                  </a:lnTo>
                  <a:lnTo>
                    <a:pt x="528" y="28"/>
                  </a:lnTo>
                  <a:lnTo>
                    <a:pt x="587" y="13"/>
                  </a:lnTo>
                  <a:lnTo>
                    <a:pt x="648" y="4"/>
                  </a:lnTo>
                  <a:lnTo>
                    <a:pt x="714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2"/>
            <p:cNvSpPr/>
            <p:nvPr/>
          </p:nvSpPr>
          <p:spPr bwMode="auto">
            <a:xfrm>
              <a:off x="3476625" y="1219200"/>
              <a:ext cx="879475" cy="617538"/>
            </a:xfrm>
            <a:custGeom>
              <a:avLst/>
              <a:gdLst>
                <a:gd name="T0" fmla="*/ 204 w 554"/>
                <a:gd name="T1" fmla="*/ 2 h 389"/>
                <a:gd name="T2" fmla="*/ 263 w 554"/>
                <a:gd name="T3" fmla="*/ 8 h 389"/>
                <a:gd name="T4" fmla="*/ 323 w 554"/>
                <a:gd name="T5" fmla="*/ 25 h 389"/>
                <a:gd name="T6" fmla="*/ 382 w 554"/>
                <a:gd name="T7" fmla="*/ 54 h 389"/>
                <a:gd name="T8" fmla="*/ 437 w 554"/>
                <a:gd name="T9" fmla="*/ 97 h 389"/>
                <a:gd name="T10" fmla="*/ 486 w 554"/>
                <a:gd name="T11" fmla="*/ 156 h 389"/>
                <a:gd name="T12" fmla="*/ 525 w 554"/>
                <a:gd name="T13" fmla="*/ 235 h 389"/>
                <a:gd name="T14" fmla="*/ 554 w 554"/>
                <a:gd name="T15" fmla="*/ 334 h 389"/>
                <a:gd name="T16" fmla="*/ 541 w 554"/>
                <a:gd name="T17" fmla="*/ 329 h 389"/>
                <a:gd name="T18" fmla="*/ 508 w 554"/>
                <a:gd name="T19" fmla="*/ 313 h 389"/>
                <a:gd name="T20" fmla="*/ 461 w 554"/>
                <a:gd name="T21" fmla="*/ 291 h 389"/>
                <a:gd name="T22" fmla="*/ 406 w 554"/>
                <a:gd name="T23" fmla="*/ 262 h 389"/>
                <a:gd name="T24" fmla="*/ 349 w 554"/>
                <a:gd name="T25" fmla="*/ 230 h 389"/>
                <a:gd name="T26" fmla="*/ 297 w 554"/>
                <a:gd name="T27" fmla="*/ 195 h 389"/>
                <a:gd name="T28" fmla="*/ 258 w 554"/>
                <a:gd name="T29" fmla="*/ 161 h 389"/>
                <a:gd name="T30" fmla="*/ 266 w 554"/>
                <a:gd name="T31" fmla="*/ 171 h 389"/>
                <a:gd name="T32" fmla="*/ 287 w 554"/>
                <a:gd name="T33" fmla="*/ 195 h 389"/>
                <a:gd name="T34" fmla="*/ 319 w 554"/>
                <a:gd name="T35" fmla="*/ 231 h 389"/>
                <a:gd name="T36" fmla="*/ 361 w 554"/>
                <a:gd name="T37" fmla="*/ 271 h 389"/>
                <a:gd name="T38" fmla="*/ 407 w 554"/>
                <a:gd name="T39" fmla="*/ 312 h 389"/>
                <a:gd name="T40" fmla="*/ 457 w 554"/>
                <a:gd name="T41" fmla="*/ 349 h 389"/>
                <a:gd name="T42" fmla="*/ 506 w 554"/>
                <a:gd name="T43" fmla="*/ 375 h 389"/>
                <a:gd name="T44" fmla="*/ 527 w 554"/>
                <a:gd name="T45" fmla="*/ 384 h 389"/>
                <a:gd name="T46" fmla="*/ 505 w 554"/>
                <a:gd name="T47" fmla="*/ 388 h 389"/>
                <a:gd name="T48" fmla="*/ 462 w 554"/>
                <a:gd name="T49" fmla="*/ 389 h 389"/>
                <a:gd name="T50" fmla="*/ 412 w 554"/>
                <a:gd name="T51" fmla="*/ 387 h 389"/>
                <a:gd name="T52" fmla="*/ 353 w 554"/>
                <a:gd name="T53" fmla="*/ 376 h 389"/>
                <a:gd name="T54" fmla="*/ 289 w 554"/>
                <a:gd name="T55" fmla="*/ 354 h 389"/>
                <a:gd name="T56" fmla="*/ 221 w 554"/>
                <a:gd name="T57" fmla="*/ 317 h 389"/>
                <a:gd name="T58" fmla="*/ 153 w 554"/>
                <a:gd name="T59" fmla="*/ 262 h 389"/>
                <a:gd name="T60" fmla="*/ 88 w 554"/>
                <a:gd name="T61" fmla="*/ 188 h 389"/>
                <a:gd name="T62" fmla="*/ 27 w 554"/>
                <a:gd name="T63" fmla="*/ 88 h 389"/>
                <a:gd name="T64" fmla="*/ 4 w 554"/>
                <a:gd name="T65" fmla="*/ 27 h 389"/>
                <a:gd name="T66" fmla="*/ 30 w 554"/>
                <a:gd name="T67" fmla="*/ 19 h 389"/>
                <a:gd name="T68" fmla="*/ 77 w 554"/>
                <a:gd name="T69" fmla="*/ 8 h 389"/>
                <a:gd name="T70" fmla="*/ 140 w 554"/>
                <a:gd name="T71" fmla="*/ 2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54" h="389">
                  <a:moveTo>
                    <a:pt x="175" y="0"/>
                  </a:moveTo>
                  <a:lnTo>
                    <a:pt x="204" y="2"/>
                  </a:lnTo>
                  <a:lnTo>
                    <a:pt x="233" y="4"/>
                  </a:lnTo>
                  <a:lnTo>
                    <a:pt x="263" y="8"/>
                  </a:lnTo>
                  <a:lnTo>
                    <a:pt x="293" y="16"/>
                  </a:lnTo>
                  <a:lnTo>
                    <a:pt x="323" y="25"/>
                  </a:lnTo>
                  <a:lnTo>
                    <a:pt x="353" y="38"/>
                  </a:lnTo>
                  <a:lnTo>
                    <a:pt x="382" y="54"/>
                  </a:lnTo>
                  <a:lnTo>
                    <a:pt x="411" y="74"/>
                  </a:lnTo>
                  <a:lnTo>
                    <a:pt x="437" y="97"/>
                  </a:lnTo>
                  <a:lnTo>
                    <a:pt x="463" y="125"/>
                  </a:lnTo>
                  <a:lnTo>
                    <a:pt x="486" y="156"/>
                  </a:lnTo>
                  <a:lnTo>
                    <a:pt x="506" y="193"/>
                  </a:lnTo>
                  <a:lnTo>
                    <a:pt x="525" y="235"/>
                  </a:lnTo>
                  <a:lnTo>
                    <a:pt x="541" y="282"/>
                  </a:lnTo>
                  <a:lnTo>
                    <a:pt x="554" y="334"/>
                  </a:lnTo>
                  <a:lnTo>
                    <a:pt x="550" y="333"/>
                  </a:lnTo>
                  <a:lnTo>
                    <a:pt x="541" y="329"/>
                  </a:lnTo>
                  <a:lnTo>
                    <a:pt x="526" y="322"/>
                  </a:lnTo>
                  <a:lnTo>
                    <a:pt x="508" y="313"/>
                  </a:lnTo>
                  <a:lnTo>
                    <a:pt x="486" y="303"/>
                  </a:lnTo>
                  <a:lnTo>
                    <a:pt x="461" y="291"/>
                  </a:lnTo>
                  <a:lnTo>
                    <a:pt x="433" y="277"/>
                  </a:lnTo>
                  <a:lnTo>
                    <a:pt x="406" y="262"/>
                  </a:lnTo>
                  <a:lnTo>
                    <a:pt x="377" y="247"/>
                  </a:lnTo>
                  <a:lnTo>
                    <a:pt x="349" y="230"/>
                  </a:lnTo>
                  <a:lnTo>
                    <a:pt x="322" y="213"/>
                  </a:lnTo>
                  <a:lnTo>
                    <a:pt x="297" y="195"/>
                  </a:lnTo>
                  <a:lnTo>
                    <a:pt x="276" y="178"/>
                  </a:lnTo>
                  <a:lnTo>
                    <a:pt x="258" y="161"/>
                  </a:lnTo>
                  <a:lnTo>
                    <a:pt x="259" y="164"/>
                  </a:lnTo>
                  <a:lnTo>
                    <a:pt x="266" y="171"/>
                  </a:lnTo>
                  <a:lnTo>
                    <a:pt x="275" y="182"/>
                  </a:lnTo>
                  <a:lnTo>
                    <a:pt x="287" y="195"/>
                  </a:lnTo>
                  <a:lnTo>
                    <a:pt x="302" y="213"/>
                  </a:lnTo>
                  <a:lnTo>
                    <a:pt x="319" y="231"/>
                  </a:lnTo>
                  <a:lnTo>
                    <a:pt x="339" y="250"/>
                  </a:lnTo>
                  <a:lnTo>
                    <a:pt x="361" y="271"/>
                  </a:lnTo>
                  <a:lnTo>
                    <a:pt x="383" y="292"/>
                  </a:lnTo>
                  <a:lnTo>
                    <a:pt x="407" y="312"/>
                  </a:lnTo>
                  <a:lnTo>
                    <a:pt x="432" y="332"/>
                  </a:lnTo>
                  <a:lnTo>
                    <a:pt x="457" y="349"/>
                  </a:lnTo>
                  <a:lnTo>
                    <a:pt x="482" y="363"/>
                  </a:lnTo>
                  <a:lnTo>
                    <a:pt x="506" y="375"/>
                  </a:lnTo>
                  <a:lnTo>
                    <a:pt x="531" y="384"/>
                  </a:lnTo>
                  <a:lnTo>
                    <a:pt x="527" y="384"/>
                  </a:lnTo>
                  <a:lnTo>
                    <a:pt x="520" y="385"/>
                  </a:lnTo>
                  <a:lnTo>
                    <a:pt x="505" y="388"/>
                  </a:lnTo>
                  <a:lnTo>
                    <a:pt x="486" y="389"/>
                  </a:lnTo>
                  <a:lnTo>
                    <a:pt x="462" y="389"/>
                  </a:lnTo>
                  <a:lnTo>
                    <a:pt x="438" y="389"/>
                  </a:lnTo>
                  <a:lnTo>
                    <a:pt x="412" y="387"/>
                  </a:lnTo>
                  <a:lnTo>
                    <a:pt x="383" y="383"/>
                  </a:lnTo>
                  <a:lnTo>
                    <a:pt x="353" y="376"/>
                  </a:lnTo>
                  <a:lnTo>
                    <a:pt x="322" y="367"/>
                  </a:lnTo>
                  <a:lnTo>
                    <a:pt x="289" y="354"/>
                  </a:lnTo>
                  <a:lnTo>
                    <a:pt x="255" y="338"/>
                  </a:lnTo>
                  <a:lnTo>
                    <a:pt x="221" y="317"/>
                  </a:lnTo>
                  <a:lnTo>
                    <a:pt x="187" y="292"/>
                  </a:lnTo>
                  <a:lnTo>
                    <a:pt x="153" y="262"/>
                  </a:lnTo>
                  <a:lnTo>
                    <a:pt x="119" y="228"/>
                  </a:lnTo>
                  <a:lnTo>
                    <a:pt x="88" y="188"/>
                  </a:lnTo>
                  <a:lnTo>
                    <a:pt x="56" y="141"/>
                  </a:lnTo>
                  <a:lnTo>
                    <a:pt x="27" y="88"/>
                  </a:lnTo>
                  <a:lnTo>
                    <a:pt x="0" y="28"/>
                  </a:lnTo>
                  <a:lnTo>
                    <a:pt x="4" y="27"/>
                  </a:lnTo>
                  <a:lnTo>
                    <a:pt x="14" y="23"/>
                  </a:lnTo>
                  <a:lnTo>
                    <a:pt x="30" y="19"/>
                  </a:lnTo>
                  <a:lnTo>
                    <a:pt x="51" y="14"/>
                  </a:lnTo>
                  <a:lnTo>
                    <a:pt x="77" y="8"/>
                  </a:lnTo>
                  <a:lnTo>
                    <a:pt x="107" y="4"/>
                  </a:lnTo>
                  <a:lnTo>
                    <a:pt x="140" y="2"/>
                  </a:lnTo>
                  <a:lnTo>
                    <a:pt x="175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3"/>
            <p:cNvSpPr/>
            <p:nvPr/>
          </p:nvSpPr>
          <p:spPr bwMode="auto">
            <a:xfrm>
              <a:off x="5186363" y="7938"/>
              <a:ext cx="501650" cy="1000125"/>
            </a:xfrm>
            <a:custGeom>
              <a:avLst/>
              <a:gdLst>
                <a:gd name="T0" fmla="*/ 70 w 316"/>
                <a:gd name="T1" fmla="*/ 2 h 630"/>
                <a:gd name="T2" fmla="*/ 88 w 316"/>
                <a:gd name="T3" fmla="*/ 11 h 630"/>
                <a:gd name="T4" fmla="*/ 118 w 316"/>
                <a:gd name="T5" fmla="*/ 32 h 630"/>
                <a:gd name="T6" fmla="*/ 156 w 316"/>
                <a:gd name="T7" fmla="*/ 60 h 630"/>
                <a:gd name="T8" fmla="*/ 198 w 316"/>
                <a:gd name="T9" fmla="*/ 100 h 630"/>
                <a:gd name="T10" fmla="*/ 240 w 316"/>
                <a:gd name="T11" fmla="*/ 148 h 630"/>
                <a:gd name="T12" fmla="*/ 276 w 316"/>
                <a:gd name="T13" fmla="*/ 204 h 630"/>
                <a:gd name="T14" fmla="*/ 303 w 316"/>
                <a:gd name="T15" fmla="*/ 270 h 630"/>
                <a:gd name="T16" fmla="*/ 316 w 316"/>
                <a:gd name="T17" fmla="*/ 345 h 630"/>
                <a:gd name="T18" fmla="*/ 309 w 316"/>
                <a:gd name="T19" fmla="*/ 426 h 630"/>
                <a:gd name="T20" fmla="*/ 279 w 316"/>
                <a:gd name="T21" fmla="*/ 516 h 630"/>
                <a:gd name="T22" fmla="*/ 222 w 316"/>
                <a:gd name="T23" fmla="*/ 613 h 630"/>
                <a:gd name="T24" fmla="*/ 218 w 316"/>
                <a:gd name="T25" fmla="*/ 601 h 630"/>
                <a:gd name="T26" fmla="*/ 206 w 316"/>
                <a:gd name="T27" fmla="*/ 566 h 630"/>
                <a:gd name="T28" fmla="*/ 190 w 316"/>
                <a:gd name="T29" fmla="*/ 516 h 630"/>
                <a:gd name="T30" fmla="*/ 173 w 316"/>
                <a:gd name="T31" fmla="*/ 456 h 630"/>
                <a:gd name="T32" fmla="*/ 159 w 316"/>
                <a:gd name="T33" fmla="*/ 393 h 630"/>
                <a:gd name="T34" fmla="*/ 148 w 316"/>
                <a:gd name="T35" fmla="*/ 331 h 630"/>
                <a:gd name="T36" fmla="*/ 146 w 316"/>
                <a:gd name="T37" fmla="*/ 279 h 630"/>
                <a:gd name="T38" fmla="*/ 143 w 316"/>
                <a:gd name="T39" fmla="*/ 295 h 630"/>
                <a:gd name="T40" fmla="*/ 139 w 316"/>
                <a:gd name="T41" fmla="*/ 337 h 630"/>
                <a:gd name="T42" fmla="*/ 136 w 316"/>
                <a:gd name="T43" fmla="*/ 397 h 630"/>
                <a:gd name="T44" fmla="*/ 138 w 316"/>
                <a:gd name="T45" fmla="*/ 468 h 630"/>
                <a:gd name="T46" fmla="*/ 144 w 316"/>
                <a:gd name="T47" fmla="*/ 538 h 630"/>
                <a:gd name="T48" fmla="*/ 159 w 316"/>
                <a:gd name="T49" fmla="*/ 604 h 630"/>
                <a:gd name="T50" fmla="*/ 169 w 316"/>
                <a:gd name="T51" fmla="*/ 629 h 630"/>
                <a:gd name="T52" fmla="*/ 155 w 316"/>
                <a:gd name="T53" fmla="*/ 618 h 630"/>
                <a:gd name="T54" fmla="*/ 130 w 316"/>
                <a:gd name="T55" fmla="*/ 596 h 630"/>
                <a:gd name="T56" fmla="*/ 100 w 316"/>
                <a:gd name="T57" fmla="*/ 562 h 630"/>
                <a:gd name="T58" fmla="*/ 68 w 316"/>
                <a:gd name="T59" fmla="*/ 517 h 630"/>
                <a:gd name="T60" fmla="*/ 38 w 316"/>
                <a:gd name="T61" fmla="*/ 461 h 630"/>
                <a:gd name="T62" fmla="*/ 15 w 316"/>
                <a:gd name="T63" fmla="*/ 393 h 630"/>
                <a:gd name="T64" fmla="*/ 2 w 316"/>
                <a:gd name="T65" fmla="*/ 313 h 630"/>
                <a:gd name="T66" fmla="*/ 3 w 316"/>
                <a:gd name="T67" fmla="*/ 220 h 630"/>
                <a:gd name="T68" fmla="*/ 24 w 316"/>
                <a:gd name="T69" fmla="*/ 117 h 630"/>
                <a:gd name="T70" fmla="*/ 68 w 316"/>
                <a:gd name="T71" fmla="*/ 0 h 6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16" h="630">
                  <a:moveTo>
                    <a:pt x="68" y="0"/>
                  </a:moveTo>
                  <a:lnTo>
                    <a:pt x="70" y="2"/>
                  </a:lnTo>
                  <a:lnTo>
                    <a:pt x="78" y="5"/>
                  </a:lnTo>
                  <a:lnTo>
                    <a:pt x="88" y="11"/>
                  </a:lnTo>
                  <a:lnTo>
                    <a:pt x="101" y="20"/>
                  </a:lnTo>
                  <a:lnTo>
                    <a:pt x="118" y="32"/>
                  </a:lnTo>
                  <a:lnTo>
                    <a:pt x="136" y="45"/>
                  </a:lnTo>
                  <a:lnTo>
                    <a:pt x="156" y="60"/>
                  </a:lnTo>
                  <a:lnTo>
                    <a:pt x="177" y="79"/>
                  </a:lnTo>
                  <a:lnTo>
                    <a:pt x="198" y="100"/>
                  </a:lnTo>
                  <a:lnTo>
                    <a:pt x="220" y="123"/>
                  </a:lnTo>
                  <a:lnTo>
                    <a:pt x="240" y="148"/>
                  </a:lnTo>
                  <a:lnTo>
                    <a:pt x="259" y="176"/>
                  </a:lnTo>
                  <a:lnTo>
                    <a:pt x="276" y="204"/>
                  </a:lnTo>
                  <a:lnTo>
                    <a:pt x="291" y="236"/>
                  </a:lnTo>
                  <a:lnTo>
                    <a:pt x="303" y="270"/>
                  </a:lnTo>
                  <a:lnTo>
                    <a:pt x="312" y="307"/>
                  </a:lnTo>
                  <a:lnTo>
                    <a:pt x="316" y="345"/>
                  </a:lnTo>
                  <a:lnTo>
                    <a:pt x="314" y="384"/>
                  </a:lnTo>
                  <a:lnTo>
                    <a:pt x="309" y="426"/>
                  </a:lnTo>
                  <a:lnTo>
                    <a:pt x="297" y="470"/>
                  </a:lnTo>
                  <a:lnTo>
                    <a:pt x="279" y="516"/>
                  </a:lnTo>
                  <a:lnTo>
                    <a:pt x="254" y="563"/>
                  </a:lnTo>
                  <a:lnTo>
                    <a:pt x="222" y="613"/>
                  </a:lnTo>
                  <a:lnTo>
                    <a:pt x="220" y="610"/>
                  </a:lnTo>
                  <a:lnTo>
                    <a:pt x="218" y="601"/>
                  </a:lnTo>
                  <a:lnTo>
                    <a:pt x="212" y="585"/>
                  </a:lnTo>
                  <a:lnTo>
                    <a:pt x="206" y="566"/>
                  </a:lnTo>
                  <a:lnTo>
                    <a:pt x="198" y="542"/>
                  </a:lnTo>
                  <a:lnTo>
                    <a:pt x="190" y="516"/>
                  </a:lnTo>
                  <a:lnTo>
                    <a:pt x="182" y="487"/>
                  </a:lnTo>
                  <a:lnTo>
                    <a:pt x="173" y="456"/>
                  </a:lnTo>
                  <a:lnTo>
                    <a:pt x="165" y="424"/>
                  </a:lnTo>
                  <a:lnTo>
                    <a:pt x="159" y="393"/>
                  </a:lnTo>
                  <a:lnTo>
                    <a:pt x="152" y="362"/>
                  </a:lnTo>
                  <a:lnTo>
                    <a:pt x="148" y="331"/>
                  </a:lnTo>
                  <a:lnTo>
                    <a:pt x="146" y="304"/>
                  </a:lnTo>
                  <a:lnTo>
                    <a:pt x="146" y="279"/>
                  </a:lnTo>
                  <a:lnTo>
                    <a:pt x="144" y="283"/>
                  </a:lnTo>
                  <a:lnTo>
                    <a:pt x="143" y="295"/>
                  </a:lnTo>
                  <a:lnTo>
                    <a:pt x="142" y="313"/>
                  </a:lnTo>
                  <a:lnTo>
                    <a:pt x="139" y="337"/>
                  </a:lnTo>
                  <a:lnTo>
                    <a:pt x="138" y="365"/>
                  </a:lnTo>
                  <a:lnTo>
                    <a:pt x="136" y="397"/>
                  </a:lnTo>
                  <a:lnTo>
                    <a:pt x="136" y="431"/>
                  </a:lnTo>
                  <a:lnTo>
                    <a:pt x="138" y="468"/>
                  </a:lnTo>
                  <a:lnTo>
                    <a:pt x="139" y="503"/>
                  </a:lnTo>
                  <a:lnTo>
                    <a:pt x="144" y="538"/>
                  </a:lnTo>
                  <a:lnTo>
                    <a:pt x="150" y="572"/>
                  </a:lnTo>
                  <a:lnTo>
                    <a:pt x="159" y="604"/>
                  </a:lnTo>
                  <a:lnTo>
                    <a:pt x="170" y="630"/>
                  </a:lnTo>
                  <a:lnTo>
                    <a:pt x="169" y="629"/>
                  </a:lnTo>
                  <a:lnTo>
                    <a:pt x="164" y="625"/>
                  </a:lnTo>
                  <a:lnTo>
                    <a:pt x="155" y="618"/>
                  </a:lnTo>
                  <a:lnTo>
                    <a:pt x="144" y="608"/>
                  </a:lnTo>
                  <a:lnTo>
                    <a:pt x="130" y="596"/>
                  </a:lnTo>
                  <a:lnTo>
                    <a:pt x="115" y="580"/>
                  </a:lnTo>
                  <a:lnTo>
                    <a:pt x="100" y="562"/>
                  </a:lnTo>
                  <a:lnTo>
                    <a:pt x="84" y="541"/>
                  </a:lnTo>
                  <a:lnTo>
                    <a:pt x="68" y="517"/>
                  </a:lnTo>
                  <a:lnTo>
                    <a:pt x="53" y="491"/>
                  </a:lnTo>
                  <a:lnTo>
                    <a:pt x="38" y="461"/>
                  </a:lnTo>
                  <a:lnTo>
                    <a:pt x="25" y="428"/>
                  </a:lnTo>
                  <a:lnTo>
                    <a:pt x="15" y="393"/>
                  </a:lnTo>
                  <a:lnTo>
                    <a:pt x="7" y="354"/>
                  </a:lnTo>
                  <a:lnTo>
                    <a:pt x="2" y="313"/>
                  </a:lnTo>
                  <a:lnTo>
                    <a:pt x="0" y="269"/>
                  </a:lnTo>
                  <a:lnTo>
                    <a:pt x="3" y="220"/>
                  </a:lnTo>
                  <a:lnTo>
                    <a:pt x="11" y="170"/>
                  </a:lnTo>
                  <a:lnTo>
                    <a:pt x="24" y="117"/>
                  </a:lnTo>
                  <a:lnTo>
                    <a:pt x="42" y="59"/>
                  </a:lnTo>
                  <a:lnTo>
                    <a:pt x="6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Freeform 14"/>
            <p:cNvSpPr/>
            <p:nvPr/>
          </p:nvSpPr>
          <p:spPr bwMode="auto">
            <a:xfrm>
              <a:off x="7404100" y="506413"/>
              <a:ext cx="515938" cy="985838"/>
            </a:xfrm>
            <a:custGeom>
              <a:avLst/>
              <a:gdLst>
                <a:gd name="T0" fmla="*/ 225 w 325"/>
                <a:gd name="T1" fmla="*/ 3 h 621"/>
                <a:gd name="T2" fmla="*/ 237 w 325"/>
                <a:gd name="T3" fmla="*/ 19 h 621"/>
                <a:gd name="T4" fmla="*/ 255 w 325"/>
                <a:gd name="T5" fmla="*/ 50 h 621"/>
                <a:gd name="T6" fmla="*/ 278 w 325"/>
                <a:gd name="T7" fmla="*/ 93 h 621"/>
                <a:gd name="T8" fmla="*/ 299 w 325"/>
                <a:gd name="T9" fmla="*/ 146 h 621"/>
                <a:gd name="T10" fmla="*/ 317 w 325"/>
                <a:gd name="T11" fmla="*/ 207 h 621"/>
                <a:gd name="T12" fmla="*/ 325 w 325"/>
                <a:gd name="T13" fmla="*/ 274 h 621"/>
                <a:gd name="T14" fmla="*/ 321 w 325"/>
                <a:gd name="T15" fmla="*/ 345 h 621"/>
                <a:gd name="T16" fmla="*/ 301 w 325"/>
                <a:gd name="T17" fmla="*/ 418 h 621"/>
                <a:gd name="T18" fmla="*/ 261 w 325"/>
                <a:gd name="T19" fmla="*/ 489 h 621"/>
                <a:gd name="T20" fmla="*/ 195 w 325"/>
                <a:gd name="T21" fmla="*/ 558 h 621"/>
                <a:gd name="T22" fmla="*/ 102 w 325"/>
                <a:gd name="T23" fmla="*/ 621 h 621"/>
                <a:gd name="T24" fmla="*/ 104 w 325"/>
                <a:gd name="T25" fmla="*/ 605 h 621"/>
                <a:gd name="T26" fmla="*/ 109 w 325"/>
                <a:gd name="T27" fmla="*/ 565 h 621"/>
                <a:gd name="T28" fmla="*/ 117 w 325"/>
                <a:gd name="T29" fmla="*/ 506 h 621"/>
                <a:gd name="T30" fmla="*/ 128 w 325"/>
                <a:gd name="T31" fmla="*/ 439 h 621"/>
                <a:gd name="T32" fmla="*/ 144 w 325"/>
                <a:gd name="T33" fmla="*/ 371 h 621"/>
                <a:gd name="T34" fmla="*/ 164 w 325"/>
                <a:gd name="T35" fmla="*/ 311 h 621"/>
                <a:gd name="T36" fmla="*/ 173 w 325"/>
                <a:gd name="T37" fmla="*/ 290 h 621"/>
                <a:gd name="T38" fmla="*/ 160 w 325"/>
                <a:gd name="T39" fmla="*/ 312 h 621"/>
                <a:gd name="T40" fmla="*/ 136 w 325"/>
                <a:gd name="T41" fmla="*/ 351 h 621"/>
                <a:gd name="T42" fmla="*/ 109 w 325"/>
                <a:gd name="T43" fmla="*/ 405 h 621"/>
                <a:gd name="T44" fmla="*/ 83 w 325"/>
                <a:gd name="T45" fmla="*/ 465 h 621"/>
                <a:gd name="T46" fmla="*/ 60 w 325"/>
                <a:gd name="T47" fmla="*/ 528 h 621"/>
                <a:gd name="T48" fmla="*/ 49 w 325"/>
                <a:gd name="T49" fmla="*/ 587 h 621"/>
                <a:gd name="T50" fmla="*/ 47 w 325"/>
                <a:gd name="T51" fmla="*/ 612 h 621"/>
                <a:gd name="T52" fmla="*/ 37 w 325"/>
                <a:gd name="T53" fmla="*/ 591 h 621"/>
                <a:gd name="T54" fmla="*/ 21 w 325"/>
                <a:gd name="T55" fmla="*/ 550 h 621"/>
                <a:gd name="T56" fmla="*/ 7 w 325"/>
                <a:gd name="T57" fmla="*/ 493 h 621"/>
                <a:gd name="T58" fmla="*/ 0 w 325"/>
                <a:gd name="T59" fmla="*/ 422 h 621"/>
                <a:gd name="T60" fmla="*/ 7 w 325"/>
                <a:gd name="T61" fmla="*/ 339 h 621"/>
                <a:gd name="T62" fmla="*/ 33 w 325"/>
                <a:gd name="T63" fmla="*/ 249 h 621"/>
                <a:gd name="T64" fmla="*/ 85 w 325"/>
                <a:gd name="T65" fmla="*/ 151 h 621"/>
                <a:gd name="T66" fmla="*/ 168 w 325"/>
                <a:gd name="T67" fmla="*/ 5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5" h="621">
                  <a:moveTo>
                    <a:pt x="224" y="0"/>
                  </a:moveTo>
                  <a:lnTo>
                    <a:pt x="225" y="3"/>
                  </a:lnTo>
                  <a:lnTo>
                    <a:pt x="229" y="8"/>
                  </a:lnTo>
                  <a:lnTo>
                    <a:pt x="237" y="19"/>
                  </a:lnTo>
                  <a:lnTo>
                    <a:pt x="245" y="33"/>
                  </a:lnTo>
                  <a:lnTo>
                    <a:pt x="255" y="50"/>
                  </a:lnTo>
                  <a:lnTo>
                    <a:pt x="266" y="70"/>
                  </a:lnTo>
                  <a:lnTo>
                    <a:pt x="278" y="93"/>
                  </a:lnTo>
                  <a:lnTo>
                    <a:pt x="288" y="118"/>
                  </a:lnTo>
                  <a:lnTo>
                    <a:pt x="299" y="146"/>
                  </a:lnTo>
                  <a:lnTo>
                    <a:pt x="309" y="176"/>
                  </a:lnTo>
                  <a:lnTo>
                    <a:pt x="317" y="207"/>
                  </a:lnTo>
                  <a:lnTo>
                    <a:pt x="322" y="240"/>
                  </a:lnTo>
                  <a:lnTo>
                    <a:pt x="325" y="274"/>
                  </a:lnTo>
                  <a:lnTo>
                    <a:pt x="325" y="309"/>
                  </a:lnTo>
                  <a:lnTo>
                    <a:pt x="321" y="345"/>
                  </a:lnTo>
                  <a:lnTo>
                    <a:pt x="314" y="381"/>
                  </a:lnTo>
                  <a:lnTo>
                    <a:pt x="301" y="418"/>
                  </a:lnTo>
                  <a:lnTo>
                    <a:pt x="284" y="453"/>
                  </a:lnTo>
                  <a:lnTo>
                    <a:pt x="261" y="489"/>
                  </a:lnTo>
                  <a:lnTo>
                    <a:pt x="232" y="524"/>
                  </a:lnTo>
                  <a:lnTo>
                    <a:pt x="195" y="558"/>
                  </a:lnTo>
                  <a:lnTo>
                    <a:pt x="152" y="590"/>
                  </a:lnTo>
                  <a:lnTo>
                    <a:pt x="102" y="621"/>
                  </a:lnTo>
                  <a:lnTo>
                    <a:pt x="102" y="617"/>
                  </a:lnTo>
                  <a:lnTo>
                    <a:pt x="104" y="605"/>
                  </a:lnTo>
                  <a:lnTo>
                    <a:pt x="106" y="588"/>
                  </a:lnTo>
                  <a:lnTo>
                    <a:pt x="109" y="565"/>
                  </a:lnTo>
                  <a:lnTo>
                    <a:pt x="113" y="537"/>
                  </a:lnTo>
                  <a:lnTo>
                    <a:pt x="117" y="506"/>
                  </a:lnTo>
                  <a:lnTo>
                    <a:pt x="122" y="473"/>
                  </a:lnTo>
                  <a:lnTo>
                    <a:pt x="128" y="439"/>
                  </a:lnTo>
                  <a:lnTo>
                    <a:pt x="136" y="404"/>
                  </a:lnTo>
                  <a:lnTo>
                    <a:pt x="144" y="371"/>
                  </a:lnTo>
                  <a:lnTo>
                    <a:pt x="153" y="339"/>
                  </a:lnTo>
                  <a:lnTo>
                    <a:pt x="164" y="311"/>
                  </a:lnTo>
                  <a:lnTo>
                    <a:pt x="174" y="286"/>
                  </a:lnTo>
                  <a:lnTo>
                    <a:pt x="173" y="290"/>
                  </a:lnTo>
                  <a:lnTo>
                    <a:pt x="168" y="298"/>
                  </a:lnTo>
                  <a:lnTo>
                    <a:pt x="160" y="312"/>
                  </a:lnTo>
                  <a:lnTo>
                    <a:pt x="148" y="330"/>
                  </a:lnTo>
                  <a:lnTo>
                    <a:pt x="136" y="351"/>
                  </a:lnTo>
                  <a:lnTo>
                    <a:pt x="123" y="377"/>
                  </a:lnTo>
                  <a:lnTo>
                    <a:pt x="109" y="405"/>
                  </a:lnTo>
                  <a:lnTo>
                    <a:pt x="96" y="434"/>
                  </a:lnTo>
                  <a:lnTo>
                    <a:pt x="83" y="465"/>
                  </a:lnTo>
                  <a:lnTo>
                    <a:pt x="71" y="497"/>
                  </a:lnTo>
                  <a:lnTo>
                    <a:pt x="60" y="528"/>
                  </a:lnTo>
                  <a:lnTo>
                    <a:pt x="54" y="558"/>
                  </a:lnTo>
                  <a:lnTo>
                    <a:pt x="49" y="587"/>
                  </a:lnTo>
                  <a:lnTo>
                    <a:pt x="49" y="614"/>
                  </a:lnTo>
                  <a:lnTo>
                    <a:pt x="47" y="612"/>
                  </a:lnTo>
                  <a:lnTo>
                    <a:pt x="42" y="604"/>
                  </a:lnTo>
                  <a:lnTo>
                    <a:pt x="37" y="591"/>
                  </a:lnTo>
                  <a:lnTo>
                    <a:pt x="29" y="572"/>
                  </a:lnTo>
                  <a:lnTo>
                    <a:pt x="21" y="550"/>
                  </a:lnTo>
                  <a:lnTo>
                    <a:pt x="13" y="523"/>
                  </a:lnTo>
                  <a:lnTo>
                    <a:pt x="7" y="493"/>
                  </a:lnTo>
                  <a:lnTo>
                    <a:pt x="3" y="459"/>
                  </a:lnTo>
                  <a:lnTo>
                    <a:pt x="0" y="422"/>
                  </a:lnTo>
                  <a:lnTo>
                    <a:pt x="1" y="381"/>
                  </a:lnTo>
                  <a:lnTo>
                    <a:pt x="7" y="339"/>
                  </a:lnTo>
                  <a:lnTo>
                    <a:pt x="17" y="295"/>
                  </a:lnTo>
                  <a:lnTo>
                    <a:pt x="33" y="249"/>
                  </a:lnTo>
                  <a:lnTo>
                    <a:pt x="55" y="201"/>
                  </a:lnTo>
                  <a:lnTo>
                    <a:pt x="85" y="151"/>
                  </a:lnTo>
                  <a:lnTo>
                    <a:pt x="122" y="101"/>
                  </a:lnTo>
                  <a:lnTo>
                    <a:pt x="168" y="51"/>
                  </a:lnTo>
                  <a:lnTo>
                    <a:pt x="224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15"/>
            <p:cNvSpPr/>
            <p:nvPr/>
          </p:nvSpPr>
          <p:spPr bwMode="auto">
            <a:xfrm>
              <a:off x="7605713" y="4249738"/>
              <a:ext cx="1366838" cy="687388"/>
            </a:xfrm>
            <a:custGeom>
              <a:avLst/>
              <a:gdLst>
                <a:gd name="T0" fmla="*/ 365 w 861"/>
                <a:gd name="T1" fmla="*/ 1 h 433"/>
                <a:gd name="T2" fmla="*/ 465 w 861"/>
                <a:gd name="T3" fmla="*/ 17 h 433"/>
                <a:gd name="T4" fmla="*/ 571 w 861"/>
                <a:gd name="T5" fmla="*/ 54 h 433"/>
                <a:gd name="T6" fmla="*/ 683 w 861"/>
                <a:gd name="T7" fmla="*/ 114 h 433"/>
                <a:gd name="T8" fmla="*/ 801 w 861"/>
                <a:gd name="T9" fmla="*/ 203 h 433"/>
                <a:gd name="T10" fmla="*/ 859 w 861"/>
                <a:gd name="T11" fmla="*/ 262 h 433"/>
                <a:gd name="T12" fmla="*/ 841 w 861"/>
                <a:gd name="T13" fmla="*/ 278 h 433"/>
                <a:gd name="T14" fmla="*/ 803 w 861"/>
                <a:gd name="T15" fmla="*/ 305 h 433"/>
                <a:gd name="T16" fmla="*/ 752 w 861"/>
                <a:gd name="T17" fmla="*/ 338 h 433"/>
                <a:gd name="T18" fmla="*/ 686 w 861"/>
                <a:gd name="T19" fmla="*/ 373 h 433"/>
                <a:gd name="T20" fmla="*/ 610 w 861"/>
                <a:gd name="T21" fmla="*/ 403 h 433"/>
                <a:gd name="T22" fmla="*/ 526 w 861"/>
                <a:gd name="T23" fmla="*/ 426 h 433"/>
                <a:gd name="T24" fmla="*/ 435 w 861"/>
                <a:gd name="T25" fmla="*/ 433 h 433"/>
                <a:gd name="T26" fmla="*/ 348 w 861"/>
                <a:gd name="T27" fmla="*/ 426 h 433"/>
                <a:gd name="T28" fmla="*/ 261 w 861"/>
                <a:gd name="T29" fmla="*/ 398 h 433"/>
                <a:gd name="T30" fmla="*/ 172 w 861"/>
                <a:gd name="T31" fmla="*/ 348 h 433"/>
                <a:gd name="T32" fmla="*/ 84 w 861"/>
                <a:gd name="T33" fmla="*/ 271 h 433"/>
                <a:gd name="T34" fmla="*/ 0 w 861"/>
                <a:gd name="T35" fmla="*/ 165 h 433"/>
                <a:gd name="T36" fmla="*/ 18 w 861"/>
                <a:gd name="T37" fmla="*/ 165 h 433"/>
                <a:gd name="T38" fmla="*/ 68 w 861"/>
                <a:gd name="T39" fmla="*/ 166 h 433"/>
                <a:gd name="T40" fmla="*/ 140 w 861"/>
                <a:gd name="T41" fmla="*/ 170 h 433"/>
                <a:gd name="T42" fmla="*/ 225 w 861"/>
                <a:gd name="T43" fmla="*/ 177 h 433"/>
                <a:gd name="T44" fmla="*/ 314 w 861"/>
                <a:gd name="T45" fmla="*/ 189 h 433"/>
                <a:gd name="T46" fmla="*/ 397 w 861"/>
                <a:gd name="T47" fmla="*/ 204 h 433"/>
                <a:gd name="T48" fmla="*/ 466 w 861"/>
                <a:gd name="T49" fmla="*/ 225 h 433"/>
                <a:gd name="T50" fmla="*/ 454 w 861"/>
                <a:gd name="T51" fmla="*/ 220 h 433"/>
                <a:gd name="T52" fmla="*/ 423 w 861"/>
                <a:gd name="T53" fmla="*/ 204 h 433"/>
                <a:gd name="T54" fmla="*/ 376 w 861"/>
                <a:gd name="T55" fmla="*/ 182 h 433"/>
                <a:gd name="T56" fmla="*/ 316 w 861"/>
                <a:gd name="T57" fmla="*/ 157 h 433"/>
                <a:gd name="T58" fmla="*/ 247 w 861"/>
                <a:gd name="T59" fmla="*/ 132 h 433"/>
                <a:gd name="T60" fmla="*/ 177 w 861"/>
                <a:gd name="T61" fmla="*/ 110 h 433"/>
                <a:gd name="T62" fmla="*/ 105 w 861"/>
                <a:gd name="T63" fmla="*/ 94 h 433"/>
                <a:gd name="T64" fmla="*/ 38 w 861"/>
                <a:gd name="T65" fmla="*/ 89 h 433"/>
                <a:gd name="T66" fmla="*/ 5 w 861"/>
                <a:gd name="T67" fmla="*/ 89 h 433"/>
                <a:gd name="T68" fmla="*/ 25 w 861"/>
                <a:gd name="T69" fmla="*/ 77 h 433"/>
                <a:gd name="T70" fmla="*/ 63 w 861"/>
                <a:gd name="T71" fmla="*/ 56 h 433"/>
                <a:gd name="T72" fmla="*/ 119 w 861"/>
                <a:gd name="T73" fmla="*/ 34 h 433"/>
                <a:gd name="T74" fmla="*/ 189 w 861"/>
                <a:gd name="T75" fmla="*/ 14 h 433"/>
                <a:gd name="T76" fmla="*/ 272 w 861"/>
                <a:gd name="T77" fmla="*/ 1 h 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61" h="433">
                  <a:moveTo>
                    <a:pt x="318" y="0"/>
                  </a:moveTo>
                  <a:lnTo>
                    <a:pt x="365" y="1"/>
                  </a:lnTo>
                  <a:lnTo>
                    <a:pt x="414" y="7"/>
                  </a:lnTo>
                  <a:lnTo>
                    <a:pt x="465" y="17"/>
                  </a:lnTo>
                  <a:lnTo>
                    <a:pt x="517" y="33"/>
                  </a:lnTo>
                  <a:lnTo>
                    <a:pt x="571" y="54"/>
                  </a:lnTo>
                  <a:lnTo>
                    <a:pt x="627" y="80"/>
                  </a:lnTo>
                  <a:lnTo>
                    <a:pt x="683" y="114"/>
                  </a:lnTo>
                  <a:lnTo>
                    <a:pt x="742" y="155"/>
                  </a:lnTo>
                  <a:lnTo>
                    <a:pt x="801" y="203"/>
                  </a:lnTo>
                  <a:lnTo>
                    <a:pt x="861" y="259"/>
                  </a:lnTo>
                  <a:lnTo>
                    <a:pt x="859" y="262"/>
                  </a:lnTo>
                  <a:lnTo>
                    <a:pt x="852" y="268"/>
                  </a:lnTo>
                  <a:lnTo>
                    <a:pt x="841" y="278"/>
                  </a:lnTo>
                  <a:lnTo>
                    <a:pt x="824" y="291"/>
                  </a:lnTo>
                  <a:lnTo>
                    <a:pt x="803" y="305"/>
                  </a:lnTo>
                  <a:lnTo>
                    <a:pt x="779" y="321"/>
                  </a:lnTo>
                  <a:lnTo>
                    <a:pt x="752" y="338"/>
                  </a:lnTo>
                  <a:lnTo>
                    <a:pt x="720" y="355"/>
                  </a:lnTo>
                  <a:lnTo>
                    <a:pt x="686" y="373"/>
                  </a:lnTo>
                  <a:lnTo>
                    <a:pt x="649" y="389"/>
                  </a:lnTo>
                  <a:lnTo>
                    <a:pt x="610" y="403"/>
                  </a:lnTo>
                  <a:lnTo>
                    <a:pt x="570" y="416"/>
                  </a:lnTo>
                  <a:lnTo>
                    <a:pt x="526" y="426"/>
                  </a:lnTo>
                  <a:lnTo>
                    <a:pt x="482" y="432"/>
                  </a:lnTo>
                  <a:lnTo>
                    <a:pt x="435" y="433"/>
                  </a:lnTo>
                  <a:lnTo>
                    <a:pt x="393" y="432"/>
                  </a:lnTo>
                  <a:lnTo>
                    <a:pt x="348" y="426"/>
                  </a:lnTo>
                  <a:lnTo>
                    <a:pt x="305" y="415"/>
                  </a:lnTo>
                  <a:lnTo>
                    <a:pt x="261" y="398"/>
                  </a:lnTo>
                  <a:lnTo>
                    <a:pt x="216" y="376"/>
                  </a:lnTo>
                  <a:lnTo>
                    <a:pt x="172" y="348"/>
                  </a:lnTo>
                  <a:lnTo>
                    <a:pt x="128" y="313"/>
                  </a:lnTo>
                  <a:lnTo>
                    <a:pt x="84" y="271"/>
                  </a:lnTo>
                  <a:lnTo>
                    <a:pt x="42" y="223"/>
                  </a:lnTo>
                  <a:lnTo>
                    <a:pt x="0" y="165"/>
                  </a:lnTo>
                  <a:lnTo>
                    <a:pt x="5" y="165"/>
                  </a:lnTo>
                  <a:lnTo>
                    <a:pt x="18" y="165"/>
                  </a:lnTo>
                  <a:lnTo>
                    <a:pt x="41" y="165"/>
                  </a:lnTo>
                  <a:lnTo>
                    <a:pt x="68" y="166"/>
                  </a:lnTo>
                  <a:lnTo>
                    <a:pt x="102" y="168"/>
                  </a:lnTo>
                  <a:lnTo>
                    <a:pt x="140" y="170"/>
                  </a:lnTo>
                  <a:lnTo>
                    <a:pt x="182" y="173"/>
                  </a:lnTo>
                  <a:lnTo>
                    <a:pt x="225" y="177"/>
                  </a:lnTo>
                  <a:lnTo>
                    <a:pt x="270" y="182"/>
                  </a:lnTo>
                  <a:lnTo>
                    <a:pt x="314" y="189"/>
                  </a:lnTo>
                  <a:lnTo>
                    <a:pt x="357" y="195"/>
                  </a:lnTo>
                  <a:lnTo>
                    <a:pt x="397" y="204"/>
                  </a:lnTo>
                  <a:lnTo>
                    <a:pt x="433" y="215"/>
                  </a:lnTo>
                  <a:lnTo>
                    <a:pt x="466" y="225"/>
                  </a:lnTo>
                  <a:lnTo>
                    <a:pt x="463" y="224"/>
                  </a:lnTo>
                  <a:lnTo>
                    <a:pt x="454" y="220"/>
                  </a:lnTo>
                  <a:lnTo>
                    <a:pt x="441" y="213"/>
                  </a:lnTo>
                  <a:lnTo>
                    <a:pt x="423" y="204"/>
                  </a:lnTo>
                  <a:lnTo>
                    <a:pt x="401" y="194"/>
                  </a:lnTo>
                  <a:lnTo>
                    <a:pt x="376" y="182"/>
                  </a:lnTo>
                  <a:lnTo>
                    <a:pt x="347" y="170"/>
                  </a:lnTo>
                  <a:lnTo>
                    <a:pt x="316" y="157"/>
                  </a:lnTo>
                  <a:lnTo>
                    <a:pt x="283" y="144"/>
                  </a:lnTo>
                  <a:lnTo>
                    <a:pt x="247" y="132"/>
                  </a:lnTo>
                  <a:lnTo>
                    <a:pt x="212" y="121"/>
                  </a:lnTo>
                  <a:lnTo>
                    <a:pt x="177" y="110"/>
                  </a:lnTo>
                  <a:lnTo>
                    <a:pt x="140" y="101"/>
                  </a:lnTo>
                  <a:lnTo>
                    <a:pt x="105" y="94"/>
                  </a:lnTo>
                  <a:lnTo>
                    <a:pt x="71" y="90"/>
                  </a:lnTo>
                  <a:lnTo>
                    <a:pt x="38" y="89"/>
                  </a:lnTo>
                  <a:lnTo>
                    <a:pt x="3" y="90"/>
                  </a:lnTo>
                  <a:lnTo>
                    <a:pt x="5" y="89"/>
                  </a:lnTo>
                  <a:lnTo>
                    <a:pt x="13" y="84"/>
                  </a:lnTo>
                  <a:lnTo>
                    <a:pt x="25" y="77"/>
                  </a:lnTo>
                  <a:lnTo>
                    <a:pt x="42" y="67"/>
                  </a:lnTo>
                  <a:lnTo>
                    <a:pt x="63" y="56"/>
                  </a:lnTo>
                  <a:lnTo>
                    <a:pt x="89" y="46"/>
                  </a:lnTo>
                  <a:lnTo>
                    <a:pt x="119" y="34"/>
                  </a:lnTo>
                  <a:lnTo>
                    <a:pt x="152" y="24"/>
                  </a:lnTo>
                  <a:lnTo>
                    <a:pt x="189" y="14"/>
                  </a:lnTo>
                  <a:lnTo>
                    <a:pt x="229" y="7"/>
                  </a:lnTo>
                  <a:lnTo>
                    <a:pt x="272" y="1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chemeClr val="accent5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16"/>
            <p:cNvSpPr/>
            <p:nvPr/>
          </p:nvSpPr>
          <p:spPr bwMode="auto">
            <a:xfrm>
              <a:off x="6880225" y="2116138"/>
              <a:ext cx="2408238" cy="2014538"/>
            </a:xfrm>
            <a:custGeom>
              <a:avLst/>
              <a:gdLst>
                <a:gd name="T0" fmla="*/ 1517 w 1517"/>
                <a:gd name="T1" fmla="*/ 10 h 1269"/>
                <a:gd name="T2" fmla="*/ 1515 w 1517"/>
                <a:gd name="T3" fmla="*/ 60 h 1269"/>
                <a:gd name="T4" fmla="*/ 1507 w 1517"/>
                <a:gd name="T5" fmla="*/ 145 h 1269"/>
                <a:gd name="T6" fmla="*/ 1490 w 1517"/>
                <a:gd name="T7" fmla="*/ 258 h 1269"/>
                <a:gd name="T8" fmla="*/ 1461 w 1517"/>
                <a:gd name="T9" fmla="*/ 390 h 1269"/>
                <a:gd name="T10" fmla="*/ 1415 w 1517"/>
                <a:gd name="T11" fmla="*/ 535 h 1269"/>
                <a:gd name="T12" fmla="*/ 1351 w 1517"/>
                <a:gd name="T13" fmla="*/ 684 h 1269"/>
                <a:gd name="T14" fmla="*/ 1265 w 1517"/>
                <a:gd name="T15" fmla="*/ 832 h 1269"/>
                <a:gd name="T16" fmla="*/ 1152 w 1517"/>
                <a:gd name="T17" fmla="*/ 970 h 1269"/>
                <a:gd name="T18" fmla="*/ 1010 w 1517"/>
                <a:gd name="T19" fmla="*/ 1090 h 1269"/>
                <a:gd name="T20" fmla="*/ 834 w 1517"/>
                <a:gd name="T21" fmla="*/ 1184 h 1269"/>
                <a:gd name="T22" fmla="*/ 623 w 1517"/>
                <a:gd name="T23" fmla="*/ 1247 h 1269"/>
                <a:gd name="T24" fmla="*/ 372 w 1517"/>
                <a:gd name="T25" fmla="*/ 1269 h 1269"/>
                <a:gd name="T26" fmla="*/ 115 w 1517"/>
                <a:gd name="T27" fmla="*/ 1250 h 1269"/>
                <a:gd name="T28" fmla="*/ 135 w 1517"/>
                <a:gd name="T29" fmla="*/ 1229 h 1269"/>
                <a:gd name="T30" fmla="*/ 190 w 1517"/>
                <a:gd name="T31" fmla="*/ 1171 h 1269"/>
                <a:gd name="T32" fmla="*/ 271 w 1517"/>
                <a:gd name="T33" fmla="*/ 1089 h 1269"/>
                <a:gd name="T34" fmla="*/ 375 w 1517"/>
                <a:gd name="T35" fmla="*/ 988 h 1269"/>
                <a:gd name="T36" fmla="*/ 491 w 1517"/>
                <a:gd name="T37" fmla="*/ 879 h 1269"/>
                <a:gd name="T38" fmla="*/ 614 w 1517"/>
                <a:gd name="T39" fmla="*/ 773 h 1269"/>
                <a:gd name="T40" fmla="*/ 737 w 1517"/>
                <a:gd name="T41" fmla="*/ 679 h 1269"/>
                <a:gd name="T42" fmla="*/ 854 w 1517"/>
                <a:gd name="T43" fmla="*/ 606 h 1269"/>
                <a:gd name="T44" fmla="*/ 876 w 1517"/>
                <a:gd name="T45" fmla="*/ 594 h 1269"/>
                <a:gd name="T46" fmla="*/ 811 w 1517"/>
                <a:gd name="T47" fmla="*/ 619 h 1269"/>
                <a:gd name="T48" fmla="*/ 704 w 1517"/>
                <a:gd name="T49" fmla="*/ 665 h 1269"/>
                <a:gd name="T50" fmla="*/ 570 w 1517"/>
                <a:gd name="T51" fmla="*/ 726 h 1269"/>
                <a:gd name="T52" fmla="*/ 422 w 1517"/>
                <a:gd name="T53" fmla="*/ 805 h 1269"/>
                <a:gd name="T54" fmla="*/ 272 w 1517"/>
                <a:gd name="T55" fmla="*/ 894 h 1269"/>
                <a:gd name="T56" fmla="*/ 136 w 1517"/>
                <a:gd name="T57" fmla="*/ 995 h 1269"/>
                <a:gd name="T58" fmla="*/ 28 w 1517"/>
                <a:gd name="T59" fmla="*/ 1102 h 1269"/>
                <a:gd name="T60" fmla="*/ 1 w 1517"/>
                <a:gd name="T61" fmla="*/ 1131 h 1269"/>
                <a:gd name="T62" fmla="*/ 9 w 1517"/>
                <a:gd name="T63" fmla="*/ 1086 h 1269"/>
                <a:gd name="T64" fmla="*/ 28 w 1517"/>
                <a:gd name="T65" fmla="*/ 1010 h 1269"/>
                <a:gd name="T66" fmla="*/ 60 w 1517"/>
                <a:gd name="T67" fmla="*/ 911 h 1269"/>
                <a:gd name="T68" fmla="*/ 113 w 1517"/>
                <a:gd name="T69" fmla="*/ 792 h 1269"/>
                <a:gd name="T70" fmla="*/ 186 w 1517"/>
                <a:gd name="T71" fmla="*/ 662 h 1269"/>
                <a:gd name="T72" fmla="*/ 286 w 1517"/>
                <a:gd name="T73" fmla="*/ 529 h 1269"/>
                <a:gd name="T74" fmla="*/ 414 w 1517"/>
                <a:gd name="T75" fmla="*/ 396 h 1269"/>
                <a:gd name="T76" fmla="*/ 576 w 1517"/>
                <a:gd name="T77" fmla="*/ 273 h 1269"/>
                <a:gd name="T78" fmla="*/ 775 w 1517"/>
                <a:gd name="T79" fmla="*/ 165 h 1269"/>
                <a:gd name="T80" fmla="*/ 1016 w 1517"/>
                <a:gd name="T81" fmla="*/ 78 h 1269"/>
                <a:gd name="T82" fmla="*/ 1300 w 1517"/>
                <a:gd name="T83" fmla="*/ 19 h 1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517" h="1269">
                  <a:moveTo>
                    <a:pt x="1517" y="0"/>
                  </a:moveTo>
                  <a:lnTo>
                    <a:pt x="1517" y="2"/>
                  </a:lnTo>
                  <a:lnTo>
                    <a:pt x="1517" y="10"/>
                  </a:lnTo>
                  <a:lnTo>
                    <a:pt x="1516" y="22"/>
                  </a:lnTo>
                  <a:lnTo>
                    <a:pt x="1516" y="39"/>
                  </a:lnTo>
                  <a:lnTo>
                    <a:pt x="1515" y="60"/>
                  </a:lnTo>
                  <a:lnTo>
                    <a:pt x="1512" y="85"/>
                  </a:lnTo>
                  <a:lnTo>
                    <a:pt x="1510" y="114"/>
                  </a:lnTo>
                  <a:lnTo>
                    <a:pt x="1507" y="145"/>
                  </a:lnTo>
                  <a:lnTo>
                    <a:pt x="1502" y="180"/>
                  </a:lnTo>
                  <a:lnTo>
                    <a:pt x="1497" y="217"/>
                  </a:lnTo>
                  <a:lnTo>
                    <a:pt x="1490" y="258"/>
                  </a:lnTo>
                  <a:lnTo>
                    <a:pt x="1482" y="299"/>
                  </a:lnTo>
                  <a:lnTo>
                    <a:pt x="1472" y="344"/>
                  </a:lnTo>
                  <a:lnTo>
                    <a:pt x="1461" y="390"/>
                  </a:lnTo>
                  <a:lnTo>
                    <a:pt x="1448" y="437"/>
                  </a:lnTo>
                  <a:lnTo>
                    <a:pt x="1432" y="485"/>
                  </a:lnTo>
                  <a:lnTo>
                    <a:pt x="1415" y="535"/>
                  </a:lnTo>
                  <a:lnTo>
                    <a:pt x="1397" y="585"/>
                  </a:lnTo>
                  <a:lnTo>
                    <a:pt x="1375" y="635"/>
                  </a:lnTo>
                  <a:lnTo>
                    <a:pt x="1351" y="684"/>
                  </a:lnTo>
                  <a:lnTo>
                    <a:pt x="1325" y="734"/>
                  </a:lnTo>
                  <a:lnTo>
                    <a:pt x="1296" y="784"/>
                  </a:lnTo>
                  <a:lnTo>
                    <a:pt x="1265" y="832"/>
                  </a:lnTo>
                  <a:lnTo>
                    <a:pt x="1229" y="879"/>
                  </a:lnTo>
                  <a:lnTo>
                    <a:pt x="1193" y="925"/>
                  </a:lnTo>
                  <a:lnTo>
                    <a:pt x="1152" y="970"/>
                  </a:lnTo>
                  <a:lnTo>
                    <a:pt x="1108" y="1012"/>
                  </a:lnTo>
                  <a:lnTo>
                    <a:pt x="1061" y="1052"/>
                  </a:lnTo>
                  <a:lnTo>
                    <a:pt x="1010" y="1090"/>
                  </a:lnTo>
                  <a:lnTo>
                    <a:pt x="955" y="1124"/>
                  </a:lnTo>
                  <a:lnTo>
                    <a:pt x="897" y="1156"/>
                  </a:lnTo>
                  <a:lnTo>
                    <a:pt x="834" y="1184"/>
                  </a:lnTo>
                  <a:lnTo>
                    <a:pt x="769" y="1209"/>
                  </a:lnTo>
                  <a:lnTo>
                    <a:pt x="698" y="1230"/>
                  </a:lnTo>
                  <a:lnTo>
                    <a:pt x="623" y="1247"/>
                  </a:lnTo>
                  <a:lnTo>
                    <a:pt x="545" y="1259"/>
                  </a:lnTo>
                  <a:lnTo>
                    <a:pt x="461" y="1267"/>
                  </a:lnTo>
                  <a:lnTo>
                    <a:pt x="372" y="1269"/>
                  </a:lnTo>
                  <a:lnTo>
                    <a:pt x="291" y="1268"/>
                  </a:lnTo>
                  <a:lnTo>
                    <a:pt x="204" y="1262"/>
                  </a:lnTo>
                  <a:lnTo>
                    <a:pt x="115" y="1250"/>
                  </a:lnTo>
                  <a:lnTo>
                    <a:pt x="118" y="1247"/>
                  </a:lnTo>
                  <a:lnTo>
                    <a:pt x="125" y="1241"/>
                  </a:lnTo>
                  <a:lnTo>
                    <a:pt x="135" y="1229"/>
                  </a:lnTo>
                  <a:lnTo>
                    <a:pt x="149" y="1213"/>
                  </a:lnTo>
                  <a:lnTo>
                    <a:pt x="168" y="1195"/>
                  </a:lnTo>
                  <a:lnTo>
                    <a:pt x="190" y="1171"/>
                  </a:lnTo>
                  <a:lnTo>
                    <a:pt x="214" y="1146"/>
                  </a:lnTo>
                  <a:lnTo>
                    <a:pt x="241" y="1119"/>
                  </a:lnTo>
                  <a:lnTo>
                    <a:pt x="271" y="1089"/>
                  </a:lnTo>
                  <a:lnTo>
                    <a:pt x="304" y="1056"/>
                  </a:lnTo>
                  <a:lnTo>
                    <a:pt x="338" y="1022"/>
                  </a:lnTo>
                  <a:lnTo>
                    <a:pt x="375" y="988"/>
                  </a:lnTo>
                  <a:lnTo>
                    <a:pt x="413" y="953"/>
                  </a:lnTo>
                  <a:lnTo>
                    <a:pt x="451" y="916"/>
                  </a:lnTo>
                  <a:lnTo>
                    <a:pt x="491" y="879"/>
                  </a:lnTo>
                  <a:lnTo>
                    <a:pt x="532" y="844"/>
                  </a:lnTo>
                  <a:lnTo>
                    <a:pt x="574" y="809"/>
                  </a:lnTo>
                  <a:lnTo>
                    <a:pt x="614" y="773"/>
                  </a:lnTo>
                  <a:lnTo>
                    <a:pt x="656" y="741"/>
                  </a:lnTo>
                  <a:lnTo>
                    <a:pt x="697" y="709"/>
                  </a:lnTo>
                  <a:lnTo>
                    <a:pt x="737" y="679"/>
                  </a:lnTo>
                  <a:lnTo>
                    <a:pt x="778" y="653"/>
                  </a:lnTo>
                  <a:lnTo>
                    <a:pt x="816" y="628"/>
                  </a:lnTo>
                  <a:lnTo>
                    <a:pt x="854" y="606"/>
                  </a:lnTo>
                  <a:lnTo>
                    <a:pt x="889" y="589"/>
                  </a:lnTo>
                  <a:lnTo>
                    <a:pt x="885" y="590"/>
                  </a:lnTo>
                  <a:lnTo>
                    <a:pt x="876" y="594"/>
                  </a:lnTo>
                  <a:lnTo>
                    <a:pt x="859" y="599"/>
                  </a:lnTo>
                  <a:lnTo>
                    <a:pt x="838" y="608"/>
                  </a:lnTo>
                  <a:lnTo>
                    <a:pt x="811" y="619"/>
                  </a:lnTo>
                  <a:lnTo>
                    <a:pt x="779" y="632"/>
                  </a:lnTo>
                  <a:lnTo>
                    <a:pt x="744" y="648"/>
                  </a:lnTo>
                  <a:lnTo>
                    <a:pt x="704" y="665"/>
                  </a:lnTo>
                  <a:lnTo>
                    <a:pt x="661" y="683"/>
                  </a:lnTo>
                  <a:lnTo>
                    <a:pt x="617" y="704"/>
                  </a:lnTo>
                  <a:lnTo>
                    <a:pt x="570" y="726"/>
                  </a:lnTo>
                  <a:lnTo>
                    <a:pt x="521" y="751"/>
                  </a:lnTo>
                  <a:lnTo>
                    <a:pt x="471" y="777"/>
                  </a:lnTo>
                  <a:lnTo>
                    <a:pt x="422" y="805"/>
                  </a:lnTo>
                  <a:lnTo>
                    <a:pt x="371" y="832"/>
                  </a:lnTo>
                  <a:lnTo>
                    <a:pt x="321" y="862"/>
                  </a:lnTo>
                  <a:lnTo>
                    <a:pt x="272" y="894"/>
                  </a:lnTo>
                  <a:lnTo>
                    <a:pt x="225" y="926"/>
                  </a:lnTo>
                  <a:lnTo>
                    <a:pt x="180" y="959"/>
                  </a:lnTo>
                  <a:lnTo>
                    <a:pt x="136" y="995"/>
                  </a:lnTo>
                  <a:lnTo>
                    <a:pt x="97" y="1030"/>
                  </a:lnTo>
                  <a:lnTo>
                    <a:pt x="60" y="1065"/>
                  </a:lnTo>
                  <a:lnTo>
                    <a:pt x="28" y="1102"/>
                  </a:lnTo>
                  <a:lnTo>
                    <a:pt x="0" y="1140"/>
                  </a:lnTo>
                  <a:lnTo>
                    <a:pt x="0" y="1137"/>
                  </a:lnTo>
                  <a:lnTo>
                    <a:pt x="1" y="1131"/>
                  </a:lnTo>
                  <a:lnTo>
                    <a:pt x="3" y="1120"/>
                  </a:lnTo>
                  <a:lnTo>
                    <a:pt x="5" y="1105"/>
                  </a:lnTo>
                  <a:lnTo>
                    <a:pt x="9" y="1086"/>
                  </a:lnTo>
                  <a:lnTo>
                    <a:pt x="15" y="1064"/>
                  </a:lnTo>
                  <a:lnTo>
                    <a:pt x="20" y="1039"/>
                  </a:lnTo>
                  <a:lnTo>
                    <a:pt x="28" y="1010"/>
                  </a:lnTo>
                  <a:lnTo>
                    <a:pt x="37" y="980"/>
                  </a:lnTo>
                  <a:lnTo>
                    <a:pt x="49" y="946"/>
                  </a:lnTo>
                  <a:lnTo>
                    <a:pt x="60" y="911"/>
                  </a:lnTo>
                  <a:lnTo>
                    <a:pt x="76" y="873"/>
                  </a:lnTo>
                  <a:lnTo>
                    <a:pt x="93" y="834"/>
                  </a:lnTo>
                  <a:lnTo>
                    <a:pt x="113" y="792"/>
                  </a:lnTo>
                  <a:lnTo>
                    <a:pt x="134" y="750"/>
                  </a:lnTo>
                  <a:lnTo>
                    <a:pt x="159" y="707"/>
                  </a:lnTo>
                  <a:lnTo>
                    <a:pt x="186" y="662"/>
                  </a:lnTo>
                  <a:lnTo>
                    <a:pt x="216" y="618"/>
                  </a:lnTo>
                  <a:lnTo>
                    <a:pt x="249" y="573"/>
                  </a:lnTo>
                  <a:lnTo>
                    <a:pt x="286" y="529"/>
                  </a:lnTo>
                  <a:lnTo>
                    <a:pt x="325" y="484"/>
                  </a:lnTo>
                  <a:lnTo>
                    <a:pt x="368" y="440"/>
                  </a:lnTo>
                  <a:lnTo>
                    <a:pt x="414" y="396"/>
                  </a:lnTo>
                  <a:lnTo>
                    <a:pt x="464" y="354"/>
                  </a:lnTo>
                  <a:lnTo>
                    <a:pt x="519" y="313"/>
                  </a:lnTo>
                  <a:lnTo>
                    <a:pt x="576" y="273"/>
                  </a:lnTo>
                  <a:lnTo>
                    <a:pt x="638" y="234"/>
                  </a:lnTo>
                  <a:lnTo>
                    <a:pt x="704" y="199"/>
                  </a:lnTo>
                  <a:lnTo>
                    <a:pt x="775" y="165"/>
                  </a:lnTo>
                  <a:lnTo>
                    <a:pt x="851" y="133"/>
                  </a:lnTo>
                  <a:lnTo>
                    <a:pt x="931" y="103"/>
                  </a:lnTo>
                  <a:lnTo>
                    <a:pt x="1016" y="78"/>
                  </a:lnTo>
                  <a:lnTo>
                    <a:pt x="1105" y="55"/>
                  </a:lnTo>
                  <a:lnTo>
                    <a:pt x="1201" y="35"/>
                  </a:lnTo>
                  <a:lnTo>
                    <a:pt x="1300" y="19"/>
                  </a:lnTo>
                  <a:lnTo>
                    <a:pt x="1406" y="8"/>
                  </a:lnTo>
                  <a:lnTo>
                    <a:pt x="1517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17"/>
            <p:cNvSpPr/>
            <p:nvPr/>
          </p:nvSpPr>
          <p:spPr bwMode="auto">
            <a:xfrm>
              <a:off x="5664200" y="3759200"/>
              <a:ext cx="1868488" cy="3098800"/>
            </a:xfrm>
            <a:custGeom>
              <a:avLst/>
              <a:gdLst>
                <a:gd name="T0" fmla="*/ 571 w 1177"/>
                <a:gd name="T1" fmla="*/ 7 h 1952"/>
                <a:gd name="T2" fmla="*/ 620 w 1177"/>
                <a:gd name="T3" fmla="*/ 84 h 1952"/>
                <a:gd name="T4" fmla="*/ 659 w 1177"/>
                <a:gd name="T5" fmla="*/ 224 h 1952"/>
                <a:gd name="T6" fmla="*/ 702 w 1177"/>
                <a:gd name="T7" fmla="*/ 368 h 1952"/>
                <a:gd name="T8" fmla="*/ 760 w 1177"/>
                <a:gd name="T9" fmla="*/ 457 h 1952"/>
                <a:gd name="T10" fmla="*/ 871 w 1177"/>
                <a:gd name="T11" fmla="*/ 453 h 1952"/>
                <a:gd name="T12" fmla="*/ 987 w 1177"/>
                <a:gd name="T13" fmla="*/ 369 h 1952"/>
                <a:gd name="T14" fmla="*/ 1052 w 1177"/>
                <a:gd name="T15" fmla="*/ 283 h 1952"/>
                <a:gd name="T16" fmla="*/ 1130 w 1177"/>
                <a:gd name="T17" fmla="*/ 242 h 1952"/>
                <a:gd name="T18" fmla="*/ 1176 w 1177"/>
                <a:gd name="T19" fmla="*/ 279 h 1952"/>
                <a:gd name="T20" fmla="*/ 1152 w 1177"/>
                <a:gd name="T21" fmla="*/ 341 h 1952"/>
                <a:gd name="T22" fmla="*/ 1073 w 1177"/>
                <a:gd name="T23" fmla="*/ 447 h 1952"/>
                <a:gd name="T24" fmla="*/ 966 w 1177"/>
                <a:gd name="T25" fmla="*/ 631 h 1952"/>
                <a:gd name="T26" fmla="*/ 874 w 1177"/>
                <a:gd name="T27" fmla="*/ 899 h 1952"/>
                <a:gd name="T28" fmla="*/ 843 w 1177"/>
                <a:gd name="T29" fmla="*/ 1144 h 1952"/>
                <a:gd name="T30" fmla="*/ 850 w 1177"/>
                <a:gd name="T31" fmla="*/ 1400 h 1952"/>
                <a:gd name="T32" fmla="*/ 876 w 1177"/>
                <a:gd name="T33" fmla="*/ 1638 h 1952"/>
                <a:gd name="T34" fmla="*/ 908 w 1177"/>
                <a:gd name="T35" fmla="*/ 1826 h 1952"/>
                <a:gd name="T36" fmla="*/ 931 w 1177"/>
                <a:gd name="T37" fmla="*/ 1935 h 1952"/>
                <a:gd name="T38" fmla="*/ 426 w 1177"/>
                <a:gd name="T39" fmla="*/ 1948 h 1952"/>
                <a:gd name="T40" fmla="*/ 435 w 1177"/>
                <a:gd name="T41" fmla="*/ 1855 h 1952"/>
                <a:gd name="T42" fmla="*/ 453 w 1177"/>
                <a:gd name="T43" fmla="*/ 1676 h 1952"/>
                <a:gd name="T44" fmla="*/ 474 w 1177"/>
                <a:gd name="T45" fmla="*/ 1451 h 1952"/>
                <a:gd name="T46" fmla="*/ 490 w 1177"/>
                <a:gd name="T47" fmla="*/ 1223 h 1952"/>
                <a:gd name="T48" fmla="*/ 497 w 1177"/>
                <a:gd name="T49" fmla="*/ 1036 h 1952"/>
                <a:gd name="T50" fmla="*/ 456 w 1177"/>
                <a:gd name="T51" fmla="*/ 876 h 1952"/>
                <a:gd name="T52" fmla="*/ 359 w 1177"/>
                <a:gd name="T53" fmla="*/ 763 h 1952"/>
                <a:gd name="T54" fmla="*/ 240 w 1177"/>
                <a:gd name="T55" fmla="*/ 686 h 1952"/>
                <a:gd name="T56" fmla="*/ 134 w 1177"/>
                <a:gd name="T57" fmla="*/ 629 h 1952"/>
                <a:gd name="T58" fmla="*/ 38 w 1177"/>
                <a:gd name="T59" fmla="*/ 554 h 1952"/>
                <a:gd name="T60" fmla="*/ 8 w 1177"/>
                <a:gd name="T61" fmla="*/ 488 h 1952"/>
                <a:gd name="T62" fmla="*/ 41 w 1177"/>
                <a:gd name="T63" fmla="*/ 470 h 1952"/>
                <a:gd name="T64" fmla="*/ 121 w 1177"/>
                <a:gd name="T65" fmla="*/ 503 h 1952"/>
                <a:gd name="T66" fmla="*/ 215 w 1177"/>
                <a:gd name="T67" fmla="*/ 559 h 1952"/>
                <a:gd name="T68" fmla="*/ 279 w 1177"/>
                <a:gd name="T69" fmla="*/ 589 h 1952"/>
                <a:gd name="T70" fmla="*/ 284 w 1177"/>
                <a:gd name="T71" fmla="*/ 580 h 1952"/>
                <a:gd name="T72" fmla="*/ 240 w 1177"/>
                <a:gd name="T73" fmla="*/ 526 h 1952"/>
                <a:gd name="T74" fmla="*/ 152 w 1177"/>
                <a:gd name="T75" fmla="*/ 445 h 1952"/>
                <a:gd name="T76" fmla="*/ 65 w 1177"/>
                <a:gd name="T77" fmla="*/ 359 h 1952"/>
                <a:gd name="T78" fmla="*/ 8 w 1177"/>
                <a:gd name="T79" fmla="*/ 278 h 1952"/>
                <a:gd name="T80" fmla="*/ 6 w 1177"/>
                <a:gd name="T81" fmla="*/ 227 h 1952"/>
                <a:gd name="T82" fmla="*/ 34 w 1177"/>
                <a:gd name="T83" fmla="*/ 204 h 1952"/>
                <a:gd name="T84" fmla="*/ 61 w 1177"/>
                <a:gd name="T85" fmla="*/ 211 h 1952"/>
                <a:gd name="T86" fmla="*/ 131 w 1177"/>
                <a:gd name="T87" fmla="*/ 270 h 1952"/>
                <a:gd name="T88" fmla="*/ 222 w 1177"/>
                <a:gd name="T89" fmla="*/ 354 h 1952"/>
                <a:gd name="T90" fmla="*/ 305 w 1177"/>
                <a:gd name="T91" fmla="*/ 430 h 1952"/>
                <a:gd name="T92" fmla="*/ 351 w 1177"/>
                <a:gd name="T93" fmla="*/ 464 h 1952"/>
                <a:gd name="T94" fmla="*/ 345 w 1177"/>
                <a:gd name="T95" fmla="*/ 430 h 1952"/>
                <a:gd name="T96" fmla="*/ 296 w 1177"/>
                <a:gd name="T97" fmla="*/ 333 h 1952"/>
                <a:gd name="T98" fmla="*/ 232 w 1177"/>
                <a:gd name="T99" fmla="*/ 214 h 1952"/>
                <a:gd name="T100" fmla="*/ 181 w 1177"/>
                <a:gd name="T101" fmla="*/ 114 h 1952"/>
                <a:gd name="T102" fmla="*/ 176 w 1177"/>
                <a:gd name="T103" fmla="*/ 68 h 1952"/>
                <a:gd name="T104" fmla="*/ 220 w 1177"/>
                <a:gd name="T105" fmla="*/ 50 h 1952"/>
                <a:gd name="T106" fmla="*/ 275 w 1177"/>
                <a:gd name="T107" fmla="*/ 96 h 1952"/>
                <a:gd name="T108" fmla="*/ 349 w 1177"/>
                <a:gd name="T109" fmla="*/ 225 h 1952"/>
                <a:gd name="T110" fmla="*/ 438 w 1177"/>
                <a:gd name="T111" fmla="*/ 346 h 1952"/>
                <a:gd name="T112" fmla="*/ 515 w 1177"/>
                <a:gd name="T113" fmla="*/ 390 h 1952"/>
                <a:gd name="T114" fmla="*/ 545 w 1177"/>
                <a:gd name="T115" fmla="*/ 355 h 1952"/>
                <a:gd name="T116" fmla="*/ 531 w 1177"/>
                <a:gd name="T117" fmla="*/ 236 h 1952"/>
                <a:gd name="T118" fmla="*/ 517 w 1177"/>
                <a:gd name="T119" fmla="*/ 101 h 1952"/>
                <a:gd name="T120" fmla="*/ 531 w 1177"/>
                <a:gd name="T121" fmla="*/ 13 h 19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7" h="1952">
                  <a:moveTo>
                    <a:pt x="551" y="0"/>
                  </a:moveTo>
                  <a:lnTo>
                    <a:pt x="558" y="1"/>
                  </a:lnTo>
                  <a:lnTo>
                    <a:pt x="565" y="3"/>
                  </a:lnTo>
                  <a:lnTo>
                    <a:pt x="571" y="7"/>
                  </a:lnTo>
                  <a:lnTo>
                    <a:pt x="584" y="17"/>
                  </a:lnTo>
                  <a:lnTo>
                    <a:pt x="597" y="34"/>
                  </a:lnTo>
                  <a:lnTo>
                    <a:pt x="608" y="56"/>
                  </a:lnTo>
                  <a:lnTo>
                    <a:pt x="620" y="84"/>
                  </a:lnTo>
                  <a:lnTo>
                    <a:pt x="629" y="115"/>
                  </a:lnTo>
                  <a:lnTo>
                    <a:pt x="639" y="151"/>
                  </a:lnTo>
                  <a:lnTo>
                    <a:pt x="648" y="186"/>
                  </a:lnTo>
                  <a:lnTo>
                    <a:pt x="659" y="224"/>
                  </a:lnTo>
                  <a:lnTo>
                    <a:pt x="668" y="262"/>
                  </a:lnTo>
                  <a:lnTo>
                    <a:pt x="678" y="299"/>
                  </a:lnTo>
                  <a:lnTo>
                    <a:pt x="690" y="334"/>
                  </a:lnTo>
                  <a:lnTo>
                    <a:pt x="702" y="368"/>
                  </a:lnTo>
                  <a:lnTo>
                    <a:pt x="714" y="397"/>
                  </a:lnTo>
                  <a:lnTo>
                    <a:pt x="728" y="423"/>
                  </a:lnTo>
                  <a:lnTo>
                    <a:pt x="743" y="443"/>
                  </a:lnTo>
                  <a:lnTo>
                    <a:pt x="760" y="457"/>
                  </a:lnTo>
                  <a:lnTo>
                    <a:pt x="778" y="465"/>
                  </a:lnTo>
                  <a:lnTo>
                    <a:pt x="803" y="467"/>
                  </a:lnTo>
                  <a:lnTo>
                    <a:pt x="837" y="464"/>
                  </a:lnTo>
                  <a:lnTo>
                    <a:pt x="871" y="453"/>
                  </a:lnTo>
                  <a:lnTo>
                    <a:pt x="904" y="436"/>
                  </a:lnTo>
                  <a:lnTo>
                    <a:pt x="934" y="416"/>
                  </a:lnTo>
                  <a:lnTo>
                    <a:pt x="963" y="393"/>
                  </a:lnTo>
                  <a:lnTo>
                    <a:pt x="987" y="369"/>
                  </a:lnTo>
                  <a:lnTo>
                    <a:pt x="1010" y="344"/>
                  </a:lnTo>
                  <a:lnTo>
                    <a:pt x="1027" y="322"/>
                  </a:lnTo>
                  <a:lnTo>
                    <a:pt x="1038" y="303"/>
                  </a:lnTo>
                  <a:lnTo>
                    <a:pt x="1052" y="283"/>
                  </a:lnTo>
                  <a:lnTo>
                    <a:pt x="1069" y="266"/>
                  </a:lnTo>
                  <a:lnTo>
                    <a:pt x="1090" y="254"/>
                  </a:lnTo>
                  <a:lnTo>
                    <a:pt x="1109" y="245"/>
                  </a:lnTo>
                  <a:lnTo>
                    <a:pt x="1130" y="242"/>
                  </a:lnTo>
                  <a:lnTo>
                    <a:pt x="1146" y="245"/>
                  </a:lnTo>
                  <a:lnTo>
                    <a:pt x="1159" y="251"/>
                  </a:lnTo>
                  <a:lnTo>
                    <a:pt x="1169" y="262"/>
                  </a:lnTo>
                  <a:lnTo>
                    <a:pt x="1176" y="279"/>
                  </a:lnTo>
                  <a:lnTo>
                    <a:pt x="1177" y="292"/>
                  </a:lnTo>
                  <a:lnTo>
                    <a:pt x="1173" y="306"/>
                  </a:lnTo>
                  <a:lnTo>
                    <a:pt x="1164" y="322"/>
                  </a:lnTo>
                  <a:lnTo>
                    <a:pt x="1152" y="341"/>
                  </a:lnTo>
                  <a:lnTo>
                    <a:pt x="1137" y="361"/>
                  </a:lnTo>
                  <a:lnTo>
                    <a:pt x="1117" y="385"/>
                  </a:lnTo>
                  <a:lnTo>
                    <a:pt x="1096" y="414"/>
                  </a:lnTo>
                  <a:lnTo>
                    <a:pt x="1073" y="447"/>
                  </a:lnTo>
                  <a:lnTo>
                    <a:pt x="1048" y="483"/>
                  </a:lnTo>
                  <a:lnTo>
                    <a:pt x="1021" y="526"/>
                  </a:lnTo>
                  <a:lnTo>
                    <a:pt x="994" y="576"/>
                  </a:lnTo>
                  <a:lnTo>
                    <a:pt x="966" y="631"/>
                  </a:lnTo>
                  <a:lnTo>
                    <a:pt x="939" y="694"/>
                  </a:lnTo>
                  <a:lnTo>
                    <a:pt x="913" y="765"/>
                  </a:lnTo>
                  <a:lnTo>
                    <a:pt x="888" y="845"/>
                  </a:lnTo>
                  <a:lnTo>
                    <a:pt x="874" y="899"/>
                  </a:lnTo>
                  <a:lnTo>
                    <a:pt x="862" y="958"/>
                  </a:lnTo>
                  <a:lnTo>
                    <a:pt x="854" y="1019"/>
                  </a:lnTo>
                  <a:lnTo>
                    <a:pt x="847" y="1080"/>
                  </a:lnTo>
                  <a:lnTo>
                    <a:pt x="843" y="1144"/>
                  </a:lnTo>
                  <a:lnTo>
                    <a:pt x="842" y="1208"/>
                  </a:lnTo>
                  <a:lnTo>
                    <a:pt x="843" y="1273"/>
                  </a:lnTo>
                  <a:lnTo>
                    <a:pt x="846" y="1337"/>
                  </a:lnTo>
                  <a:lnTo>
                    <a:pt x="850" y="1400"/>
                  </a:lnTo>
                  <a:lnTo>
                    <a:pt x="855" y="1462"/>
                  </a:lnTo>
                  <a:lnTo>
                    <a:pt x="862" y="1523"/>
                  </a:lnTo>
                  <a:lnTo>
                    <a:pt x="868" y="1582"/>
                  </a:lnTo>
                  <a:lnTo>
                    <a:pt x="876" y="1638"/>
                  </a:lnTo>
                  <a:lnTo>
                    <a:pt x="884" y="1690"/>
                  </a:lnTo>
                  <a:lnTo>
                    <a:pt x="892" y="1740"/>
                  </a:lnTo>
                  <a:lnTo>
                    <a:pt x="900" y="1784"/>
                  </a:lnTo>
                  <a:lnTo>
                    <a:pt x="908" y="1826"/>
                  </a:lnTo>
                  <a:lnTo>
                    <a:pt x="915" y="1862"/>
                  </a:lnTo>
                  <a:lnTo>
                    <a:pt x="921" y="1892"/>
                  </a:lnTo>
                  <a:lnTo>
                    <a:pt x="926" y="1917"/>
                  </a:lnTo>
                  <a:lnTo>
                    <a:pt x="931" y="1935"/>
                  </a:lnTo>
                  <a:lnTo>
                    <a:pt x="934" y="1945"/>
                  </a:lnTo>
                  <a:lnTo>
                    <a:pt x="934" y="1949"/>
                  </a:lnTo>
                  <a:lnTo>
                    <a:pt x="425" y="1952"/>
                  </a:lnTo>
                  <a:lnTo>
                    <a:pt x="426" y="1948"/>
                  </a:lnTo>
                  <a:lnTo>
                    <a:pt x="427" y="1935"/>
                  </a:lnTo>
                  <a:lnTo>
                    <a:pt x="430" y="1915"/>
                  </a:lnTo>
                  <a:lnTo>
                    <a:pt x="432" y="1889"/>
                  </a:lnTo>
                  <a:lnTo>
                    <a:pt x="435" y="1855"/>
                  </a:lnTo>
                  <a:lnTo>
                    <a:pt x="440" y="1817"/>
                  </a:lnTo>
                  <a:lnTo>
                    <a:pt x="444" y="1774"/>
                  </a:lnTo>
                  <a:lnTo>
                    <a:pt x="449" y="1727"/>
                  </a:lnTo>
                  <a:lnTo>
                    <a:pt x="453" y="1676"/>
                  </a:lnTo>
                  <a:lnTo>
                    <a:pt x="459" y="1622"/>
                  </a:lnTo>
                  <a:lnTo>
                    <a:pt x="464" y="1566"/>
                  </a:lnTo>
                  <a:lnTo>
                    <a:pt x="469" y="1510"/>
                  </a:lnTo>
                  <a:lnTo>
                    <a:pt x="474" y="1451"/>
                  </a:lnTo>
                  <a:lnTo>
                    <a:pt x="478" y="1393"/>
                  </a:lnTo>
                  <a:lnTo>
                    <a:pt x="483" y="1334"/>
                  </a:lnTo>
                  <a:lnTo>
                    <a:pt x="487" y="1278"/>
                  </a:lnTo>
                  <a:lnTo>
                    <a:pt x="490" y="1223"/>
                  </a:lnTo>
                  <a:lnTo>
                    <a:pt x="493" y="1170"/>
                  </a:lnTo>
                  <a:lnTo>
                    <a:pt x="495" y="1122"/>
                  </a:lnTo>
                  <a:lnTo>
                    <a:pt x="497" y="1076"/>
                  </a:lnTo>
                  <a:lnTo>
                    <a:pt x="497" y="1036"/>
                  </a:lnTo>
                  <a:lnTo>
                    <a:pt x="493" y="991"/>
                  </a:lnTo>
                  <a:lnTo>
                    <a:pt x="485" y="949"/>
                  </a:lnTo>
                  <a:lnTo>
                    <a:pt x="472" y="911"/>
                  </a:lnTo>
                  <a:lnTo>
                    <a:pt x="456" y="876"/>
                  </a:lnTo>
                  <a:lnTo>
                    <a:pt x="435" y="843"/>
                  </a:lnTo>
                  <a:lnTo>
                    <a:pt x="413" y="814"/>
                  </a:lnTo>
                  <a:lnTo>
                    <a:pt x="387" y="788"/>
                  </a:lnTo>
                  <a:lnTo>
                    <a:pt x="359" y="763"/>
                  </a:lnTo>
                  <a:lnTo>
                    <a:pt x="330" y="741"/>
                  </a:lnTo>
                  <a:lnTo>
                    <a:pt x="300" y="721"/>
                  </a:lnTo>
                  <a:lnTo>
                    <a:pt x="270" y="703"/>
                  </a:lnTo>
                  <a:lnTo>
                    <a:pt x="240" y="686"/>
                  </a:lnTo>
                  <a:lnTo>
                    <a:pt x="211" y="670"/>
                  </a:lnTo>
                  <a:lnTo>
                    <a:pt x="184" y="656"/>
                  </a:lnTo>
                  <a:lnTo>
                    <a:pt x="157" y="642"/>
                  </a:lnTo>
                  <a:lnTo>
                    <a:pt x="134" y="629"/>
                  </a:lnTo>
                  <a:lnTo>
                    <a:pt x="113" y="615"/>
                  </a:lnTo>
                  <a:lnTo>
                    <a:pt x="83" y="594"/>
                  </a:lnTo>
                  <a:lnTo>
                    <a:pt x="58" y="574"/>
                  </a:lnTo>
                  <a:lnTo>
                    <a:pt x="38" y="554"/>
                  </a:lnTo>
                  <a:lnTo>
                    <a:pt x="24" y="534"/>
                  </a:lnTo>
                  <a:lnTo>
                    <a:pt x="13" y="516"/>
                  </a:lnTo>
                  <a:lnTo>
                    <a:pt x="8" y="500"/>
                  </a:lnTo>
                  <a:lnTo>
                    <a:pt x="8" y="488"/>
                  </a:lnTo>
                  <a:lnTo>
                    <a:pt x="13" y="478"/>
                  </a:lnTo>
                  <a:lnTo>
                    <a:pt x="23" y="471"/>
                  </a:lnTo>
                  <a:lnTo>
                    <a:pt x="37" y="470"/>
                  </a:lnTo>
                  <a:lnTo>
                    <a:pt x="41" y="470"/>
                  </a:lnTo>
                  <a:lnTo>
                    <a:pt x="58" y="473"/>
                  </a:lnTo>
                  <a:lnTo>
                    <a:pt x="76" y="479"/>
                  </a:lnTo>
                  <a:lnTo>
                    <a:pt x="97" y="490"/>
                  </a:lnTo>
                  <a:lnTo>
                    <a:pt x="121" y="503"/>
                  </a:lnTo>
                  <a:lnTo>
                    <a:pt x="144" y="516"/>
                  </a:lnTo>
                  <a:lnTo>
                    <a:pt x="168" y="530"/>
                  </a:lnTo>
                  <a:lnTo>
                    <a:pt x="191" y="545"/>
                  </a:lnTo>
                  <a:lnTo>
                    <a:pt x="215" y="559"/>
                  </a:lnTo>
                  <a:lnTo>
                    <a:pt x="235" y="571"/>
                  </a:lnTo>
                  <a:lnTo>
                    <a:pt x="253" y="580"/>
                  </a:lnTo>
                  <a:lnTo>
                    <a:pt x="267" y="587"/>
                  </a:lnTo>
                  <a:lnTo>
                    <a:pt x="279" y="589"/>
                  </a:lnTo>
                  <a:lnTo>
                    <a:pt x="282" y="589"/>
                  </a:lnTo>
                  <a:lnTo>
                    <a:pt x="283" y="588"/>
                  </a:lnTo>
                  <a:lnTo>
                    <a:pt x="284" y="587"/>
                  </a:lnTo>
                  <a:lnTo>
                    <a:pt x="284" y="580"/>
                  </a:lnTo>
                  <a:lnTo>
                    <a:pt x="279" y="570"/>
                  </a:lnTo>
                  <a:lnTo>
                    <a:pt x="270" y="558"/>
                  </a:lnTo>
                  <a:lnTo>
                    <a:pt x="257" y="543"/>
                  </a:lnTo>
                  <a:lnTo>
                    <a:pt x="240" y="526"/>
                  </a:lnTo>
                  <a:lnTo>
                    <a:pt x="220" y="508"/>
                  </a:lnTo>
                  <a:lnTo>
                    <a:pt x="199" y="488"/>
                  </a:lnTo>
                  <a:lnTo>
                    <a:pt x="176" y="467"/>
                  </a:lnTo>
                  <a:lnTo>
                    <a:pt x="152" y="445"/>
                  </a:lnTo>
                  <a:lnTo>
                    <a:pt x="129" y="424"/>
                  </a:lnTo>
                  <a:lnTo>
                    <a:pt x="106" y="402"/>
                  </a:lnTo>
                  <a:lnTo>
                    <a:pt x="84" y="380"/>
                  </a:lnTo>
                  <a:lnTo>
                    <a:pt x="65" y="359"/>
                  </a:lnTo>
                  <a:lnTo>
                    <a:pt x="46" y="339"/>
                  </a:lnTo>
                  <a:lnTo>
                    <a:pt x="32" y="321"/>
                  </a:lnTo>
                  <a:lnTo>
                    <a:pt x="17" y="297"/>
                  </a:lnTo>
                  <a:lnTo>
                    <a:pt x="8" y="278"/>
                  </a:lnTo>
                  <a:lnTo>
                    <a:pt x="2" y="262"/>
                  </a:lnTo>
                  <a:lnTo>
                    <a:pt x="0" y="248"/>
                  </a:lnTo>
                  <a:lnTo>
                    <a:pt x="2" y="236"/>
                  </a:lnTo>
                  <a:lnTo>
                    <a:pt x="6" y="227"/>
                  </a:lnTo>
                  <a:lnTo>
                    <a:pt x="11" y="219"/>
                  </a:lnTo>
                  <a:lnTo>
                    <a:pt x="19" y="212"/>
                  </a:lnTo>
                  <a:lnTo>
                    <a:pt x="27" y="207"/>
                  </a:lnTo>
                  <a:lnTo>
                    <a:pt x="34" y="204"/>
                  </a:lnTo>
                  <a:lnTo>
                    <a:pt x="42" y="202"/>
                  </a:lnTo>
                  <a:lnTo>
                    <a:pt x="44" y="202"/>
                  </a:lnTo>
                  <a:lnTo>
                    <a:pt x="50" y="204"/>
                  </a:lnTo>
                  <a:lnTo>
                    <a:pt x="61" y="211"/>
                  </a:lnTo>
                  <a:lnTo>
                    <a:pt x="75" y="221"/>
                  </a:lnTo>
                  <a:lnTo>
                    <a:pt x="92" y="234"/>
                  </a:lnTo>
                  <a:lnTo>
                    <a:pt x="110" y="250"/>
                  </a:lnTo>
                  <a:lnTo>
                    <a:pt x="131" y="270"/>
                  </a:lnTo>
                  <a:lnTo>
                    <a:pt x="152" y="289"/>
                  </a:lnTo>
                  <a:lnTo>
                    <a:pt x="176" y="310"/>
                  </a:lnTo>
                  <a:lnTo>
                    <a:pt x="198" y="333"/>
                  </a:lnTo>
                  <a:lnTo>
                    <a:pt x="222" y="354"/>
                  </a:lnTo>
                  <a:lnTo>
                    <a:pt x="244" y="375"/>
                  </a:lnTo>
                  <a:lnTo>
                    <a:pt x="266" y="395"/>
                  </a:lnTo>
                  <a:lnTo>
                    <a:pt x="286" y="414"/>
                  </a:lnTo>
                  <a:lnTo>
                    <a:pt x="305" y="430"/>
                  </a:lnTo>
                  <a:lnTo>
                    <a:pt x="321" y="444"/>
                  </a:lnTo>
                  <a:lnTo>
                    <a:pt x="334" y="454"/>
                  </a:lnTo>
                  <a:lnTo>
                    <a:pt x="345" y="461"/>
                  </a:lnTo>
                  <a:lnTo>
                    <a:pt x="351" y="464"/>
                  </a:lnTo>
                  <a:lnTo>
                    <a:pt x="354" y="462"/>
                  </a:lnTo>
                  <a:lnTo>
                    <a:pt x="354" y="457"/>
                  </a:lnTo>
                  <a:lnTo>
                    <a:pt x="351" y="445"/>
                  </a:lnTo>
                  <a:lnTo>
                    <a:pt x="345" y="430"/>
                  </a:lnTo>
                  <a:lnTo>
                    <a:pt x="335" y="410"/>
                  </a:lnTo>
                  <a:lnTo>
                    <a:pt x="325" y="388"/>
                  </a:lnTo>
                  <a:lnTo>
                    <a:pt x="311" y="361"/>
                  </a:lnTo>
                  <a:lnTo>
                    <a:pt x="296" y="333"/>
                  </a:lnTo>
                  <a:lnTo>
                    <a:pt x="281" y="304"/>
                  </a:lnTo>
                  <a:lnTo>
                    <a:pt x="263" y="274"/>
                  </a:lnTo>
                  <a:lnTo>
                    <a:pt x="248" y="244"/>
                  </a:lnTo>
                  <a:lnTo>
                    <a:pt x="232" y="214"/>
                  </a:lnTo>
                  <a:lnTo>
                    <a:pt x="216" y="185"/>
                  </a:lnTo>
                  <a:lnTo>
                    <a:pt x="203" y="159"/>
                  </a:lnTo>
                  <a:lnTo>
                    <a:pt x="190" y="135"/>
                  </a:lnTo>
                  <a:lnTo>
                    <a:pt x="181" y="114"/>
                  </a:lnTo>
                  <a:lnTo>
                    <a:pt x="174" y="97"/>
                  </a:lnTo>
                  <a:lnTo>
                    <a:pt x="171" y="84"/>
                  </a:lnTo>
                  <a:lnTo>
                    <a:pt x="171" y="77"/>
                  </a:lnTo>
                  <a:lnTo>
                    <a:pt x="176" y="68"/>
                  </a:lnTo>
                  <a:lnTo>
                    <a:pt x="184" y="59"/>
                  </a:lnTo>
                  <a:lnTo>
                    <a:pt x="195" y="51"/>
                  </a:lnTo>
                  <a:lnTo>
                    <a:pt x="210" y="49"/>
                  </a:lnTo>
                  <a:lnTo>
                    <a:pt x="220" y="50"/>
                  </a:lnTo>
                  <a:lnTo>
                    <a:pt x="232" y="55"/>
                  </a:lnTo>
                  <a:lnTo>
                    <a:pt x="245" y="63"/>
                  </a:lnTo>
                  <a:lnTo>
                    <a:pt x="260" y="77"/>
                  </a:lnTo>
                  <a:lnTo>
                    <a:pt x="275" y="96"/>
                  </a:lnTo>
                  <a:lnTo>
                    <a:pt x="292" y="119"/>
                  </a:lnTo>
                  <a:lnTo>
                    <a:pt x="311" y="149"/>
                  </a:lnTo>
                  <a:lnTo>
                    <a:pt x="329" y="186"/>
                  </a:lnTo>
                  <a:lnTo>
                    <a:pt x="349" y="225"/>
                  </a:lnTo>
                  <a:lnTo>
                    <a:pt x="371" y="262"/>
                  </a:lnTo>
                  <a:lnTo>
                    <a:pt x="393" y="295"/>
                  </a:lnTo>
                  <a:lnTo>
                    <a:pt x="415" y="322"/>
                  </a:lnTo>
                  <a:lnTo>
                    <a:pt x="438" y="346"/>
                  </a:lnTo>
                  <a:lnTo>
                    <a:pt x="460" y="365"/>
                  </a:lnTo>
                  <a:lnTo>
                    <a:pt x="479" y="378"/>
                  </a:lnTo>
                  <a:lnTo>
                    <a:pt x="498" y="388"/>
                  </a:lnTo>
                  <a:lnTo>
                    <a:pt x="515" y="390"/>
                  </a:lnTo>
                  <a:lnTo>
                    <a:pt x="527" y="389"/>
                  </a:lnTo>
                  <a:lnTo>
                    <a:pt x="534" y="382"/>
                  </a:lnTo>
                  <a:lnTo>
                    <a:pt x="541" y="371"/>
                  </a:lnTo>
                  <a:lnTo>
                    <a:pt x="545" y="355"/>
                  </a:lnTo>
                  <a:lnTo>
                    <a:pt x="546" y="334"/>
                  </a:lnTo>
                  <a:lnTo>
                    <a:pt x="542" y="309"/>
                  </a:lnTo>
                  <a:lnTo>
                    <a:pt x="537" y="272"/>
                  </a:lnTo>
                  <a:lnTo>
                    <a:pt x="531" y="236"/>
                  </a:lnTo>
                  <a:lnTo>
                    <a:pt x="527" y="200"/>
                  </a:lnTo>
                  <a:lnTo>
                    <a:pt x="523" y="165"/>
                  </a:lnTo>
                  <a:lnTo>
                    <a:pt x="519" y="131"/>
                  </a:lnTo>
                  <a:lnTo>
                    <a:pt x="517" y="101"/>
                  </a:lnTo>
                  <a:lnTo>
                    <a:pt x="517" y="72"/>
                  </a:lnTo>
                  <a:lnTo>
                    <a:pt x="520" y="49"/>
                  </a:lnTo>
                  <a:lnTo>
                    <a:pt x="524" y="29"/>
                  </a:lnTo>
                  <a:lnTo>
                    <a:pt x="531" y="13"/>
                  </a:lnTo>
                  <a:lnTo>
                    <a:pt x="540" y="4"/>
                  </a:lnTo>
                  <a:lnTo>
                    <a:pt x="551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5" name="图片 24" descr="MM"/>
          <p:cNvPicPr>
            <a:picLocks noChangeAspect="1"/>
          </p:cNvPicPr>
          <p:nvPr userDrawn="1"/>
        </p:nvPicPr>
        <p:blipFill>
          <a:blip r:embed="rId3">
            <a:clrChange>
              <a:clrFrom>
                <a:srgbClr val="FEFEFE">
                  <a:alpha val="99608"/>
                </a:srgbClr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21566" y="77966"/>
            <a:ext cx="2095867" cy="5463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/>
              <a:t>单击此处编辑母版文本样式</a:t>
            </a: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78465" y="1767195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BB962C8B-B14F-4D97-AF65-F5344CB8AC3E}" type="datetime1">
              <a:rPr lang="zh-CN" altLang="en-US" dirty="0"/>
              <a:pPr lvl="0"/>
              <a:t>2020/1/10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2020/1/10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D1F1-9901-40E6-8C4D-75CC71F439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D388-2D17-4D18-9D37-6CF1BB49FF4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D1F1-9901-40E6-8C4D-75CC71F439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D388-2D17-4D18-9D37-6CF1BB49FF4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D1F1-9901-40E6-8C4D-75CC71F439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D388-2D17-4D18-9D37-6CF1BB49FF4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D1F1-9901-40E6-8C4D-75CC71F439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D388-2D17-4D18-9D37-6CF1BB49FF4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6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2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2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D1F1-9901-40E6-8C4D-75CC71F439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D388-2D17-4D18-9D37-6CF1BB49FF4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D1F1-9901-40E6-8C4D-75CC71F439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D388-2D17-4D18-9D37-6CF1BB49FF4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D1F1-9901-40E6-8C4D-75CC71F439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D388-2D17-4D18-9D37-6CF1BB49FF4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D1F1-9901-40E6-8C4D-75CC71F439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D388-2D17-4D18-9D37-6CF1BB49FF4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1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D1F1-9901-40E6-8C4D-75CC71F439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D388-2D17-4D18-9D37-6CF1BB49FF4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8465" y="1231060"/>
            <a:ext cx="6595534" cy="1366886"/>
          </a:xfrm>
        </p:spPr>
        <p:txBody>
          <a:bodyPr anchor="b">
            <a:normAutofit/>
          </a:bodyPr>
          <a:lstStyle>
            <a:lvl1pPr algn="ctr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78465" y="2801146"/>
            <a:ext cx="6595534" cy="817511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cxnSp>
        <p:nvCxnSpPr>
          <p:cNvPr id="31" name="Straight Connector 30"/>
          <p:cNvCxnSpPr/>
          <p:nvPr/>
        </p:nvCxnSpPr>
        <p:spPr>
          <a:xfrm>
            <a:off x="1278468" y="2699544"/>
            <a:ext cx="6595533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D1F1-9901-40E6-8C4D-75CC71F439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D388-2D17-4D18-9D37-6CF1BB49FF4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2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7CD1F1-9901-40E6-8C4D-75CC71F4394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2020/1/10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EED388-2D17-4D18-9D37-6CF1BB49FF4E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EA1E9D-DBE9-415D-BC17-8DD1FF6DA13A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0F086F-47CE-4298-BFEB-14D600D8083D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8"/>
            <a:ext cx="7772400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21D2C-0F93-4BE6-BD40-DF6722F8DBCB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3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3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CFE48E-F563-4A25-AF9A-72807CED8580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B60E2-F8EB-4933-829A-188D41953AF4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7755F2-B9C8-40FF-A51E-F1A09574993F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97EEC2-8F50-4CA2-A14C-118CE7AC33A3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8"/>
            <a:ext cx="3008313" cy="351829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BCDF86-DF9F-47DB-A190-5D1F7233C5F9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278465" y="1767195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6" y="686503"/>
            <a:ext cx="6798734" cy="9779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6866" y="1865376"/>
            <a:ext cx="3337560" cy="2585466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152" y="1865376"/>
            <a:ext cx="3337560" cy="2585466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F651F9-55C7-42F2-AE43-31541A138C39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52114-239D-48D7-BE62-04CD4A023060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648F84-FED3-4614-BC68-78C7D3471735}" type="slidenum">
              <a:rPr lang="zh-CN" altLang="en-US"/>
              <a:pPr>
                <a:defRPr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8" y="1993900"/>
            <a:ext cx="3337560" cy="432197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76868" y="2432447"/>
            <a:ext cx="3337560" cy="202996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1832" y="1993900"/>
            <a:ext cx="3337560" cy="432197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1832" y="2432447"/>
            <a:ext cx="3337560" cy="2029968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cxnSp>
        <p:nvCxnSpPr>
          <p:cNvPr id="41" name="Straight Connector 40"/>
          <p:cNvCxnSpPr/>
          <p:nvPr/>
        </p:nvCxnSpPr>
        <p:spPr>
          <a:xfrm>
            <a:off x="1278466" y="1766002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7" y="686503"/>
            <a:ext cx="6798735" cy="9779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1278466" y="1766002"/>
            <a:ext cx="659553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041401"/>
            <a:ext cx="2536798" cy="10287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0064" y="736600"/>
            <a:ext cx="3855539" cy="3670301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5" y="2273299"/>
            <a:ext cx="2536798" cy="1828803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1278466" y="2184400"/>
            <a:ext cx="233359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76865" y="1412874"/>
            <a:ext cx="3632202" cy="10287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071" y="774700"/>
            <a:ext cx="2929463" cy="3594102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6867" y="2441574"/>
            <a:ext cx="3632201" cy="13716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30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4.xml"/><Relationship Id="rId7" Type="http://schemas.openxmlformats.org/officeDocument/2006/relationships/slideLayout" Target="../slideLayouts/slideLayout38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3.xml"/><Relationship Id="rId1" Type="http://schemas.openxmlformats.org/officeDocument/2006/relationships/slideLayout" Target="../slideLayouts/slideLayout32.xml"/><Relationship Id="rId6" Type="http://schemas.openxmlformats.org/officeDocument/2006/relationships/slideLayout" Target="../slideLayouts/slideLayout37.xml"/><Relationship Id="rId11" Type="http://schemas.openxmlformats.org/officeDocument/2006/relationships/slideLayout" Target="../slideLayouts/slideLayout42.xml"/><Relationship Id="rId5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41.xml"/><Relationship Id="rId4" Type="http://schemas.openxmlformats.org/officeDocument/2006/relationships/slideLayout" Target="../slideLayouts/slideLayout35.xml"/><Relationship Id="rId9" Type="http://schemas.openxmlformats.org/officeDocument/2006/relationships/slideLayout" Target="../slideLayouts/slideLayout4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2" y="0"/>
            <a:ext cx="9152467" cy="5143500"/>
            <a:chOff x="0" y="0"/>
            <a:chExt cx="9152467" cy="6858000"/>
          </a:xfrm>
        </p:grpSpPr>
        <p:pic>
          <p:nvPicPr>
            <p:cNvPr id="8" name="Picture 7" descr="SD-PanelContent.png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553888" y="542807"/>
              <a:ext cx="8039776" cy="5756392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" r="14240"/>
            <a:stretch>
              <a:fillRect/>
            </a:stretch>
          </p:blipFill>
          <p:spPr>
            <a:xfrm>
              <a:off x="0" y="3128434"/>
              <a:ext cx="68580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3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" r="14240"/>
            <a:stretch>
              <a:fillRect/>
            </a:stretch>
          </p:blipFill>
          <p:spPr>
            <a:xfrm>
              <a:off x="8466667" y="3128434"/>
              <a:ext cx="68580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76866" y="686503"/>
            <a:ext cx="6798734" cy="9779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76865" y="1867602"/>
            <a:ext cx="6798736" cy="258374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56672" y="4470400"/>
            <a:ext cx="1148283" cy="2095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fld id="{BB962C8B-B14F-4D97-AF65-F5344CB8AC3E}" type="datetime1">
              <a:rPr lang="zh-CN" altLang="en-US" dirty="0"/>
              <a:pPr lvl="0"/>
              <a:t>2020/1/10</a:t>
            </a:fld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6867" y="4470400"/>
            <a:ext cx="5104667" cy="2095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80091" y="4470400"/>
            <a:ext cx="395510" cy="2095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lvl="0"/>
            <a:fld id="{9A0DB2DC-4C9A-4742-B13C-FB6460FD3503}" type="slidenum">
              <a:rPr lang="zh-CN" altLang="en-US" dirty="0"/>
              <a:pPr lvl="0"/>
              <a:t>‹#›</a:t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 panose="020B0604020202020204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6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E0029-085B-4774-96A5-2DF60FB344A3}" type="datetimeFigureOut">
              <a:rPr lang="zh-CN" altLang="en-US" smtClean="0"/>
              <a:pPr/>
              <a:t>2020/1/10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E30BE-C1B8-4A5C-81F3-687DE1F0333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05979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200153"/>
            <a:ext cx="8229600" cy="3394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buFont typeface="Arial" panose="020B0604020202020204" pitchFamily="34" charset="0"/>
              <a:buNone/>
              <a:defRPr sz="900" noProof="1" dirty="0">
                <a:solidFill>
                  <a:srgbClr val="898989"/>
                </a:solidFill>
                <a:latin typeface="Calibri" panose="020F050202020403020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3CF190-D10B-4B4E-BB48-F5E31D80ED27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5pPr>
      <a:lvl6pPr marL="3429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6pPr>
      <a:lvl7pPr marL="6858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7pPr>
      <a:lvl8pPr marL="10287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8pPr>
      <a:lvl9pPr marL="1371600" algn="ctr" rtl="0" eaLnBrk="1" fontAlgn="base" hangingPunct="1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" panose="020F0502020204030204" charset="0"/>
          <a:ea typeface="宋体" panose="02010600030101010101" pitchFamily="2" charset="-122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13" Type="http://schemas.openxmlformats.org/officeDocument/2006/relationships/oleObject" Target="../embeddings/oleObject11.bin"/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6.bin"/><Relationship Id="rId12" Type="http://schemas.openxmlformats.org/officeDocument/2006/relationships/oleObject" Target="../embeddings/oleObject10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4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3.bin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3003550" y="2066290"/>
            <a:ext cx="5995035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dirty="0" smtClean="0">
                <a:solidFill>
                  <a:srgbClr val="000000"/>
                </a:solidFill>
                <a:ea typeface="黑体" panose="02010609060101010101" pitchFamily="49" charset="-122"/>
              </a:rPr>
              <a:t>解决问题的策略</a:t>
            </a:r>
            <a:endParaRPr lang="zh-CN" altLang="en-US" sz="3600" dirty="0">
              <a:solidFill>
                <a:srgbClr val="000000"/>
              </a:solidFill>
              <a:ea typeface="黑体" panose="02010609060101010101" pitchFamily="49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590935" y="847725"/>
            <a:ext cx="1909759" cy="76944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总复习</a:t>
            </a:r>
            <a:endParaRPr lang="en-US" altLang="zh-CN" sz="4400" b="1" dirty="0" smtClean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785786" y="1928808"/>
            <a:ext cx="2160000" cy="2160000"/>
          </a:xfrm>
          <a:prstGeom prst="rect">
            <a:avLst/>
          </a:prstGeom>
          <a:solidFill>
            <a:schemeClr val="bg1"/>
          </a:solidFill>
          <a:ln w="1905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  <a:buClrTx/>
              <a:buSzTx/>
              <a:buFontTx/>
            </a:pPr>
            <a:endParaRPr lang="zh-CN" altLang="en-US" sz="2400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214282" y="690078"/>
            <a:ext cx="485778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计算：  </a:t>
            </a:r>
            <a:r>
              <a:rPr lang="en-US" altLang="zh-CN" sz="2800" b="1" dirty="0" smtClean="0">
                <a:latin typeface="楷体" pitchFamily="49" charset="-122"/>
                <a:ea typeface="楷体" pitchFamily="49" charset="-122"/>
              </a:rPr>
              <a:t>+   +   +   =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" name="同侧圆角矩形 1"/>
          <p:cNvSpPr/>
          <p:nvPr/>
        </p:nvSpPr>
        <p:spPr>
          <a:xfrm>
            <a:off x="154940" y="130810"/>
            <a:ext cx="1559540" cy="38798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zh-CN" altLang="en-US" sz="26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基础练习</a:t>
            </a:r>
            <a:endParaRPr lang="zh-CN" altLang="zh-CN" sz="26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27" name="Object 21"/>
          <p:cNvGraphicFramePr>
            <a:graphicFrameLocks noChangeAspect="1"/>
          </p:cNvGraphicFramePr>
          <p:nvPr/>
        </p:nvGraphicFramePr>
        <p:xfrm>
          <a:off x="4138612" y="687380"/>
          <a:ext cx="433388" cy="741362"/>
        </p:xfrm>
        <a:graphic>
          <a:graphicData uri="http://schemas.openxmlformats.org/presentationml/2006/ole">
            <p:oleObj spid="_x0000_s4098" r:id="rId4" imgW="203288" imgH="393871" progId="Equation.3">
              <p:embed/>
            </p:oleObj>
          </a:graphicData>
        </a:graphic>
      </p:graphicFrame>
      <p:graphicFrame>
        <p:nvGraphicFramePr>
          <p:cNvPr id="5" name="Object 21"/>
          <p:cNvGraphicFramePr>
            <a:graphicFrameLocks noChangeAspect="1"/>
          </p:cNvGraphicFramePr>
          <p:nvPr/>
        </p:nvGraphicFramePr>
        <p:xfrm>
          <a:off x="1268413" y="676275"/>
          <a:ext cx="325437" cy="741363"/>
        </p:xfrm>
        <a:graphic>
          <a:graphicData uri="http://schemas.openxmlformats.org/presentationml/2006/ole">
            <p:oleObj spid="_x0000_s4099" name="公式" r:id="rId5" imgW="152280" imgH="393480" progId="Equation.3">
              <p:embed/>
            </p:oleObj>
          </a:graphicData>
        </a:graphic>
      </p:graphicFrame>
      <p:graphicFrame>
        <p:nvGraphicFramePr>
          <p:cNvPr id="6" name="Object 21"/>
          <p:cNvGraphicFramePr>
            <a:graphicFrameLocks noChangeAspect="1"/>
          </p:cNvGraphicFramePr>
          <p:nvPr/>
        </p:nvGraphicFramePr>
        <p:xfrm>
          <a:off x="1981200" y="676275"/>
          <a:ext cx="323850" cy="741363"/>
        </p:xfrm>
        <a:graphic>
          <a:graphicData uri="http://schemas.openxmlformats.org/presentationml/2006/ole">
            <p:oleObj spid="_x0000_s4100" name="公式" r:id="rId6" imgW="152280" imgH="393480" progId="Equation.3">
              <p:embed/>
            </p:oleObj>
          </a:graphicData>
        </a:graphic>
      </p:graphicFrame>
      <p:graphicFrame>
        <p:nvGraphicFramePr>
          <p:cNvPr id="7" name="Object 21"/>
          <p:cNvGraphicFramePr>
            <a:graphicFrameLocks noChangeAspect="1"/>
          </p:cNvGraphicFramePr>
          <p:nvPr/>
        </p:nvGraphicFramePr>
        <p:xfrm>
          <a:off x="2706688" y="676275"/>
          <a:ext cx="298450" cy="741363"/>
        </p:xfrm>
        <a:graphic>
          <a:graphicData uri="http://schemas.openxmlformats.org/presentationml/2006/ole">
            <p:oleObj spid="_x0000_s4101" name="公式" r:id="rId7" imgW="139680" imgH="393480" progId="Equation.3">
              <p:embed/>
            </p:oleObj>
          </a:graphicData>
        </a:graphic>
      </p:graphicFrame>
      <p:graphicFrame>
        <p:nvGraphicFramePr>
          <p:cNvPr id="8" name="Object 21"/>
          <p:cNvGraphicFramePr>
            <a:graphicFrameLocks noChangeAspect="1"/>
          </p:cNvGraphicFramePr>
          <p:nvPr/>
        </p:nvGraphicFramePr>
        <p:xfrm>
          <a:off x="3353984" y="675961"/>
          <a:ext cx="433388" cy="741362"/>
        </p:xfrm>
        <a:graphic>
          <a:graphicData uri="http://schemas.openxmlformats.org/presentationml/2006/ole">
            <p:oleObj spid="_x0000_s4102" name="公式" r:id="rId8" imgW="203040" imgH="393480" progId="Equation.3">
              <p:embed/>
            </p:oleObj>
          </a:graphicData>
        </a:graphic>
      </p:graphicFrame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9" cstate="print"/>
          <a:stretch>
            <a:fillRect/>
          </a:stretch>
        </p:blipFill>
        <p:spPr bwMode="auto">
          <a:xfrm>
            <a:off x="7358082" y="1574788"/>
            <a:ext cx="1158333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4"/>
          <p:cNvGrpSpPr>
            <a:grpSpLocks/>
          </p:cNvGrpSpPr>
          <p:nvPr/>
        </p:nvGrpSpPr>
        <p:grpSpPr bwMode="auto">
          <a:xfrm>
            <a:off x="4122738" y="1571618"/>
            <a:ext cx="3217862" cy="1233488"/>
            <a:chOff x="0" y="0"/>
            <a:chExt cx="2405" cy="816"/>
          </a:xfrm>
        </p:grpSpPr>
        <p:sp>
          <p:nvSpPr>
            <p:cNvPr id="11" name="AutoShape 5"/>
            <p:cNvSpPr>
              <a:spLocks noChangeArrowheads="1"/>
            </p:cNvSpPr>
            <p:nvPr/>
          </p:nvSpPr>
          <p:spPr bwMode="auto">
            <a:xfrm>
              <a:off x="0" y="0"/>
              <a:ext cx="2359" cy="816"/>
            </a:xfrm>
            <a:prstGeom prst="cloudCallout">
              <a:avLst>
                <a:gd name="adj1" fmla="val 51949"/>
                <a:gd name="adj2" fmla="val 51560"/>
              </a:avLst>
            </a:pr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2" name="Text Box 6"/>
            <p:cNvSpPr txBox="1">
              <a:spLocks noChangeArrowheads="1"/>
            </p:cNvSpPr>
            <p:nvPr/>
          </p:nvSpPr>
          <p:spPr bwMode="auto">
            <a:xfrm>
              <a:off x="133" y="217"/>
              <a:ext cx="2272" cy="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b="1" dirty="0">
                  <a:latin typeface="楷体" pitchFamily="49" charset="-122"/>
                  <a:ea typeface="楷体" pitchFamily="49" charset="-122"/>
                </a:rPr>
                <a:t>怎样转化更简便呢？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82750" y="1928588"/>
            <a:ext cx="1080000" cy="2160000"/>
            <a:chOff x="782750" y="1928588"/>
            <a:chExt cx="1080000" cy="2160000"/>
          </a:xfrm>
        </p:grpSpPr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782750" y="1928588"/>
              <a:ext cx="1080000" cy="216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3" name="Object 7"/>
            <p:cNvGraphicFramePr>
              <a:graphicFrameLocks noChangeAspect="1"/>
            </p:cNvGraphicFramePr>
            <p:nvPr/>
          </p:nvGraphicFramePr>
          <p:xfrm>
            <a:off x="1214414" y="2544767"/>
            <a:ext cx="325437" cy="741363"/>
          </p:xfrm>
          <a:graphic>
            <a:graphicData uri="http://schemas.openxmlformats.org/presentationml/2006/ole">
              <p:oleObj spid="_x0000_s4103" name="公式" r:id="rId10" imgW="152280" imgH="393480" progId="Equation.3">
                <p:embed/>
              </p:oleObj>
            </a:graphicData>
          </a:graphic>
        </p:graphicFrame>
      </p:grpSp>
      <p:grpSp>
        <p:nvGrpSpPr>
          <p:cNvPr id="32" name="组合 31"/>
          <p:cNvGrpSpPr/>
          <p:nvPr/>
        </p:nvGrpSpPr>
        <p:grpSpPr>
          <a:xfrm>
            <a:off x="1864556" y="1935789"/>
            <a:ext cx="1080000" cy="1080000"/>
            <a:chOff x="1864556" y="1935789"/>
            <a:chExt cx="1080000" cy="1080000"/>
          </a:xfrm>
        </p:grpSpPr>
        <p:sp>
          <p:nvSpPr>
            <p:cNvPr id="18" name="Rectangle 14"/>
            <p:cNvSpPr>
              <a:spLocks noChangeArrowheads="1"/>
            </p:cNvSpPr>
            <p:nvPr/>
          </p:nvSpPr>
          <p:spPr bwMode="auto">
            <a:xfrm>
              <a:off x="1864556" y="1935789"/>
              <a:ext cx="1080000" cy="10800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8" name="Object 8"/>
            <p:cNvGraphicFramePr>
              <a:graphicFrameLocks noChangeAspect="1"/>
            </p:cNvGraphicFramePr>
            <p:nvPr/>
          </p:nvGraphicFramePr>
          <p:xfrm>
            <a:off x="2247886" y="2071684"/>
            <a:ext cx="323850" cy="741363"/>
          </p:xfrm>
          <a:graphic>
            <a:graphicData uri="http://schemas.openxmlformats.org/presentationml/2006/ole">
              <p:oleObj spid="_x0000_s4104" name="公式" r:id="rId11" imgW="152280" imgH="393480" progId="Equation.3">
                <p:embed/>
              </p:oleObj>
            </a:graphicData>
          </a:graphic>
        </p:graphicFrame>
      </p:grpSp>
      <p:grpSp>
        <p:nvGrpSpPr>
          <p:cNvPr id="33" name="组合 32"/>
          <p:cNvGrpSpPr/>
          <p:nvPr/>
        </p:nvGrpSpPr>
        <p:grpSpPr>
          <a:xfrm>
            <a:off x="1864556" y="3017148"/>
            <a:ext cx="540000" cy="1072800"/>
            <a:chOff x="1864556" y="3017148"/>
            <a:chExt cx="540000" cy="1072800"/>
          </a:xfrm>
        </p:grpSpPr>
        <p:sp>
          <p:nvSpPr>
            <p:cNvPr id="21" name="Rectangle 17"/>
            <p:cNvSpPr>
              <a:spLocks noChangeArrowheads="1"/>
            </p:cNvSpPr>
            <p:nvPr/>
          </p:nvSpPr>
          <p:spPr bwMode="auto">
            <a:xfrm>
              <a:off x="1864556" y="3017148"/>
              <a:ext cx="540000" cy="1072800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29" name="Object 9"/>
            <p:cNvGraphicFramePr>
              <a:graphicFrameLocks noChangeAspect="1"/>
            </p:cNvGraphicFramePr>
            <p:nvPr/>
          </p:nvGraphicFramePr>
          <p:xfrm>
            <a:off x="2000232" y="3143254"/>
            <a:ext cx="298450" cy="741363"/>
          </p:xfrm>
          <a:graphic>
            <a:graphicData uri="http://schemas.openxmlformats.org/presentationml/2006/ole">
              <p:oleObj spid="_x0000_s4105" name="公式" r:id="rId12" imgW="139680" imgH="393480" progId="Equation.3">
                <p:embed/>
              </p:oleObj>
            </a:graphicData>
          </a:graphic>
        </p:graphicFrame>
      </p:grpSp>
      <p:grpSp>
        <p:nvGrpSpPr>
          <p:cNvPr id="34" name="组合 33"/>
          <p:cNvGrpSpPr/>
          <p:nvPr/>
        </p:nvGrpSpPr>
        <p:grpSpPr>
          <a:xfrm>
            <a:off x="2407260" y="3014881"/>
            <a:ext cx="540000" cy="490946"/>
            <a:chOff x="2407260" y="3014881"/>
            <a:chExt cx="540000" cy="490946"/>
          </a:xfrm>
        </p:grpSpPr>
        <p:sp>
          <p:nvSpPr>
            <p:cNvPr id="24" name="Rectangle 20"/>
            <p:cNvSpPr>
              <a:spLocks noChangeArrowheads="1"/>
            </p:cNvSpPr>
            <p:nvPr/>
          </p:nvSpPr>
          <p:spPr bwMode="auto">
            <a:xfrm>
              <a:off x="2407260" y="3014881"/>
              <a:ext cx="540000" cy="484899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 w="190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graphicFrame>
          <p:nvGraphicFramePr>
            <p:cNvPr id="30" name="Object 10"/>
            <p:cNvGraphicFramePr>
              <a:graphicFrameLocks noChangeAspect="1"/>
            </p:cNvGraphicFramePr>
            <p:nvPr/>
          </p:nvGraphicFramePr>
          <p:xfrm>
            <a:off x="2543498" y="3017012"/>
            <a:ext cx="285752" cy="488815"/>
          </p:xfrm>
          <a:graphic>
            <a:graphicData uri="http://schemas.openxmlformats.org/presentationml/2006/ole">
              <p:oleObj spid="_x0000_s4106" name="公式" r:id="rId13" imgW="203040" imgH="393480" progId="Equation.3">
                <p:embed/>
              </p:oleObj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01" name="Text Box 2"/>
          <p:cNvSpPr txBox="1">
            <a:spLocks noChangeArrowheads="1"/>
          </p:cNvSpPr>
          <p:nvPr/>
        </p:nvSpPr>
        <p:spPr bwMode="auto">
          <a:xfrm>
            <a:off x="214282" y="642924"/>
            <a:ext cx="8640762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王老师买了8个垒球和1个足球，正好用去360元。足球的单价是垒球的4倍，足球和垒球的单价各是多少元？</a:t>
            </a:r>
          </a:p>
        </p:txBody>
      </p:sp>
      <p:sp>
        <p:nvSpPr>
          <p:cNvPr id="9" name="Text Box 3"/>
          <p:cNvSpPr txBox="1">
            <a:spLocks noChangeArrowheads="1"/>
          </p:cNvSpPr>
          <p:nvPr/>
        </p:nvSpPr>
        <p:spPr bwMode="auto">
          <a:xfrm>
            <a:off x="1592290" y="1606565"/>
            <a:ext cx="4233863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把8个垒球换成2个足球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1592290" y="2136472"/>
            <a:ext cx="6842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1＋2﹦3（个）足球</a:t>
            </a: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1592290" y="2666380"/>
            <a:ext cx="51435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360÷3﹦120（元）足球的单价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592290" y="3194700"/>
            <a:ext cx="6858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120÷4＝30（元）垒球的单价</a:t>
            </a:r>
          </a:p>
        </p:txBody>
      </p:sp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1592290" y="3724608"/>
            <a:ext cx="55356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400" b="1">
                <a:latin typeface="楷体" pitchFamily="49" charset="-122"/>
                <a:ea typeface="楷体" pitchFamily="49" charset="-122"/>
              </a:rPr>
              <a:t>检验：8×30＋120×1＝360（元）</a:t>
            </a:r>
          </a:p>
        </p:txBody>
      </p:sp>
      <p:sp>
        <p:nvSpPr>
          <p:cNvPr id="14" name="Text Box 7"/>
          <p:cNvSpPr txBox="1">
            <a:spLocks noChangeArrowheads="1"/>
          </p:cNvSpPr>
          <p:nvPr/>
        </p:nvSpPr>
        <p:spPr bwMode="auto">
          <a:xfrm>
            <a:off x="1592290" y="4254515"/>
            <a:ext cx="6980238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答：足球和垒球迷的单价分别是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120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元、</a:t>
            </a:r>
            <a:r>
              <a:rPr lang="en-US" altLang="zh-CN" sz="2400" b="1">
                <a:latin typeface="楷体" pitchFamily="49" charset="-122"/>
                <a:ea typeface="楷体" pitchFamily="49" charset="-122"/>
              </a:rPr>
              <a:t>30</a:t>
            </a:r>
            <a:r>
              <a:rPr lang="zh-CN" altLang="en-US" sz="2400" b="1">
                <a:latin typeface="楷体" pitchFamily="49" charset="-122"/>
                <a:ea typeface="楷体" pitchFamily="49" charset="-122"/>
              </a:rPr>
              <a:t>元。</a:t>
            </a:r>
            <a:endParaRPr lang="zh-CN" altLang="zh-CN" sz="24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同侧圆角矩形 14"/>
          <p:cNvSpPr/>
          <p:nvPr/>
        </p:nvSpPr>
        <p:spPr>
          <a:xfrm>
            <a:off x="154940" y="130810"/>
            <a:ext cx="1559540" cy="38798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zh-CN" altLang="en-US" sz="26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基础练习</a:t>
            </a:r>
            <a:endParaRPr lang="zh-CN" altLang="zh-CN" sz="26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85815" y="2590816"/>
            <a:ext cx="7129462" cy="576262"/>
            <a:chOff x="0" y="0"/>
            <a:chExt cx="4491" cy="363"/>
          </a:xfrm>
        </p:grpSpPr>
        <p:sp>
          <p:nvSpPr>
            <p:cNvPr id="973826" name="AutoShape 28"/>
            <p:cNvSpPr>
              <a:spLocks noChangeArrowheads="1"/>
            </p:cNvSpPr>
            <p:nvPr/>
          </p:nvSpPr>
          <p:spPr bwMode="auto">
            <a:xfrm>
              <a:off x="3629" y="0"/>
              <a:ext cx="862" cy="363"/>
            </a:xfrm>
            <a:prstGeom prst="downArrowCallout">
              <a:avLst>
                <a:gd name="adj1" fmla="val 59366"/>
                <a:gd name="adj2" fmla="val 59366"/>
                <a:gd name="adj3" fmla="val 16657"/>
                <a:gd name="adj4" fmla="val 66667"/>
              </a:avLst>
            </a:prstGeom>
            <a:solidFill>
              <a:schemeClr val="accent1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27" name="AutoShape 27"/>
            <p:cNvSpPr>
              <a:spLocks noChangeArrowheads="1"/>
            </p:cNvSpPr>
            <p:nvPr/>
          </p:nvSpPr>
          <p:spPr bwMode="auto">
            <a:xfrm>
              <a:off x="2404" y="0"/>
              <a:ext cx="862" cy="363"/>
            </a:xfrm>
            <a:prstGeom prst="downArrowCallout">
              <a:avLst>
                <a:gd name="adj1" fmla="val 59366"/>
                <a:gd name="adj2" fmla="val 59366"/>
                <a:gd name="adj3" fmla="val 16657"/>
                <a:gd name="adj4" fmla="val 66667"/>
              </a:avLst>
            </a:prstGeom>
            <a:solidFill>
              <a:schemeClr val="accent1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28" name="AutoShape 26"/>
            <p:cNvSpPr>
              <a:spLocks noChangeArrowheads="1"/>
            </p:cNvSpPr>
            <p:nvPr/>
          </p:nvSpPr>
          <p:spPr bwMode="auto">
            <a:xfrm>
              <a:off x="1225" y="0"/>
              <a:ext cx="862" cy="363"/>
            </a:xfrm>
            <a:prstGeom prst="downArrowCallout">
              <a:avLst>
                <a:gd name="adj1" fmla="val 59366"/>
                <a:gd name="adj2" fmla="val 59366"/>
                <a:gd name="adj3" fmla="val 16657"/>
                <a:gd name="adj4" fmla="val 66667"/>
              </a:avLst>
            </a:prstGeom>
            <a:solidFill>
              <a:schemeClr val="accent1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29" name="AutoShape 25"/>
            <p:cNvSpPr>
              <a:spLocks noChangeArrowheads="1"/>
            </p:cNvSpPr>
            <p:nvPr/>
          </p:nvSpPr>
          <p:spPr bwMode="auto">
            <a:xfrm>
              <a:off x="0" y="0"/>
              <a:ext cx="862" cy="363"/>
            </a:xfrm>
            <a:prstGeom prst="downArrowCallout">
              <a:avLst>
                <a:gd name="adj1" fmla="val 59366"/>
                <a:gd name="adj2" fmla="val 59366"/>
                <a:gd name="adj3" fmla="val 16657"/>
                <a:gd name="adj4" fmla="val 66667"/>
              </a:avLst>
            </a:prstGeom>
            <a:solidFill>
              <a:schemeClr val="accent1"/>
            </a:solidFill>
            <a:ln w="952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973830" name="Rectangle 3"/>
          <p:cNvSpPr txBox="1">
            <a:spLocks noChangeArrowheads="1"/>
          </p:cNvSpPr>
          <p:nvPr/>
        </p:nvSpPr>
        <p:spPr bwMode="auto">
          <a:xfrm>
            <a:off x="184177" y="565166"/>
            <a:ext cx="8674103" cy="1077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20000"/>
              </a:spcBef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有16支足球队参加比赛，比赛以单场淘汰制进行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）一共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要进行多少场比赛后才能产生冠军？</a:t>
            </a:r>
          </a:p>
        </p:txBody>
      </p:sp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502" y="1995503"/>
            <a:ext cx="7488238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AutoShape 13"/>
          <p:cNvSpPr>
            <a:spLocks noChangeArrowheads="1"/>
          </p:cNvSpPr>
          <p:nvPr/>
        </p:nvSpPr>
        <p:spPr bwMode="auto">
          <a:xfrm>
            <a:off x="371502" y="2016141"/>
            <a:ext cx="863600" cy="431800"/>
          </a:xfrm>
          <a:prstGeom prst="downArrowCallout">
            <a:avLst>
              <a:gd name="adj1" fmla="val 50000"/>
              <a:gd name="adj2" fmla="val 50000"/>
              <a:gd name="adj3" fmla="val 16657"/>
              <a:gd name="adj4" fmla="val 66667"/>
            </a:avLst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 sz="200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1306540" y="2014553"/>
            <a:ext cx="6553200" cy="431800"/>
            <a:chOff x="0" y="0"/>
            <a:chExt cx="4128" cy="272"/>
          </a:xfrm>
        </p:grpSpPr>
        <p:sp>
          <p:nvSpPr>
            <p:cNvPr id="973834" name="AutoShape 7"/>
            <p:cNvSpPr>
              <a:spLocks noChangeArrowheads="1"/>
            </p:cNvSpPr>
            <p:nvPr/>
          </p:nvSpPr>
          <p:spPr bwMode="auto">
            <a:xfrm>
              <a:off x="635" y="0"/>
              <a:ext cx="545" cy="272"/>
            </a:xfrm>
            <a:prstGeom prst="downArrowCallout">
              <a:avLst>
                <a:gd name="adj1" fmla="val 50092"/>
                <a:gd name="adj2" fmla="val 50092"/>
                <a:gd name="adj3" fmla="val 16657"/>
                <a:gd name="adj4" fmla="val 66667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35" name="AutoShape 8"/>
            <p:cNvSpPr>
              <a:spLocks noChangeArrowheads="1"/>
            </p:cNvSpPr>
            <p:nvPr/>
          </p:nvSpPr>
          <p:spPr bwMode="auto">
            <a:xfrm>
              <a:off x="0" y="0"/>
              <a:ext cx="545" cy="272"/>
            </a:xfrm>
            <a:prstGeom prst="downArrowCallout">
              <a:avLst>
                <a:gd name="adj1" fmla="val 50092"/>
                <a:gd name="adj2" fmla="val 50092"/>
                <a:gd name="adj3" fmla="val 16657"/>
                <a:gd name="adj4" fmla="val 66667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36" name="AutoShape 9"/>
            <p:cNvSpPr>
              <a:spLocks noChangeArrowheads="1"/>
            </p:cNvSpPr>
            <p:nvPr/>
          </p:nvSpPr>
          <p:spPr bwMode="auto">
            <a:xfrm>
              <a:off x="2994" y="0"/>
              <a:ext cx="545" cy="272"/>
            </a:xfrm>
            <a:prstGeom prst="downArrowCallout">
              <a:avLst>
                <a:gd name="adj1" fmla="val 50092"/>
                <a:gd name="adj2" fmla="val 50092"/>
                <a:gd name="adj3" fmla="val 16657"/>
                <a:gd name="adj4" fmla="val 66667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37" name="AutoShape 10"/>
            <p:cNvSpPr>
              <a:spLocks noChangeArrowheads="1"/>
            </p:cNvSpPr>
            <p:nvPr/>
          </p:nvSpPr>
          <p:spPr bwMode="auto">
            <a:xfrm>
              <a:off x="1225" y="0"/>
              <a:ext cx="545" cy="272"/>
            </a:xfrm>
            <a:prstGeom prst="downArrowCallout">
              <a:avLst>
                <a:gd name="adj1" fmla="val 50092"/>
                <a:gd name="adj2" fmla="val 50092"/>
                <a:gd name="adj3" fmla="val 16657"/>
                <a:gd name="adj4" fmla="val 66667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38" name="AutoShape 11"/>
            <p:cNvSpPr>
              <a:spLocks noChangeArrowheads="1"/>
            </p:cNvSpPr>
            <p:nvPr/>
          </p:nvSpPr>
          <p:spPr bwMode="auto">
            <a:xfrm>
              <a:off x="1814" y="0"/>
              <a:ext cx="545" cy="272"/>
            </a:xfrm>
            <a:prstGeom prst="downArrowCallout">
              <a:avLst>
                <a:gd name="adj1" fmla="val 50092"/>
                <a:gd name="adj2" fmla="val 50092"/>
                <a:gd name="adj3" fmla="val 16657"/>
                <a:gd name="adj4" fmla="val 66667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39" name="AutoShape 12"/>
            <p:cNvSpPr>
              <a:spLocks noChangeArrowheads="1"/>
            </p:cNvSpPr>
            <p:nvPr/>
          </p:nvSpPr>
          <p:spPr bwMode="auto">
            <a:xfrm>
              <a:off x="2404" y="0"/>
              <a:ext cx="545" cy="272"/>
            </a:xfrm>
            <a:prstGeom prst="downArrowCallout">
              <a:avLst>
                <a:gd name="adj1" fmla="val 50092"/>
                <a:gd name="adj2" fmla="val 50092"/>
                <a:gd name="adj3" fmla="val 16657"/>
                <a:gd name="adj4" fmla="val 66667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40" name="AutoShape 14"/>
            <p:cNvSpPr>
              <a:spLocks noChangeArrowheads="1"/>
            </p:cNvSpPr>
            <p:nvPr/>
          </p:nvSpPr>
          <p:spPr bwMode="auto">
            <a:xfrm>
              <a:off x="3583" y="0"/>
              <a:ext cx="545" cy="272"/>
            </a:xfrm>
            <a:prstGeom prst="downArrowCallout">
              <a:avLst>
                <a:gd name="adj1" fmla="val 50092"/>
                <a:gd name="adj2" fmla="val 50092"/>
                <a:gd name="adj3" fmla="val 16657"/>
                <a:gd name="adj4" fmla="val 66667"/>
              </a:avLst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4" name="Group 19"/>
          <p:cNvGrpSpPr>
            <a:grpSpLocks/>
          </p:cNvGrpSpPr>
          <p:nvPr/>
        </p:nvGrpSpPr>
        <p:grpSpPr bwMode="auto">
          <a:xfrm>
            <a:off x="658840" y="2590816"/>
            <a:ext cx="6911975" cy="287337"/>
            <a:chOff x="0" y="0"/>
            <a:chExt cx="4354" cy="181"/>
          </a:xfrm>
        </p:grpSpPr>
        <p:sp>
          <p:nvSpPr>
            <p:cNvPr id="973842" name="Oval 15"/>
            <p:cNvSpPr>
              <a:spLocks noChangeArrowheads="1"/>
            </p:cNvSpPr>
            <p:nvPr/>
          </p:nvSpPr>
          <p:spPr bwMode="auto">
            <a:xfrm>
              <a:off x="0" y="0"/>
              <a:ext cx="181" cy="18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43" name="Oval 16"/>
            <p:cNvSpPr>
              <a:spLocks noChangeArrowheads="1"/>
            </p:cNvSpPr>
            <p:nvPr/>
          </p:nvSpPr>
          <p:spPr bwMode="auto">
            <a:xfrm>
              <a:off x="589" y="0"/>
              <a:ext cx="181" cy="18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44" name="Oval 17"/>
            <p:cNvSpPr>
              <a:spLocks noChangeArrowheads="1"/>
            </p:cNvSpPr>
            <p:nvPr/>
          </p:nvSpPr>
          <p:spPr bwMode="auto">
            <a:xfrm>
              <a:off x="1179" y="0"/>
              <a:ext cx="181" cy="18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45" name="Oval 18"/>
            <p:cNvSpPr>
              <a:spLocks noChangeArrowheads="1"/>
            </p:cNvSpPr>
            <p:nvPr/>
          </p:nvSpPr>
          <p:spPr bwMode="auto">
            <a:xfrm>
              <a:off x="1814" y="0"/>
              <a:ext cx="181" cy="18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46" name="Oval 19"/>
            <p:cNvSpPr>
              <a:spLocks noChangeArrowheads="1"/>
            </p:cNvSpPr>
            <p:nvPr/>
          </p:nvSpPr>
          <p:spPr bwMode="auto">
            <a:xfrm>
              <a:off x="2404" y="0"/>
              <a:ext cx="181" cy="18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47" name="Oval 20"/>
            <p:cNvSpPr>
              <a:spLocks noChangeArrowheads="1"/>
            </p:cNvSpPr>
            <p:nvPr/>
          </p:nvSpPr>
          <p:spPr bwMode="auto">
            <a:xfrm>
              <a:off x="3039" y="0"/>
              <a:ext cx="181" cy="18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48" name="Oval 21"/>
            <p:cNvSpPr>
              <a:spLocks noChangeArrowheads="1"/>
            </p:cNvSpPr>
            <p:nvPr/>
          </p:nvSpPr>
          <p:spPr bwMode="auto">
            <a:xfrm>
              <a:off x="3629" y="0"/>
              <a:ext cx="181" cy="18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49" name="Oval 22"/>
            <p:cNvSpPr>
              <a:spLocks noChangeArrowheads="1"/>
            </p:cNvSpPr>
            <p:nvPr/>
          </p:nvSpPr>
          <p:spPr bwMode="auto">
            <a:xfrm>
              <a:off x="4173" y="0"/>
              <a:ext cx="181" cy="181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5" name="Group 28"/>
          <p:cNvGrpSpPr>
            <a:grpSpLocks/>
          </p:cNvGrpSpPr>
          <p:nvPr/>
        </p:nvGrpSpPr>
        <p:grpSpPr bwMode="auto">
          <a:xfrm>
            <a:off x="1090640" y="3167078"/>
            <a:ext cx="6121400" cy="360363"/>
            <a:chOff x="0" y="0"/>
            <a:chExt cx="3856" cy="227"/>
          </a:xfrm>
        </p:grpSpPr>
        <p:sp>
          <p:nvSpPr>
            <p:cNvPr id="973851" name="Oval 30"/>
            <p:cNvSpPr>
              <a:spLocks noChangeArrowheads="1"/>
            </p:cNvSpPr>
            <p:nvPr/>
          </p:nvSpPr>
          <p:spPr bwMode="auto">
            <a:xfrm>
              <a:off x="0" y="0"/>
              <a:ext cx="227" cy="227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rgbClr val="3399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52" name="Oval 31"/>
            <p:cNvSpPr>
              <a:spLocks noChangeArrowheads="1"/>
            </p:cNvSpPr>
            <p:nvPr/>
          </p:nvSpPr>
          <p:spPr bwMode="auto">
            <a:xfrm>
              <a:off x="1225" y="0"/>
              <a:ext cx="227" cy="227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rgbClr val="3399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53" name="Oval 32"/>
            <p:cNvSpPr>
              <a:spLocks noChangeArrowheads="1"/>
            </p:cNvSpPr>
            <p:nvPr/>
          </p:nvSpPr>
          <p:spPr bwMode="auto">
            <a:xfrm>
              <a:off x="2404" y="0"/>
              <a:ext cx="227" cy="227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rgbClr val="3399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54" name="Oval 33"/>
            <p:cNvSpPr>
              <a:spLocks noChangeArrowheads="1"/>
            </p:cNvSpPr>
            <p:nvPr/>
          </p:nvSpPr>
          <p:spPr bwMode="auto">
            <a:xfrm>
              <a:off x="3629" y="0"/>
              <a:ext cx="227" cy="227"/>
            </a:xfrm>
            <a:prstGeom prst="ellipse">
              <a:avLst/>
            </a:prstGeom>
            <a:solidFill>
              <a:srgbClr val="339966"/>
            </a:solidFill>
            <a:ln w="9525">
              <a:solidFill>
                <a:srgbClr val="3399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6" name="Group 35"/>
          <p:cNvGrpSpPr>
            <a:grpSpLocks/>
          </p:cNvGrpSpPr>
          <p:nvPr/>
        </p:nvGrpSpPr>
        <p:grpSpPr bwMode="auto">
          <a:xfrm>
            <a:off x="1306540" y="3489341"/>
            <a:ext cx="5712966" cy="735012"/>
            <a:chOff x="0" y="0"/>
            <a:chExt cx="3583" cy="453"/>
          </a:xfrm>
        </p:grpSpPr>
        <p:sp>
          <p:nvSpPr>
            <p:cNvPr id="973858" name="Line 35"/>
            <p:cNvSpPr>
              <a:spLocks noChangeShapeType="1"/>
            </p:cNvSpPr>
            <p:nvPr/>
          </p:nvSpPr>
          <p:spPr bwMode="auto">
            <a:xfrm>
              <a:off x="0" y="0"/>
              <a:ext cx="544" cy="2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59" name="Line 36"/>
            <p:cNvSpPr>
              <a:spLocks noChangeShapeType="1"/>
            </p:cNvSpPr>
            <p:nvPr/>
          </p:nvSpPr>
          <p:spPr bwMode="auto">
            <a:xfrm flipV="1">
              <a:off x="544" y="45"/>
              <a:ext cx="635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60" name="Line 37"/>
            <p:cNvSpPr>
              <a:spLocks noChangeShapeType="1"/>
            </p:cNvSpPr>
            <p:nvPr/>
          </p:nvSpPr>
          <p:spPr bwMode="auto">
            <a:xfrm>
              <a:off x="2449" y="0"/>
              <a:ext cx="544" cy="22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61" name="Line 38"/>
            <p:cNvSpPr>
              <a:spLocks noChangeShapeType="1"/>
            </p:cNvSpPr>
            <p:nvPr/>
          </p:nvSpPr>
          <p:spPr bwMode="auto">
            <a:xfrm flipV="1">
              <a:off x="2948" y="45"/>
              <a:ext cx="635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62" name="Oval 39"/>
            <p:cNvSpPr>
              <a:spLocks noChangeArrowheads="1"/>
            </p:cNvSpPr>
            <p:nvPr/>
          </p:nvSpPr>
          <p:spPr bwMode="auto">
            <a:xfrm>
              <a:off x="408" y="226"/>
              <a:ext cx="272" cy="227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63" name="Oval 40"/>
            <p:cNvSpPr>
              <a:spLocks noChangeArrowheads="1"/>
            </p:cNvSpPr>
            <p:nvPr/>
          </p:nvSpPr>
          <p:spPr bwMode="auto">
            <a:xfrm>
              <a:off x="2858" y="226"/>
              <a:ext cx="272" cy="227"/>
            </a:xfrm>
            <a:prstGeom prst="ellipse">
              <a:avLst/>
            </a:prstGeom>
            <a:solidFill>
              <a:srgbClr val="FF66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7" name="Group 43"/>
          <p:cNvGrpSpPr>
            <a:grpSpLocks/>
          </p:cNvGrpSpPr>
          <p:nvPr/>
        </p:nvGrpSpPr>
        <p:grpSpPr bwMode="auto">
          <a:xfrm>
            <a:off x="2314602" y="4137041"/>
            <a:ext cx="3538538" cy="720725"/>
            <a:chOff x="0" y="0"/>
            <a:chExt cx="2229" cy="454"/>
          </a:xfrm>
        </p:grpSpPr>
        <p:sp>
          <p:nvSpPr>
            <p:cNvPr id="973866" name="AutoShape 41"/>
            <p:cNvSpPr>
              <a:spLocks/>
            </p:cNvSpPr>
            <p:nvPr/>
          </p:nvSpPr>
          <p:spPr bwMode="auto">
            <a:xfrm rot="16254202" flipV="1">
              <a:off x="980" y="-980"/>
              <a:ext cx="269" cy="2229"/>
            </a:xfrm>
            <a:prstGeom prst="leftBrace">
              <a:avLst>
                <a:gd name="adj1" fmla="val 69014"/>
                <a:gd name="adj2" fmla="val 49556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73867" name="AutoShape 44"/>
            <p:cNvSpPr>
              <a:spLocks noChangeArrowheads="1"/>
            </p:cNvSpPr>
            <p:nvPr/>
          </p:nvSpPr>
          <p:spPr bwMode="auto">
            <a:xfrm>
              <a:off x="998" y="227"/>
              <a:ext cx="272" cy="227"/>
            </a:xfrm>
            <a:custGeom>
              <a:avLst/>
              <a:gdLst/>
              <a:ahLst/>
              <a:cxnLst>
                <a:cxn ang="0">
                  <a:pos x="0" y="87"/>
                </a:cxn>
                <a:cxn ang="0">
                  <a:pos x="104" y="87"/>
                </a:cxn>
                <a:cxn ang="0">
                  <a:pos x="136" y="0"/>
                </a:cxn>
                <a:cxn ang="0">
                  <a:pos x="168" y="87"/>
                </a:cxn>
                <a:cxn ang="0">
                  <a:pos x="272" y="87"/>
                </a:cxn>
                <a:cxn ang="0">
                  <a:pos x="188" y="140"/>
                </a:cxn>
                <a:cxn ang="0">
                  <a:pos x="220" y="227"/>
                </a:cxn>
                <a:cxn ang="0">
                  <a:pos x="136" y="173"/>
                </a:cxn>
                <a:cxn ang="0">
                  <a:pos x="52" y="227"/>
                </a:cxn>
                <a:cxn ang="0">
                  <a:pos x="84" y="140"/>
                </a:cxn>
                <a:cxn ang="0">
                  <a:pos x="0" y="87"/>
                </a:cxn>
              </a:cxnLst>
              <a:rect l="0" t="0" r="r" b="b"/>
              <a:pathLst>
                <a:path w="272" h="227">
                  <a:moveTo>
                    <a:pt x="0" y="87"/>
                  </a:moveTo>
                  <a:lnTo>
                    <a:pt x="104" y="87"/>
                  </a:lnTo>
                  <a:lnTo>
                    <a:pt x="136" y="0"/>
                  </a:lnTo>
                  <a:lnTo>
                    <a:pt x="168" y="87"/>
                  </a:lnTo>
                  <a:lnTo>
                    <a:pt x="272" y="87"/>
                  </a:lnTo>
                  <a:lnTo>
                    <a:pt x="188" y="140"/>
                  </a:lnTo>
                  <a:lnTo>
                    <a:pt x="220" y="227"/>
                  </a:lnTo>
                  <a:lnTo>
                    <a:pt x="136" y="173"/>
                  </a:lnTo>
                  <a:lnTo>
                    <a:pt x="52" y="227"/>
                  </a:lnTo>
                  <a:lnTo>
                    <a:pt x="84" y="140"/>
                  </a:lnTo>
                  <a:lnTo>
                    <a:pt x="0" y="87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 sz="200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54" name="Text Box 51"/>
          <p:cNvSpPr txBox="1">
            <a:spLocks noChangeArrowheads="1"/>
          </p:cNvSpPr>
          <p:nvPr/>
        </p:nvSpPr>
        <p:spPr bwMode="auto">
          <a:xfrm>
            <a:off x="2208218" y="1428742"/>
            <a:ext cx="307816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8+4+2+1=15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（场）</a:t>
            </a:r>
          </a:p>
        </p:txBody>
      </p:sp>
      <p:sp>
        <p:nvSpPr>
          <p:cNvPr id="48" name="同侧圆角矩形 47"/>
          <p:cNvSpPr/>
          <p:nvPr/>
        </p:nvSpPr>
        <p:spPr>
          <a:xfrm>
            <a:off x="154940" y="130810"/>
            <a:ext cx="1559540" cy="38798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zh-CN" altLang="en-US" sz="26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基础练习</a:t>
            </a:r>
            <a:endParaRPr lang="zh-CN" altLang="zh-CN" sz="26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9" name="Text Box 51"/>
          <p:cNvSpPr txBox="1">
            <a:spLocks noChangeArrowheads="1"/>
          </p:cNvSpPr>
          <p:nvPr/>
        </p:nvSpPr>
        <p:spPr bwMode="auto">
          <a:xfrm>
            <a:off x="8143900" y="1928808"/>
            <a:ext cx="36580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8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0" name="Text Box 51"/>
          <p:cNvSpPr txBox="1">
            <a:spLocks noChangeArrowheads="1"/>
          </p:cNvSpPr>
          <p:nvPr/>
        </p:nvSpPr>
        <p:spPr bwMode="auto">
          <a:xfrm>
            <a:off x="8143900" y="2643188"/>
            <a:ext cx="36580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1" name="Text Box 51"/>
          <p:cNvSpPr txBox="1">
            <a:spLocks noChangeArrowheads="1"/>
          </p:cNvSpPr>
          <p:nvPr/>
        </p:nvSpPr>
        <p:spPr bwMode="auto">
          <a:xfrm>
            <a:off x="8143900" y="3786196"/>
            <a:ext cx="36580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2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2" name="Text Box 51"/>
          <p:cNvSpPr txBox="1">
            <a:spLocks noChangeArrowheads="1"/>
          </p:cNvSpPr>
          <p:nvPr/>
        </p:nvSpPr>
        <p:spPr bwMode="auto">
          <a:xfrm>
            <a:off x="8143900" y="4357700"/>
            <a:ext cx="36580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</a:t>
            </a:r>
            <a:endParaRPr lang="zh-CN" altLang="en-US" sz="2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54" grpId="0"/>
      <p:bldP spid="49" grpId="0"/>
      <p:bldP spid="50" grpId="0"/>
      <p:bldP spid="51" grpId="0"/>
      <p:bldP spid="5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285720" y="3214692"/>
            <a:ext cx="8501122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just">
              <a:lnSpc>
                <a:spcPct val="9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）如果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有</a:t>
            </a: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64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支球队参加比赛，产生冠军要比赛多少场？</a:t>
            </a:r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flipH="1">
            <a:off x="357158" y="1643056"/>
            <a:ext cx="817562" cy="1113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组合 4"/>
          <p:cNvGrpSpPr/>
          <p:nvPr/>
        </p:nvGrpSpPr>
        <p:grpSpPr bwMode="auto">
          <a:xfrm>
            <a:off x="1500166" y="1643056"/>
            <a:ext cx="3321115" cy="1417462"/>
            <a:chOff x="2319135" y="1044859"/>
            <a:chExt cx="2980654" cy="844344"/>
          </a:xfrm>
          <a:solidFill>
            <a:schemeClr val="accent6">
              <a:lumMod val="20000"/>
              <a:lumOff val="80000"/>
            </a:schemeClr>
          </a:solidFill>
        </p:grpSpPr>
        <p:sp>
          <p:nvSpPr>
            <p:cNvPr id="12" name="云形标注 82"/>
            <p:cNvSpPr>
              <a:spLocks noChangeArrowheads="1"/>
            </p:cNvSpPr>
            <p:nvPr/>
          </p:nvSpPr>
          <p:spPr bwMode="auto">
            <a:xfrm>
              <a:off x="2319135" y="1044859"/>
              <a:ext cx="2965708" cy="844344"/>
            </a:xfrm>
            <a:prstGeom prst="cloudCallout">
              <a:avLst>
                <a:gd name="adj1" fmla="val -60047"/>
                <a:gd name="adj2" fmla="val -14481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fontAlgn="auto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noProof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4"/>
            <p:cNvSpPr>
              <a:spLocks noChangeArrowheads="1"/>
            </p:cNvSpPr>
            <p:nvPr/>
          </p:nvSpPr>
          <p:spPr bwMode="auto">
            <a:xfrm>
              <a:off x="2530983" y="1091990"/>
              <a:ext cx="2768806" cy="715002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fontAlgn="auto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2400" b="1" noProof="1">
                  <a:latin typeface="楷体" panose="02010609060101010101" pitchFamily="49" charset="-122"/>
                  <a:ea typeface="楷体" panose="02010609060101010101" pitchFamily="49" charset="-122"/>
                </a:rPr>
                <a:t> 从上面的例举中，我发现一场比赛淘汰一支球队。</a:t>
              </a:r>
            </a:p>
          </p:txBody>
        </p:sp>
      </p:grpSp>
      <p:sp>
        <p:nvSpPr>
          <p:cNvPr id="15" name="TextBox 4"/>
          <p:cNvSpPr txBox="1">
            <a:spLocks noChangeArrowheads="1"/>
          </p:cNvSpPr>
          <p:nvPr/>
        </p:nvSpPr>
        <p:spPr bwMode="auto">
          <a:xfrm>
            <a:off x="5072066" y="2285998"/>
            <a:ext cx="25241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16-1=15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（场）</a:t>
            </a:r>
          </a:p>
        </p:txBody>
      </p: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4384708" y="2786064"/>
            <a:ext cx="49736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答：进行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15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场比赛才能产生冠军。</a:t>
            </a:r>
          </a:p>
        </p:txBody>
      </p:sp>
      <p:sp>
        <p:nvSpPr>
          <p:cNvPr id="18" name="TextBox 4"/>
          <p:cNvSpPr txBox="1">
            <a:spLocks noChangeArrowheads="1"/>
          </p:cNvSpPr>
          <p:nvPr/>
        </p:nvSpPr>
        <p:spPr bwMode="auto">
          <a:xfrm>
            <a:off x="2371725" y="3970354"/>
            <a:ext cx="261461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64-1=63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（场）</a:t>
            </a:r>
          </a:p>
        </p:txBody>
      </p: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1873250" y="4467242"/>
            <a:ext cx="40386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答：产生冠军要比赛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63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场。</a:t>
            </a:r>
          </a:p>
        </p:txBody>
      </p:sp>
      <p:sp>
        <p:nvSpPr>
          <p:cNvPr id="16" name="同侧圆角矩形 15"/>
          <p:cNvSpPr/>
          <p:nvPr/>
        </p:nvSpPr>
        <p:spPr>
          <a:xfrm>
            <a:off x="154940" y="130810"/>
            <a:ext cx="1559540" cy="38798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zh-CN" altLang="en-US" sz="26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基础练习</a:t>
            </a:r>
            <a:endParaRPr lang="zh-CN" altLang="zh-CN" sz="26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" name="Rectangle 3"/>
          <p:cNvSpPr txBox="1">
            <a:spLocks noChangeArrowheads="1"/>
          </p:cNvSpPr>
          <p:nvPr/>
        </p:nvSpPr>
        <p:spPr bwMode="auto">
          <a:xfrm>
            <a:off x="184177" y="565166"/>
            <a:ext cx="8674103" cy="10778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20000"/>
              </a:spcBef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有16支足球队参加比赛，比赛以单场淘汰制进行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2800" b="1" dirty="0" smtClean="0">
              <a:latin typeface="楷体" pitchFamily="49" charset="-122"/>
              <a:ea typeface="楷体" pitchFamily="49" charset="-122"/>
            </a:endParaRPr>
          </a:p>
          <a:p>
            <a:pPr algn="just">
              <a:spcBef>
                <a:spcPct val="20000"/>
              </a:spcBef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）一共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要进行多少场比赛后才能产生冠军？</a:t>
            </a:r>
          </a:p>
        </p:txBody>
      </p:sp>
      <p:sp>
        <p:nvSpPr>
          <p:cNvPr id="21" name="矩形 20"/>
          <p:cNvSpPr/>
          <p:nvPr/>
        </p:nvSpPr>
        <p:spPr>
          <a:xfrm>
            <a:off x="5000628" y="1714494"/>
            <a:ext cx="35894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buClr>
                <a:srgbClr val="000000"/>
              </a:buClr>
            </a:pP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产生冠军要淘汰</a:t>
            </a:r>
            <a:r>
              <a:rPr lang="en-US" altLang="zh-CN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noProof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支球队</a:t>
            </a:r>
            <a:endParaRPr lang="zh-CN" altLang="en-US" sz="2400" b="1" noProof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/>
      <p:bldP spid="18" grpId="0"/>
      <p:bldP spid="19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52" descr="P-05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2643188"/>
            <a:ext cx="1512888" cy="118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4" name="AutoShape 12"/>
          <p:cNvSpPr>
            <a:spLocks noChangeArrowheads="1"/>
          </p:cNvSpPr>
          <p:nvPr/>
        </p:nvSpPr>
        <p:spPr bwMode="auto">
          <a:xfrm>
            <a:off x="2263775" y="1654175"/>
            <a:ext cx="5980113" cy="1133475"/>
          </a:xfrm>
          <a:prstGeom prst="wedgeRoundRectCallout">
            <a:avLst>
              <a:gd name="adj1" fmla="val -48241"/>
              <a:gd name="adj2" fmla="val 61032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/>
          <a:lstStyle/>
          <a:p>
            <a:pPr>
              <a:lnSpc>
                <a:spcPct val="120000"/>
              </a:lnSpc>
            </a:pPr>
            <a:r>
              <a:rPr lang="zh-CN" altLang="en-US" sz="2800" b="1">
                <a:latin typeface="华文楷体" panose="02010600040101010101" pitchFamily="2" charset="-122"/>
                <a:ea typeface="华文楷体" panose="02010600040101010101" pitchFamily="2" charset="-122"/>
              </a:rPr>
              <a:t>这节课你有什么收获？还有什么疑问吗？</a:t>
            </a:r>
            <a:r>
              <a:rPr lang="en-US" altLang="zh-CN" sz="3600">
                <a:latin typeface="宋体" panose="02010600030101010101" pitchFamily="2" charset="-122"/>
              </a:rPr>
              <a:t/>
            </a:r>
            <a:br>
              <a:rPr lang="en-US" altLang="zh-CN" sz="3600">
                <a:latin typeface="宋体" panose="02010600030101010101" pitchFamily="2" charset="-122"/>
              </a:rPr>
            </a:br>
            <a:endParaRPr lang="zh-CN" altLang="en-US" sz="3600">
              <a:latin typeface="宋体" panose="02010600030101010101" pitchFamily="2" charset="-122"/>
              <a:ea typeface="方正舒体" panose="02010601030101010101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199390" y="255905"/>
            <a:ext cx="1701165" cy="515620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zh-CN" altLang="zh-CN" sz="2800" b="1" dirty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课堂小结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45238" y="1446213"/>
            <a:ext cx="2798762" cy="193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A_文本框 2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81113" y="1965325"/>
            <a:ext cx="5597525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7200" b="1">
                <a:solidFill>
                  <a:schemeClr val="accent1"/>
                </a:solidFill>
                <a:latin typeface="方正魏碑_GBK" panose="03000509000000000000" pitchFamily="65" charset="-122"/>
                <a:ea typeface="方正魏碑_GBK" panose="03000509000000000000" pitchFamily="65" charset="-122"/>
              </a:rPr>
              <a:t>谢 谢 观 看</a:t>
            </a:r>
            <a:r>
              <a:rPr lang="zh-CN" altLang="en-US" sz="7200" b="1">
                <a:solidFill>
                  <a:schemeClr val="accent1"/>
                </a:solidFill>
                <a:latin typeface="方正清刻本悦宋简体" pitchFamily="2" charset="-122"/>
                <a:ea typeface="方正清刻本悦宋简体" pitchFamily="2" charset="-122"/>
              </a:rPr>
              <a:t>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/>
          <p:nvPr/>
        </p:nvSpPr>
        <p:spPr>
          <a:xfrm>
            <a:off x="791210" y="679133"/>
            <a:ext cx="7561263" cy="3784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《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名师面对面</a:t>
            </a:r>
            <a:r>
              <a:rPr lang="en-US" altLang="zh-CN" sz="4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编写组感谢您提出宝贵意见。将修改过的课件上传至</a:t>
            </a:r>
            <a:r>
              <a:rPr lang="en-US" altLang="zh-CN" sz="4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3471512573@qq.com</a:t>
            </a:r>
            <a:r>
              <a:rPr lang="zh-CN" altLang="en-US" sz="4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邮箱，同时写清你的姓名、邮寄地址和电话号码，我们会送给你惊喜小礼品一份！</a:t>
            </a:r>
          </a:p>
        </p:txBody>
      </p:sp>
      <p:sp>
        <p:nvSpPr>
          <p:cNvPr id="3" name="TextBox 6"/>
          <p:cNvSpPr txBox="1"/>
          <p:nvPr/>
        </p:nvSpPr>
        <p:spPr>
          <a:xfrm>
            <a:off x="6231573" y="4582478"/>
            <a:ext cx="2879725" cy="398780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en-US" altLang="zh-CN" sz="1400" kern="1200" cap="none" spc="0" normalizeH="0" baseline="0" noProof="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《</a:t>
            </a:r>
            <a:r>
              <a:rPr kumimoji="0" lang="zh-CN" altLang="en-US" sz="2000" kern="1200" cap="none" spc="0" normalizeH="0" baseline="0" noProof="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名师面对面</a:t>
            </a:r>
            <a:r>
              <a:rPr kumimoji="0" lang="en-US" altLang="zh-CN" sz="2000" kern="1200" cap="none" spc="0" normalizeH="0" baseline="0" noProof="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》</a:t>
            </a:r>
            <a:r>
              <a:rPr kumimoji="0" lang="zh-CN" altLang="en-US" sz="2000" kern="1200" cap="none" spc="0" normalizeH="0" baseline="0" noProof="0" dirty="0">
                <a:solidFill>
                  <a:srgbClr val="7030A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编写组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61" name="Rectangle 3"/>
          <p:cNvSpPr txBox="1">
            <a:spLocks noChangeArrowheads="1"/>
          </p:cNvSpPr>
          <p:nvPr/>
        </p:nvSpPr>
        <p:spPr bwMode="auto">
          <a:xfrm>
            <a:off x="214282" y="571486"/>
            <a:ext cx="8501122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20000"/>
              </a:spcBef>
            </a:pP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人们在解决问题时，使用一定的策略是非常重要的</a:t>
            </a:r>
            <a:r>
              <a:rPr lang="zh-CN" altLang="en-US" sz="2800" b="1" dirty="0" smtClean="0">
                <a:latin typeface="楷体" pitchFamily="49" charset="-122"/>
                <a:ea typeface="楷体" pitchFamily="49" charset="-122"/>
              </a:rPr>
              <a:t>。下面是一些常见的解决问题的策略。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607982" y="3695700"/>
            <a:ext cx="8034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zh-CN" altLang="en-US" sz="24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画图</a:t>
            </a:r>
          </a:p>
        </p:txBody>
      </p:sp>
      <p:grpSp>
        <p:nvGrpSpPr>
          <p:cNvPr id="2" name="组合 3"/>
          <p:cNvGrpSpPr>
            <a:grpSpLocks/>
          </p:cNvGrpSpPr>
          <p:nvPr/>
        </p:nvGrpSpPr>
        <p:grpSpPr bwMode="auto">
          <a:xfrm>
            <a:off x="2338384" y="1693863"/>
            <a:ext cx="1804988" cy="1865312"/>
            <a:chOff x="2592388" y="3089640"/>
            <a:chExt cx="2016125" cy="1944687"/>
          </a:xfrm>
        </p:grpSpPr>
        <p:sp>
          <p:nvSpPr>
            <p:cNvPr id="962565" name="Rectangle 14"/>
            <p:cNvSpPr>
              <a:spLocks noChangeArrowheads="1"/>
            </p:cNvSpPr>
            <p:nvPr/>
          </p:nvSpPr>
          <p:spPr bwMode="auto">
            <a:xfrm>
              <a:off x="2592388" y="3089640"/>
              <a:ext cx="2016125" cy="19446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66" name="Line 15"/>
            <p:cNvSpPr>
              <a:spLocks noChangeShapeType="1"/>
            </p:cNvSpPr>
            <p:nvPr/>
          </p:nvSpPr>
          <p:spPr bwMode="auto">
            <a:xfrm>
              <a:off x="2952750" y="3378565"/>
              <a:ext cx="1368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67" name="Line 16"/>
            <p:cNvSpPr>
              <a:spLocks noChangeShapeType="1"/>
            </p:cNvSpPr>
            <p:nvPr/>
          </p:nvSpPr>
          <p:spPr bwMode="auto">
            <a:xfrm>
              <a:off x="4356100" y="3378565"/>
              <a:ext cx="0" cy="1295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68" name="Line 17"/>
            <p:cNvSpPr>
              <a:spLocks noChangeShapeType="1"/>
            </p:cNvSpPr>
            <p:nvPr/>
          </p:nvSpPr>
          <p:spPr bwMode="auto">
            <a:xfrm>
              <a:off x="2916238" y="3810365"/>
              <a:ext cx="14398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69" name="Line 18"/>
            <p:cNvSpPr>
              <a:spLocks noChangeShapeType="1"/>
            </p:cNvSpPr>
            <p:nvPr/>
          </p:nvSpPr>
          <p:spPr bwMode="auto">
            <a:xfrm>
              <a:off x="2916238" y="3378565"/>
              <a:ext cx="0" cy="1295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70" name="Line 19"/>
            <p:cNvSpPr>
              <a:spLocks noChangeShapeType="1"/>
            </p:cNvSpPr>
            <p:nvPr/>
          </p:nvSpPr>
          <p:spPr bwMode="auto">
            <a:xfrm>
              <a:off x="2952750" y="4242165"/>
              <a:ext cx="1368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71" name="Line 20"/>
            <p:cNvSpPr>
              <a:spLocks noChangeShapeType="1"/>
            </p:cNvSpPr>
            <p:nvPr/>
          </p:nvSpPr>
          <p:spPr bwMode="auto">
            <a:xfrm>
              <a:off x="2952750" y="4673965"/>
              <a:ext cx="13684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72" name="Line 21"/>
            <p:cNvSpPr>
              <a:spLocks noChangeShapeType="1"/>
            </p:cNvSpPr>
            <p:nvPr/>
          </p:nvSpPr>
          <p:spPr bwMode="auto">
            <a:xfrm>
              <a:off x="3673475" y="3378565"/>
              <a:ext cx="0" cy="12954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73" name="Text Box 22"/>
            <p:cNvSpPr txBox="1">
              <a:spLocks noChangeArrowheads="1"/>
            </p:cNvSpPr>
            <p:nvPr/>
          </p:nvSpPr>
          <p:spPr bwMode="auto">
            <a:xfrm>
              <a:off x="3125982" y="3414994"/>
              <a:ext cx="1382308" cy="417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b="1">
                  <a:latin typeface="楷体" pitchFamily="49" charset="-122"/>
                  <a:ea typeface="楷体" pitchFamily="49" charset="-122"/>
                </a:rPr>
                <a:t>A    B</a:t>
              </a:r>
            </a:p>
          </p:txBody>
        </p:sp>
      </p:grpSp>
      <p:sp>
        <p:nvSpPr>
          <p:cNvPr id="27" name="Text Box 23"/>
          <p:cNvSpPr txBox="1">
            <a:spLocks noChangeArrowheads="1"/>
          </p:cNvSpPr>
          <p:nvPr/>
        </p:nvSpPr>
        <p:spPr bwMode="auto">
          <a:xfrm>
            <a:off x="2816222" y="3702050"/>
            <a:ext cx="8034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zh-CN" altLang="en-US" sz="2400" b="1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列表</a:t>
            </a:r>
          </a:p>
        </p:txBody>
      </p:sp>
      <p:grpSp>
        <p:nvGrpSpPr>
          <p:cNvPr id="3" name="组合 27"/>
          <p:cNvGrpSpPr>
            <a:grpSpLocks/>
          </p:cNvGrpSpPr>
          <p:nvPr/>
        </p:nvGrpSpPr>
        <p:grpSpPr bwMode="auto">
          <a:xfrm>
            <a:off x="214282" y="1693863"/>
            <a:ext cx="1674813" cy="1865312"/>
            <a:chOff x="395288" y="3089640"/>
            <a:chExt cx="1944687" cy="1944687"/>
          </a:xfrm>
        </p:grpSpPr>
        <p:sp>
          <p:nvSpPr>
            <p:cNvPr id="962576" name="Rectangle 6"/>
            <p:cNvSpPr>
              <a:spLocks noChangeArrowheads="1"/>
            </p:cNvSpPr>
            <p:nvPr/>
          </p:nvSpPr>
          <p:spPr bwMode="auto">
            <a:xfrm>
              <a:off x="395288" y="3089640"/>
              <a:ext cx="1943100" cy="19446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77" name="Oval 7"/>
            <p:cNvSpPr>
              <a:spLocks noChangeArrowheads="1"/>
            </p:cNvSpPr>
            <p:nvPr/>
          </p:nvSpPr>
          <p:spPr bwMode="auto">
            <a:xfrm flipH="1" flipV="1">
              <a:off x="969963" y="4673965"/>
              <a:ext cx="144462" cy="144462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78" name="Line 8"/>
            <p:cNvSpPr>
              <a:spLocks noChangeShapeType="1"/>
            </p:cNvSpPr>
            <p:nvPr/>
          </p:nvSpPr>
          <p:spPr bwMode="auto">
            <a:xfrm flipV="1">
              <a:off x="1114425" y="4600940"/>
              <a:ext cx="576263" cy="1444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79" name="Line 9"/>
            <p:cNvSpPr>
              <a:spLocks noChangeShapeType="1"/>
            </p:cNvSpPr>
            <p:nvPr/>
          </p:nvSpPr>
          <p:spPr bwMode="auto">
            <a:xfrm flipV="1">
              <a:off x="1690688" y="4169140"/>
              <a:ext cx="71437" cy="4318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80" name="Line 10"/>
            <p:cNvSpPr>
              <a:spLocks noChangeShapeType="1"/>
            </p:cNvSpPr>
            <p:nvPr/>
          </p:nvSpPr>
          <p:spPr bwMode="auto">
            <a:xfrm flipV="1">
              <a:off x="1762125" y="3953240"/>
              <a:ext cx="360363" cy="2159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81" name="Line 11"/>
            <p:cNvSpPr>
              <a:spLocks noChangeShapeType="1"/>
            </p:cNvSpPr>
            <p:nvPr/>
          </p:nvSpPr>
          <p:spPr bwMode="auto">
            <a:xfrm flipV="1">
              <a:off x="2122488" y="3737340"/>
              <a:ext cx="0" cy="2159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82" name="Line 12"/>
            <p:cNvSpPr>
              <a:spLocks noChangeShapeType="1"/>
            </p:cNvSpPr>
            <p:nvPr/>
          </p:nvSpPr>
          <p:spPr bwMode="auto">
            <a:xfrm flipV="1">
              <a:off x="2122488" y="3450002"/>
              <a:ext cx="217487" cy="28733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83" name="Rectangle 24"/>
            <p:cNvSpPr>
              <a:spLocks noChangeArrowheads="1"/>
            </p:cNvSpPr>
            <p:nvPr/>
          </p:nvSpPr>
          <p:spPr bwMode="auto">
            <a:xfrm>
              <a:off x="395288" y="3089640"/>
              <a:ext cx="1943100" cy="19446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84" name="Oval 25"/>
            <p:cNvSpPr>
              <a:spLocks noChangeArrowheads="1"/>
            </p:cNvSpPr>
            <p:nvPr/>
          </p:nvSpPr>
          <p:spPr bwMode="auto">
            <a:xfrm flipH="1" flipV="1">
              <a:off x="538163" y="4673965"/>
              <a:ext cx="144462" cy="144462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85" name="Oval 26"/>
            <p:cNvSpPr>
              <a:spLocks noChangeArrowheads="1"/>
            </p:cNvSpPr>
            <p:nvPr/>
          </p:nvSpPr>
          <p:spPr bwMode="auto">
            <a:xfrm flipH="1" flipV="1">
              <a:off x="1906588" y="3376977"/>
              <a:ext cx="144462" cy="144463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86" name="Line 27"/>
            <p:cNvSpPr>
              <a:spLocks noChangeShapeType="1"/>
            </p:cNvSpPr>
            <p:nvPr/>
          </p:nvSpPr>
          <p:spPr bwMode="auto">
            <a:xfrm flipV="1">
              <a:off x="682625" y="4600940"/>
              <a:ext cx="576263" cy="14446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87" name="Line 28"/>
            <p:cNvSpPr>
              <a:spLocks noChangeShapeType="1"/>
            </p:cNvSpPr>
            <p:nvPr/>
          </p:nvSpPr>
          <p:spPr bwMode="auto">
            <a:xfrm flipV="1">
              <a:off x="1258888" y="4169140"/>
              <a:ext cx="71437" cy="4318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88" name="Line 29"/>
            <p:cNvSpPr>
              <a:spLocks noChangeShapeType="1"/>
            </p:cNvSpPr>
            <p:nvPr/>
          </p:nvSpPr>
          <p:spPr bwMode="auto">
            <a:xfrm flipV="1">
              <a:off x="1330325" y="3953240"/>
              <a:ext cx="360363" cy="2159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89" name="Line 30"/>
            <p:cNvSpPr>
              <a:spLocks noChangeShapeType="1"/>
            </p:cNvSpPr>
            <p:nvPr/>
          </p:nvSpPr>
          <p:spPr bwMode="auto">
            <a:xfrm flipV="1">
              <a:off x="1690688" y="3737340"/>
              <a:ext cx="0" cy="2159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90" name="Line 31"/>
            <p:cNvSpPr>
              <a:spLocks noChangeShapeType="1"/>
            </p:cNvSpPr>
            <p:nvPr/>
          </p:nvSpPr>
          <p:spPr bwMode="auto">
            <a:xfrm flipV="1">
              <a:off x="1690688" y="3450002"/>
              <a:ext cx="217487" cy="28733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</p:grpSp>
      <p:grpSp>
        <p:nvGrpSpPr>
          <p:cNvPr id="4" name="组合 4"/>
          <p:cNvGrpSpPr>
            <a:grpSpLocks/>
          </p:cNvGrpSpPr>
          <p:nvPr/>
        </p:nvGrpSpPr>
        <p:grpSpPr bwMode="auto">
          <a:xfrm>
            <a:off x="4572000" y="1708150"/>
            <a:ext cx="1816100" cy="1865313"/>
            <a:chOff x="4787900" y="3089640"/>
            <a:chExt cx="2016125" cy="1944687"/>
          </a:xfrm>
        </p:grpSpPr>
        <p:sp>
          <p:nvSpPr>
            <p:cNvPr id="962592" name="Rectangle 32"/>
            <p:cNvSpPr>
              <a:spLocks noChangeArrowheads="1"/>
            </p:cNvSpPr>
            <p:nvPr/>
          </p:nvSpPr>
          <p:spPr bwMode="auto">
            <a:xfrm>
              <a:off x="4787900" y="3089640"/>
              <a:ext cx="2016125" cy="19446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93" name="Text Box 34"/>
            <p:cNvSpPr txBox="1">
              <a:spLocks noChangeArrowheads="1"/>
            </p:cNvSpPr>
            <p:nvPr/>
          </p:nvSpPr>
          <p:spPr bwMode="auto">
            <a:xfrm>
              <a:off x="4932363" y="3307127"/>
              <a:ext cx="491679" cy="417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latin typeface="楷体" pitchFamily="49" charset="-122"/>
                  <a:ea typeface="楷体" pitchFamily="49" charset="-122"/>
                </a:rPr>
                <a:t>？</a:t>
              </a:r>
            </a:p>
          </p:txBody>
        </p:sp>
        <p:sp>
          <p:nvSpPr>
            <p:cNvPr id="962594" name="Text Box 35"/>
            <p:cNvSpPr txBox="1">
              <a:spLocks noChangeArrowheads="1"/>
            </p:cNvSpPr>
            <p:nvPr/>
          </p:nvSpPr>
          <p:spPr bwMode="auto">
            <a:xfrm>
              <a:off x="5919788" y="4053252"/>
              <a:ext cx="491679" cy="417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000" b="1">
                  <a:latin typeface="楷体" pitchFamily="49" charset="-122"/>
                  <a:ea typeface="楷体" pitchFamily="49" charset="-122"/>
                </a:rPr>
                <a:t>√</a:t>
              </a:r>
            </a:p>
          </p:txBody>
        </p:sp>
      </p:grpSp>
      <p:sp>
        <p:nvSpPr>
          <p:cNvPr id="49" name="Text Box 36"/>
          <p:cNvSpPr txBox="1">
            <a:spLocks noChangeArrowheads="1"/>
          </p:cNvSpPr>
          <p:nvPr/>
        </p:nvSpPr>
        <p:spPr bwMode="auto">
          <a:xfrm>
            <a:off x="4606924" y="3714750"/>
            <a:ext cx="17315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/>
            <a:r>
              <a:rPr lang="zh-CN" altLang="en-US" sz="24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猜想与尝试</a:t>
            </a:r>
          </a:p>
        </p:txBody>
      </p:sp>
      <p:grpSp>
        <p:nvGrpSpPr>
          <p:cNvPr id="5" name="组合 5"/>
          <p:cNvGrpSpPr>
            <a:grpSpLocks/>
          </p:cNvGrpSpPr>
          <p:nvPr/>
        </p:nvGrpSpPr>
        <p:grpSpPr bwMode="auto">
          <a:xfrm>
            <a:off x="6821517" y="1693863"/>
            <a:ext cx="1965325" cy="1865312"/>
            <a:chOff x="6948488" y="3089640"/>
            <a:chExt cx="2016125" cy="1944687"/>
          </a:xfrm>
        </p:grpSpPr>
        <p:sp>
          <p:nvSpPr>
            <p:cNvPr id="962597" name="Rectangle 33"/>
            <p:cNvSpPr>
              <a:spLocks noChangeArrowheads="1"/>
            </p:cNvSpPr>
            <p:nvPr/>
          </p:nvSpPr>
          <p:spPr bwMode="auto">
            <a:xfrm>
              <a:off x="6948488" y="3089640"/>
              <a:ext cx="2016125" cy="1944687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98" name="Oval 37"/>
            <p:cNvSpPr>
              <a:spLocks noChangeArrowheads="1"/>
            </p:cNvSpPr>
            <p:nvPr/>
          </p:nvSpPr>
          <p:spPr bwMode="auto">
            <a:xfrm>
              <a:off x="8459788" y="3305540"/>
              <a:ext cx="73025" cy="7302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599" name="Oval 38"/>
            <p:cNvSpPr>
              <a:spLocks noChangeArrowheads="1"/>
            </p:cNvSpPr>
            <p:nvPr/>
          </p:nvSpPr>
          <p:spPr bwMode="auto">
            <a:xfrm>
              <a:off x="7451725" y="3305540"/>
              <a:ext cx="73025" cy="73025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600" name="Line 39"/>
            <p:cNvSpPr>
              <a:spLocks noChangeShapeType="1"/>
            </p:cNvSpPr>
            <p:nvPr/>
          </p:nvSpPr>
          <p:spPr bwMode="auto">
            <a:xfrm flipV="1">
              <a:off x="7451725" y="3378565"/>
              <a:ext cx="10810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601" name="AutoShape 40"/>
            <p:cNvSpPr>
              <a:spLocks noChangeArrowheads="1"/>
            </p:cNvSpPr>
            <p:nvPr/>
          </p:nvSpPr>
          <p:spPr bwMode="auto">
            <a:xfrm>
              <a:off x="7667625" y="3523027"/>
              <a:ext cx="504825" cy="360363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602" name="Line 41"/>
            <p:cNvSpPr>
              <a:spLocks noChangeShapeType="1"/>
            </p:cNvSpPr>
            <p:nvPr/>
          </p:nvSpPr>
          <p:spPr bwMode="auto">
            <a:xfrm flipH="1">
              <a:off x="7235825" y="4170727"/>
              <a:ext cx="431800" cy="4318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603" name="Line 42"/>
            <p:cNvSpPr>
              <a:spLocks noChangeShapeType="1"/>
            </p:cNvSpPr>
            <p:nvPr/>
          </p:nvSpPr>
          <p:spPr bwMode="auto">
            <a:xfrm>
              <a:off x="7667625" y="4170727"/>
              <a:ext cx="288925" cy="43180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604" name="Line 43"/>
            <p:cNvSpPr>
              <a:spLocks noChangeShapeType="1"/>
            </p:cNvSpPr>
            <p:nvPr/>
          </p:nvSpPr>
          <p:spPr bwMode="auto">
            <a:xfrm>
              <a:off x="7235825" y="4602527"/>
              <a:ext cx="7207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605" name="Line 44"/>
            <p:cNvSpPr>
              <a:spLocks noChangeShapeType="1"/>
            </p:cNvSpPr>
            <p:nvPr/>
          </p:nvSpPr>
          <p:spPr bwMode="auto">
            <a:xfrm>
              <a:off x="7667625" y="4170727"/>
              <a:ext cx="649288" cy="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606" name="Line 45"/>
            <p:cNvSpPr>
              <a:spLocks noChangeShapeType="1"/>
            </p:cNvSpPr>
            <p:nvPr/>
          </p:nvSpPr>
          <p:spPr bwMode="auto">
            <a:xfrm flipH="1">
              <a:off x="7956550" y="4170727"/>
              <a:ext cx="360363" cy="43180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607" name="Line 46"/>
            <p:cNvSpPr>
              <a:spLocks noChangeShapeType="1"/>
            </p:cNvSpPr>
            <p:nvPr/>
          </p:nvSpPr>
          <p:spPr bwMode="auto">
            <a:xfrm flipV="1">
              <a:off x="7235825" y="4170727"/>
              <a:ext cx="1081088" cy="431800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 sz="2000" b="1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962608" name="Text Box 47"/>
            <p:cNvSpPr txBox="1">
              <a:spLocks noChangeArrowheads="1"/>
            </p:cNvSpPr>
            <p:nvPr/>
          </p:nvSpPr>
          <p:spPr bwMode="auto">
            <a:xfrm>
              <a:off x="7288213" y="4448540"/>
              <a:ext cx="718735" cy="4171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000" b="1" dirty="0">
                  <a:latin typeface="楷体" pitchFamily="49" charset="-122"/>
                  <a:ea typeface="楷体" pitchFamily="49" charset="-122"/>
                </a:rPr>
                <a:t>……</a:t>
              </a:r>
            </a:p>
          </p:txBody>
        </p:sp>
      </p:grpSp>
      <p:sp>
        <p:nvSpPr>
          <p:cNvPr id="67" name="Text Box 48"/>
          <p:cNvSpPr txBox="1">
            <a:spLocks noChangeArrowheads="1"/>
          </p:cNvSpPr>
          <p:nvPr/>
        </p:nvSpPr>
        <p:spPr bwMode="auto">
          <a:xfrm>
            <a:off x="6286544" y="3714758"/>
            <a:ext cx="30003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4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从特例</a:t>
            </a:r>
            <a:r>
              <a:rPr lang="zh-CN" altLang="en-US" sz="2400" b="1" dirty="0" smtClean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开始寻找</a:t>
            </a:r>
            <a:r>
              <a:rPr lang="zh-CN" altLang="en-US" sz="2400" b="1" dirty="0">
                <a:solidFill>
                  <a:srgbClr val="FF3300"/>
                </a:solidFill>
                <a:latin typeface="楷体" pitchFamily="49" charset="-122"/>
                <a:ea typeface="楷体" pitchFamily="49" charset="-122"/>
              </a:rPr>
              <a:t>规律</a:t>
            </a:r>
          </a:p>
        </p:txBody>
      </p:sp>
      <p:sp>
        <p:nvSpPr>
          <p:cNvPr id="53" name="同侧圆角矩形 52"/>
          <p:cNvSpPr/>
          <p:nvPr/>
        </p:nvSpPr>
        <p:spPr>
          <a:xfrm>
            <a:off x="154940" y="130810"/>
            <a:ext cx="1916730" cy="38798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zh-CN" altLang="en-US" sz="26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回顾与交流</a:t>
            </a:r>
            <a:endParaRPr lang="zh-CN" altLang="zh-CN" sz="26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3586" name="TextBox 4"/>
          <p:cNvSpPr txBox="1">
            <a:spLocks noChangeArrowheads="1"/>
          </p:cNvSpPr>
          <p:nvPr/>
        </p:nvSpPr>
        <p:spPr bwMode="auto">
          <a:xfrm>
            <a:off x="214282" y="571486"/>
            <a:ext cx="540544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画图。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）图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能帮助我们解决问题。</a:t>
            </a:r>
          </a:p>
        </p:txBody>
      </p: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3714744" y="2287605"/>
            <a:ext cx="45085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分别用一样荤菜与三样素菜进行搭配，用画图方法表示如下：</a:t>
            </a:r>
          </a:p>
        </p:txBody>
      </p:sp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4864100" y="3430602"/>
            <a:ext cx="10620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肉丸子</a:t>
            </a:r>
          </a:p>
        </p:txBody>
      </p:sp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6586538" y="3443302"/>
            <a:ext cx="10620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虾</a:t>
            </a:r>
          </a:p>
        </p:txBody>
      </p:sp>
      <p:sp>
        <p:nvSpPr>
          <p:cNvPr id="27" name="TextBox 4"/>
          <p:cNvSpPr txBox="1">
            <a:spLocks noChangeArrowheads="1"/>
          </p:cNvSpPr>
          <p:nvPr/>
        </p:nvSpPr>
        <p:spPr bwMode="auto">
          <a:xfrm>
            <a:off x="4614863" y="4243402"/>
            <a:ext cx="10620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白菜</a:t>
            </a:r>
          </a:p>
        </p:txBody>
      </p:sp>
      <p:sp>
        <p:nvSpPr>
          <p:cNvPr id="28" name="TextBox 4"/>
          <p:cNvSpPr txBox="1">
            <a:spLocks noChangeArrowheads="1"/>
          </p:cNvSpPr>
          <p:nvPr/>
        </p:nvSpPr>
        <p:spPr bwMode="auto">
          <a:xfrm>
            <a:off x="5778500" y="4216414"/>
            <a:ext cx="10604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豆腐</a:t>
            </a:r>
          </a:p>
        </p:txBody>
      </p:sp>
      <p:sp>
        <p:nvSpPr>
          <p:cNvPr id="29" name="TextBox 4"/>
          <p:cNvSpPr txBox="1">
            <a:spLocks noChangeArrowheads="1"/>
          </p:cNvSpPr>
          <p:nvPr/>
        </p:nvSpPr>
        <p:spPr bwMode="auto">
          <a:xfrm>
            <a:off x="6940550" y="4203714"/>
            <a:ext cx="10620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冬瓜</a:t>
            </a:r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5046663" y="3840177"/>
            <a:ext cx="273050" cy="561975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/>
          <p:nvPr/>
        </p:nvCxnSpPr>
        <p:spPr>
          <a:xfrm>
            <a:off x="5313363" y="3844939"/>
            <a:ext cx="922337" cy="4953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箭头连接符 34"/>
          <p:cNvCxnSpPr/>
          <p:nvPr/>
        </p:nvCxnSpPr>
        <p:spPr>
          <a:xfrm>
            <a:off x="5330825" y="3852877"/>
            <a:ext cx="1911350" cy="47148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 flipH="1">
            <a:off x="5086350" y="3789377"/>
            <a:ext cx="1673225" cy="61277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箭头连接符 39"/>
          <p:cNvCxnSpPr/>
          <p:nvPr/>
        </p:nvCxnSpPr>
        <p:spPr>
          <a:xfrm flipH="1">
            <a:off x="6286500" y="3790964"/>
            <a:ext cx="473075" cy="54927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箭头连接符 43"/>
          <p:cNvCxnSpPr/>
          <p:nvPr/>
        </p:nvCxnSpPr>
        <p:spPr>
          <a:xfrm>
            <a:off x="6748463" y="3781439"/>
            <a:ext cx="493712" cy="542925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同侧圆角矩形 29"/>
          <p:cNvSpPr/>
          <p:nvPr/>
        </p:nvSpPr>
        <p:spPr>
          <a:xfrm>
            <a:off x="154940" y="130810"/>
            <a:ext cx="1916730" cy="38798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zh-CN" altLang="en-US" sz="26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回顾与交流</a:t>
            </a:r>
            <a:endParaRPr lang="zh-CN" altLang="zh-CN" sz="26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1071538" y="1500180"/>
            <a:ext cx="2428892" cy="1961863"/>
            <a:chOff x="1071538" y="1500180"/>
            <a:chExt cx="2428892" cy="1961863"/>
          </a:xfrm>
        </p:grpSpPr>
        <p:sp>
          <p:nvSpPr>
            <p:cNvPr id="31" name="矩形 30"/>
            <p:cNvSpPr/>
            <p:nvPr/>
          </p:nvSpPr>
          <p:spPr>
            <a:xfrm>
              <a:off x="1071538" y="1500180"/>
              <a:ext cx="2357454" cy="192882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l">
                <a:lnSpc>
                  <a:spcPct val="100000"/>
                </a:lnSpc>
                <a:buClrTx/>
                <a:buSzTx/>
                <a:buFontTx/>
              </a:pPr>
              <a:endParaRPr lang="zh-CN" altLang="en-US" sz="2400" dirty="0">
                <a:latin typeface="楷体" panose="02010609060101010101" charset="-122"/>
                <a:ea typeface="楷体" panose="02010609060101010101" charset="-122"/>
                <a:sym typeface="+mn-ea"/>
              </a:endParaRPr>
            </a:p>
          </p:txBody>
        </p:sp>
        <p:sp>
          <p:nvSpPr>
            <p:cNvPr id="33" name="TextBox 4"/>
            <p:cNvSpPr txBox="1">
              <a:spLocks noChangeArrowheads="1"/>
            </p:cNvSpPr>
            <p:nvPr/>
          </p:nvSpPr>
          <p:spPr bwMode="auto">
            <a:xfrm>
              <a:off x="1428728" y="1500180"/>
              <a:ext cx="178595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400" b="1" dirty="0" smtClean="0">
                  <a:latin typeface="楷体" pitchFamily="49" charset="-122"/>
                  <a:ea typeface="汉鼎简特圆" pitchFamily="49" charset="-122"/>
                </a:rPr>
                <a:t>星期五菜谱</a:t>
              </a:r>
              <a:endParaRPr lang="zh-CN" altLang="en-US" sz="2400" b="1" dirty="0">
                <a:latin typeface="楷体" pitchFamily="49" charset="-122"/>
                <a:ea typeface="汉鼎简特圆" pitchFamily="49" charset="-122"/>
              </a:endParaRPr>
            </a:p>
          </p:txBody>
        </p:sp>
        <p:sp>
          <p:nvSpPr>
            <p:cNvPr id="34" name="TextBox 4"/>
            <p:cNvSpPr txBox="1">
              <a:spLocks noChangeArrowheads="1"/>
            </p:cNvSpPr>
            <p:nvPr/>
          </p:nvSpPr>
          <p:spPr bwMode="auto">
            <a:xfrm>
              <a:off x="1142976" y="1857371"/>
              <a:ext cx="85725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荤菜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6" name="TextBox 4"/>
            <p:cNvSpPr txBox="1">
              <a:spLocks noChangeArrowheads="1"/>
            </p:cNvSpPr>
            <p:nvPr/>
          </p:nvSpPr>
          <p:spPr bwMode="auto">
            <a:xfrm>
              <a:off x="2285984" y="1857370"/>
              <a:ext cx="121444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肉丸子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7" name="TextBox 4"/>
            <p:cNvSpPr txBox="1">
              <a:spLocks noChangeArrowheads="1"/>
            </p:cNvSpPr>
            <p:nvPr/>
          </p:nvSpPr>
          <p:spPr bwMode="auto">
            <a:xfrm>
              <a:off x="2285984" y="2143122"/>
              <a:ext cx="121444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虾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39" name="TextBox 4"/>
            <p:cNvSpPr txBox="1">
              <a:spLocks noChangeArrowheads="1"/>
            </p:cNvSpPr>
            <p:nvPr/>
          </p:nvSpPr>
          <p:spPr bwMode="auto">
            <a:xfrm>
              <a:off x="1142976" y="2500312"/>
              <a:ext cx="85725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素菜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1" name="TextBox 4"/>
            <p:cNvSpPr txBox="1">
              <a:spLocks noChangeArrowheads="1"/>
            </p:cNvSpPr>
            <p:nvPr/>
          </p:nvSpPr>
          <p:spPr bwMode="auto">
            <a:xfrm>
              <a:off x="2285984" y="2428874"/>
              <a:ext cx="121444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白菜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2" name="TextBox 4"/>
            <p:cNvSpPr txBox="1">
              <a:spLocks noChangeArrowheads="1"/>
            </p:cNvSpPr>
            <p:nvPr/>
          </p:nvSpPr>
          <p:spPr bwMode="auto">
            <a:xfrm>
              <a:off x="2285984" y="2714626"/>
              <a:ext cx="121444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豆腐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43" name="TextBox 4"/>
            <p:cNvSpPr txBox="1">
              <a:spLocks noChangeArrowheads="1"/>
            </p:cNvSpPr>
            <p:nvPr/>
          </p:nvSpPr>
          <p:spPr bwMode="auto">
            <a:xfrm>
              <a:off x="2285984" y="3000378"/>
              <a:ext cx="121444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just"/>
              <a:r>
                <a:rPr lang="zh-CN" altLang="en-US" sz="2400" b="1" dirty="0" smtClean="0">
                  <a:latin typeface="楷体" pitchFamily="49" charset="-122"/>
                  <a:ea typeface="楷体" pitchFamily="49" charset="-122"/>
                </a:rPr>
                <a:t>冬瓜</a:t>
              </a:r>
              <a:endParaRPr lang="zh-CN" altLang="en-US" sz="2400" b="1" dirty="0">
                <a:latin typeface="楷体" pitchFamily="49" charset="-122"/>
                <a:ea typeface="楷体" pitchFamily="49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3643306" y="1357304"/>
            <a:ext cx="52864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buClr>
                <a:srgbClr val="000000"/>
              </a:buClr>
            </a:pPr>
            <a:r>
              <a:rPr lang="zh-CN" altLang="en-US" sz="24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一份盒饭含一个荤菜和一个素菜，一共有几种配菜方法呢？</a:t>
            </a:r>
            <a:endParaRPr lang="zh-CN" altLang="en-US" sz="24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  <p:bldP spid="27" grpId="0"/>
      <p:bldP spid="28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214282" y="571486"/>
            <a:ext cx="540544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画图。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）图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能帮助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我们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直观理解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154940" y="130810"/>
            <a:ext cx="1916730" cy="38798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zh-CN" altLang="en-US" sz="26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回顾与交流</a:t>
            </a:r>
            <a:endParaRPr lang="zh-CN" altLang="zh-CN" sz="26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4" name="Picture 3" descr="D:\我的文档\北六数\北六数大课堂下（学用）\EE121.tif"/>
          <p:cNvPicPr>
            <a:picLocks noChangeAspect="1" noChangeArrowheads="1"/>
          </p:cNvPicPr>
          <p:nvPr/>
        </p:nvPicPr>
        <p:blipFill>
          <a:blip r:embed="rId2"/>
          <a:srcRect r="40074" b="52165"/>
          <a:stretch>
            <a:fillRect/>
          </a:stretch>
        </p:blipFill>
        <p:spPr bwMode="auto">
          <a:xfrm>
            <a:off x="545795" y="1428742"/>
            <a:ext cx="397996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D:\我的文档\北六数\北六数大课堂下（学用）\EE121.tif"/>
          <p:cNvPicPr>
            <a:picLocks noChangeAspect="1" noChangeArrowheads="1"/>
          </p:cNvPicPr>
          <p:nvPr/>
        </p:nvPicPr>
        <p:blipFill>
          <a:blip r:embed="rId3"/>
          <a:srcRect l="60049" b="51903"/>
          <a:stretch>
            <a:fillRect/>
          </a:stretch>
        </p:blipFill>
        <p:spPr bwMode="auto">
          <a:xfrm>
            <a:off x="4632325" y="1346218"/>
            <a:ext cx="2907414" cy="1654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3" descr="D:\我的文档\北六数\北六数大课堂下（学用）\EE121.tif"/>
          <p:cNvPicPr>
            <a:picLocks noChangeAspect="1" noChangeArrowheads="1"/>
          </p:cNvPicPr>
          <p:nvPr/>
        </p:nvPicPr>
        <p:blipFill>
          <a:blip r:embed="rId4"/>
          <a:srcRect l="42171" t="49976" r="4562" b="2785"/>
          <a:stretch>
            <a:fillRect/>
          </a:stretch>
        </p:blipFill>
        <p:spPr bwMode="auto">
          <a:xfrm>
            <a:off x="4214810" y="3429006"/>
            <a:ext cx="3621087" cy="1516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对话气泡: 圆角矩形 19"/>
          <p:cNvSpPr/>
          <p:nvPr/>
        </p:nvSpPr>
        <p:spPr>
          <a:xfrm>
            <a:off x="5572132" y="2786064"/>
            <a:ext cx="3279775" cy="717550"/>
          </a:xfrm>
          <a:prstGeom prst="wedgeRoundRectCallout">
            <a:avLst>
              <a:gd name="adj1" fmla="val -28585"/>
              <a:gd name="adj2" fmla="val 80997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buClr>
                <a:srgbClr val="000000"/>
              </a:buClr>
            </a:pPr>
            <a:r>
              <a:rPr lang="zh-CN" altLang="en-US" sz="16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从解放路出发，第</a:t>
            </a:r>
            <a:r>
              <a:rPr lang="en-US" altLang="zh-CN" sz="16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16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分钟行了</a:t>
            </a:r>
            <a:r>
              <a:rPr lang="en-US" altLang="zh-CN" sz="16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16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米，停留</a:t>
            </a:r>
            <a:r>
              <a:rPr lang="en-US" altLang="zh-CN" sz="16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16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分钟后，以每分钟</a:t>
            </a:r>
            <a:r>
              <a:rPr lang="en-US" altLang="zh-CN" sz="16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sz="1600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米的速度到达商场站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357290" y="3286130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C00000"/>
                </a:solidFill>
              </a:rPr>
              <a:t>◆</a:t>
            </a:r>
            <a:r>
              <a:rPr lang="zh-CN" altLang="en-US" sz="1500" b="1" dirty="0" smtClean="0"/>
              <a:t>变化的量之间的关系</a:t>
            </a:r>
            <a:endParaRPr lang="zh-CN" altLang="en-US" sz="15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571604" y="3643320"/>
            <a:ext cx="22860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说一说公共汽车从解放路站到商场站之间，行驶的时间与速度之间的关系。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214282" y="571486"/>
            <a:ext cx="607223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画图。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）图</a:t>
            </a:r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能帮助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我们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分析问题中的数量关系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154940" y="130810"/>
            <a:ext cx="1916730" cy="38798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zh-CN" altLang="en-US" sz="26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回顾与交流</a:t>
            </a:r>
            <a:endParaRPr lang="zh-CN" altLang="zh-CN" sz="26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6" name="TextBox 4"/>
          <p:cNvSpPr txBox="1">
            <a:spLocks noChangeArrowheads="1"/>
          </p:cNvSpPr>
          <p:nvPr/>
        </p:nvSpPr>
        <p:spPr bwMode="auto">
          <a:xfrm>
            <a:off x="428596" y="2665426"/>
            <a:ext cx="1041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第一天</a:t>
            </a:r>
          </a:p>
        </p:txBody>
      </p: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428596" y="3414715"/>
            <a:ext cx="1041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latin typeface="楷体" pitchFamily="49" charset="-122"/>
                <a:ea typeface="楷体" pitchFamily="49" charset="-122"/>
              </a:rPr>
              <a:t>第二天</a:t>
            </a:r>
          </a:p>
        </p:txBody>
      </p:sp>
      <p:graphicFrame>
        <p:nvGraphicFramePr>
          <p:cNvPr id="18" name="表格 17"/>
          <p:cNvGraphicFramePr>
            <a:graphicFrameLocks noGrp="1"/>
          </p:cNvGraphicFramePr>
          <p:nvPr/>
        </p:nvGraphicFramePr>
        <p:xfrm>
          <a:off x="1388183" y="2730513"/>
          <a:ext cx="3048000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</a:tblGrid>
              <a:tr h="220436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1416983" y="3626927"/>
          <a:ext cx="3619824" cy="36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3304"/>
                <a:gridCol w="603304"/>
                <a:gridCol w="603304"/>
                <a:gridCol w="603304"/>
                <a:gridCol w="603304"/>
                <a:gridCol w="603304"/>
              </a:tblGrid>
              <a:tr h="202484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20" name="直接连接符 19"/>
          <p:cNvCxnSpPr/>
          <p:nvPr/>
        </p:nvCxnSpPr>
        <p:spPr>
          <a:xfrm rot="16200000" flipH="1">
            <a:off x="3973500" y="3187696"/>
            <a:ext cx="909632" cy="1616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右大括号 20"/>
          <p:cNvSpPr/>
          <p:nvPr/>
        </p:nvSpPr>
        <p:spPr>
          <a:xfrm rot="16200000">
            <a:off x="4655314" y="3212313"/>
            <a:ext cx="147637" cy="571500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/>
            <a:endParaRPr lang="zh-CN" altLang="en-US" b="1" noProof="1"/>
          </a:p>
        </p:txBody>
      </p:sp>
      <p:sp>
        <p:nvSpPr>
          <p:cNvPr id="22" name="右大括号 21"/>
          <p:cNvSpPr/>
          <p:nvPr/>
        </p:nvSpPr>
        <p:spPr>
          <a:xfrm rot="5400000">
            <a:off x="3088452" y="2359831"/>
            <a:ext cx="233362" cy="3619500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/>
            <a:endParaRPr lang="zh-CN" altLang="en-US" b="1" noProof="1"/>
          </a:p>
        </p:txBody>
      </p:sp>
      <p:sp>
        <p:nvSpPr>
          <p:cNvPr id="23" name="TextBox 4"/>
          <p:cNvSpPr txBox="1">
            <a:spLocks noChangeArrowheads="1"/>
          </p:cNvSpPr>
          <p:nvPr/>
        </p:nvSpPr>
        <p:spPr bwMode="auto">
          <a:xfrm>
            <a:off x="2886046" y="4243402"/>
            <a:ext cx="9223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 dirty="0">
                <a:latin typeface="楷体" pitchFamily="49" charset="-122"/>
                <a:ea typeface="楷体" pitchFamily="49" charset="-122"/>
              </a:rPr>
              <a:t>？辆</a:t>
            </a:r>
          </a:p>
        </p:txBody>
      </p:sp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5241961" y="2714626"/>
            <a:ext cx="447357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第二天的成交量：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65÷5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×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5+1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=78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（辆）</a:t>
            </a:r>
          </a:p>
        </p:txBody>
      </p:sp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285720" y="1378904"/>
            <a:ext cx="8501122" cy="1113766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第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届动物车展中，第一天的成交量为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65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辆，第二天的成交量比第一天增加了  ，第二天的成交量是多少？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27" name="对象 26"/>
          <p:cNvGraphicFramePr>
            <a:graphicFrameLocks noChangeAspect="1"/>
          </p:cNvGraphicFramePr>
          <p:nvPr/>
        </p:nvGraphicFramePr>
        <p:xfrm>
          <a:off x="2558924" y="1928808"/>
          <a:ext cx="212726" cy="599501"/>
        </p:xfrm>
        <a:graphic>
          <a:graphicData uri="http://schemas.openxmlformats.org/presentationml/2006/ole">
            <p:oleObj spid="_x0000_s2050" name="公式" r:id="rId3" imgW="139680" imgH="393480" progId="Equation.KSEE3">
              <p:embed/>
            </p:oleObj>
          </a:graphicData>
        </a:graphic>
      </p:graphicFrame>
      <p:graphicFrame>
        <p:nvGraphicFramePr>
          <p:cNvPr id="28" name="对象 27"/>
          <p:cNvGraphicFramePr>
            <a:graphicFrameLocks noChangeAspect="1"/>
          </p:cNvGraphicFramePr>
          <p:nvPr/>
        </p:nvGraphicFramePr>
        <p:xfrm>
          <a:off x="4525911" y="2967906"/>
          <a:ext cx="188965" cy="532538"/>
        </p:xfrm>
        <a:graphic>
          <a:graphicData uri="http://schemas.openxmlformats.org/presentationml/2006/ole">
            <p:oleObj spid="_x0000_s2051" name="公式" r:id="rId4" imgW="139680" imgH="393480" progId="Equation.KSEE3">
              <p:embed/>
            </p:oleObj>
          </a:graphicData>
        </a:graphic>
      </p:graphicFrame>
      <p:sp>
        <p:nvSpPr>
          <p:cNvPr id="29" name="TextBox 4"/>
          <p:cNvSpPr txBox="1">
            <a:spLocks noChangeArrowheads="1"/>
          </p:cNvSpPr>
          <p:nvPr/>
        </p:nvSpPr>
        <p:spPr bwMode="auto">
          <a:xfrm>
            <a:off x="2714612" y="3028896"/>
            <a:ext cx="18573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latin typeface="楷体" pitchFamily="49" charset="-122"/>
                <a:ea typeface="楷体" pitchFamily="49" charset="-122"/>
              </a:rPr>
              <a:t>比第一天增加</a:t>
            </a:r>
            <a:endParaRPr lang="zh-CN" altLang="en-US" sz="20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214282" y="571486"/>
            <a:ext cx="84296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列表。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）画一个表来帮忙，把信息记录下来，并进行推理。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154940" y="130810"/>
            <a:ext cx="1916730" cy="38798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zh-CN" altLang="en-US" sz="26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回顾与交流</a:t>
            </a:r>
            <a:endParaRPr lang="zh-CN" altLang="zh-CN" sz="26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6" name="TextBox 4"/>
          <p:cNvSpPr txBox="1">
            <a:spLocks noChangeArrowheads="1"/>
          </p:cNvSpPr>
          <p:nvPr/>
        </p:nvSpPr>
        <p:spPr bwMode="auto">
          <a:xfrm>
            <a:off x="285720" y="1428742"/>
            <a:ext cx="8501122" cy="1569660"/>
          </a:xfrm>
          <a:prstGeom prst="rect">
            <a:avLst/>
          </a:prstGeom>
          <a:solidFill>
            <a:srgbClr val="FFCC99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80000"/>
                </a:solidFill>
                <a:latin typeface="楷体" pitchFamily="49" charset="-122"/>
                <a:ea typeface="楷体" pitchFamily="49" charset="-122"/>
              </a:rPr>
              <a:t>学校组织了足球、航模和电脑兴趣小组，淘气、笑笑和小明分别参加了其中一项。笑笑不喜欢踢足球，小明不是电脑兴趣小组的，淘气喜欢航模。淘气、笑笑和小明分别参加了什么兴趣小组？</a:t>
            </a:r>
            <a:endParaRPr lang="zh-CN" altLang="en-US" sz="2400" b="1" dirty="0">
              <a:solidFill>
                <a:srgbClr val="080000"/>
              </a:solidFill>
              <a:latin typeface="楷体" pitchFamily="49" charset="-122"/>
              <a:ea typeface="楷体" pitchFamily="49" charset="-122"/>
            </a:endParaRPr>
          </a:p>
        </p:txBody>
      </p:sp>
      <p:graphicFrame>
        <p:nvGraphicFramePr>
          <p:cNvPr id="30" name="Group 127"/>
          <p:cNvGraphicFramePr/>
          <p:nvPr/>
        </p:nvGraphicFramePr>
        <p:xfrm>
          <a:off x="1520849" y="3143254"/>
          <a:ext cx="6480175" cy="1828800"/>
        </p:xfrm>
        <a:graphic>
          <a:graphicData uri="http://schemas.openxmlformats.org/drawingml/2006/table">
            <a:tbl>
              <a:tblPr/>
              <a:tblGrid>
                <a:gridCol w="1620838"/>
                <a:gridCol w="1619250"/>
                <a:gridCol w="1620837"/>
                <a:gridCol w="1619250"/>
              </a:tblGrid>
              <a:tr h="29845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足球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航模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电脑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572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淘气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3000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笑笑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3905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  <a:cs typeface="Times New Roman" panose="02020603050405020304" pitchFamily="18" charset="0"/>
                        </a:rPr>
                        <a:t>小明</a:t>
                      </a:r>
                      <a:endParaRPr kumimoji="0" lang="zh-CN" altLang="en-US" sz="2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0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85000"/>
                        <a:buFont typeface="Wingdings" panose="05000000000000000000" pitchFamily="2" charset="2"/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buClr>
                          <a:schemeClr val="accent2"/>
                        </a:buClr>
                        <a:buSzPct val="90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0" lang="zh-CN" altLang="zh-CN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" name="Text Box 116"/>
          <p:cNvSpPr txBox="1">
            <a:spLocks noChangeArrowheads="1"/>
          </p:cNvSpPr>
          <p:nvPr/>
        </p:nvSpPr>
        <p:spPr bwMode="auto">
          <a:xfrm>
            <a:off x="5181624" y="3606804"/>
            <a:ext cx="122396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√</a:t>
            </a:r>
          </a:p>
        </p:txBody>
      </p:sp>
      <p:sp>
        <p:nvSpPr>
          <p:cNvPr id="32" name="Text Box 117"/>
          <p:cNvSpPr txBox="1">
            <a:spLocks noChangeArrowheads="1"/>
          </p:cNvSpPr>
          <p:nvPr/>
        </p:nvSpPr>
        <p:spPr bwMode="auto">
          <a:xfrm>
            <a:off x="6346848" y="4500576"/>
            <a:ext cx="15113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    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x</a:t>
            </a:r>
            <a:endParaRPr lang="en-US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3" name="Text Box 118"/>
          <p:cNvSpPr txBox="1">
            <a:spLocks noChangeArrowheads="1"/>
          </p:cNvSpPr>
          <p:nvPr/>
        </p:nvSpPr>
        <p:spPr bwMode="auto">
          <a:xfrm>
            <a:off x="3079774" y="4071948"/>
            <a:ext cx="15113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latin typeface="楷体" pitchFamily="49" charset="-122"/>
                <a:ea typeface="楷体" pitchFamily="49" charset="-122"/>
              </a:rPr>
              <a:t>     x</a:t>
            </a:r>
          </a:p>
        </p:txBody>
      </p:sp>
      <p:sp>
        <p:nvSpPr>
          <p:cNvPr id="35" name="Text Box 119"/>
          <p:cNvSpPr txBox="1">
            <a:spLocks noChangeArrowheads="1"/>
          </p:cNvSpPr>
          <p:nvPr/>
        </p:nvSpPr>
        <p:spPr bwMode="auto">
          <a:xfrm>
            <a:off x="3500430" y="4500576"/>
            <a:ext cx="1223963" cy="461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√</a:t>
            </a:r>
          </a:p>
        </p:txBody>
      </p:sp>
      <p:sp>
        <p:nvSpPr>
          <p:cNvPr id="36" name="Text Box 120"/>
          <p:cNvSpPr txBox="1">
            <a:spLocks noChangeArrowheads="1"/>
          </p:cNvSpPr>
          <p:nvPr/>
        </p:nvSpPr>
        <p:spPr bwMode="auto">
          <a:xfrm>
            <a:off x="6769125" y="4052891"/>
            <a:ext cx="1223963" cy="461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 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5" grpId="0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214282" y="529290"/>
            <a:ext cx="8429684" cy="1113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猜想与尝试。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鸡兔同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笼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，有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个头，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54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条腿，鸡兔各有多少只？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154940" y="130810"/>
            <a:ext cx="1916730" cy="38798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zh-CN" altLang="en-US" sz="26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回顾与交流</a:t>
            </a:r>
            <a:endParaRPr lang="zh-CN" altLang="zh-CN" sz="26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638175" y="1697050"/>
          <a:ext cx="6096000" cy="1981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5021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头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鸡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兔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只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腿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/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条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对话气泡: 圆角矩形 11"/>
          <p:cNvSpPr/>
          <p:nvPr/>
        </p:nvSpPr>
        <p:spPr>
          <a:xfrm>
            <a:off x="6834188" y="1963750"/>
            <a:ext cx="1982787" cy="942975"/>
          </a:xfrm>
          <a:prstGeom prst="wedgeRoundRectCallout">
            <a:avLst>
              <a:gd name="adj1" fmla="val -71294"/>
              <a:gd name="adj2" fmla="val -9905"/>
              <a:gd name="adj3" fmla="val 16667"/>
            </a:avLst>
          </a:prstGeom>
          <a:noFill/>
          <a:ln>
            <a:solidFill>
              <a:schemeClr val="accent1"/>
            </a:solidFill>
          </a:ln>
          <a:effectLst>
            <a:outerShdw blurRad="40000" dist="20000" dir="5400000" rotWithShape="0">
              <a:srgbClr val="000000">
                <a:alpha val="0"/>
              </a:srgbClr>
            </a:outerShdw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buClr>
                <a:srgbClr val="000000"/>
              </a:buClr>
            </a:pPr>
            <a:r>
              <a:rPr lang="zh-CN" altLang="en-US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假设鸡兔各半，</a:t>
            </a:r>
            <a:r>
              <a:rPr lang="en-US" altLang="zh-CN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条腿多了，说明鸡多，兔少。</a:t>
            </a:r>
          </a:p>
        </p:txBody>
      </p:sp>
      <p:sp>
        <p:nvSpPr>
          <p:cNvPr id="13" name="Text Box 71"/>
          <p:cNvSpPr txBox="1">
            <a:spLocks noChangeArrowheads="1"/>
          </p:cNvSpPr>
          <p:nvPr/>
        </p:nvSpPr>
        <p:spPr bwMode="auto">
          <a:xfrm>
            <a:off x="2698750" y="2452700"/>
            <a:ext cx="576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en-US" altLang="zh-CN" sz="2000" b="1" dirty="0">
                <a:latin typeface="楷体" pitchFamily="49" charset="-122"/>
                <a:ea typeface="楷体" pitchFamily="49" charset="-122"/>
              </a:rPr>
              <a:t>11</a:t>
            </a:r>
          </a:p>
        </p:txBody>
      </p:sp>
      <p:sp>
        <p:nvSpPr>
          <p:cNvPr id="14" name="Text Box 71"/>
          <p:cNvSpPr txBox="1">
            <a:spLocks noChangeArrowheads="1"/>
          </p:cNvSpPr>
          <p:nvPr/>
        </p:nvSpPr>
        <p:spPr bwMode="auto">
          <a:xfrm>
            <a:off x="4295775" y="2487625"/>
            <a:ext cx="5762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9</a:t>
            </a:r>
          </a:p>
        </p:txBody>
      </p:sp>
      <p:sp>
        <p:nvSpPr>
          <p:cNvPr id="15" name="Text Box 71"/>
          <p:cNvSpPr txBox="1">
            <a:spLocks noChangeArrowheads="1"/>
          </p:cNvSpPr>
          <p:nvPr/>
        </p:nvSpPr>
        <p:spPr bwMode="auto">
          <a:xfrm>
            <a:off x="5738813" y="2487625"/>
            <a:ext cx="576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en-US" altLang="zh-CN" sz="2000" b="1">
                <a:latin typeface="楷体" pitchFamily="49" charset="-122"/>
                <a:ea typeface="楷体" pitchFamily="49" charset="-122"/>
              </a:rPr>
              <a:t>58</a:t>
            </a:r>
          </a:p>
        </p:txBody>
      </p:sp>
      <p:sp>
        <p:nvSpPr>
          <p:cNvPr id="16" name="Text Box 71"/>
          <p:cNvSpPr txBox="1">
            <a:spLocks noChangeArrowheads="1"/>
          </p:cNvSpPr>
          <p:nvPr/>
        </p:nvSpPr>
        <p:spPr bwMode="auto">
          <a:xfrm>
            <a:off x="2690813" y="2841637"/>
            <a:ext cx="576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en-US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12</a:t>
            </a:r>
          </a:p>
        </p:txBody>
      </p:sp>
      <p:sp>
        <p:nvSpPr>
          <p:cNvPr id="17" name="Text Box 71"/>
          <p:cNvSpPr txBox="1">
            <a:spLocks noChangeArrowheads="1"/>
          </p:cNvSpPr>
          <p:nvPr/>
        </p:nvSpPr>
        <p:spPr bwMode="auto">
          <a:xfrm>
            <a:off x="4287838" y="2897200"/>
            <a:ext cx="576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en-US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8</a:t>
            </a:r>
          </a:p>
        </p:txBody>
      </p:sp>
      <p:sp>
        <p:nvSpPr>
          <p:cNvPr id="18" name="Text Box 71"/>
          <p:cNvSpPr txBox="1">
            <a:spLocks noChangeArrowheads="1"/>
          </p:cNvSpPr>
          <p:nvPr/>
        </p:nvSpPr>
        <p:spPr bwMode="auto">
          <a:xfrm>
            <a:off x="5729288" y="2882912"/>
            <a:ext cx="576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en-US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56</a:t>
            </a:r>
          </a:p>
        </p:txBody>
      </p:sp>
      <p:sp>
        <p:nvSpPr>
          <p:cNvPr id="19" name="对话气泡: 圆角矩形 21"/>
          <p:cNvSpPr/>
          <p:nvPr/>
        </p:nvSpPr>
        <p:spPr>
          <a:xfrm>
            <a:off x="6815138" y="3244862"/>
            <a:ext cx="1604962" cy="593725"/>
          </a:xfrm>
          <a:prstGeom prst="wedgeRoundRectCallout">
            <a:avLst>
              <a:gd name="adj1" fmla="val -72516"/>
              <a:gd name="adj2" fmla="val -61797"/>
              <a:gd name="adj3" fmla="val 16667"/>
            </a:avLst>
          </a:prstGeom>
          <a:noFill/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buClr>
                <a:srgbClr val="000000"/>
              </a:buClr>
            </a:pPr>
            <a:r>
              <a:rPr lang="zh-CN" altLang="en-US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鸡兔换一只，腿少</a:t>
            </a:r>
            <a:r>
              <a:rPr lang="en-US" altLang="zh-CN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条。</a:t>
            </a:r>
          </a:p>
        </p:txBody>
      </p:sp>
      <p:sp>
        <p:nvSpPr>
          <p:cNvPr id="20" name="Text Box 71"/>
          <p:cNvSpPr txBox="1">
            <a:spLocks noChangeArrowheads="1"/>
          </p:cNvSpPr>
          <p:nvPr/>
        </p:nvSpPr>
        <p:spPr bwMode="auto">
          <a:xfrm>
            <a:off x="2690813" y="3262325"/>
            <a:ext cx="576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en-US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13</a:t>
            </a:r>
          </a:p>
        </p:txBody>
      </p:sp>
      <p:sp>
        <p:nvSpPr>
          <p:cNvPr id="21" name="Text Box 71"/>
          <p:cNvSpPr txBox="1">
            <a:spLocks noChangeArrowheads="1"/>
          </p:cNvSpPr>
          <p:nvPr/>
        </p:nvSpPr>
        <p:spPr bwMode="auto">
          <a:xfrm>
            <a:off x="4268788" y="3290900"/>
            <a:ext cx="576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en-US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7</a:t>
            </a:r>
          </a:p>
        </p:txBody>
      </p:sp>
      <p:sp>
        <p:nvSpPr>
          <p:cNvPr id="22" name="Text Box 71"/>
          <p:cNvSpPr txBox="1">
            <a:spLocks noChangeArrowheads="1"/>
          </p:cNvSpPr>
          <p:nvPr/>
        </p:nvSpPr>
        <p:spPr bwMode="auto">
          <a:xfrm>
            <a:off x="5738813" y="3271850"/>
            <a:ext cx="5762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5000"/>
            </a:pPr>
            <a:r>
              <a:rPr lang="en-US" altLang="zh-CN" sz="20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54</a:t>
            </a:r>
          </a:p>
        </p:txBody>
      </p:sp>
      <p:sp>
        <p:nvSpPr>
          <p:cNvPr id="23" name="对话气泡: 圆角矩形 25"/>
          <p:cNvSpPr/>
          <p:nvPr/>
        </p:nvSpPr>
        <p:spPr>
          <a:xfrm>
            <a:off x="1808163" y="3762387"/>
            <a:ext cx="4537075" cy="595313"/>
          </a:xfrm>
          <a:prstGeom prst="wedgeRoundRectCallout">
            <a:avLst>
              <a:gd name="adj1" fmla="val -3195"/>
              <a:gd name="adj2" fmla="val -76106"/>
              <a:gd name="adj3" fmla="val 16667"/>
            </a:avLst>
          </a:prstGeom>
          <a:noFill/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buClr>
                <a:srgbClr val="000000"/>
              </a:buClr>
            </a:pPr>
            <a:r>
              <a:rPr lang="zh-CN" altLang="en-US" b="1" noProof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在猜想中尝试，在尝试中发现规律，不断调整，找到正确的方法。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6" grpId="0"/>
      <p:bldP spid="17" grpId="0"/>
      <p:bldP spid="18" grpId="0"/>
      <p:bldP spid="19" grpId="0" animBg="1"/>
      <p:bldP spid="20" grpId="0"/>
      <p:bldP spid="21" grpId="0"/>
      <p:bldP spid="22" grpId="0"/>
      <p:bldP spid="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214282" y="514165"/>
            <a:ext cx="842968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猜想与尝试。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  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154940" y="130810"/>
            <a:ext cx="1916730" cy="38798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zh-CN" altLang="en-US" sz="26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回顾与交流</a:t>
            </a:r>
            <a:endParaRPr lang="zh-CN" altLang="zh-CN" sz="26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4" name="TextBox 4"/>
          <p:cNvSpPr txBox="1">
            <a:spLocks noChangeArrowheads="1"/>
          </p:cNvSpPr>
          <p:nvPr/>
        </p:nvSpPr>
        <p:spPr bwMode="auto">
          <a:xfrm>
            <a:off x="571472" y="3000378"/>
            <a:ext cx="29718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长方体、正方体的体积等于底面积乘高。</a:t>
            </a:r>
          </a:p>
        </p:txBody>
      </p:sp>
      <p:sp>
        <p:nvSpPr>
          <p:cNvPr id="25" name="TextBox 4"/>
          <p:cNvSpPr txBox="1">
            <a:spLocks noChangeArrowheads="1"/>
          </p:cNvSpPr>
          <p:nvPr/>
        </p:nvSpPr>
        <p:spPr bwMode="auto">
          <a:xfrm>
            <a:off x="1765300" y="1209686"/>
            <a:ext cx="9191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 i="1">
                <a:latin typeface="Times New Roman" pitchFamily="18" charset="0"/>
                <a:ea typeface="楷体" pitchFamily="49" charset="-122"/>
              </a:rPr>
              <a:t>V=sh</a:t>
            </a:r>
            <a:endParaRPr lang="zh-CN" altLang="en-US" sz="2000" b="1" i="1">
              <a:latin typeface="Times New Roman" pitchFamily="18" charset="0"/>
              <a:ea typeface="楷体" pitchFamily="49" charset="-122"/>
            </a:endParaRPr>
          </a:p>
        </p:txBody>
      </p:sp>
      <p:grpSp>
        <p:nvGrpSpPr>
          <p:cNvPr id="26" name="组合 31"/>
          <p:cNvGrpSpPr>
            <a:grpSpLocks/>
          </p:cNvGrpSpPr>
          <p:nvPr/>
        </p:nvGrpSpPr>
        <p:grpSpPr bwMode="auto">
          <a:xfrm>
            <a:off x="604838" y="1871674"/>
            <a:ext cx="1585912" cy="820737"/>
            <a:chOff x="764221" y="1776861"/>
            <a:chExt cx="1586333" cy="820623"/>
          </a:xfrm>
        </p:grpSpPr>
        <p:grpSp>
          <p:nvGrpSpPr>
            <p:cNvPr id="27" name="组合 6"/>
            <p:cNvGrpSpPr>
              <a:grpSpLocks/>
            </p:cNvGrpSpPr>
            <p:nvPr/>
          </p:nvGrpSpPr>
          <p:grpSpPr bwMode="auto">
            <a:xfrm>
              <a:off x="1045283" y="1776861"/>
              <a:ext cx="1305271" cy="744434"/>
              <a:chOff x="831873" y="2339163"/>
              <a:chExt cx="1305271" cy="744434"/>
            </a:xfrm>
          </p:grpSpPr>
          <p:sp>
            <p:nvSpPr>
              <p:cNvPr id="30" name="立方体 29"/>
              <p:cNvSpPr/>
              <p:nvPr/>
            </p:nvSpPr>
            <p:spPr>
              <a:xfrm>
                <a:off x="831873" y="2339163"/>
                <a:ext cx="1305271" cy="744434"/>
              </a:xfrm>
              <a:prstGeom prst="cube">
                <a:avLst/>
              </a:prstGeom>
              <a:solidFill>
                <a:schemeClr val="bg1">
                  <a:alpha val="0"/>
                </a:schemeClr>
              </a:solidFill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b="1" noProof="1"/>
              </a:p>
            </p:txBody>
          </p:sp>
          <p:sp>
            <p:nvSpPr>
              <p:cNvPr id="31" name="平行四边形 30"/>
              <p:cNvSpPr/>
              <p:nvPr/>
            </p:nvSpPr>
            <p:spPr>
              <a:xfrm>
                <a:off x="831873" y="2877251"/>
                <a:ext cx="1303684" cy="206346"/>
              </a:xfrm>
              <a:prstGeom prst="parallelogram">
                <a:avLst>
                  <a:gd name="adj" fmla="val 98226"/>
                </a:avLst>
              </a:prstGeom>
              <a:solidFill>
                <a:schemeClr val="accent1">
                  <a:alpha val="14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b="1" noProof="1"/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1031951" y="2353448"/>
                <a:ext cx="0" cy="509517"/>
              </a:xfrm>
              <a:prstGeom prst="line">
                <a:avLst/>
              </a:prstGeom>
              <a:ln w="285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TextBox 4"/>
            <p:cNvSpPr txBox="1">
              <a:spLocks noChangeArrowheads="1"/>
            </p:cNvSpPr>
            <p:nvPr/>
          </p:nvSpPr>
          <p:spPr bwMode="auto">
            <a:xfrm>
              <a:off x="1494688" y="2197374"/>
              <a:ext cx="37466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b="1" i="1">
                  <a:latin typeface="Times New Roman" pitchFamily="18" charset="0"/>
                  <a:ea typeface="楷体" pitchFamily="49" charset="-122"/>
                </a:rPr>
                <a:t>s</a:t>
              </a:r>
              <a:endParaRPr lang="zh-CN" altLang="en-US" sz="2000" b="1" i="1">
                <a:latin typeface="Times New Roman" pitchFamily="18" charset="0"/>
                <a:ea typeface="楷体" pitchFamily="49" charset="-122"/>
              </a:endParaRPr>
            </a:p>
          </p:txBody>
        </p:sp>
        <p:sp>
          <p:nvSpPr>
            <p:cNvPr id="29" name="TextBox 4"/>
            <p:cNvSpPr txBox="1">
              <a:spLocks noChangeArrowheads="1"/>
            </p:cNvSpPr>
            <p:nvPr/>
          </p:nvSpPr>
          <p:spPr bwMode="auto">
            <a:xfrm>
              <a:off x="764221" y="2030489"/>
              <a:ext cx="37466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b="1" i="1">
                  <a:latin typeface="Times New Roman" pitchFamily="18" charset="0"/>
                  <a:ea typeface="楷体" pitchFamily="49" charset="-122"/>
                </a:rPr>
                <a:t>h</a:t>
              </a:r>
              <a:endParaRPr lang="zh-CN" altLang="en-US" sz="2000" b="1" i="1">
                <a:latin typeface="Times New Roman" pitchFamily="18" charset="0"/>
                <a:ea typeface="楷体" pitchFamily="49" charset="-122"/>
              </a:endParaRPr>
            </a:p>
          </p:txBody>
        </p:sp>
      </p:grpSp>
      <p:grpSp>
        <p:nvGrpSpPr>
          <p:cNvPr id="33" name="组合 35"/>
          <p:cNvGrpSpPr>
            <a:grpSpLocks/>
          </p:cNvGrpSpPr>
          <p:nvPr/>
        </p:nvGrpSpPr>
        <p:grpSpPr bwMode="auto">
          <a:xfrm>
            <a:off x="2236788" y="1857386"/>
            <a:ext cx="1120775" cy="800100"/>
            <a:chOff x="2428296" y="1818286"/>
            <a:chExt cx="1120181" cy="799802"/>
          </a:xfrm>
        </p:grpSpPr>
        <p:grpSp>
          <p:nvGrpSpPr>
            <p:cNvPr id="34" name="组合 16"/>
            <p:cNvGrpSpPr>
              <a:grpSpLocks/>
            </p:cNvGrpSpPr>
            <p:nvPr/>
          </p:nvGrpSpPr>
          <p:grpSpPr bwMode="auto">
            <a:xfrm>
              <a:off x="2663121" y="1818286"/>
              <a:ext cx="885355" cy="744261"/>
              <a:chOff x="832731" y="2339163"/>
              <a:chExt cx="1321259" cy="744261"/>
            </a:xfrm>
          </p:grpSpPr>
          <p:sp>
            <p:nvSpPr>
              <p:cNvPr id="37" name="立方体 36"/>
              <p:cNvSpPr/>
              <p:nvPr/>
            </p:nvSpPr>
            <p:spPr>
              <a:xfrm>
                <a:off x="832731" y="2339163"/>
                <a:ext cx="1304683" cy="744261"/>
              </a:xfrm>
              <a:prstGeom prst="cube">
                <a:avLst/>
              </a:prstGeom>
              <a:solidFill>
                <a:schemeClr val="bg1">
                  <a:alpha val="0"/>
                </a:schemeClr>
              </a:solidFill>
              <a:ln w="19050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b="1" noProof="1"/>
              </a:p>
            </p:txBody>
          </p:sp>
          <p:sp>
            <p:nvSpPr>
              <p:cNvPr id="38" name="平行四边形 37"/>
              <p:cNvSpPr/>
              <p:nvPr/>
            </p:nvSpPr>
            <p:spPr>
              <a:xfrm>
                <a:off x="849305" y="2862843"/>
                <a:ext cx="1304685" cy="220581"/>
              </a:xfrm>
              <a:prstGeom prst="parallelogram">
                <a:avLst>
                  <a:gd name="adj" fmla="val 98226"/>
                </a:avLst>
              </a:prstGeom>
              <a:solidFill>
                <a:schemeClr val="accent1">
                  <a:alpha val="14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b="1" noProof="1"/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1150023" y="2339163"/>
                <a:ext cx="0" cy="510985"/>
              </a:xfrm>
              <a:prstGeom prst="line">
                <a:avLst/>
              </a:prstGeom>
              <a:ln w="285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5" name="TextBox 4"/>
            <p:cNvSpPr txBox="1">
              <a:spLocks noChangeArrowheads="1"/>
            </p:cNvSpPr>
            <p:nvPr/>
          </p:nvSpPr>
          <p:spPr bwMode="auto">
            <a:xfrm>
              <a:off x="2876712" y="2217978"/>
              <a:ext cx="37466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b="1" i="1">
                  <a:latin typeface="Times New Roman" pitchFamily="18" charset="0"/>
                  <a:ea typeface="楷体" pitchFamily="49" charset="-122"/>
                </a:rPr>
                <a:t>s</a:t>
              </a:r>
              <a:endParaRPr lang="zh-CN" altLang="en-US" sz="2000" b="1" i="1">
                <a:latin typeface="Times New Roman" pitchFamily="18" charset="0"/>
                <a:ea typeface="楷体" pitchFamily="49" charset="-122"/>
              </a:endParaRPr>
            </a:p>
          </p:txBody>
        </p:sp>
        <p:sp>
          <p:nvSpPr>
            <p:cNvPr id="36" name="TextBox 4"/>
            <p:cNvSpPr txBox="1">
              <a:spLocks noChangeArrowheads="1"/>
            </p:cNvSpPr>
            <p:nvPr/>
          </p:nvSpPr>
          <p:spPr bwMode="auto">
            <a:xfrm>
              <a:off x="2428296" y="2070110"/>
              <a:ext cx="37466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b="1" i="1">
                  <a:latin typeface="Times New Roman" pitchFamily="18" charset="0"/>
                  <a:ea typeface="楷体" pitchFamily="49" charset="-122"/>
                </a:rPr>
                <a:t>h</a:t>
              </a:r>
              <a:endParaRPr lang="zh-CN" altLang="en-US" sz="2000" b="1" i="1">
                <a:latin typeface="Times New Roman" pitchFamily="18" charset="0"/>
                <a:ea typeface="楷体" pitchFamily="49" charset="-122"/>
              </a:endParaRPr>
            </a:p>
          </p:txBody>
        </p:sp>
      </p:grpSp>
      <p:grpSp>
        <p:nvGrpSpPr>
          <p:cNvPr id="40" name="组合 36"/>
          <p:cNvGrpSpPr>
            <a:grpSpLocks/>
          </p:cNvGrpSpPr>
          <p:nvPr/>
        </p:nvGrpSpPr>
        <p:grpSpPr bwMode="auto">
          <a:xfrm>
            <a:off x="3951288" y="1517661"/>
            <a:ext cx="1227137" cy="1549400"/>
            <a:chOff x="3691899" y="1368909"/>
            <a:chExt cx="1226966" cy="1549458"/>
          </a:xfrm>
        </p:grpSpPr>
        <p:grpSp>
          <p:nvGrpSpPr>
            <p:cNvPr id="41" name="组合 10"/>
            <p:cNvGrpSpPr>
              <a:grpSpLocks/>
            </p:cNvGrpSpPr>
            <p:nvPr/>
          </p:nvGrpSpPr>
          <p:grpSpPr bwMode="auto">
            <a:xfrm>
              <a:off x="3958562" y="1368909"/>
              <a:ext cx="960303" cy="1511357"/>
              <a:chOff x="3927786" y="1614312"/>
              <a:chExt cx="960303" cy="1511357"/>
            </a:xfrm>
          </p:grpSpPr>
          <p:sp>
            <p:nvSpPr>
              <p:cNvPr id="44" name="圆柱形 43"/>
              <p:cNvSpPr/>
              <p:nvPr/>
            </p:nvSpPr>
            <p:spPr>
              <a:xfrm>
                <a:off x="3927786" y="1614312"/>
                <a:ext cx="960303" cy="1511357"/>
              </a:xfrm>
              <a:prstGeom prst="can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b="1" noProof="1"/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3927786" y="2904999"/>
                <a:ext cx="949192" cy="211145"/>
              </a:xfrm>
              <a:prstGeom prst="ellipse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b="1" noProof="1"/>
              </a:p>
            </p:txBody>
          </p:sp>
        </p:grpSp>
        <p:sp>
          <p:nvSpPr>
            <p:cNvPr id="42" name="TextBox 4"/>
            <p:cNvSpPr txBox="1">
              <a:spLocks noChangeArrowheads="1"/>
            </p:cNvSpPr>
            <p:nvPr/>
          </p:nvSpPr>
          <p:spPr bwMode="auto">
            <a:xfrm>
              <a:off x="4246154" y="2518257"/>
              <a:ext cx="37466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b="1" i="1">
                  <a:latin typeface="Times New Roman" pitchFamily="18" charset="0"/>
                  <a:ea typeface="楷体" pitchFamily="49" charset="-122"/>
                </a:rPr>
                <a:t>s</a:t>
              </a:r>
              <a:endParaRPr lang="zh-CN" altLang="en-US" sz="2000" b="1" i="1">
                <a:latin typeface="Times New Roman" pitchFamily="18" charset="0"/>
                <a:ea typeface="楷体" pitchFamily="49" charset="-122"/>
              </a:endParaRPr>
            </a:p>
          </p:txBody>
        </p:sp>
        <p:sp>
          <p:nvSpPr>
            <p:cNvPr id="43" name="TextBox 4"/>
            <p:cNvSpPr txBox="1">
              <a:spLocks noChangeArrowheads="1"/>
            </p:cNvSpPr>
            <p:nvPr/>
          </p:nvSpPr>
          <p:spPr bwMode="auto">
            <a:xfrm>
              <a:off x="3691899" y="2020025"/>
              <a:ext cx="37466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b="1" i="1">
                  <a:latin typeface="Times New Roman" pitchFamily="18" charset="0"/>
                  <a:ea typeface="楷体" pitchFamily="49" charset="-122"/>
                </a:rPr>
                <a:t>h</a:t>
              </a:r>
              <a:endParaRPr lang="zh-CN" altLang="en-US" sz="2000" b="1" i="1">
                <a:latin typeface="Times New Roman" pitchFamily="18" charset="0"/>
                <a:ea typeface="楷体" pitchFamily="49" charset="-122"/>
              </a:endParaRPr>
            </a:p>
          </p:txBody>
        </p:sp>
      </p:grpSp>
      <p:grpSp>
        <p:nvGrpSpPr>
          <p:cNvPr id="46" name="组合 42"/>
          <p:cNvGrpSpPr>
            <a:grpSpLocks/>
          </p:cNvGrpSpPr>
          <p:nvPr/>
        </p:nvGrpSpPr>
        <p:grpSpPr bwMode="auto">
          <a:xfrm>
            <a:off x="5624513" y="1651011"/>
            <a:ext cx="1381125" cy="1255713"/>
            <a:chOff x="787040" y="2944297"/>
            <a:chExt cx="1381197" cy="1255874"/>
          </a:xfrm>
        </p:grpSpPr>
        <p:grpSp>
          <p:nvGrpSpPr>
            <p:cNvPr id="47" name="组合 29"/>
            <p:cNvGrpSpPr>
              <a:grpSpLocks/>
            </p:cNvGrpSpPr>
            <p:nvPr/>
          </p:nvGrpSpPr>
          <p:grpSpPr bwMode="auto">
            <a:xfrm>
              <a:off x="1033115" y="2944297"/>
              <a:ext cx="1135122" cy="1255874"/>
              <a:chOff x="1033115" y="2944297"/>
              <a:chExt cx="1135122" cy="1255874"/>
            </a:xfrm>
          </p:grpSpPr>
          <p:sp>
            <p:nvSpPr>
              <p:cNvPr id="50" name="梯形 49"/>
              <p:cNvSpPr/>
              <p:nvPr/>
            </p:nvSpPr>
            <p:spPr>
              <a:xfrm>
                <a:off x="1045816" y="3688930"/>
                <a:ext cx="1122421" cy="481074"/>
              </a:xfrm>
              <a:prstGeom prst="trapezoid">
                <a:avLst>
                  <a:gd name="adj" fmla="val 64290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b="1" noProof="1"/>
              </a:p>
            </p:txBody>
          </p:sp>
          <p:sp>
            <p:nvSpPr>
              <p:cNvPr id="51" name="梯形 50"/>
              <p:cNvSpPr/>
              <p:nvPr/>
            </p:nvSpPr>
            <p:spPr>
              <a:xfrm>
                <a:off x="1033115" y="2960174"/>
                <a:ext cx="1122421" cy="479486"/>
              </a:xfrm>
              <a:prstGeom prst="trapezoid">
                <a:avLst>
                  <a:gd name="adj" fmla="val 64290"/>
                </a:avLst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b="1" noProof="1"/>
              </a:p>
            </p:txBody>
          </p:sp>
          <p:cxnSp>
            <p:nvCxnSpPr>
              <p:cNvPr id="52" name="直接连接符 51"/>
              <p:cNvCxnSpPr/>
              <p:nvPr/>
            </p:nvCxnSpPr>
            <p:spPr>
              <a:xfrm>
                <a:off x="1045816" y="3439661"/>
                <a:ext cx="0" cy="76051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>
                <a:off x="2155536" y="3439661"/>
                <a:ext cx="0" cy="760510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直接连接符 53"/>
              <p:cNvCxnSpPr/>
              <p:nvPr/>
            </p:nvCxnSpPr>
            <p:spPr>
              <a:xfrm flipH="1">
                <a:off x="1376033" y="2972876"/>
                <a:ext cx="12701" cy="744633"/>
              </a:xfrm>
              <a:prstGeom prst="line">
                <a:avLst/>
              </a:prstGeom>
              <a:ln w="285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直接连接符 54"/>
              <p:cNvCxnSpPr/>
              <p:nvPr/>
            </p:nvCxnSpPr>
            <p:spPr>
              <a:xfrm flipH="1">
                <a:off x="1844370" y="2944297"/>
                <a:ext cx="12701" cy="744633"/>
              </a:xfrm>
              <a:prstGeom prst="line">
                <a:avLst/>
              </a:prstGeom>
              <a:ln w="285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8" name="TextBox 4"/>
            <p:cNvSpPr txBox="1">
              <a:spLocks noChangeArrowheads="1"/>
            </p:cNvSpPr>
            <p:nvPr/>
          </p:nvSpPr>
          <p:spPr bwMode="auto">
            <a:xfrm>
              <a:off x="1494688" y="3699939"/>
              <a:ext cx="37466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b="1" i="1">
                  <a:latin typeface="Times New Roman" pitchFamily="18" charset="0"/>
                  <a:ea typeface="楷体" pitchFamily="49" charset="-122"/>
                </a:rPr>
                <a:t>s</a:t>
              </a:r>
              <a:endParaRPr lang="zh-CN" altLang="en-US" sz="2000" b="1" i="1">
                <a:latin typeface="Times New Roman" pitchFamily="18" charset="0"/>
                <a:ea typeface="楷体" pitchFamily="49" charset="-122"/>
              </a:endParaRPr>
            </a:p>
          </p:txBody>
        </p:sp>
        <p:sp>
          <p:nvSpPr>
            <p:cNvPr id="49" name="TextBox 4"/>
            <p:cNvSpPr txBox="1">
              <a:spLocks noChangeArrowheads="1"/>
            </p:cNvSpPr>
            <p:nvPr/>
          </p:nvSpPr>
          <p:spPr bwMode="auto">
            <a:xfrm>
              <a:off x="787040" y="3527056"/>
              <a:ext cx="37466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b="1" i="1">
                  <a:latin typeface="Times New Roman" pitchFamily="18" charset="0"/>
                  <a:ea typeface="楷体" pitchFamily="49" charset="-122"/>
                </a:rPr>
                <a:t>h</a:t>
              </a:r>
              <a:endParaRPr lang="zh-CN" altLang="en-US" sz="2000" b="1" i="1">
                <a:latin typeface="Times New Roman" pitchFamily="18" charset="0"/>
                <a:ea typeface="楷体" pitchFamily="49" charset="-122"/>
              </a:endParaRPr>
            </a:p>
          </p:txBody>
        </p:sp>
      </p:grpSp>
      <p:grpSp>
        <p:nvGrpSpPr>
          <p:cNvPr id="56" name="组合 55"/>
          <p:cNvGrpSpPr>
            <a:grpSpLocks/>
          </p:cNvGrpSpPr>
          <p:nvPr/>
        </p:nvGrpSpPr>
        <p:grpSpPr bwMode="auto">
          <a:xfrm>
            <a:off x="7058025" y="1854211"/>
            <a:ext cx="1141413" cy="1041400"/>
            <a:chOff x="4046049" y="3296799"/>
            <a:chExt cx="1141810" cy="1040939"/>
          </a:xfrm>
        </p:grpSpPr>
        <p:grpSp>
          <p:nvGrpSpPr>
            <p:cNvPr id="57" name="组合 25"/>
            <p:cNvGrpSpPr>
              <a:grpSpLocks/>
            </p:cNvGrpSpPr>
            <p:nvPr/>
          </p:nvGrpSpPr>
          <p:grpSpPr bwMode="auto">
            <a:xfrm>
              <a:off x="4320783" y="3296799"/>
              <a:ext cx="867076" cy="979055"/>
              <a:chOff x="2324760" y="3075983"/>
              <a:chExt cx="867076" cy="979055"/>
            </a:xfrm>
          </p:grpSpPr>
          <p:cxnSp>
            <p:nvCxnSpPr>
              <p:cNvPr id="60" name="直接连接符 59"/>
              <p:cNvCxnSpPr>
                <a:endCxn id="63" idx="0"/>
              </p:cNvCxnSpPr>
              <p:nvPr/>
            </p:nvCxnSpPr>
            <p:spPr>
              <a:xfrm>
                <a:off x="2335876" y="3294961"/>
                <a:ext cx="0" cy="760077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直角三角形 27"/>
              <p:cNvSpPr/>
              <p:nvPr/>
            </p:nvSpPr>
            <p:spPr>
              <a:xfrm>
                <a:off x="2324760" y="3075983"/>
                <a:ext cx="844844" cy="233260"/>
              </a:xfrm>
              <a:custGeom>
                <a:avLst/>
                <a:gdLst>
                  <a:gd name="connsiteX0" fmla="*/ 0 w 715888"/>
                  <a:gd name="connsiteY0" fmla="*/ 233915 h 233915"/>
                  <a:gd name="connsiteX1" fmla="*/ 0 w 715888"/>
                  <a:gd name="connsiteY1" fmla="*/ 0 h 233915"/>
                  <a:gd name="connsiteX2" fmla="*/ 715888 w 715888"/>
                  <a:gd name="connsiteY2" fmla="*/ 233915 h 233915"/>
                  <a:gd name="connsiteX3" fmla="*/ 0 w 715888"/>
                  <a:gd name="connsiteY3" fmla="*/ 233915 h 233915"/>
                  <a:gd name="connsiteX0-1" fmla="*/ 0 w 855036"/>
                  <a:gd name="connsiteY0-2" fmla="*/ 233915 h 233915"/>
                  <a:gd name="connsiteX1-3" fmla="*/ 139148 w 855036"/>
                  <a:gd name="connsiteY1-4" fmla="*/ 0 h 233915"/>
                  <a:gd name="connsiteX2-5" fmla="*/ 855036 w 855036"/>
                  <a:gd name="connsiteY2-6" fmla="*/ 233915 h 233915"/>
                  <a:gd name="connsiteX3-7" fmla="*/ 0 w 855036"/>
                  <a:gd name="connsiteY3-8" fmla="*/ 233915 h 23391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855036" h="233915">
                    <a:moveTo>
                      <a:pt x="0" y="233915"/>
                    </a:moveTo>
                    <a:lnTo>
                      <a:pt x="139148" y="0"/>
                    </a:lnTo>
                    <a:lnTo>
                      <a:pt x="855036" y="233915"/>
                    </a:lnTo>
                    <a:lnTo>
                      <a:pt x="0" y="233915"/>
                    </a:lnTo>
                    <a:close/>
                  </a:path>
                </a:pathLst>
              </a:cu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b="1" noProof="1"/>
              </a:p>
            </p:txBody>
          </p:sp>
          <p:cxnSp>
            <p:nvCxnSpPr>
              <p:cNvPr id="62" name="直接连接符 61"/>
              <p:cNvCxnSpPr>
                <a:endCxn id="63" idx="0"/>
              </p:cNvCxnSpPr>
              <p:nvPr/>
            </p:nvCxnSpPr>
            <p:spPr>
              <a:xfrm>
                <a:off x="3180719" y="3309243"/>
                <a:ext cx="0" cy="737861"/>
              </a:xfrm>
              <a:prstGeom prst="line">
                <a:avLst/>
              </a:prstGeom>
              <a:ln w="190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3" name="直角三角形 27"/>
              <p:cNvSpPr/>
              <p:nvPr/>
            </p:nvSpPr>
            <p:spPr>
              <a:xfrm>
                <a:off x="2335876" y="3821778"/>
                <a:ext cx="855960" cy="233260"/>
              </a:xfrm>
              <a:custGeom>
                <a:avLst/>
                <a:gdLst>
                  <a:gd name="connsiteX0" fmla="*/ 0 w 715888"/>
                  <a:gd name="connsiteY0" fmla="*/ 233915 h 233915"/>
                  <a:gd name="connsiteX1" fmla="*/ 0 w 715888"/>
                  <a:gd name="connsiteY1" fmla="*/ 0 h 233915"/>
                  <a:gd name="connsiteX2" fmla="*/ 715888 w 715888"/>
                  <a:gd name="connsiteY2" fmla="*/ 233915 h 233915"/>
                  <a:gd name="connsiteX3" fmla="*/ 0 w 715888"/>
                  <a:gd name="connsiteY3" fmla="*/ 233915 h 233915"/>
                  <a:gd name="connsiteX0-1" fmla="*/ 0 w 855036"/>
                  <a:gd name="connsiteY0-2" fmla="*/ 233915 h 233915"/>
                  <a:gd name="connsiteX1-3" fmla="*/ 139148 w 855036"/>
                  <a:gd name="connsiteY1-4" fmla="*/ 0 h 233915"/>
                  <a:gd name="connsiteX2-5" fmla="*/ 855036 w 855036"/>
                  <a:gd name="connsiteY2-6" fmla="*/ 233915 h 233915"/>
                  <a:gd name="connsiteX3-7" fmla="*/ 0 w 855036"/>
                  <a:gd name="connsiteY3-8" fmla="*/ 233915 h 23391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855036" h="233915">
                    <a:moveTo>
                      <a:pt x="0" y="233915"/>
                    </a:moveTo>
                    <a:lnTo>
                      <a:pt x="139148" y="0"/>
                    </a:lnTo>
                    <a:lnTo>
                      <a:pt x="855036" y="233915"/>
                    </a:lnTo>
                    <a:lnTo>
                      <a:pt x="0" y="233915"/>
                    </a:ln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/>
                <a:endParaRPr lang="zh-CN" altLang="en-US" b="1" noProof="1"/>
              </a:p>
            </p:txBody>
          </p:sp>
          <p:cxnSp>
            <p:nvCxnSpPr>
              <p:cNvPr id="64" name="直接连接符 34"/>
              <p:cNvCxnSpPr>
                <a:endCxn id="63" idx="1"/>
              </p:cNvCxnSpPr>
              <p:nvPr/>
            </p:nvCxnSpPr>
            <p:spPr>
              <a:xfrm flipH="1">
                <a:off x="2475624" y="3075983"/>
                <a:ext cx="12704" cy="745795"/>
              </a:xfrm>
              <a:prstGeom prst="line">
                <a:avLst/>
              </a:prstGeom>
              <a:ln w="28575"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8" name="TextBox 4"/>
            <p:cNvSpPr txBox="1">
              <a:spLocks noChangeArrowheads="1"/>
            </p:cNvSpPr>
            <p:nvPr/>
          </p:nvSpPr>
          <p:spPr bwMode="auto">
            <a:xfrm>
              <a:off x="4046049" y="3793802"/>
              <a:ext cx="37466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b="1" i="1">
                  <a:latin typeface="Times New Roman" pitchFamily="18" charset="0"/>
                  <a:ea typeface="楷体" pitchFamily="49" charset="-122"/>
                </a:rPr>
                <a:t>h</a:t>
              </a:r>
              <a:endParaRPr lang="zh-CN" altLang="en-US" sz="2000" b="1" i="1">
                <a:latin typeface="Times New Roman" pitchFamily="18" charset="0"/>
                <a:ea typeface="楷体" pitchFamily="49" charset="-122"/>
              </a:endParaRPr>
            </a:p>
          </p:txBody>
        </p:sp>
        <p:sp>
          <p:nvSpPr>
            <p:cNvPr id="59" name="TextBox 4"/>
            <p:cNvSpPr txBox="1">
              <a:spLocks noChangeArrowheads="1"/>
            </p:cNvSpPr>
            <p:nvPr/>
          </p:nvSpPr>
          <p:spPr bwMode="auto">
            <a:xfrm>
              <a:off x="4389674" y="3937628"/>
              <a:ext cx="374662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2000" b="1" i="1">
                  <a:latin typeface="Times New Roman" pitchFamily="18" charset="0"/>
                  <a:ea typeface="楷体" pitchFamily="49" charset="-122"/>
                </a:rPr>
                <a:t>s</a:t>
              </a:r>
              <a:endParaRPr lang="zh-CN" altLang="en-US" sz="2000" b="1" i="1">
                <a:latin typeface="Times New Roman" pitchFamily="18" charset="0"/>
                <a:ea typeface="楷体" pitchFamily="49" charset="-122"/>
              </a:endParaRPr>
            </a:p>
          </p:txBody>
        </p:sp>
      </p:grpSp>
      <p:sp>
        <p:nvSpPr>
          <p:cNvPr id="65" name="TextBox 4"/>
          <p:cNvSpPr txBox="1">
            <a:spLocks noChangeArrowheads="1"/>
          </p:cNvSpPr>
          <p:nvPr/>
        </p:nvSpPr>
        <p:spPr bwMode="auto">
          <a:xfrm>
            <a:off x="4271963" y="1004899"/>
            <a:ext cx="9191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 i="1">
                <a:latin typeface="Times New Roman" pitchFamily="18" charset="0"/>
                <a:ea typeface="楷体" pitchFamily="49" charset="-122"/>
              </a:rPr>
              <a:t>V=sh</a:t>
            </a:r>
            <a:endParaRPr lang="zh-CN" altLang="en-US" sz="2000" b="1" i="1">
              <a:latin typeface="Times New Roman" pitchFamily="18" charset="0"/>
              <a:ea typeface="楷体" pitchFamily="49" charset="-122"/>
            </a:endParaRPr>
          </a:p>
        </p:txBody>
      </p:sp>
      <p:sp>
        <p:nvSpPr>
          <p:cNvPr id="66" name="箭头: 右 56"/>
          <p:cNvSpPr/>
          <p:nvPr/>
        </p:nvSpPr>
        <p:spPr>
          <a:xfrm>
            <a:off x="3549650" y="2201874"/>
            <a:ext cx="417513" cy="3095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b="1" noProof="1"/>
          </a:p>
        </p:txBody>
      </p:sp>
      <p:sp>
        <p:nvSpPr>
          <p:cNvPr id="67" name="TextBox 4"/>
          <p:cNvSpPr txBox="1">
            <a:spLocks noChangeArrowheads="1"/>
          </p:cNvSpPr>
          <p:nvPr/>
        </p:nvSpPr>
        <p:spPr bwMode="auto">
          <a:xfrm>
            <a:off x="3517900" y="3014674"/>
            <a:ext cx="23526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猜想：圆柱的体积也是底面积乘高？</a:t>
            </a:r>
          </a:p>
        </p:txBody>
      </p:sp>
      <p:sp>
        <p:nvSpPr>
          <p:cNvPr id="68" name="箭头: 右 66"/>
          <p:cNvSpPr/>
          <p:nvPr/>
        </p:nvSpPr>
        <p:spPr>
          <a:xfrm>
            <a:off x="5218113" y="2243149"/>
            <a:ext cx="417512" cy="3095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b="1" noProof="1"/>
          </a:p>
        </p:txBody>
      </p:sp>
      <p:sp>
        <p:nvSpPr>
          <p:cNvPr id="69" name="TextBox 4"/>
          <p:cNvSpPr txBox="1">
            <a:spLocks noChangeArrowheads="1"/>
          </p:cNvSpPr>
          <p:nvPr/>
        </p:nvSpPr>
        <p:spPr bwMode="auto">
          <a:xfrm>
            <a:off x="5905530" y="3025784"/>
            <a:ext cx="29527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楷体" pitchFamily="49" charset="-122"/>
                <a:ea typeface="楷体" pitchFamily="49" charset="-122"/>
              </a:rPr>
              <a:t>猜想：所有的柱状体也是底面积乘高？</a:t>
            </a:r>
          </a:p>
        </p:txBody>
      </p:sp>
      <p:sp>
        <p:nvSpPr>
          <p:cNvPr id="70" name="TextBox 4"/>
          <p:cNvSpPr txBox="1">
            <a:spLocks noChangeArrowheads="1"/>
          </p:cNvSpPr>
          <p:nvPr/>
        </p:nvSpPr>
        <p:spPr bwMode="auto">
          <a:xfrm>
            <a:off x="6656388" y="1109674"/>
            <a:ext cx="91916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 i="1">
                <a:latin typeface="Times New Roman" pitchFamily="18" charset="0"/>
                <a:ea typeface="楷体" pitchFamily="49" charset="-122"/>
              </a:rPr>
              <a:t>V=sh</a:t>
            </a:r>
            <a:endParaRPr lang="zh-CN" altLang="en-US" sz="2000" b="1" i="1">
              <a:latin typeface="Times New Roman" pitchFamily="18" charset="0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65" grpId="0"/>
      <p:bldP spid="66" grpId="0" animBg="1"/>
      <p:bldP spid="67" grpId="0"/>
      <p:bldP spid="68" grpId="0" animBg="1"/>
      <p:bldP spid="69" grpId="0"/>
      <p:bldP spid="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214282" y="514165"/>
            <a:ext cx="842968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从特例开始寻找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规律。</a:t>
            </a:r>
            <a:endParaRPr lang="en-US" altLang="zh-CN" sz="2400" b="1" dirty="0" smtClean="0">
              <a:latin typeface="楷体" pitchFamily="49" charset="-122"/>
              <a:ea typeface="楷体" pitchFamily="49" charset="-122"/>
            </a:endParaRPr>
          </a:p>
          <a:p>
            <a:pPr algn="just"/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六（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）班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名同学进行乒乓球比赛，如果每</a:t>
            </a:r>
            <a:r>
              <a:rPr lang="en-US" altLang="zh-CN" sz="2400" b="1" dirty="0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名同学之间都进行一场比赛，一共要比赛多少</a:t>
            </a:r>
            <a:r>
              <a:rPr lang="zh-CN" altLang="en-US" sz="2400" b="1" dirty="0" smtClean="0">
                <a:latin typeface="楷体" pitchFamily="49" charset="-122"/>
                <a:ea typeface="楷体" pitchFamily="49" charset="-122"/>
              </a:rPr>
              <a:t>场？  </a:t>
            </a:r>
            <a:endParaRPr lang="zh-CN" altLang="en-US" sz="24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同侧圆角矩形 2"/>
          <p:cNvSpPr/>
          <p:nvPr/>
        </p:nvSpPr>
        <p:spPr>
          <a:xfrm>
            <a:off x="154940" y="130810"/>
            <a:ext cx="1916730" cy="38798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</a:lstStyle>
          <a:p>
            <a:pPr lvl="0" algn="ctr"/>
            <a:r>
              <a:rPr lang="zh-CN" altLang="en-US" sz="2600" b="1" dirty="0" smtClean="0">
                <a:solidFill>
                  <a:srgbClr val="0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回顾与交流</a:t>
            </a:r>
            <a:endParaRPr lang="zh-CN" altLang="zh-CN" sz="2600" b="1" dirty="0">
              <a:solidFill>
                <a:srgbClr val="00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aphicFrame>
        <p:nvGraphicFramePr>
          <p:cNvPr id="56" name="表格 55"/>
          <p:cNvGraphicFramePr>
            <a:graphicFrameLocks noGrp="1"/>
          </p:cNvGraphicFramePr>
          <p:nvPr/>
        </p:nvGraphicFramePr>
        <p:xfrm>
          <a:off x="142844" y="1976906"/>
          <a:ext cx="5457840" cy="2523670"/>
        </p:xfrm>
        <a:graphic>
          <a:graphicData uri="http://schemas.openxmlformats.org/drawingml/2006/table">
            <a:tbl>
              <a:tblPr/>
              <a:tblGrid>
                <a:gridCol w="5457840"/>
              </a:tblGrid>
              <a:tr h="552894">
                <a:tc>
                  <a:txBody>
                    <a:bodyPr/>
                    <a:lstStyle/>
                    <a:p>
                      <a:pPr algn="just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参加比</a:t>
                      </a:r>
                      <a:endParaRPr lang="en-US" altLang="zh-CN" sz="1800" b="1" dirty="0" smtClean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algn="just"/>
                      <a:r>
                        <a:rPr lang="zh-CN" altLang="en-US" sz="1800" b="1" dirty="0" smtClean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赛</a:t>
                      </a:r>
                      <a:r>
                        <a:rPr lang="zh-CN" altLang="en-US" sz="18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人数</a:t>
                      </a:r>
                    </a:p>
                  </a:txBody>
                  <a:tcPr>
                    <a:lnL w="12700" cmpd="sng">
                      <a:solidFill>
                        <a:srgbClr val="00B0F0"/>
                      </a:solidFill>
                      <a:prstDash val="solid"/>
                    </a:lnL>
                    <a:lnR w="12700" cmpd="sng">
                      <a:solidFill>
                        <a:srgbClr val="00B0F0"/>
                      </a:solidFill>
                      <a:prstDash val="solid"/>
                    </a:lnR>
                    <a:lnT w="12700" cmpd="sng">
                      <a:solidFill>
                        <a:srgbClr val="00B0F0"/>
                      </a:solidFill>
                      <a:prstDash val="soli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75800"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rgbClr val="00B0F0"/>
                      </a:solidFill>
                      <a:prstDash val="solid"/>
                    </a:lnL>
                    <a:lnR w="12700" cmpd="sng">
                      <a:solidFill>
                        <a:srgbClr val="00B0F0"/>
                      </a:solidFill>
                      <a:prstDash val="solid"/>
                    </a:lnR>
                    <a:lnT w="12700" cmpd="sng">
                      <a:solidFill>
                        <a:srgbClr val="00B0F0"/>
                      </a:solidFill>
                      <a:prstDash val="solid"/>
                    </a:lnT>
                    <a:lnB w="12700" cap="flat" cmpd="sng" algn="ctr">
                      <a:solidFill>
                        <a:srgbClr val="00B0F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7790">
                <a:tc>
                  <a:txBody>
                    <a:bodyPr/>
                    <a:lstStyle/>
                    <a:p>
                      <a:endParaRPr lang="zh-CN" altLang="en-US" sz="18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mpd="sng">
                      <a:solidFill>
                        <a:srgbClr val="00B0F0"/>
                      </a:solidFill>
                      <a:prstDash val="solid"/>
                    </a:lnL>
                    <a:lnR w="12700" cmpd="sng">
                      <a:solidFill>
                        <a:srgbClr val="00B0F0"/>
                      </a:solidFill>
                      <a:prstDash val="solid"/>
                    </a:lnR>
                    <a:lnT w="12700" cmpd="sng">
                      <a:solidFill>
                        <a:srgbClr val="00B0F0"/>
                      </a:solidFill>
                      <a:prstDash val="solid"/>
                    </a:lnT>
                    <a:lnB w="12700" cmpd="sng">
                      <a:solidFill>
                        <a:srgbClr val="00B0F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74" name="TextBox 4"/>
          <p:cNvSpPr txBox="1">
            <a:spLocks noChangeArrowheads="1"/>
          </p:cNvSpPr>
          <p:nvPr/>
        </p:nvSpPr>
        <p:spPr bwMode="auto">
          <a:xfrm>
            <a:off x="482552" y="2730968"/>
            <a:ext cx="546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800" b="1">
                <a:latin typeface="楷体" pitchFamily="49" charset="-122"/>
                <a:ea typeface="楷体" pitchFamily="49" charset="-122"/>
              </a:rPr>
              <a:t>2</a:t>
            </a:r>
            <a:endParaRPr lang="zh-CN" altLang="en-US" sz="1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5" name="TextBox 4"/>
          <p:cNvSpPr txBox="1">
            <a:spLocks noChangeArrowheads="1"/>
          </p:cNvSpPr>
          <p:nvPr/>
        </p:nvSpPr>
        <p:spPr bwMode="auto">
          <a:xfrm>
            <a:off x="482552" y="3194518"/>
            <a:ext cx="546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800" b="1">
                <a:latin typeface="楷体" pitchFamily="49" charset="-122"/>
                <a:ea typeface="楷体" pitchFamily="49" charset="-122"/>
              </a:rPr>
              <a:t>3</a:t>
            </a:r>
            <a:endParaRPr lang="zh-CN" altLang="en-US" sz="1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6" name="TextBox 4"/>
          <p:cNvSpPr txBox="1">
            <a:spLocks noChangeArrowheads="1"/>
          </p:cNvSpPr>
          <p:nvPr/>
        </p:nvSpPr>
        <p:spPr bwMode="auto">
          <a:xfrm>
            <a:off x="482552" y="3642193"/>
            <a:ext cx="546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800" b="1">
                <a:latin typeface="楷体" pitchFamily="49" charset="-122"/>
                <a:ea typeface="楷体" pitchFamily="49" charset="-122"/>
              </a:rPr>
              <a:t>4</a:t>
            </a:r>
            <a:endParaRPr lang="zh-CN" altLang="en-US" sz="1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7" name="TextBox 4"/>
          <p:cNvSpPr txBox="1">
            <a:spLocks noChangeArrowheads="1"/>
          </p:cNvSpPr>
          <p:nvPr/>
        </p:nvSpPr>
        <p:spPr bwMode="auto">
          <a:xfrm>
            <a:off x="3421031" y="2721443"/>
            <a:ext cx="5461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800" b="1">
                <a:latin typeface="楷体" pitchFamily="49" charset="-122"/>
                <a:ea typeface="楷体" pitchFamily="49" charset="-122"/>
              </a:rPr>
              <a:t>1</a:t>
            </a:r>
            <a:endParaRPr lang="zh-CN" altLang="en-US" sz="1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8" name="TextBox 4"/>
          <p:cNvSpPr txBox="1">
            <a:spLocks noChangeArrowheads="1"/>
          </p:cNvSpPr>
          <p:nvPr/>
        </p:nvSpPr>
        <p:spPr bwMode="auto">
          <a:xfrm>
            <a:off x="5052996" y="2721443"/>
            <a:ext cx="547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800" b="1">
                <a:latin typeface="楷体" pitchFamily="49" charset="-122"/>
                <a:ea typeface="楷体" pitchFamily="49" charset="-122"/>
              </a:rPr>
              <a:t>1</a:t>
            </a:r>
            <a:endParaRPr lang="zh-CN" altLang="en-US" sz="1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9" name="TextBox 4"/>
          <p:cNvSpPr txBox="1">
            <a:spLocks noChangeArrowheads="1"/>
          </p:cNvSpPr>
          <p:nvPr/>
        </p:nvSpPr>
        <p:spPr bwMode="auto">
          <a:xfrm>
            <a:off x="5052996" y="3165943"/>
            <a:ext cx="54768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800" b="1">
                <a:latin typeface="楷体" pitchFamily="49" charset="-122"/>
                <a:ea typeface="楷体" pitchFamily="49" charset="-122"/>
              </a:rPr>
              <a:t>3</a:t>
            </a:r>
            <a:endParaRPr lang="zh-CN" altLang="en-US" sz="1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0" name="TextBox 4"/>
          <p:cNvSpPr txBox="1">
            <a:spLocks noChangeArrowheads="1"/>
          </p:cNvSpPr>
          <p:nvPr/>
        </p:nvSpPr>
        <p:spPr bwMode="auto">
          <a:xfrm>
            <a:off x="5052996" y="3689818"/>
            <a:ext cx="5476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800" b="1">
                <a:latin typeface="楷体" pitchFamily="49" charset="-122"/>
                <a:ea typeface="楷体" pitchFamily="49" charset="-122"/>
              </a:rPr>
              <a:t>6</a:t>
            </a:r>
            <a:endParaRPr lang="zh-CN" altLang="en-US" sz="1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1" name="TextBox 4"/>
          <p:cNvSpPr txBox="1">
            <a:spLocks noChangeArrowheads="1"/>
          </p:cNvSpPr>
          <p:nvPr/>
        </p:nvSpPr>
        <p:spPr bwMode="auto">
          <a:xfrm>
            <a:off x="3395631" y="3142131"/>
            <a:ext cx="8302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800" b="1">
                <a:latin typeface="楷体" pitchFamily="49" charset="-122"/>
                <a:ea typeface="楷体" pitchFamily="49" charset="-122"/>
              </a:rPr>
              <a:t>1+2=3</a:t>
            </a:r>
            <a:endParaRPr lang="zh-CN" altLang="en-US" sz="1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2" name="TextBox 4"/>
          <p:cNvSpPr txBox="1">
            <a:spLocks noChangeArrowheads="1"/>
          </p:cNvSpPr>
          <p:nvPr/>
        </p:nvSpPr>
        <p:spPr bwMode="auto">
          <a:xfrm>
            <a:off x="3371819" y="3642193"/>
            <a:ext cx="11604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800" b="1">
                <a:latin typeface="楷体" pitchFamily="49" charset="-122"/>
                <a:ea typeface="楷体" pitchFamily="49" charset="-122"/>
              </a:rPr>
              <a:t>1+2+3=6</a:t>
            </a:r>
            <a:endParaRPr lang="zh-CN" altLang="en-US" sz="1800" b="1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84" name="组合 4095"/>
          <p:cNvGrpSpPr>
            <a:grpSpLocks/>
          </p:cNvGrpSpPr>
          <p:nvPr/>
        </p:nvGrpSpPr>
        <p:grpSpPr bwMode="auto">
          <a:xfrm>
            <a:off x="1792249" y="3165943"/>
            <a:ext cx="407988" cy="309563"/>
            <a:chOff x="3142359" y="2830572"/>
            <a:chExt cx="406987" cy="310813"/>
          </a:xfrm>
        </p:grpSpPr>
        <p:cxnSp>
          <p:nvCxnSpPr>
            <p:cNvPr id="85" name="直接连接符 84"/>
            <p:cNvCxnSpPr/>
            <p:nvPr/>
          </p:nvCxnSpPr>
          <p:spPr>
            <a:xfrm flipH="1">
              <a:off x="3142359" y="2830572"/>
              <a:ext cx="202701" cy="310813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H="1" flipV="1">
              <a:off x="3356146" y="2851293"/>
              <a:ext cx="193200" cy="29009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H="1">
              <a:off x="3143943" y="3141385"/>
              <a:ext cx="405403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组合 4099"/>
          <p:cNvGrpSpPr>
            <a:grpSpLocks/>
          </p:cNvGrpSpPr>
          <p:nvPr/>
        </p:nvGrpSpPr>
        <p:grpSpPr bwMode="auto">
          <a:xfrm>
            <a:off x="1584287" y="3700931"/>
            <a:ext cx="873125" cy="323850"/>
            <a:chOff x="2934408" y="3366058"/>
            <a:chExt cx="873450" cy="323892"/>
          </a:xfrm>
        </p:grpSpPr>
        <p:grpSp>
          <p:nvGrpSpPr>
            <p:cNvPr id="89" name="组合 4096"/>
            <p:cNvGrpSpPr>
              <a:grpSpLocks/>
            </p:cNvGrpSpPr>
            <p:nvPr/>
          </p:nvGrpSpPr>
          <p:grpSpPr bwMode="auto">
            <a:xfrm>
              <a:off x="2934408" y="3366058"/>
              <a:ext cx="873450" cy="323892"/>
              <a:chOff x="2934408" y="3366058"/>
              <a:chExt cx="873450" cy="323892"/>
            </a:xfrm>
          </p:grpSpPr>
          <p:cxnSp>
            <p:nvCxnSpPr>
              <p:cNvPr id="92" name="直接连接符 91"/>
              <p:cNvCxnSpPr/>
              <p:nvPr/>
            </p:nvCxnSpPr>
            <p:spPr>
              <a:xfrm flipH="1">
                <a:off x="3604582" y="3366058"/>
                <a:ext cx="203276" cy="31119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H="1">
                <a:off x="2934408" y="3378760"/>
                <a:ext cx="203276" cy="31119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/>
              <p:cNvCxnSpPr/>
              <p:nvPr/>
            </p:nvCxnSpPr>
            <p:spPr>
              <a:xfrm flipH="1">
                <a:off x="3094805" y="3378760"/>
                <a:ext cx="713053" cy="1905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 flipH="1">
                <a:off x="2942348" y="3656608"/>
                <a:ext cx="713053" cy="19052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0" name="直接连接符 89"/>
            <p:cNvCxnSpPr/>
            <p:nvPr/>
          </p:nvCxnSpPr>
          <p:spPr>
            <a:xfrm flipH="1" flipV="1">
              <a:off x="3132919" y="3418452"/>
              <a:ext cx="471664" cy="20799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接连接符 90"/>
            <p:cNvCxnSpPr/>
            <p:nvPr/>
          </p:nvCxnSpPr>
          <p:spPr>
            <a:xfrm flipH="1">
              <a:off x="2942348" y="3413689"/>
              <a:ext cx="817867" cy="261971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6" name="TextBox 4"/>
          <p:cNvSpPr txBox="1">
            <a:spLocks noChangeArrowheads="1"/>
          </p:cNvSpPr>
          <p:nvPr/>
        </p:nvSpPr>
        <p:spPr bwMode="auto">
          <a:xfrm>
            <a:off x="5572132" y="2571750"/>
            <a:ext cx="421799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10</a:t>
            </a: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名同学参赛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z="2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2400" b="1" spc="-1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1+2+3+4+5+6+7+8+9=45</a:t>
            </a:r>
            <a:r>
              <a:rPr lang="zh-CN" altLang="en-US" sz="2400" b="1" spc="-150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（场）</a:t>
            </a:r>
          </a:p>
        </p:txBody>
      </p:sp>
      <p:graphicFrame>
        <p:nvGraphicFramePr>
          <p:cNvPr id="99" name="表格 98"/>
          <p:cNvGraphicFramePr>
            <a:graphicFrameLocks noGrp="1"/>
          </p:cNvGraphicFramePr>
          <p:nvPr/>
        </p:nvGraphicFramePr>
        <p:xfrm>
          <a:off x="1204506" y="1987200"/>
          <a:ext cx="1540800" cy="2512800"/>
        </p:xfrm>
        <a:graphic>
          <a:graphicData uri="http://schemas.openxmlformats.org/drawingml/2006/table">
            <a:tbl>
              <a:tblPr/>
              <a:tblGrid>
                <a:gridCol w="1540800"/>
              </a:tblGrid>
              <a:tr h="2512800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endParaRPr lang="zh-CN" altLang="en-US" sz="1800" b="1" kern="12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+mn-cs"/>
                      </a:endParaRPr>
                    </a:p>
                  </a:txBody>
                  <a:tcPr>
                    <a:lnL w="12700" cmpd="sng">
                      <a:solidFill>
                        <a:srgbClr val="00B0F0"/>
                      </a:solidFill>
                      <a:prstDash val="solid"/>
                    </a:lnL>
                    <a:lnR w="12700" cmpd="sng">
                      <a:solidFill>
                        <a:srgbClr val="00B0F0"/>
                      </a:solidFill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101" name="表格 100"/>
          <p:cNvGraphicFramePr>
            <a:graphicFrameLocks noGrp="1"/>
          </p:cNvGraphicFramePr>
          <p:nvPr/>
        </p:nvGraphicFramePr>
        <p:xfrm>
          <a:off x="4804506" y="1987200"/>
          <a:ext cx="796178" cy="2513376"/>
        </p:xfrm>
        <a:graphic>
          <a:graphicData uri="http://schemas.openxmlformats.org/drawingml/2006/table">
            <a:tbl>
              <a:tblPr/>
              <a:tblGrid>
                <a:gridCol w="796178"/>
              </a:tblGrid>
              <a:tr h="2513376">
                <a:tc>
                  <a:txBody>
                    <a:bodyPr/>
                    <a:lstStyle/>
                    <a:p>
                      <a:pPr marL="0" algn="ctr" defTabSz="457200" rtl="0" eaLnBrk="1" latinLnBrk="0" hangingPunct="1"/>
                      <a:r>
                        <a:rPr lang="zh-CN" altLang="en-US" sz="1800" b="1" kern="1200" dirty="0" smtClean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比赛场数</a:t>
                      </a:r>
                    </a:p>
                  </a:txBody>
                  <a:tcPr>
                    <a:lnL w="12700" cmpd="sng">
                      <a:solidFill>
                        <a:srgbClr val="00B0F0"/>
                      </a:solidFill>
                      <a:prstDash val="solid"/>
                    </a:lnL>
                    <a:lnR w="12700" cmpd="sng">
                      <a:noFill/>
                      <a:prstDash val="solid"/>
                    </a:lnR>
                    <a:lnT w="12700" cmpd="sng">
                      <a:noFill/>
                      <a:prstDash val="solid"/>
                    </a:lnT>
                    <a:lnB w="12700" cmpd="sng">
                      <a:noFill/>
                      <a:prstDash val="solid"/>
                    </a:lnB>
                  </a:tcPr>
                </a:tc>
              </a:tr>
            </a:tbl>
          </a:graphicData>
        </a:graphic>
      </p:graphicFrame>
      <p:grpSp>
        <p:nvGrpSpPr>
          <p:cNvPr id="109" name="组合 108"/>
          <p:cNvGrpSpPr/>
          <p:nvPr/>
        </p:nvGrpSpPr>
        <p:grpSpPr>
          <a:xfrm>
            <a:off x="1742238" y="2857502"/>
            <a:ext cx="502448" cy="150870"/>
            <a:chOff x="2928132" y="2857502"/>
            <a:chExt cx="502448" cy="150870"/>
          </a:xfrm>
        </p:grpSpPr>
        <p:cxnSp>
          <p:nvCxnSpPr>
            <p:cNvPr id="104" name="直接连接符 103"/>
            <p:cNvCxnSpPr/>
            <p:nvPr/>
          </p:nvCxnSpPr>
          <p:spPr>
            <a:xfrm>
              <a:off x="2928926" y="3000378"/>
              <a:ext cx="500066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rot="5400000">
              <a:off x="2857488" y="2936140"/>
              <a:ext cx="142876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 rot="5400000">
              <a:off x="3358348" y="2928146"/>
              <a:ext cx="142876" cy="1588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矩形 109"/>
          <p:cNvSpPr/>
          <p:nvPr/>
        </p:nvSpPr>
        <p:spPr>
          <a:xfrm>
            <a:off x="1528718" y="2071684"/>
            <a:ext cx="34451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示意图      各点之间连线数  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3" name="矩形 112"/>
          <p:cNvSpPr/>
          <p:nvPr/>
        </p:nvSpPr>
        <p:spPr>
          <a:xfrm>
            <a:off x="314272" y="4143386"/>
            <a:ext cx="5262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…              …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…</a:t>
            </a:r>
            <a:endParaRPr lang="zh-CN" altLang="en-US" dirty="0"/>
          </a:p>
        </p:txBody>
      </p:sp>
      <p:sp>
        <p:nvSpPr>
          <p:cNvPr id="114" name="TextBox 4"/>
          <p:cNvSpPr txBox="1">
            <a:spLocks noChangeArrowheads="1"/>
          </p:cNvSpPr>
          <p:nvPr/>
        </p:nvSpPr>
        <p:spPr bwMode="auto">
          <a:xfrm>
            <a:off x="5572132" y="3395969"/>
            <a:ext cx="42179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spc="-1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答：一共要比赛</a:t>
            </a:r>
            <a:r>
              <a:rPr lang="en-US" altLang="zh-CN" sz="2400" b="1" spc="-1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45</a:t>
            </a:r>
            <a:r>
              <a:rPr lang="zh-CN" altLang="en-US" sz="2400" b="1" spc="-150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场。</a:t>
            </a:r>
            <a:endParaRPr lang="zh-CN" altLang="en-US" sz="2400" b="1" spc="-150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  <p:bldP spid="1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2、3、6、8、10、11、12、15"/>
  <p:tag name="KSO_WM_SLIDE_ID" val="custom20187308_1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SLIDE_MODEL_TYPE" val="cover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环保">
  <a:themeElements>
    <a:clrScheme name="环保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环保">
      <a:majorFont>
        <a:latin typeface="Garamond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环保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>
            <a:fillRect/>
          </a:stretch>
        </a:blipFill>
      </a:bgFillStyleLst>
    </a:fmtScheme>
  </a:themeElements>
  <a:objectDefaults>
    <a:spDef>
      <a:spPr>
        <a:solidFill>
          <a:schemeClr val="accent2">
            <a:lumMod val="20000"/>
            <a:lumOff val="80000"/>
          </a:schemeClr>
        </a:solidFill>
      </a:spPr>
      <a:bodyPr rtlCol="0" anchor="ctr"/>
      <a:lstStyle>
        <a:defPPr lvl="0" algn="l">
          <a:lnSpc>
            <a:spcPct val="100000"/>
          </a:lnSpc>
          <a:buClrTx/>
          <a:buSzTx/>
          <a:buFontTx/>
          <a:defRPr lang="zh-CN" altLang="en-US" sz="2400" dirty="0">
            <a:latin typeface="楷体" panose="02010609060101010101" charset="-122"/>
            <a:ea typeface="楷体" panose="02010609060101010101" charset="-122"/>
            <a:sym typeface="+mn-ea"/>
          </a:defRPr>
        </a:defPPr>
      </a:lstStyle>
      <a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62</TotalTime>
  <Words>932</Words>
  <Application>WPS 演示</Application>
  <PresentationFormat>全屏显示(16:9)</PresentationFormat>
  <Paragraphs>162</Paragraphs>
  <Slides>16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1" baseType="lpstr">
      <vt:lpstr>环保</vt:lpstr>
      <vt:lpstr>主题1</vt:lpstr>
      <vt:lpstr>1_Office 主题</vt:lpstr>
      <vt:lpstr>WPS 公式 3.0</vt:lpstr>
      <vt:lpstr>Microsoft 公式 3.0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分数的初步认识 几分之一</dc:title>
  <dc:creator>sunnydan</dc:creator>
  <cp:lastModifiedBy>微软用户</cp:lastModifiedBy>
  <cp:revision>74</cp:revision>
  <dcterms:created xsi:type="dcterms:W3CDTF">2011-11-16T15:42:00Z</dcterms:created>
  <dcterms:modified xsi:type="dcterms:W3CDTF">2020-01-10T01:57:57Z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