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306" r:id="rId2"/>
    <p:sldId id="339" r:id="rId3"/>
    <p:sldId id="258" r:id="rId4"/>
    <p:sldId id="259" r:id="rId5"/>
    <p:sldId id="321" r:id="rId6"/>
    <p:sldId id="324" r:id="rId7"/>
    <p:sldId id="277" r:id="rId8"/>
    <p:sldId id="315" r:id="rId9"/>
    <p:sldId id="316" r:id="rId10"/>
    <p:sldId id="332" r:id="rId11"/>
    <p:sldId id="333" r:id="rId12"/>
    <p:sldId id="334" r:id="rId13"/>
    <p:sldId id="317" r:id="rId14"/>
    <p:sldId id="311" r:id="rId15"/>
    <p:sldId id="335" r:id="rId16"/>
    <p:sldId id="312" r:id="rId17"/>
    <p:sldId id="318" r:id="rId18"/>
    <p:sldId id="325" r:id="rId19"/>
    <p:sldId id="336" r:id="rId20"/>
    <p:sldId id="337" r:id="rId21"/>
    <p:sldId id="338" r:id="rId22"/>
    <p:sldId id="260" r:id="rId23"/>
    <p:sldId id="331" r:id="rId24"/>
    <p:sldId id="330"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1D6FA9"/>
    <a:srgbClr val="CA2A2B"/>
    <a:srgbClr val="1F9776"/>
    <a:srgbClr val="F29C15"/>
    <a:srgbClr val="89C145"/>
    <a:srgbClr val="FDFDFD"/>
    <a:srgbClr val="DFDFDF"/>
    <a:srgbClr val="EC9813"/>
    <a:srgbClr val="F4AC3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320" autoAdjust="0"/>
    <p:restoredTop sz="94660"/>
  </p:normalViewPr>
  <p:slideViewPr>
    <p:cSldViewPr snapToGrid="0">
      <p:cViewPr varScale="1">
        <p:scale>
          <a:sx n="80" d="100"/>
          <a:sy n="80" d="100"/>
        </p:scale>
        <p:origin x="120" y="45"/>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65A92D-7989-4012-933A-A37A24870F78}" type="datetimeFigureOut">
              <a:rPr lang="zh-CN" altLang="en-US" smtClean="0"/>
              <a:t>2023/6/6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9B009C-72E8-4382-9196-B9BEC31DE2B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更多模板请关注：https://haosc.tukuppt.com</a:t>
            </a:r>
          </a:p>
        </p:txBody>
      </p:sp>
      <p:sp>
        <p:nvSpPr>
          <p:cNvPr id="4" name="灯片编号占位符 3"/>
          <p:cNvSpPr>
            <a:spLocks noGrp="1"/>
          </p:cNvSpPr>
          <p:nvPr>
            <p:ph type="sldNum" sz="quarter" idx="10"/>
          </p:nvPr>
        </p:nvSpPr>
        <p:spPr/>
        <p:txBody>
          <a:bodyPr/>
          <a:lstStyle/>
          <a:p>
            <a:fld id="{159B009C-72E8-4382-9196-B9BEC31DE2B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9B009C-72E8-4382-9196-B9BEC31DE2B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6580646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9B009C-72E8-4382-9196-B9BEC31DE2B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3473391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13</a:t>
            </a:fld>
            <a:endParaRPr lang="zh-CN" altLang="en-US"/>
          </a:p>
        </p:txBody>
      </p:sp>
    </p:spTree>
    <p:extLst>
      <p:ext uri="{BB962C8B-B14F-4D97-AF65-F5344CB8AC3E}">
        <p14:creationId xmlns:p14="http://schemas.microsoft.com/office/powerpoint/2010/main" val="23242651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14</a:t>
            </a:fld>
            <a:endParaRPr lang="zh-CN" altLang="en-US"/>
          </a:p>
        </p:txBody>
      </p:sp>
    </p:spTree>
    <p:extLst>
      <p:ext uri="{BB962C8B-B14F-4D97-AF65-F5344CB8AC3E}">
        <p14:creationId xmlns:p14="http://schemas.microsoft.com/office/powerpoint/2010/main" val="11860261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15</a:t>
            </a:fld>
            <a:endParaRPr lang="zh-CN" altLang="en-US"/>
          </a:p>
        </p:txBody>
      </p:sp>
    </p:spTree>
    <p:extLst>
      <p:ext uri="{BB962C8B-B14F-4D97-AF65-F5344CB8AC3E}">
        <p14:creationId xmlns:p14="http://schemas.microsoft.com/office/powerpoint/2010/main" val="13023960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16</a:t>
            </a:fld>
            <a:endParaRPr lang="zh-CN" altLang="en-US"/>
          </a:p>
        </p:txBody>
      </p:sp>
    </p:spTree>
    <p:extLst>
      <p:ext uri="{BB962C8B-B14F-4D97-AF65-F5344CB8AC3E}">
        <p14:creationId xmlns:p14="http://schemas.microsoft.com/office/powerpoint/2010/main" val="9228513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17</a:t>
            </a:fld>
            <a:endParaRPr lang="zh-CN" altLang="en-US"/>
          </a:p>
        </p:txBody>
      </p:sp>
    </p:spTree>
    <p:extLst>
      <p:ext uri="{BB962C8B-B14F-4D97-AF65-F5344CB8AC3E}">
        <p14:creationId xmlns:p14="http://schemas.microsoft.com/office/powerpoint/2010/main" val="3922856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18</a:t>
            </a:fld>
            <a:endParaRPr lang="zh-CN" altLang="en-US"/>
          </a:p>
        </p:txBody>
      </p:sp>
    </p:spTree>
    <p:extLst>
      <p:ext uri="{BB962C8B-B14F-4D97-AF65-F5344CB8AC3E}">
        <p14:creationId xmlns:p14="http://schemas.microsoft.com/office/powerpoint/2010/main" val="1716792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19</a:t>
            </a:fld>
            <a:endParaRPr lang="zh-CN" altLang="en-US"/>
          </a:p>
        </p:txBody>
      </p:sp>
    </p:spTree>
    <p:extLst>
      <p:ext uri="{BB962C8B-B14F-4D97-AF65-F5344CB8AC3E}">
        <p14:creationId xmlns:p14="http://schemas.microsoft.com/office/powerpoint/2010/main" val="1879132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20</a:t>
            </a:fld>
            <a:endParaRPr lang="zh-CN" altLang="en-US"/>
          </a:p>
        </p:txBody>
      </p:sp>
    </p:spTree>
    <p:extLst>
      <p:ext uri="{BB962C8B-B14F-4D97-AF65-F5344CB8AC3E}">
        <p14:creationId xmlns:p14="http://schemas.microsoft.com/office/powerpoint/2010/main" val="13980352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3</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21</a:t>
            </a:fld>
            <a:endParaRPr lang="zh-CN" altLang="en-US"/>
          </a:p>
        </p:txBody>
      </p:sp>
    </p:spTree>
    <p:extLst>
      <p:ext uri="{BB962C8B-B14F-4D97-AF65-F5344CB8AC3E}">
        <p14:creationId xmlns:p14="http://schemas.microsoft.com/office/powerpoint/2010/main" val="16763902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22</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更多模板请关注：https://haosc.tukuppt.com</a:t>
            </a:r>
          </a:p>
        </p:txBody>
      </p:sp>
      <p:sp>
        <p:nvSpPr>
          <p:cNvPr id="4" name="灯片编号占位符 3"/>
          <p:cNvSpPr>
            <a:spLocks noGrp="1"/>
          </p:cNvSpPr>
          <p:nvPr>
            <p:ph type="sldNum" sz="quarter" idx="10"/>
          </p:nvPr>
        </p:nvSpPr>
        <p:spPr/>
        <p:txBody>
          <a:bodyPr/>
          <a:lstStyle/>
          <a:p>
            <a:fld id="{159B009C-72E8-4382-9196-B9BEC31DE2B3}" type="slidenum">
              <a:rPr lang="zh-CN" altLang="en-US" smtClean="0"/>
              <a:t>24</a:t>
            </a:fld>
            <a:endParaRPr lang="zh-CN" altLang="en-US"/>
          </a:p>
        </p:txBody>
      </p:sp>
    </p:spTree>
    <p:extLst>
      <p:ext uri="{BB962C8B-B14F-4D97-AF65-F5344CB8AC3E}">
        <p14:creationId xmlns:p14="http://schemas.microsoft.com/office/powerpoint/2010/main" val="1926020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5</a:t>
            </a:fld>
            <a:endParaRPr lang="zh-CN" altLang="en-US"/>
          </a:p>
        </p:txBody>
      </p:sp>
    </p:spTree>
    <p:extLst>
      <p:ext uri="{BB962C8B-B14F-4D97-AF65-F5344CB8AC3E}">
        <p14:creationId xmlns:p14="http://schemas.microsoft.com/office/powerpoint/2010/main" val="2892622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6</a:t>
            </a:fld>
            <a:endParaRPr lang="zh-CN" altLang="en-US"/>
          </a:p>
        </p:txBody>
      </p:sp>
    </p:spTree>
    <p:extLst>
      <p:ext uri="{BB962C8B-B14F-4D97-AF65-F5344CB8AC3E}">
        <p14:creationId xmlns:p14="http://schemas.microsoft.com/office/powerpoint/2010/main" val="2238768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7</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8</a:t>
            </a:fld>
            <a:endParaRPr lang="zh-CN" altLang="en-US"/>
          </a:p>
        </p:txBody>
      </p:sp>
    </p:spTree>
    <p:extLst>
      <p:ext uri="{BB962C8B-B14F-4D97-AF65-F5344CB8AC3E}">
        <p14:creationId xmlns:p14="http://schemas.microsoft.com/office/powerpoint/2010/main" val="24601146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9B009C-72E8-4382-9196-B9BEC31DE2B3}" type="slidenum">
              <a:rPr lang="zh-CN" altLang="en-US" smtClean="0"/>
              <a:t>9</a:t>
            </a:fld>
            <a:endParaRPr lang="zh-CN" altLang="en-US"/>
          </a:p>
        </p:txBody>
      </p:sp>
    </p:spTree>
    <p:extLst>
      <p:ext uri="{BB962C8B-B14F-4D97-AF65-F5344CB8AC3E}">
        <p14:creationId xmlns:p14="http://schemas.microsoft.com/office/powerpoint/2010/main" val="894996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59B009C-72E8-4382-9196-B9BEC31DE2B3}"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35824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D661C7-6F03-479F-8BCD-37F85898611F}" type="datetimeFigureOut">
              <a:rPr lang="zh-CN" altLang="en-US" smtClean="0"/>
              <a:t>2023/6/6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B777C3-38B5-42DF-AF0A-34155F4C274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D661C7-6F03-479F-8BCD-37F85898611F}" type="datetimeFigureOut">
              <a:rPr lang="zh-CN" altLang="en-US" smtClean="0"/>
              <a:t>2023/6/6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B777C3-38B5-42DF-AF0A-34155F4C274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9.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6E6E6"/>
            </a:gs>
          </a:gsLst>
          <a:path path="shape">
            <a:fillToRect l="50000" t="50000" r="50000" b="50000"/>
          </a:path>
        </a:gradFill>
        <a:effectLst/>
      </p:bgPr>
    </p:bg>
    <p:spTree>
      <p:nvGrpSpPr>
        <p:cNvPr id="1" name=""/>
        <p:cNvGrpSpPr/>
        <p:nvPr/>
      </p:nvGrpSpPr>
      <p:grpSpPr>
        <a:xfrm>
          <a:off x="0" y="0"/>
          <a:ext cx="0" cy="0"/>
          <a:chOff x="0" y="0"/>
          <a:chExt cx="0" cy="0"/>
        </a:xfrm>
      </p:grpSpPr>
      <p:grpSp>
        <p:nvGrpSpPr>
          <p:cNvPr id="2" name="组合 1"/>
          <p:cNvGrpSpPr/>
          <p:nvPr/>
        </p:nvGrpSpPr>
        <p:grpSpPr>
          <a:xfrm flipH="1" flipV="1">
            <a:off x="3655556" y="4659162"/>
            <a:ext cx="2165565" cy="2166521"/>
            <a:chOff x="3512010" y="1191987"/>
            <a:chExt cx="3198988" cy="3200400"/>
          </a:xfrm>
        </p:grpSpPr>
        <p:sp>
          <p:nvSpPr>
            <p:cNvPr id="3" name="直角三角形 2"/>
            <p:cNvSpPr/>
            <p:nvPr/>
          </p:nvSpPr>
          <p:spPr>
            <a:xfrm rot="10800000" flipH="1">
              <a:off x="5110798" y="2792187"/>
              <a:ext cx="1600200" cy="1600200"/>
            </a:xfrm>
            <a:prstGeom prst="rtTriangle">
              <a:avLst/>
            </a:prstGeom>
            <a:solidFill>
              <a:srgbClr val="C27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16200000" flipH="1">
              <a:off x="3512011" y="2792187"/>
              <a:ext cx="1600200" cy="1600200"/>
            </a:xfrm>
            <a:prstGeom prst="rtTriangle">
              <a:avLst/>
            </a:prstGeom>
            <a:solidFill>
              <a:srgbClr val="F6C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0800000" flipH="1" flipV="1">
              <a:off x="5110797" y="1191987"/>
              <a:ext cx="1600200" cy="1600200"/>
            </a:xfrm>
            <a:prstGeom prst="rtTriangle">
              <a:avLst/>
            </a:prstGeom>
            <a:solidFill>
              <a:srgbClr val="785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5400000" flipH="1" flipV="1">
              <a:off x="3512010" y="1191987"/>
              <a:ext cx="1600200" cy="1600200"/>
            </a:xfrm>
            <a:prstGeom prst="rtTriangle">
              <a:avLst/>
            </a:prstGeom>
            <a:solidFill>
              <a:srgbClr val="F79A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flipH="1" flipV="1">
            <a:off x="1294098" y="4642388"/>
            <a:ext cx="2165565" cy="2166521"/>
            <a:chOff x="7186287" y="1066801"/>
            <a:chExt cx="3198988" cy="3200400"/>
          </a:xfrm>
        </p:grpSpPr>
        <p:sp>
          <p:nvSpPr>
            <p:cNvPr id="8" name="直角三角形 7"/>
            <p:cNvSpPr/>
            <p:nvPr/>
          </p:nvSpPr>
          <p:spPr>
            <a:xfrm rot="10800000" flipH="1">
              <a:off x="8785075" y="2667001"/>
              <a:ext cx="1600200" cy="1600200"/>
            </a:xfrm>
            <a:prstGeom prst="rtTriangle">
              <a:avLst/>
            </a:prstGeom>
            <a:solidFill>
              <a:srgbClr val="177B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6200000" flipH="1">
              <a:off x="7186288" y="2667001"/>
              <a:ext cx="1600200" cy="1600200"/>
            </a:xfrm>
            <a:prstGeom prst="rtTriangle">
              <a:avLst/>
            </a:prstGeom>
            <a:solidFill>
              <a:srgbClr val="73C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rot="10800000" flipH="1" flipV="1">
              <a:off x="8785074" y="1066801"/>
              <a:ext cx="1600200" cy="1600200"/>
            </a:xfrm>
            <a:prstGeom prst="rtTriangle">
              <a:avLst/>
            </a:prstGeom>
            <a:solidFill>
              <a:srgbClr val="0E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H="1" flipV="1">
              <a:off x="7186287" y="1066801"/>
              <a:ext cx="1600200" cy="1600200"/>
            </a:xfrm>
            <a:prstGeom prst="rtTriangle">
              <a:avLst/>
            </a:prstGeom>
            <a:solidFill>
              <a:srgbClr val="1A9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flipV="1">
            <a:off x="1307170" y="2215612"/>
            <a:ext cx="2165565" cy="2166521"/>
            <a:chOff x="7186287" y="1066801"/>
            <a:chExt cx="3198988" cy="3200400"/>
          </a:xfrm>
        </p:grpSpPr>
        <p:sp>
          <p:nvSpPr>
            <p:cNvPr id="13" name="直角三角形 12"/>
            <p:cNvSpPr/>
            <p:nvPr/>
          </p:nvSpPr>
          <p:spPr>
            <a:xfrm rot="10800000" flipH="1">
              <a:off x="8785075" y="2667001"/>
              <a:ext cx="1600200" cy="1600200"/>
            </a:xfrm>
            <a:prstGeom prst="rtTriangle">
              <a:avLst/>
            </a:prstGeom>
            <a:solidFill>
              <a:srgbClr val="008F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rot="16200000" flipH="1">
              <a:off x="7186288" y="2667001"/>
              <a:ext cx="1600200" cy="1600200"/>
            </a:xfrm>
            <a:prstGeom prst="rtTriangle">
              <a:avLst/>
            </a:prstGeom>
            <a:solidFill>
              <a:srgbClr val="60CF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rot="10800000" flipH="1" flipV="1">
              <a:off x="8785074" y="1066801"/>
              <a:ext cx="1600200" cy="1600200"/>
            </a:xfrm>
            <a:prstGeom prst="rtTriangle">
              <a:avLst/>
            </a:prstGeom>
            <a:solidFill>
              <a:srgbClr val="015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rot="5400000" flipH="1" flipV="1">
              <a:off x="7186287" y="1066801"/>
              <a:ext cx="1600200" cy="1600200"/>
            </a:xfrm>
            <a:prstGeom prst="rtTriangle">
              <a:avLst/>
            </a:prstGeom>
            <a:solidFill>
              <a:srgbClr val="00AF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flipH="1" flipV="1">
            <a:off x="2471115" y="3438316"/>
            <a:ext cx="2165565" cy="2166521"/>
            <a:chOff x="3512010" y="1191987"/>
            <a:chExt cx="3198988" cy="3200400"/>
          </a:xfrm>
        </p:grpSpPr>
        <p:sp>
          <p:nvSpPr>
            <p:cNvPr id="18" name="直角三角形 17"/>
            <p:cNvSpPr/>
            <p:nvPr/>
          </p:nvSpPr>
          <p:spPr>
            <a:xfrm rot="10800000" flipH="1">
              <a:off x="5110798" y="2792187"/>
              <a:ext cx="1600200" cy="1600200"/>
            </a:xfrm>
            <a:prstGeom prst="rtTriangle">
              <a:avLst/>
            </a:prstGeom>
            <a:solidFill>
              <a:srgbClr val="7AA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16200000" flipH="1">
              <a:off x="3512011" y="2792187"/>
              <a:ext cx="1600200" cy="1600200"/>
            </a:xfrm>
            <a:prstGeom prst="rtTriangle">
              <a:avLst/>
            </a:prstGeom>
            <a:solidFill>
              <a:srgbClr val="C0D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rot="10800000" flipH="1" flipV="1">
              <a:off x="5110797" y="1191987"/>
              <a:ext cx="1600200" cy="1600200"/>
            </a:xfrm>
            <a:prstGeom prst="rtTriangle">
              <a:avLst/>
            </a:prstGeom>
            <a:solidFill>
              <a:srgbClr val="4E67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rot="5400000" flipH="1" flipV="1">
              <a:off x="3512010" y="1191987"/>
              <a:ext cx="1600200" cy="1600200"/>
            </a:xfrm>
            <a:prstGeom prst="rtTriangle">
              <a:avLst/>
            </a:prstGeom>
            <a:solidFill>
              <a:srgbClr val="98C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H="1" flipV="1">
            <a:off x="114917" y="3409464"/>
            <a:ext cx="2165565" cy="2166521"/>
            <a:chOff x="3512010" y="1191987"/>
            <a:chExt cx="3198988" cy="3200400"/>
          </a:xfrm>
        </p:grpSpPr>
        <p:sp>
          <p:nvSpPr>
            <p:cNvPr id="23" name="直角三角形 22"/>
            <p:cNvSpPr/>
            <p:nvPr/>
          </p:nvSpPr>
          <p:spPr>
            <a:xfrm rot="10800000" flipH="1">
              <a:off x="5110798" y="2792187"/>
              <a:ext cx="1600200" cy="1600200"/>
            </a:xfrm>
            <a:prstGeom prst="rtTriangle">
              <a:avLst/>
            </a:prstGeom>
            <a:solidFill>
              <a:srgbClr val="175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rot="16200000" flipH="1">
              <a:off x="3512011" y="2792187"/>
              <a:ext cx="1600200" cy="1600200"/>
            </a:xfrm>
            <a:prstGeom prst="rtTriangle">
              <a:avLst/>
            </a:prstGeom>
            <a:solidFill>
              <a:srgbClr val="74A6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p:cNvSpPr/>
            <p:nvPr/>
          </p:nvSpPr>
          <p:spPr>
            <a:xfrm rot="10800000" flipH="1" flipV="1">
              <a:off x="5110797" y="1191987"/>
              <a:ext cx="1600200" cy="1600200"/>
            </a:xfrm>
            <a:prstGeom prst="rtTriangle">
              <a:avLst/>
            </a:prstGeom>
            <a:solidFill>
              <a:srgbClr val="103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直角三角形 25"/>
            <p:cNvSpPr/>
            <p:nvPr/>
          </p:nvSpPr>
          <p:spPr>
            <a:xfrm rot="5400000" flipH="1" flipV="1">
              <a:off x="3512010" y="1191987"/>
              <a:ext cx="1600200" cy="1600200"/>
            </a:xfrm>
            <a:prstGeom prst="rtTriangle">
              <a:avLst/>
            </a:prstGeom>
            <a:solidFill>
              <a:srgbClr val="1E6E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flipV="1">
            <a:off x="-5942" y="4642389"/>
            <a:ext cx="1083261" cy="2166521"/>
            <a:chOff x="10118157" y="-1358280"/>
            <a:chExt cx="1175657" cy="2351313"/>
          </a:xfrm>
        </p:grpSpPr>
        <p:sp>
          <p:nvSpPr>
            <p:cNvPr id="28" name="直角三角形 27"/>
            <p:cNvSpPr/>
            <p:nvPr/>
          </p:nvSpPr>
          <p:spPr>
            <a:xfrm rot="10800000" flipH="1">
              <a:off x="10118157" y="-182624"/>
              <a:ext cx="1175657" cy="1175657"/>
            </a:xfrm>
            <a:prstGeom prst="rtTriangle">
              <a:avLst/>
            </a:prstGeom>
            <a:solidFill>
              <a:srgbClr val="7F8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rot="10800000" flipH="1" flipV="1">
              <a:off x="10118157" y="-1358280"/>
              <a:ext cx="1175657" cy="1175657"/>
            </a:xfrm>
            <a:prstGeom prst="rtTriangle">
              <a:avLst/>
            </a:prstGeom>
            <a:solidFill>
              <a:srgbClr val="2D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flipH="1" flipV="1">
            <a:off x="-5943" y="2215611"/>
            <a:ext cx="1083262" cy="2166521"/>
            <a:chOff x="7824061" y="-2130582"/>
            <a:chExt cx="1175658" cy="2351313"/>
          </a:xfrm>
        </p:grpSpPr>
        <p:sp>
          <p:nvSpPr>
            <p:cNvPr id="31" name="直角三角形 30"/>
            <p:cNvSpPr/>
            <p:nvPr/>
          </p:nvSpPr>
          <p:spPr>
            <a:xfrm rot="16200000" flipH="1">
              <a:off x="7824062" y="-954926"/>
              <a:ext cx="1175657" cy="1175657"/>
            </a:xfrm>
            <a:prstGeom prst="rtTriangle">
              <a:avLst/>
            </a:prstGeom>
            <a:solidFill>
              <a:srgbClr val="DC5F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p:nvSpPr>
          <p:spPr>
            <a:xfrm rot="5400000" flipH="1" flipV="1">
              <a:off x="7824061" y="-2130582"/>
              <a:ext cx="1175657" cy="1175657"/>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flipH="1" flipV="1">
            <a:off x="5873691" y="4665329"/>
            <a:ext cx="2165565" cy="2166521"/>
            <a:chOff x="3512010" y="1191987"/>
            <a:chExt cx="3198988" cy="3200400"/>
          </a:xfrm>
        </p:grpSpPr>
        <p:sp>
          <p:nvSpPr>
            <p:cNvPr id="40" name="直角三角形 39"/>
            <p:cNvSpPr/>
            <p:nvPr/>
          </p:nvSpPr>
          <p:spPr>
            <a:xfrm rot="10800000" flipH="1">
              <a:off x="5110798" y="2792187"/>
              <a:ext cx="1600200" cy="1600200"/>
            </a:xfrm>
            <a:prstGeom prst="rtTriangle">
              <a:avLst/>
            </a:prstGeom>
            <a:solidFill>
              <a:srgbClr val="CEC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直角三角形 40"/>
            <p:cNvSpPr/>
            <p:nvPr/>
          </p:nvSpPr>
          <p:spPr>
            <a:xfrm rot="16200000" flipH="1">
              <a:off x="3512011" y="2792187"/>
              <a:ext cx="1600200" cy="1600200"/>
            </a:xfrm>
            <a:prstGeom prst="rtTriangle">
              <a:avLst/>
            </a:prstGeom>
            <a:solidFill>
              <a:srgbClr val="FFF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rot="10800000" flipH="1" flipV="1">
              <a:off x="5110797" y="1191987"/>
              <a:ext cx="1600200" cy="1600200"/>
            </a:xfrm>
            <a:prstGeom prst="rtTriangle">
              <a:avLst/>
            </a:prstGeom>
            <a:solidFill>
              <a:srgbClr val="85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p:nvSpPr>
          <p:spPr>
            <a:xfrm rot="5400000" flipH="1" flipV="1">
              <a:off x="3512010" y="1191987"/>
              <a:ext cx="1600200" cy="1600200"/>
            </a:xfrm>
            <a:prstGeom prst="rtTriangle">
              <a:avLst/>
            </a:prstGeom>
            <a:solidFill>
              <a:srgbClr val="FFFD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183419" y="835498"/>
            <a:ext cx="9379491" cy="2554545"/>
          </a:xfrm>
          <a:prstGeom prst="rect">
            <a:avLst/>
          </a:prstGeom>
          <a:noFill/>
        </p:spPr>
        <p:txBody>
          <a:bodyPr wrap="none" rtlCol="0">
            <a:spAutoFit/>
          </a:bodyPr>
          <a:lstStyle/>
          <a:p>
            <a:pPr defTabSz="1218565">
              <a:defRPr/>
            </a:pPr>
            <a:r>
              <a:rPr lang="zh-CN" altLang="en-US" sz="8000" b="1" kern="0" dirty="0">
                <a:solidFill>
                  <a:srgbClr val="0000FF"/>
                </a:solidFill>
                <a:latin typeface="华文行楷" panose="02010800040101010101" pitchFamily="2" charset="-122"/>
                <a:ea typeface="华文行楷" panose="02010800040101010101" pitchFamily="2" charset="-122"/>
              </a:rPr>
              <a:t>聚焦推理意识</a:t>
            </a:r>
            <a:endParaRPr lang="en-US" altLang="zh-CN" sz="8000" b="1" kern="0" dirty="0">
              <a:solidFill>
                <a:srgbClr val="0000FF"/>
              </a:solidFill>
              <a:latin typeface="华文行楷" panose="02010800040101010101" pitchFamily="2" charset="-122"/>
              <a:ea typeface="华文行楷" panose="02010800040101010101" pitchFamily="2" charset="-122"/>
            </a:endParaRPr>
          </a:p>
          <a:p>
            <a:pPr defTabSz="1218565">
              <a:defRPr/>
            </a:pPr>
            <a:r>
              <a:rPr lang="zh-CN" altLang="en-US" sz="8000" b="1" kern="0" dirty="0">
                <a:solidFill>
                  <a:srgbClr val="0000FF"/>
                </a:solidFill>
                <a:latin typeface="华文行楷" panose="02010800040101010101" pitchFamily="2" charset="-122"/>
                <a:ea typeface="华文行楷" panose="02010800040101010101" pitchFamily="2" charset="-122"/>
              </a:rPr>
              <a:t>           发展数学思维</a:t>
            </a:r>
            <a:endParaRPr lang="en-US" altLang="zh-CN" sz="8000" b="1" kern="0" dirty="0">
              <a:solidFill>
                <a:srgbClr val="0000FF"/>
              </a:solidFill>
              <a:latin typeface="华文行楷" panose="02010800040101010101" pitchFamily="2" charset="-122"/>
              <a:ea typeface="华文行楷" panose="02010800040101010101" pitchFamily="2" charset="-122"/>
            </a:endParaRPr>
          </a:p>
        </p:txBody>
      </p:sp>
      <p:grpSp>
        <p:nvGrpSpPr>
          <p:cNvPr id="61" name="组合 60"/>
          <p:cNvGrpSpPr/>
          <p:nvPr/>
        </p:nvGrpSpPr>
        <p:grpSpPr>
          <a:xfrm>
            <a:off x="11722066" y="1592297"/>
            <a:ext cx="469934" cy="1431122"/>
            <a:chOff x="11722066" y="1592297"/>
            <a:chExt cx="469934" cy="1431122"/>
          </a:xfrm>
        </p:grpSpPr>
        <p:sp>
          <p:nvSpPr>
            <p:cNvPr id="58" name="矩形 57"/>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文本框 5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564008">
            <a:off x="8522518" y="4277462"/>
            <a:ext cx="2954655" cy="1846659"/>
          </a:xfrm>
          <a:prstGeom prst="rect">
            <a:avLst/>
          </a:prstGeom>
          <a:noFill/>
        </p:spPr>
        <p:txBody>
          <a:bodyPr wrap="none" rtlCol="0">
            <a:spAutoFit/>
          </a:bodyPr>
          <a:lstStyle/>
          <a:p>
            <a:pPr algn="l" defTabSz="1218565">
              <a:defRPr/>
            </a:pPr>
            <a:r>
              <a:rPr lang="zh-CN" altLang="en-US" sz="3200" b="1" kern="0" dirty="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a:solidFill>
                <a:schemeClr val="tx1">
                  <a:lumMod val="85000"/>
                  <a:lumOff val="15000"/>
                </a:schemeClr>
              </a:solidFill>
              <a:latin typeface="幼圆" panose="02010509060101010101" pitchFamily="49" charset="-122"/>
              <a:ea typeface="幼圆" panose="02010509060101010101" pitchFamily="49" charset="-122"/>
            </a:endParaRPr>
          </a:p>
          <a:p>
            <a:pPr algn="l"/>
            <a:r>
              <a:rPr lang="en-US" altLang="zh-CN" sz="5400" b="1" kern="0" dirty="0">
                <a:solidFill>
                  <a:schemeClr val="tx1">
                    <a:lumMod val="85000"/>
                    <a:lumOff val="15000"/>
                  </a:schemeClr>
                </a:solidFill>
                <a:latin typeface="华文行楷" panose="02010800040101010101" pitchFamily="2" charset="-122"/>
                <a:ea typeface="华文行楷" panose="02010800040101010101" pitchFamily="2" charset="-122"/>
              </a:rPr>
              <a:t>——</a:t>
            </a:r>
            <a:r>
              <a:rPr lang="zh-CN" altLang="en-US" sz="5400" b="1" kern="0" dirty="0">
                <a:solidFill>
                  <a:schemeClr val="tx1">
                    <a:lumMod val="85000"/>
                    <a:lumOff val="15000"/>
                  </a:schemeClr>
                </a:solidFill>
                <a:latin typeface="华文行楷" panose="02010800040101010101" pitchFamily="2" charset="-122"/>
                <a:ea typeface="华文行楷" panose="02010800040101010101" pitchFamily="2" charset="-122"/>
              </a:rPr>
              <a:t>王敏</a:t>
            </a:r>
            <a:endParaRPr lang="en-US" altLang="zh-CN" sz="5400" b="1" dirty="0">
              <a:solidFill>
                <a:schemeClr val="tx1">
                  <a:lumMod val="85000"/>
                  <a:lumOff val="15000"/>
                </a:schemeClr>
              </a:solidFill>
              <a:latin typeface="华文行楷" panose="02010800040101010101" pitchFamily="2" charset="-122"/>
              <a:ea typeface="华文行楷" panose="02010800040101010101" pitchFamily="2" charset="-122"/>
              <a:cs typeface="Kartika" panose="02020503030404060203" pitchFamily="18" charset="0"/>
            </a:endParaRPr>
          </a:p>
          <a:p>
            <a:endParaRPr lang="en-US" altLang="zh-CN" sz="2800" b="1" dirty="0">
              <a:solidFill>
                <a:schemeClr val="tx1">
                  <a:lumMod val="85000"/>
                  <a:lumOff val="15000"/>
                </a:schemeClr>
              </a:solidFill>
              <a:latin typeface="幼圆" panose="02010509060101010101" pitchFamily="49" charset="-122"/>
              <a:ea typeface="幼圆" panose="02010509060101010101" pitchFamily="49" charset="-122"/>
              <a:cs typeface="Kartika" panose="02020503030404060203" pitchFamily="18" charset="0"/>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75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30"/>
                                        </p:tgtEl>
                                        <p:attrNameLst>
                                          <p:attrName>ppt_w</p:attrName>
                                        </p:attrNameLst>
                                      </p:cBhvr>
                                      <p:tavLst>
                                        <p:tav tm="0">
                                          <p:val>
                                            <p:strVal val="#ppt_w*.05"/>
                                          </p:val>
                                        </p:tav>
                                        <p:tav tm="100000">
                                          <p:val>
                                            <p:strVal val="#ppt_w"/>
                                          </p:val>
                                        </p:tav>
                                      </p:tavLst>
                                    </p:anim>
                                    <p:anim calcmode="lin" valueType="num">
                                      <p:cBhvr>
                                        <p:cTn id="10" dur="1500" fill="hold"/>
                                        <p:tgtEl>
                                          <p:spTgt spid="30"/>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30"/>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30"/>
                                        </p:tgtEl>
                                      </p:cBhvr>
                                    </p:animEffect>
                                  </p:childTnLst>
                                </p:cTn>
                              </p:par>
                              <p:par>
                                <p:cTn id="15" presetID="25" presetClass="entr" presetSubtype="0" fill="hold" nodeType="withEffect">
                                  <p:stCondLst>
                                    <p:cond delay="250"/>
                                  </p:stCondLst>
                                  <p:childTnLst>
                                    <p:set>
                                      <p:cBhvr>
                                        <p:cTn id="16" dur="1" fill="hold">
                                          <p:stCondLst>
                                            <p:cond delay="0"/>
                                          </p:stCondLst>
                                        </p:cTn>
                                        <p:tgtEl>
                                          <p:spTgt spid="27"/>
                                        </p:tgtEl>
                                        <p:attrNameLst>
                                          <p:attrName>style.visibility</p:attrName>
                                        </p:attrNameLst>
                                      </p:cBhvr>
                                      <p:to>
                                        <p:strVal val="visible"/>
                                      </p:to>
                                    </p:set>
                                    <p:anim calcmode="lin" valueType="num">
                                      <p:cBhvr>
                                        <p:cTn id="17" dur="75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8" dur="75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9" dur="750" accel="50000" fill="hold">
                                          <p:stCondLst>
                                            <p:cond delay="750"/>
                                          </p:stCondLst>
                                        </p:cTn>
                                        <p:tgtEl>
                                          <p:spTgt spid="27"/>
                                        </p:tgtEl>
                                        <p:attrNameLst>
                                          <p:attrName>ppt_w</p:attrName>
                                        </p:attrNameLst>
                                      </p:cBhvr>
                                      <p:tavLst>
                                        <p:tav tm="0">
                                          <p:val>
                                            <p:strVal val="#ppt_w*.05"/>
                                          </p:val>
                                        </p:tav>
                                        <p:tav tm="100000">
                                          <p:val>
                                            <p:strVal val="#ppt_w"/>
                                          </p:val>
                                        </p:tav>
                                      </p:tavLst>
                                    </p:anim>
                                    <p:anim calcmode="lin" valueType="num">
                                      <p:cBhvr>
                                        <p:cTn id="20" dur="1500" fill="hold"/>
                                        <p:tgtEl>
                                          <p:spTgt spid="27"/>
                                        </p:tgtEl>
                                        <p:attrNameLst>
                                          <p:attrName>ppt_h</p:attrName>
                                        </p:attrNameLst>
                                      </p:cBhvr>
                                      <p:tavLst>
                                        <p:tav tm="0">
                                          <p:val>
                                            <p:strVal val="#ppt_h"/>
                                          </p:val>
                                        </p:tav>
                                        <p:tav tm="100000">
                                          <p:val>
                                            <p:strVal val="#ppt_h"/>
                                          </p:val>
                                        </p:tav>
                                      </p:tavLst>
                                    </p:anim>
                                    <p:anim calcmode="lin" valueType="num">
                                      <p:cBhvr>
                                        <p:cTn id="21" dur="75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22" dur="75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23" dur="750" accel="50000" fill="hold">
                                          <p:stCondLst>
                                            <p:cond delay="750"/>
                                          </p:stCondLst>
                                        </p:cTn>
                                        <p:tgtEl>
                                          <p:spTgt spid="27"/>
                                        </p:tgtEl>
                                        <p:attrNameLst>
                                          <p:attrName>ppt_y</p:attrName>
                                        </p:attrNameLst>
                                      </p:cBhvr>
                                      <p:tavLst>
                                        <p:tav tm="0">
                                          <p:val>
                                            <p:strVal val="#ppt_y+.1"/>
                                          </p:val>
                                        </p:tav>
                                        <p:tav tm="100000">
                                          <p:val>
                                            <p:strVal val="#ppt_y"/>
                                          </p:val>
                                        </p:tav>
                                      </p:tavLst>
                                    </p:anim>
                                    <p:animEffect transition="in" filter="fade">
                                      <p:cBhvr>
                                        <p:cTn id="24" dur="1500" decel="50000">
                                          <p:stCondLst>
                                            <p:cond delay="0"/>
                                          </p:stCondLst>
                                        </p:cTn>
                                        <p:tgtEl>
                                          <p:spTgt spid="27"/>
                                        </p:tgtEl>
                                      </p:cBhvr>
                                    </p:animEffect>
                                  </p:childTnLst>
                                </p:cTn>
                              </p:par>
                              <p:par>
                                <p:cTn id="25" presetID="25" presetClass="entr" presetSubtype="0" fill="hold" nodeType="withEffect">
                                  <p:stCondLst>
                                    <p:cond delay="5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75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28" dur="75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29" dur="750" accel="50000" fill="hold">
                                          <p:stCondLst>
                                            <p:cond delay="750"/>
                                          </p:stCondLst>
                                        </p:cTn>
                                        <p:tgtEl>
                                          <p:spTgt spid="22"/>
                                        </p:tgtEl>
                                        <p:attrNameLst>
                                          <p:attrName>ppt_w</p:attrName>
                                        </p:attrNameLst>
                                      </p:cBhvr>
                                      <p:tavLst>
                                        <p:tav tm="0">
                                          <p:val>
                                            <p:strVal val="#ppt_w*.05"/>
                                          </p:val>
                                        </p:tav>
                                        <p:tav tm="100000">
                                          <p:val>
                                            <p:strVal val="#ppt_w"/>
                                          </p:val>
                                        </p:tav>
                                      </p:tavLst>
                                    </p:anim>
                                    <p:anim calcmode="lin" valueType="num">
                                      <p:cBhvr>
                                        <p:cTn id="30" dur="1500" fill="hold"/>
                                        <p:tgtEl>
                                          <p:spTgt spid="22"/>
                                        </p:tgtEl>
                                        <p:attrNameLst>
                                          <p:attrName>ppt_h</p:attrName>
                                        </p:attrNameLst>
                                      </p:cBhvr>
                                      <p:tavLst>
                                        <p:tav tm="0">
                                          <p:val>
                                            <p:strVal val="#ppt_h"/>
                                          </p:val>
                                        </p:tav>
                                        <p:tav tm="100000">
                                          <p:val>
                                            <p:strVal val="#ppt_h"/>
                                          </p:val>
                                        </p:tav>
                                      </p:tavLst>
                                    </p:anim>
                                    <p:anim calcmode="lin" valueType="num">
                                      <p:cBhvr>
                                        <p:cTn id="31" dur="75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32" dur="75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33" dur="750" accel="50000" fill="hold">
                                          <p:stCondLst>
                                            <p:cond delay="750"/>
                                          </p:stCondLst>
                                        </p:cTn>
                                        <p:tgtEl>
                                          <p:spTgt spid="22"/>
                                        </p:tgtEl>
                                        <p:attrNameLst>
                                          <p:attrName>ppt_y</p:attrName>
                                        </p:attrNameLst>
                                      </p:cBhvr>
                                      <p:tavLst>
                                        <p:tav tm="0">
                                          <p:val>
                                            <p:strVal val="#ppt_y+.1"/>
                                          </p:val>
                                        </p:tav>
                                        <p:tav tm="100000">
                                          <p:val>
                                            <p:strVal val="#ppt_y"/>
                                          </p:val>
                                        </p:tav>
                                      </p:tavLst>
                                    </p:anim>
                                    <p:animEffect transition="in" filter="fade">
                                      <p:cBhvr>
                                        <p:cTn id="34" dur="1500" decel="50000">
                                          <p:stCondLst>
                                            <p:cond delay="0"/>
                                          </p:stCondLst>
                                        </p:cTn>
                                        <p:tgtEl>
                                          <p:spTgt spid="22"/>
                                        </p:tgtEl>
                                      </p:cBhvr>
                                    </p:animEffect>
                                  </p:childTnLst>
                                </p:cTn>
                              </p:par>
                              <p:par>
                                <p:cTn id="35" presetID="25" presetClass="entr" presetSubtype="0" fill="hold" nodeType="withEffect">
                                  <p:stCondLst>
                                    <p:cond delay="7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75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8" dur="75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9" dur="750" accel="50000" fill="hold">
                                          <p:stCondLst>
                                            <p:cond delay="750"/>
                                          </p:stCondLst>
                                        </p:cTn>
                                        <p:tgtEl>
                                          <p:spTgt spid="12"/>
                                        </p:tgtEl>
                                        <p:attrNameLst>
                                          <p:attrName>ppt_w</p:attrName>
                                        </p:attrNameLst>
                                      </p:cBhvr>
                                      <p:tavLst>
                                        <p:tav tm="0">
                                          <p:val>
                                            <p:strVal val="#ppt_w*.05"/>
                                          </p:val>
                                        </p:tav>
                                        <p:tav tm="100000">
                                          <p:val>
                                            <p:strVal val="#ppt_w"/>
                                          </p:val>
                                        </p:tav>
                                      </p:tavLst>
                                    </p:anim>
                                    <p:anim calcmode="lin" valueType="num">
                                      <p:cBhvr>
                                        <p:cTn id="40" dur="1500" fill="hold"/>
                                        <p:tgtEl>
                                          <p:spTgt spid="12"/>
                                        </p:tgtEl>
                                        <p:attrNameLst>
                                          <p:attrName>ppt_h</p:attrName>
                                        </p:attrNameLst>
                                      </p:cBhvr>
                                      <p:tavLst>
                                        <p:tav tm="0">
                                          <p:val>
                                            <p:strVal val="#ppt_h"/>
                                          </p:val>
                                        </p:tav>
                                        <p:tav tm="100000">
                                          <p:val>
                                            <p:strVal val="#ppt_h"/>
                                          </p:val>
                                        </p:tav>
                                      </p:tavLst>
                                    </p:anim>
                                    <p:anim calcmode="lin" valueType="num">
                                      <p:cBhvr>
                                        <p:cTn id="41" dur="75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2" dur="75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3" dur="750" accel="50000" fill="hold">
                                          <p:stCondLst>
                                            <p:cond delay="750"/>
                                          </p:stCondLst>
                                        </p:cTn>
                                        <p:tgtEl>
                                          <p:spTgt spid="12"/>
                                        </p:tgtEl>
                                        <p:attrNameLst>
                                          <p:attrName>ppt_y</p:attrName>
                                        </p:attrNameLst>
                                      </p:cBhvr>
                                      <p:tavLst>
                                        <p:tav tm="0">
                                          <p:val>
                                            <p:strVal val="#ppt_y+.1"/>
                                          </p:val>
                                        </p:tav>
                                        <p:tav tm="100000">
                                          <p:val>
                                            <p:strVal val="#ppt_y"/>
                                          </p:val>
                                        </p:tav>
                                      </p:tavLst>
                                    </p:anim>
                                    <p:animEffect transition="in" filter="fade">
                                      <p:cBhvr>
                                        <p:cTn id="44" dur="1500" decel="50000">
                                          <p:stCondLst>
                                            <p:cond delay="0"/>
                                          </p:stCondLst>
                                        </p:cTn>
                                        <p:tgtEl>
                                          <p:spTgt spid="12"/>
                                        </p:tgtEl>
                                      </p:cBhvr>
                                    </p:animEffect>
                                  </p:childTnLst>
                                </p:cTn>
                              </p:par>
                              <p:par>
                                <p:cTn id="45" presetID="25" presetClass="entr" presetSubtype="0" fill="hold" nodeType="withEffect">
                                  <p:stCondLst>
                                    <p:cond delay="1000"/>
                                  </p:stCondLst>
                                  <p:childTnLst>
                                    <p:set>
                                      <p:cBhvr>
                                        <p:cTn id="46" dur="1" fill="hold">
                                          <p:stCondLst>
                                            <p:cond delay="0"/>
                                          </p:stCondLst>
                                        </p:cTn>
                                        <p:tgtEl>
                                          <p:spTgt spid="7"/>
                                        </p:tgtEl>
                                        <p:attrNameLst>
                                          <p:attrName>style.visibility</p:attrName>
                                        </p:attrNameLst>
                                      </p:cBhvr>
                                      <p:to>
                                        <p:strVal val="visible"/>
                                      </p:to>
                                    </p:set>
                                    <p:anim calcmode="lin" valueType="num">
                                      <p:cBhvr>
                                        <p:cTn id="47" dur="75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8" dur="75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9" dur="750" accel="50000" fill="hold">
                                          <p:stCondLst>
                                            <p:cond delay="750"/>
                                          </p:stCondLst>
                                        </p:cTn>
                                        <p:tgtEl>
                                          <p:spTgt spid="7"/>
                                        </p:tgtEl>
                                        <p:attrNameLst>
                                          <p:attrName>ppt_w</p:attrName>
                                        </p:attrNameLst>
                                      </p:cBhvr>
                                      <p:tavLst>
                                        <p:tav tm="0">
                                          <p:val>
                                            <p:strVal val="#ppt_w*.05"/>
                                          </p:val>
                                        </p:tav>
                                        <p:tav tm="100000">
                                          <p:val>
                                            <p:strVal val="#ppt_w"/>
                                          </p:val>
                                        </p:tav>
                                      </p:tavLst>
                                    </p:anim>
                                    <p:anim calcmode="lin" valueType="num">
                                      <p:cBhvr>
                                        <p:cTn id="50" dur="1500" fill="hold"/>
                                        <p:tgtEl>
                                          <p:spTgt spid="7"/>
                                        </p:tgtEl>
                                        <p:attrNameLst>
                                          <p:attrName>ppt_h</p:attrName>
                                        </p:attrNameLst>
                                      </p:cBhvr>
                                      <p:tavLst>
                                        <p:tav tm="0">
                                          <p:val>
                                            <p:strVal val="#ppt_h"/>
                                          </p:val>
                                        </p:tav>
                                        <p:tav tm="100000">
                                          <p:val>
                                            <p:strVal val="#ppt_h"/>
                                          </p:val>
                                        </p:tav>
                                      </p:tavLst>
                                    </p:anim>
                                    <p:anim calcmode="lin" valueType="num">
                                      <p:cBhvr>
                                        <p:cTn id="51" dur="75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2" dur="75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3" dur="750" accel="50000" fill="hold">
                                          <p:stCondLst>
                                            <p:cond delay="750"/>
                                          </p:stCondLst>
                                        </p:cTn>
                                        <p:tgtEl>
                                          <p:spTgt spid="7"/>
                                        </p:tgtEl>
                                        <p:attrNameLst>
                                          <p:attrName>ppt_y</p:attrName>
                                        </p:attrNameLst>
                                      </p:cBhvr>
                                      <p:tavLst>
                                        <p:tav tm="0">
                                          <p:val>
                                            <p:strVal val="#ppt_y+.1"/>
                                          </p:val>
                                        </p:tav>
                                        <p:tav tm="100000">
                                          <p:val>
                                            <p:strVal val="#ppt_y"/>
                                          </p:val>
                                        </p:tav>
                                      </p:tavLst>
                                    </p:anim>
                                    <p:animEffect transition="in" filter="fade">
                                      <p:cBhvr>
                                        <p:cTn id="54" dur="1500" decel="50000">
                                          <p:stCondLst>
                                            <p:cond delay="0"/>
                                          </p:stCondLst>
                                        </p:cTn>
                                        <p:tgtEl>
                                          <p:spTgt spid="7"/>
                                        </p:tgtEl>
                                      </p:cBhvr>
                                    </p:animEffect>
                                  </p:childTnLst>
                                </p:cTn>
                              </p:par>
                              <p:par>
                                <p:cTn id="55" presetID="25" presetClass="entr" presetSubtype="0" fill="hold" nodeType="withEffect">
                                  <p:stCondLst>
                                    <p:cond delay="1250"/>
                                  </p:stCondLst>
                                  <p:childTnLst>
                                    <p:set>
                                      <p:cBhvr>
                                        <p:cTn id="56" dur="1" fill="hold">
                                          <p:stCondLst>
                                            <p:cond delay="0"/>
                                          </p:stCondLst>
                                        </p:cTn>
                                        <p:tgtEl>
                                          <p:spTgt spid="17"/>
                                        </p:tgtEl>
                                        <p:attrNameLst>
                                          <p:attrName>style.visibility</p:attrName>
                                        </p:attrNameLst>
                                      </p:cBhvr>
                                      <p:to>
                                        <p:strVal val="visible"/>
                                      </p:to>
                                    </p:set>
                                    <p:anim calcmode="lin" valueType="num">
                                      <p:cBhvr>
                                        <p:cTn id="57" dur="75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58" dur="75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59" dur="750" accel="50000" fill="hold">
                                          <p:stCondLst>
                                            <p:cond delay="750"/>
                                          </p:stCondLst>
                                        </p:cTn>
                                        <p:tgtEl>
                                          <p:spTgt spid="17"/>
                                        </p:tgtEl>
                                        <p:attrNameLst>
                                          <p:attrName>ppt_w</p:attrName>
                                        </p:attrNameLst>
                                      </p:cBhvr>
                                      <p:tavLst>
                                        <p:tav tm="0">
                                          <p:val>
                                            <p:strVal val="#ppt_w*.05"/>
                                          </p:val>
                                        </p:tav>
                                        <p:tav tm="100000">
                                          <p:val>
                                            <p:strVal val="#ppt_w"/>
                                          </p:val>
                                        </p:tav>
                                      </p:tavLst>
                                    </p:anim>
                                    <p:anim calcmode="lin" valueType="num">
                                      <p:cBhvr>
                                        <p:cTn id="60" dur="1500" fill="hold"/>
                                        <p:tgtEl>
                                          <p:spTgt spid="17"/>
                                        </p:tgtEl>
                                        <p:attrNameLst>
                                          <p:attrName>ppt_h</p:attrName>
                                        </p:attrNameLst>
                                      </p:cBhvr>
                                      <p:tavLst>
                                        <p:tav tm="0">
                                          <p:val>
                                            <p:strVal val="#ppt_h"/>
                                          </p:val>
                                        </p:tav>
                                        <p:tav tm="100000">
                                          <p:val>
                                            <p:strVal val="#ppt_h"/>
                                          </p:val>
                                        </p:tav>
                                      </p:tavLst>
                                    </p:anim>
                                    <p:anim calcmode="lin" valueType="num">
                                      <p:cBhvr>
                                        <p:cTn id="61" dur="75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2" dur="75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3" dur="750" accel="50000" fill="hold">
                                          <p:stCondLst>
                                            <p:cond delay="750"/>
                                          </p:stCondLst>
                                        </p:cTn>
                                        <p:tgtEl>
                                          <p:spTgt spid="17"/>
                                        </p:tgtEl>
                                        <p:attrNameLst>
                                          <p:attrName>ppt_y</p:attrName>
                                        </p:attrNameLst>
                                      </p:cBhvr>
                                      <p:tavLst>
                                        <p:tav tm="0">
                                          <p:val>
                                            <p:strVal val="#ppt_y+.1"/>
                                          </p:val>
                                        </p:tav>
                                        <p:tav tm="100000">
                                          <p:val>
                                            <p:strVal val="#ppt_y"/>
                                          </p:val>
                                        </p:tav>
                                      </p:tavLst>
                                    </p:anim>
                                    <p:animEffect transition="in" filter="fade">
                                      <p:cBhvr>
                                        <p:cTn id="64" dur="1500" decel="50000">
                                          <p:stCondLst>
                                            <p:cond delay="0"/>
                                          </p:stCondLst>
                                        </p:cTn>
                                        <p:tgtEl>
                                          <p:spTgt spid="17"/>
                                        </p:tgtEl>
                                      </p:cBhvr>
                                    </p:animEffect>
                                  </p:childTnLst>
                                </p:cTn>
                              </p:par>
                              <p:par>
                                <p:cTn id="65" presetID="25" presetClass="entr" presetSubtype="0" fill="hold" nodeType="withEffect">
                                  <p:stCondLst>
                                    <p:cond delay="1500"/>
                                  </p:stCondLst>
                                  <p:childTnLst>
                                    <p:set>
                                      <p:cBhvr>
                                        <p:cTn id="66" dur="1" fill="hold">
                                          <p:stCondLst>
                                            <p:cond delay="0"/>
                                          </p:stCondLst>
                                        </p:cTn>
                                        <p:tgtEl>
                                          <p:spTgt spid="2"/>
                                        </p:tgtEl>
                                        <p:attrNameLst>
                                          <p:attrName>style.visibility</p:attrName>
                                        </p:attrNameLst>
                                      </p:cBhvr>
                                      <p:to>
                                        <p:strVal val="visible"/>
                                      </p:to>
                                    </p:set>
                                    <p:anim calcmode="lin" valueType="num">
                                      <p:cBhvr>
                                        <p:cTn id="67" dur="75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68" dur="75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69" dur="750" accel="50000" fill="hold">
                                          <p:stCondLst>
                                            <p:cond delay="750"/>
                                          </p:stCondLst>
                                        </p:cTn>
                                        <p:tgtEl>
                                          <p:spTgt spid="2"/>
                                        </p:tgtEl>
                                        <p:attrNameLst>
                                          <p:attrName>ppt_w</p:attrName>
                                        </p:attrNameLst>
                                      </p:cBhvr>
                                      <p:tavLst>
                                        <p:tav tm="0">
                                          <p:val>
                                            <p:strVal val="#ppt_w*.05"/>
                                          </p:val>
                                        </p:tav>
                                        <p:tav tm="100000">
                                          <p:val>
                                            <p:strVal val="#ppt_w"/>
                                          </p:val>
                                        </p:tav>
                                      </p:tavLst>
                                    </p:anim>
                                    <p:anim calcmode="lin" valueType="num">
                                      <p:cBhvr>
                                        <p:cTn id="70" dur="1500" fill="hold"/>
                                        <p:tgtEl>
                                          <p:spTgt spid="2"/>
                                        </p:tgtEl>
                                        <p:attrNameLst>
                                          <p:attrName>ppt_h</p:attrName>
                                        </p:attrNameLst>
                                      </p:cBhvr>
                                      <p:tavLst>
                                        <p:tav tm="0">
                                          <p:val>
                                            <p:strVal val="#ppt_h"/>
                                          </p:val>
                                        </p:tav>
                                        <p:tav tm="100000">
                                          <p:val>
                                            <p:strVal val="#ppt_h"/>
                                          </p:val>
                                        </p:tav>
                                      </p:tavLst>
                                    </p:anim>
                                    <p:anim calcmode="lin" valueType="num">
                                      <p:cBhvr>
                                        <p:cTn id="71" dur="75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72" dur="75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73" dur="750" accel="50000" fill="hold">
                                          <p:stCondLst>
                                            <p:cond delay="750"/>
                                          </p:stCondLst>
                                        </p:cTn>
                                        <p:tgtEl>
                                          <p:spTgt spid="2"/>
                                        </p:tgtEl>
                                        <p:attrNameLst>
                                          <p:attrName>ppt_y</p:attrName>
                                        </p:attrNameLst>
                                      </p:cBhvr>
                                      <p:tavLst>
                                        <p:tav tm="0">
                                          <p:val>
                                            <p:strVal val="#ppt_y+.1"/>
                                          </p:val>
                                        </p:tav>
                                        <p:tav tm="100000">
                                          <p:val>
                                            <p:strVal val="#ppt_y"/>
                                          </p:val>
                                        </p:tav>
                                      </p:tavLst>
                                    </p:anim>
                                    <p:animEffect transition="in" filter="fade">
                                      <p:cBhvr>
                                        <p:cTn id="74" dur="1500" decel="50000">
                                          <p:stCondLst>
                                            <p:cond delay="0"/>
                                          </p:stCondLst>
                                        </p:cTn>
                                        <p:tgtEl>
                                          <p:spTgt spid="2"/>
                                        </p:tgtEl>
                                      </p:cBhvr>
                                    </p:animEffect>
                                  </p:childTnLst>
                                </p:cTn>
                              </p:par>
                              <p:par>
                                <p:cTn id="75" presetID="25" presetClass="entr" presetSubtype="0" fill="hold" nodeType="withEffect">
                                  <p:stCondLst>
                                    <p:cond delay="1750"/>
                                  </p:stCondLst>
                                  <p:childTnLst>
                                    <p:set>
                                      <p:cBhvr>
                                        <p:cTn id="76" dur="1" fill="hold">
                                          <p:stCondLst>
                                            <p:cond delay="0"/>
                                          </p:stCondLst>
                                        </p:cTn>
                                        <p:tgtEl>
                                          <p:spTgt spid="39"/>
                                        </p:tgtEl>
                                        <p:attrNameLst>
                                          <p:attrName>style.visibility</p:attrName>
                                        </p:attrNameLst>
                                      </p:cBhvr>
                                      <p:to>
                                        <p:strVal val="visible"/>
                                      </p:to>
                                    </p:set>
                                    <p:anim calcmode="lin" valueType="num">
                                      <p:cBhvr>
                                        <p:cTn id="77" dur="75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78" dur="75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79" dur="750" accel="50000" fill="hold">
                                          <p:stCondLst>
                                            <p:cond delay="750"/>
                                          </p:stCondLst>
                                        </p:cTn>
                                        <p:tgtEl>
                                          <p:spTgt spid="39"/>
                                        </p:tgtEl>
                                        <p:attrNameLst>
                                          <p:attrName>ppt_w</p:attrName>
                                        </p:attrNameLst>
                                      </p:cBhvr>
                                      <p:tavLst>
                                        <p:tav tm="0">
                                          <p:val>
                                            <p:strVal val="#ppt_w*.05"/>
                                          </p:val>
                                        </p:tav>
                                        <p:tav tm="100000">
                                          <p:val>
                                            <p:strVal val="#ppt_w"/>
                                          </p:val>
                                        </p:tav>
                                      </p:tavLst>
                                    </p:anim>
                                    <p:anim calcmode="lin" valueType="num">
                                      <p:cBhvr>
                                        <p:cTn id="80" dur="1500" fill="hold"/>
                                        <p:tgtEl>
                                          <p:spTgt spid="39"/>
                                        </p:tgtEl>
                                        <p:attrNameLst>
                                          <p:attrName>ppt_h</p:attrName>
                                        </p:attrNameLst>
                                      </p:cBhvr>
                                      <p:tavLst>
                                        <p:tav tm="0">
                                          <p:val>
                                            <p:strVal val="#ppt_h"/>
                                          </p:val>
                                        </p:tav>
                                        <p:tav tm="100000">
                                          <p:val>
                                            <p:strVal val="#ppt_h"/>
                                          </p:val>
                                        </p:tav>
                                      </p:tavLst>
                                    </p:anim>
                                    <p:anim calcmode="lin" valueType="num">
                                      <p:cBhvr>
                                        <p:cTn id="81" dur="75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82" dur="75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83" dur="750" accel="50000" fill="hold">
                                          <p:stCondLst>
                                            <p:cond delay="750"/>
                                          </p:stCondLst>
                                        </p:cTn>
                                        <p:tgtEl>
                                          <p:spTgt spid="39"/>
                                        </p:tgtEl>
                                        <p:attrNameLst>
                                          <p:attrName>ppt_y</p:attrName>
                                        </p:attrNameLst>
                                      </p:cBhvr>
                                      <p:tavLst>
                                        <p:tav tm="0">
                                          <p:val>
                                            <p:strVal val="#ppt_y+.1"/>
                                          </p:val>
                                        </p:tav>
                                        <p:tav tm="100000">
                                          <p:val>
                                            <p:strVal val="#ppt_y"/>
                                          </p:val>
                                        </p:tav>
                                      </p:tavLst>
                                    </p:anim>
                                    <p:animEffect transition="in" filter="fade">
                                      <p:cBhvr>
                                        <p:cTn id="84" dur="1500" decel="50000">
                                          <p:stCondLst>
                                            <p:cond delay="0"/>
                                          </p:stCondLst>
                                        </p:cTn>
                                        <p:tgtEl>
                                          <p:spTgt spid="39"/>
                                        </p:tgtEl>
                                      </p:cBhvr>
                                    </p:animEffect>
                                  </p:childTnLst>
                                </p:cTn>
                              </p:par>
                            </p:childTnLst>
                          </p:cTn>
                        </p:par>
                        <p:par>
                          <p:cTn id="85" fill="hold">
                            <p:stCondLst>
                              <p:cond delay="3250"/>
                            </p:stCondLst>
                            <p:childTnLst>
                              <p:par>
                                <p:cTn id="86" presetID="2" presetClass="entr" presetSubtype="2" fill="hold" nodeType="after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additive="base">
                                        <p:cTn id="88" dur="500" fill="hold"/>
                                        <p:tgtEl>
                                          <p:spTgt spid="61"/>
                                        </p:tgtEl>
                                        <p:attrNameLst>
                                          <p:attrName>ppt_x</p:attrName>
                                        </p:attrNameLst>
                                      </p:cBhvr>
                                      <p:tavLst>
                                        <p:tav tm="0">
                                          <p:val>
                                            <p:strVal val="1+#ppt_w/2"/>
                                          </p:val>
                                        </p:tav>
                                        <p:tav tm="100000">
                                          <p:val>
                                            <p:strVal val="#ppt_x"/>
                                          </p:val>
                                        </p:tav>
                                      </p:tavLst>
                                    </p:anim>
                                    <p:anim calcmode="lin" valueType="num">
                                      <p:cBhvr additive="base">
                                        <p:cTn id="89" dur="500" fill="hold"/>
                                        <p:tgtEl>
                                          <p:spTgt spid="61"/>
                                        </p:tgtEl>
                                        <p:attrNameLst>
                                          <p:attrName>ppt_y</p:attrName>
                                        </p:attrNameLst>
                                      </p:cBhvr>
                                      <p:tavLst>
                                        <p:tav tm="0">
                                          <p:val>
                                            <p:strVal val="#ppt_y"/>
                                          </p:val>
                                        </p:tav>
                                        <p:tav tm="100000">
                                          <p:val>
                                            <p:strVal val="#ppt_y"/>
                                          </p:val>
                                        </p:tav>
                                      </p:tavLst>
                                    </p:anim>
                                  </p:childTnLst>
                                </p:cTn>
                              </p:par>
                            </p:childTnLst>
                          </p:cTn>
                        </p:par>
                        <p:par>
                          <p:cTn id="90" fill="hold">
                            <p:stCondLst>
                              <p:cond delay="3750"/>
                            </p:stCondLst>
                            <p:childTnLst>
                              <p:par>
                                <p:cTn id="91" presetID="52" presetClass="entr" presetSubtype="0" fill="hold" grpId="0" nodeType="afterEffect">
                                  <p:stCondLst>
                                    <p:cond delay="0"/>
                                  </p:stCondLst>
                                  <p:childTnLst>
                                    <p:set>
                                      <p:cBhvr>
                                        <p:cTn id="92" dur="1" fill="hold">
                                          <p:stCondLst>
                                            <p:cond delay="0"/>
                                          </p:stCondLst>
                                        </p:cTn>
                                        <p:tgtEl>
                                          <p:spTgt spid="55"/>
                                        </p:tgtEl>
                                        <p:attrNameLst>
                                          <p:attrName>style.visibility</p:attrName>
                                        </p:attrNameLst>
                                      </p:cBhvr>
                                      <p:to>
                                        <p:strVal val="visible"/>
                                      </p:to>
                                    </p:set>
                                    <p:animScale>
                                      <p:cBhvr>
                                        <p:cTn id="93"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4" dur="1000" decel="50000" fill="hold">
                                          <p:stCondLst>
                                            <p:cond delay="0"/>
                                          </p:stCondLst>
                                        </p:cTn>
                                        <p:tgtEl>
                                          <p:spTgt spid="55"/>
                                        </p:tgtEl>
                                        <p:attrNameLst>
                                          <p:attrName>ppt_x</p:attrName>
                                          <p:attrName>ppt_y</p:attrName>
                                        </p:attrNameLst>
                                      </p:cBhvr>
                                    </p:animMotion>
                                    <p:animEffect transition="in" filter="fade">
                                      <p:cBhvr>
                                        <p:cTn id="95" dur="1000"/>
                                        <p:tgtEl>
                                          <p:spTgt spid="55"/>
                                        </p:tgtEl>
                                      </p:cBhvr>
                                    </p:animEffect>
                                  </p:childTnLst>
                                </p:cTn>
                              </p:par>
                            </p:childTnLst>
                          </p:cTn>
                        </p:par>
                        <p:par>
                          <p:cTn id="96" fill="hold">
                            <p:stCondLst>
                              <p:cond delay="4750"/>
                            </p:stCondLst>
                            <p:childTnLst>
                              <p:par>
                                <p:cTn id="97" presetID="42" presetClass="entr" presetSubtype="0" fill="hold" grpId="0" nodeType="afterEffect">
                                  <p:stCondLst>
                                    <p:cond delay="0"/>
                                  </p:stCondLst>
                                  <p:childTnLst>
                                    <p:set>
                                      <p:cBhvr>
                                        <p:cTn id="98" dur="1" fill="hold">
                                          <p:stCondLst>
                                            <p:cond delay="0"/>
                                          </p:stCondLst>
                                        </p:cTn>
                                        <p:tgtEl>
                                          <p:spTgt spid="60"/>
                                        </p:tgtEl>
                                        <p:attrNameLst>
                                          <p:attrName>style.visibility</p:attrName>
                                        </p:attrNameLst>
                                      </p:cBhvr>
                                      <p:to>
                                        <p:strVal val="visible"/>
                                      </p:to>
                                    </p:set>
                                    <p:animEffect transition="in" filter="fade">
                                      <p:cBhvr>
                                        <p:cTn id="99" dur="1000"/>
                                        <p:tgtEl>
                                          <p:spTgt spid="60"/>
                                        </p:tgtEl>
                                      </p:cBhvr>
                                    </p:animEffect>
                                    <p:anim calcmode="lin" valueType="num">
                                      <p:cBhvr>
                                        <p:cTn id="100" dur="1000" fill="hold"/>
                                        <p:tgtEl>
                                          <p:spTgt spid="60"/>
                                        </p:tgtEl>
                                        <p:attrNameLst>
                                          <p:attrName>ppt_x</p:attrName>
                                        </p:attrNameLst>
                                      </p:cBhvr>
                                      <p:tavLst>
                                        <p:tav tm="0">
                                          <p:val>
                                            <p:strVal val="#ppt_x"/>
                                          </p:val>
                                        </p:tav>
                                        <p:tav tm="100000">
                                          <p:val>
                                            <p:strVal val="#ppt_x"/>
                                          </p:val>
                                        </p:tav>
                                      </p:tavLst>
                                    </p:anim>
                                    <p:anim calcmode="lin" valueType="num">
                                      <p:cBhvr>
                                        <p:cTn id="101"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6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43" name="组合 42"/>
          <p:cNvGrpSpPr/>
          <p:nvPr/>
        </p:nvGrpSpPr>
        <p:grpSpPr>
          <a:xfrm>
            <a:off x="-559319" y="835223"/>
            <a:ext cx="1218695" cy="2119865"/>
            <a:chOff x="-268596" y="2347215"/>
            <a:chExt cx="1218695" cy="2119865"/>
          </a:xfrm>
        </p:grpSpPr>
        <p:grpSp>
          <p:nvGrpSpPr>
            <p:cNvPr id="44" name="组合 43"/>
            <p:cNvGrpSpPr/>
            <p:nvPr/>
          </p:nvGrpSpPr>
          <p:grpSpPr>
            <a:xfrm>
              <a:off x="770183" y="2347215"/>
              <a:ext cx="179916" cy="1100108"/>
              <a:chOff x="4524245" y="3111810"/>
              <a:chExt cx="134937" cy="825081"/>
            </a:xfrm>
          </p:grpSpPr>
          <p:cxnSp>
            <p:nvCxnSpPr>
              <p:cNvPr id="48" name="直接连接符 47"/>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268596" y="3266751"/>
              <a:ext cx="1107996"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1D6FA9"/>
                  </a:solidFill>
                  <a:effectLst/>
                  <a:uLnTx/>
                  <a:uFillTx/>
                  <a:latin typeface="Calibri" panose="020F0502020204030204" pitchFamily="34" charset="0"/>
                  <a:ea typeface="微软雅黑" panose="020B0503020204020204" pitchFamily="34" charset="-122"/>
                  <a:cs typeface="Arial" panose="020B0604020202020204" pitchFamily="34" charset="0"/>
                </a:rPr>
                <a:t>“</a:t>
              </a:r>
              <a:endParaRPr kumimoji="0" lang="en-US" altLang="zh-CN" sz="7200" b="0" i="0" u="none" strike="noStrike" kern="1200" cap="none" spc="0" normalizeH="0" baseline="0" noProof="0" dirty="0">
                <a:ln>
                  <a:noFill/>
                </a:ln>
                <a:solidFill>
                  <a:srgbClr val="1D6FA9"/>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474596" y="2523579"/>
            <a:ext cx="1107996" cy="2119865"/>
            <a:chOff x="3869778" y="2347215"/>
            <a:chExt cx="1107996" cy="2119865"/>
          </a:xfrm>
        </p:grpSpPr>
        <p:grpSp>
          <p:nvGrpSpPr>
            <p:cNvPr id="61" name="组合 60"/>
            <p:cNvGrpSpPr/>
            <p:nvPr/>
          </p:nvGrpSpPr>
          <p:grpSpPr>
            <a:xfrm>
              <a:off x="4515267" y="2347215"/>
              <a:ext cx="179916" cy="1100108"/>
              <a:chOff x="4524245" y="3111810"/>
              <a:chExt cx="134937" cy="825081"/>
            </a:xfrm>
          </p:grpSpPr>
          <p:cxnSp>
            <p:nvCxnSpPr>
              <p:cNvPr id="65" name="直接连接符 64"/>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4" name="矩形 63"/>
            <p:cNvSpPr/>
            <p:nvPr/>
          </p:nvSpPr>
          <p:spPr>
            <a:xfrm>
              <a:off x="3869778" y="3266751"/>
              <a:ext cx="1107996"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89C145"/>
                  </a:solidFill>
                  <a:effectLst/>
                  <a:uLnTx/>
                  <a:uFillTx/>
                  <a:latin typeface="Calibri" panose="020F0502020204030204" pitchFamily="34" charset="0"/>
                  <a:ea typeface="微软雅黑" panose="020B0503020204020204" pitchFamily="34" charset="-122"/>
                  <a:cs typeface="Arial" panose="020B0604020202020204" pitchFamily="34" charset="0"/>
                </a:rPr>
                <a:t>“</a:t>
              </a:r>
              <a:endParaRPr kumimoji="0" lang="en-US" altLang="zh-CN" sz="7200" b="0" i="0" u="none" strike="noStrike" kern="1200" cap="none" spc="0" normalizeH="0" baseline="0" noProof="0" dirty="0">
                <a:ln>
                  <a:noFill/>
                </a:ln>
                <a:solidFill>
                  <a:srgbClr val="89C145"/>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68" name="组合 67"/>
          <p:cNvGrpSpPr/>
          <p:nvPr/>
        </p:nvGrpSpPr>
        <p:grpSpPr>
          <a:xfrm>
            <a:off x="-452049" y="4218550"/>
            <a:ext cx="1107996" cy="2119865"/>
            <a:chOff x="7614862" y="2347215"/>
            <a:chExt cx="1107996" cy="2119865"/>
          </a:xfrm>
        </p:grpSpPr>
        <p:grpSp>
          <p:nvGrpSpPr>
            <p:cNvPr id="69" name="组合 68"/>
            <p:cNvGrpSpPr/>
            <p:nvPr/>
          </p:nvGrpSpPr>
          <p:grpSpPr>
            <a:xfrm>
              <a:off x="8260351" y="2347215"/>
              <a:ext cx="179916" cy="1100108"/>
              <a:chOff x="4524245" y="3111810"/>
              <a:chExt cx="134937" cy="825081"/>
            </a:xfrm>
          </p:grpSpPr>
          <p:cxnSp>
            <p:nvCxnSpPr>
              <p:cNvPr id="71" name="直接连接符 70"/>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0" name="矩形 69"/>
            <p:cNvSpPr/>
            <p:nvPr/>
          </p:nvSpPr>
          <p:spPr>
            <a:xfrm>
              <a:off x="7614862" y="3266751"/>
              <a:ext cx="1107996"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F29C15"/>
                  </a:solidFill>
                  <a:effectLst/>
                  <a:uLnTx/>
                  <a:uFillTx/>
                  <a:latin typeface="Calibri" panose="020F0502020204030204" pitchFamily="34" charset="0"/>
                  <a:ea typeface="微软雅黑" panose="020B0503020204020204" pitchFamily="34" charset="-122"/>
                  <a:cs typeface="Arial" panose="020B0604020202020204" pitchFamily="34" charset="0"/>
                </a:rPr>
                <a:t>“</a:t>
              </a:r>
              <a:endParaRPr kumimoji="0" lang="en-US" altLang="zh-CN" sz="7200" b="0" i="0" u="none" strike="noStrike" kern="1200" cap="none" spc="0" normalizeH="0" baseline="0" noProof="0" dirty="0">
                <a:ln>
                  <a:noFill/>
                </a:ln>
                <a:solidFill>
                  <a:srgbClr val="F29C15"/>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74" name="组合 73"/>
          <p:cNvGrpSpPr/>
          <p:nvPr/>
        </p:nvGrpSpPr>
        <p:grpSpPr>
          <a:xfrm>
            <a:off x="672568" y="1060966"/>
            <a:ext cx="1006013" cy="1025234"/>
            <a:chOff x="1113255" y="3451514"/>
            <a:chExt cx="1006013" cy="1025234"/>
          </a:xfrm>
        </p:grpSpPr>
        <p:sp>
          <p:nvSpPr>
            <p:cNvPr id="75"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1D6FA9"/>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6" name="文本框 75"/>
            <p:cNvSpPr txBox="1"/>
            <p:nvPr/>
          </p:nvSpPr>
          <p:spPr>
            <a:xfrm>
              <a:off x="1241162" y="3617440"/>
              <a:ext cx="699867" cy="646333"/>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01</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grpSp>
        <p:nvGrpSpPr>
          <p:cNvPr id="81" name="组合 80"/>
          <p:cNvGrpSpPr/>
          <p:nvPr/>
        </p:nvGrpSpPr>
        <p:grpSpPr>
          <a:xfrm>
            <a:off x="570257" y="2442471"/>
            <a:ext cx="1006013" cy="1025234"/>
            <a:chOff x="4858339" y="3441846"/>
            <a:chExt cx="1006013" cy="1025234"/>
          </a:xfrm>
        </p:grpSpPr>
        <p:sp>
          <p:nvSpPr>
            <p:cNvPr id="84"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89C14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1" name="文本框 90"/>
            <p:cNvSpPr txBox="1"/>
            <p:nvPr/>
          </p:nvSpPr>
          <p:spPr>
            <a:xfrm>
              <a:off x="5036577" y="3617441"/>
              <a:ext cx="649537" cy="646331"/>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02</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grpSp>
        <p:nvGrpSpPr>
          <p:cNvPr id="98" name="组合 97"/>
          <p:cNvGrpSpPr/>
          <p:nvPr/>
        </p:nvGrpSpPr>
        <p:grpSpPr>
          <a:xfrm>
            <a:off x="647401" y="3845409"/>
            <a:ext cx="1006013" cy="1025234"/>
            <a:chOff x="8603423" y="3441846"/>
            <a:chExt cx="1006013" cy="1025234"/>
          </a:xfrm>
        </p:grpSpPr>
        <p:sp>
          <p:nvSpPr>
            <p:cNvPr id="99"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29C1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0" name="文本框 99"/>
            <p:cNvSpPr txBox="1"/>
            <p:nvPr/>
          </p:nvSpPr>
          <p:spPr>
            <a:xfrm>
              <a:off x="8781660" y="3617440"/>
              <a:ext cx="649537" cy="646331"/>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03</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sp>
        <p:nvSpPr>
          <p:cNvPr id="2" name="文本框 1">
            <a:extLst>
              <a:ext uri="{FF2B5EF4-FFF2-40B4-BE49-F238E27FC236}">
                <a16:creationId xmlns:a16="http://schemas.microsoft.com/office/drawing/2014/main" id="{C440F1C7-1E25-921F-B5C8-94BA5D2CE8EC}"/>
              </a:ext>
            </a:extLst>
          </p:cNvPr>
          <p:cNvSpPr txBox="1"/>
          <p:nvPr/>
        </p:nvSpPr>
        <p:spPr>
          <a:xfrm>
            <a:off x="843000" y="236758"/>
            <a:ext cx="688992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cs"/>
              </a:rPr>
              <a:t>推理意识的十大表现</a:t>
            </a:r>
          </a:p>
        </p:txBody>
      </p:sp>
      <p:sp>
        <p:nvSpPr>
          <p:cNvPr id="4" name="文本框 3">
            <a:extLst>
              <a:ext uri="{FF2B5EF4-FFF2-40B4-BE49-F238E27FC236}">
                <a16:creationId xmlns:a16="http://schemas.microsoft.com/office/drawing/2014/main" id="{7789057A-1672-4EA0-C38F-E7E2A1672E55}"/>
              </a:ext>
            </a:extLst>
          </p:cNvPr>
          <p:cNvSpPr txBox="1"/>
          <p:nvPr/>
        </p:nvSpPr>
        <p:spPr>
          <a:xfrm>
            <a:off x="1795324" y="1472216"/>
            <a:ext cx="9382192" cy="461665"/>
          </a:xfrm>
          <a:prstGeom prst="rect">
            <a:avLst/>
          </a:prstGeom>
          <a:noFill/>
        </p:spPr>
        <p:txBody>
          <a:bodyPr wrap="square">
            <a:spAutoFit/>
          </a:bodyPr>
          <a:lstStyle/>
          <a:p>
            <a:r>
              <a:rPr lang="zh-CN" altLang="en-US" sz="2400" dirty="0"/>
              <a:t>关注数的概念、运算与关系的形成过程，了解其中的前因后果。</a:t>
            </a:r>
          </a:p>
        </p:txBody>
      </p:sp>
      <p:sp>
        <p:nvSpPr>
          <p:cNvPr id="6" name="文本框 5">
            <a:extLst>
              <a:ext uri="{FF2B5EF4-FFF2-40B4-BE49-F238E27FC236}">
                <a16:creationId xmlns:a16="http://schemas.microsoft.com/office/drawing/2014/main" id="{5BAAAFB3-D6E2-18FB-725C-29426A45E7B3}"/>
              </a:ext>
            </a:extLst>
          </p:cNvPr>
          <p:cNvSpPr txBox="1"/>
          <p:nvPr/>
        </p:nvSpPr>
        <p:spPr>
          <a:xfrm>
            <a:off x="1795324" y="2386535"/>
            <a:ext cx="9558790" cy="1137106"/>
          </a:xfrm>
          <a:prstGeom prst="rect">
            <a:avLst/>
          </a:prstGeom>
          <a:noFill/>
        </p:spPr>
        <p:txBody>
          <a:bodyPr wrap="square">
            <a:spAutoFit/>
          </a:bodyPr>
          <a:lstStyle/>
          <a:p>
            <a:pPr>
              <a:lnSpc>
                <a:spcPct val="150000"/>
              </a:lnSpc>
            </a:pPr>
            <a:r>
              <a:rPr lang="zh-CN" altLang="en-US" sz="2400" dirty="0"/>
              <a:t>能够依据一定的规则对数量、图形进行分类，知道部分与整体的关系。分类是形成概念的前提，也是推理的基础。</a:t>
            </a:r>
          </a:p>
        </p:txBody>
      </p:sp>
      <p:sp>
        <p:nvSpPr>
          <p:cNvPr id="8" name="文本框 7">
            <a:extLst>
              <a:ext uri="{FF2B5EF4-FFF2-40B4-BE49-F238E27FC236}">
                <a16:creationId xmlns:a16="http://schemas.microsoft.com/office/drawing/2014/main" id="{4E0837CA-DE9C-9F01-25EB-40ABEECC8424}"/>
              </a:ext>
            </a:extLst>
          </p:cNvPr>
          <p:cNvSpPr txBox="1"/>
          <p:nvPr/>
        </p:nvSpPr>
        <p:spPr>
          <a:xfrm>
            <a:off x="1795324" y="3948703"/>
            <a:ext cx="9558790" cy="1137106"/>
          </a:xfrm>
          <a:prstGeom prst="rect">
            <a:avLst/>
          </a:prstGeom>
          <a:noFill/>
        </p:spPr>
        <p:txBody>
          <a:bodyPr wrap="square">
            <a:spAutoFit/>
          </a:bodyPr>
          <a:lstStyle/>
          <a:p>
            <a:pPr>
              <a:lnSpc>
                <a:spcPct val="150000"/>
              </a:lnSpc>
            </a:pPr>
            <a:r>
              <a:rPr lang="zh-CN" altLang="en-US" sz="2400" dirty="0"/>
              <a:t>知道数学中的判断有真有假，如果是真的，就需要“给出理由”，如果是假的，就可以用实例来反驳。</a:t>
            </a:r>
          </a:p>
        </p:txBody>
      </p:sp>
      <p:grpSp>
        <p:nvGrpSpPr>
          <p:cNvPr id="12" name="组合 11">
            <a:extLst>
              <a:ext uri="{FF2B5EF4-FFF2-40B4-BE49-F238E27FC236}">
                <a16:creationId xmlns:a16="http://schemas.microsoft.com/office/drawing/2014/main" id="{F161A50B-5CB3-C1C8-78BB-0BCD898DA0D5}"/>
              </a:ext>
            </a:extLst>
          </p:cNvPr>
          <p:cNvGrpSpPr/>
          <p:nvPr/>
        </p:nvGrpSpPr>
        <p:grpSpPr>
          <a:xfrm>
            <a:off x="683732" y="5433136"/>
            <a:ext cx="1006013" cy="1025234"/>
            <a:chOff x="1113255" y="3451514"/>
            <a:chExt cx="1006013" cy="1025234"/>
          </a:xfrm>
        </p:grpSpPr>
        <p:sp>
          <p:nvSpPr>
            <p:cNvPr id="13" name="Freeform 5">
              <a:extLst>
                <a:ext uri="{FF2B5EF4-FFF2-40B4-BE49-F238E27FC236}">
                  <a16:creationId xmlns:a16="http://schemas.microsoft.com/office/drawing/2014/main" id="{ABE9134D-5846-536F-617F-D54963B180C7}"/>
                </a:ext>
              </a:extLst>
            </p:cNvPr>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1D6FA9"/>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4" name="文本框 13">
              <a:extLst>
                <a:ext uri="{FF2B5EF4-FFF2-40B4-BE49-F238E27FC236}">
                  <a16:creationId xmlns:a16="http://schemas.microsoft.com/office/drawing/2014/main" id="{2C9B5732-4C57-04F6-FE8D-7F3135B4B8F0}"/>
                </a:ext>
              </a:extLst>
            </p:cNvPr>
            <p:cNvSpPr txBox="1"/>
            <p:nvPr/>
          </p:nvSpPr>
          <p:spPr>
            <a:xfrm>
              <a:off x="1241162" y="3617440"/>
              <a:ext cx="699867" cy="646333"/>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04</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sp>
        <p:nvSpPr>
          <p:cNvPr id="16" name="文本框 15">
            <a:extLst>
              <a:ext uri="{FF2B5EF4-FFF2-40B4-BE49-F238E27FC236}">
                <a16:creationId xmlns:a16="http://schemas.microsoft.com/office/drawing/2014/main" id="{557F5793-E806-73EC-1A3D-6768E7C59519}"/>
              </a:ext>
            </a:extLst>
          </p:cNvPr>
          <p:cNvSpPr txBox="1"/>
          <p:nvPr/>
        </p:nvSpPr>
        <p:spPr>
          <a:xfrm>
            <a:off x="1903500" y="5692084"/>
            <a:ext cx="9450614" cy="461665"/>
          </a:xfrm>
          <a:prstGeom prst="rect">
            <a:avLst/>
          </a:prstGeom>
          <a:noFill/>
        </p:spPr>
        <p:txBody>
          <a:bodyPr wrap="square">
            <a:spAutoFit/>
          </a:bodyPr>
          <a:lstStyle/>
          <a:p>
            <a:r>
              <a:rPr lang="zh-CN" altLang="en-US" sz="2400" dirty="0"/>
              <a:t>初步感悟数学中的对错是由一定规则决定的，不能靠哪个人说了算。</a:t>
            </a:r>
          </a:p>
        </p:txBody>
      </p:sp>
    </p:spTree>
    <p:extLst>
      <p:ext uri="{BB962C8B-B14F-4D97-AF65-F5344CB8AC3E}">
        <p14:creationId xmlns:p14="http://schemas.microsoft.com/office/powerpoint/2010/main" val="40506478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43" name="组合 42"/>
          <p:cNvGrpSpPr/>
          <p:nvPr/>
        </p:nvGrpSpPr>
        <p:grpSpPr>
          <a:xfrm>
            <a:off x="-559319" y="835223"/>
            <a:ext cx="1218695" cy="2119865"/>
            <a:chOff x="-268596" y="2347215"/>
            <a:chExt cx="1218695" cy="2119865"/>
          </a:xfrm>
        </p:grpSpPr>
        <p:grpSp>
          <p:nvGrpSpPr>
            <p:cNvPr id="44" name="组合 43"/>
            <p:cNvGrpSpPr/>
            <p:nvPr/>
          </p:nvGrpSpPr>
          <p:grpSpPr>
            <a:xfrm>
              <a:off x="770183" y="2347215"/>
              <a:ext cx="179916" cy="1100108"/>
              <a:chOff x="4524245" y="3111810"/>
              <a:chExt cx="134937" cy="825081"/>
            </a:xfrm>
          </p:grpSpPr>
          <p:cxnSp>
            <p:nvCxnSpPr>
              <p:cNvPr id="48" name="直接连接符 47"/>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5" name="矩形 44"/>
            <p:cNvSpPr/>
            <p:nvPr/>
          </p:nvSpPr>
          <p:spPr>
            <a:xfrm>
              <a:off x="-268596" y="3266751"/>
              <a:ext cx="1107996"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1D6FA9"/>
                  </a:solidFill>
                  <a:effectLst/>
                  <a:uLnTx/>
                  <a:uFillTx/>
                  <a:latin typeface="Calibri" panose="020F0502020204030204" pitchFamily="34" charset="0"/>
                  <a:ea typeface="微软雅黑" panose="020B0503020204020204" pitchFamily="34" charset="-122"/>
                  <a:cs typeface="Arial" panose="020B0604020202020204" pitchFamily="34" charset="0"/>
                </a:rPr>
                <a:t>“</a:t>
              </a:r>
              <a:endParaRPr kumimoji="0" lang="en-US" altLang="zh-CN" sz="7200" b="0" i="0" u="none" strike="noStrike" kern="1200" cap="none" spc="0" normalizeH="0" baseline="0" noProof="0" dirty="0">
                <a:ln>
                  <a:noFill/>
                </a:ln>
                <a:solidFill>
                  <a:srgbClr val="1D6FA9"/>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60" name="组合 59"/>
          <p:cNvGrpSpPr/>
          <p:nvPr/>
        </p:nvGrpSpPr>
        <p:grpSpPr>
          <a:xfrm>
            <a:off x="-474596" y="2523579"/>
            <a:ext cx="1107996" cy="2119865"/>
            <a:chOff x="3869778" y="2347215"/>
            <a:chExt cx="1107996" cy="2119865"/>
          </a:xfrm>
        </p:grpSpPr>
        <p:grpSp>
          <p:nvGrpSpPr>
            <p:cNvPr id="61" name="组合 60"/>
            <p:cNvGrpSpPr/>
            <p:nvPr/>
          </p:nvGrpSpPr>
          <p:grpSpPr>
            <a:xfrm>
              <a:off x="4515267" y="2347215"/>
              <a:ext cx="179916" cy="1100108"/>
              <a:chOff x="4524245" y="3111810"/>
              <a:chExt cx="134937" cy="825081"/>
            </a:xfrm>
          </p:grpSpPr>
          <p:cxnSp>
            <p:nvCxnSpPr>
              <p:cNvPr id="65" name="直接连接符 64"/>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4" name="矩形 63"/>
            <p:cNvSpPr/>
            <p:nvPr/>
          </p:nvSpPr>
          <p:spPr>
            <a:xfrm>
              <a:off x="3869778" y="3266751"/>
              <a:ext cx="1107996"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89C145"/>
                  </a:solidFill>
                  <a:effectLst/>
                  <a:uLnTx/>
                  <a:uFillTx/>
                  <a:latin typeface="Calibri" panose="020F0502020204030204" pitchFamily="34" charset="0"/>
                  <a:ea typeface="微软雅黑" panose="020B0503020204020204" pitchFamily="34" charset="-122"/>
                  <a:cs typeface="Arial" panose="020B0604020202020204" pitchFamily="34" charset="0"/>
                </a:rPr>
                <a:t>“</a:t>
              </a:r>
              <a:endParaRPr kumimoji="0" lang="en-US" altLang="zh-CN" sz="7200" b="0" i="0" u="none" strike="noStrike" kern="1200" cap="none" spc="0" normalizeH="0" baseline="0" noProof="0" dirty="0">
                <a:ln>
                  <a:noFill/>
                </a:ln>
                <a:solidFill>
                  <a:srgbClr val="89C145"/>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68" name="组合 67"/>
          <p:cNvGrpSpPr/>
          <p:nvPr/>
        </p:nvGrpSpPr>
        <p:grpSpPr>
          <a:xfrm>
            <a:off x="-452049" y="4218550"/>
            <a:ext cx="1107996" cy="2119865"/>
            <a:chOff x="7614862" y="2347215"/>
            <a:chExt cx="1107996" cy="2119865"/>
          </a:xfrm>
        </p:grpSpPr>
        <p:grpSp>
          <p:nvGrpSpPr>
            <p:cNvPr id="69" name="组合 68"/>
            <p:cNvGrpSpPr/>
            <p:nvPr/>
          </p:nvGrpSpPr>
          <p:grpSpPr>
            <a:xfrm>
              <a:off x="8260351" y="2347215"/>
              <a:ext cx="179916" cy="1100108"/>
              <a:chOff x="4524245" y="3111810"/>
              <a:chExt cx="134937" cy="825081"/>
            </a:xfrm>
          </p:grpSpPr>
          <p:cxnSp>
            <p:nvCxnSpPr>
              <p:cNvPr id="71" name="直接连接符 70"/>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0" name="矩形 69"/>
            <p:cNvSpPr/>
            <p:nvPr/>
          </p:nvSpPr>
          <p:spPr>
            <a:xfrm>
              <a:off x="7614862" y="3266751"/>
              <a:ext cx="1107996"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F29C15"/>
                  </a:solidFill>
                  <a:effectLst/>
                  <a:uLnTx/>
                  <a:uFillTx/>
                  <a:latin typeface="Calibri" panose="020F0502020204030204" pitchFamily="34" charset="0"/>
                  <a:ea typeface="微软雅黑" panose="020B0503020204020204" pitchFamily="34" charset="-122"/>
                  <a:cs typeface="Arial" panose="020B0604020202020204" pitchFamily="34" charset="0"/>
                </a:rPr>
                <a:t>“</a:t>
              </a:r>
              <a:endParaRPr kumimoji="0" lang="en-US" altLang="zh-CN" sz="7200" b="0" i="0" u="none" strike="noStrike" kern="1200" cap="none" spc="0" normalizeH="0" baseline="0" noProof="0" dirty="0">
                <a:ln>
                  <a:noFill/>
                </a:ln>
                <a:solidFill>
                  <a:srgbClr val="F29C15"/>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74" name="组合 73"/>
          <p:cNvGrpSpPr/>
          <p:nvPr/>
        </p:nvGrpSpPr>
        <p:grpSpPr>
          <a:xfrm>
            <a:off x="672568" y="1060966"/>
            <a:ext cx="1006013" cy="1025234"/>
            <a:chOff x="1113255" y="3451514"/>
            <a:chExt cx="1006013" cy="1025234"/>
          </a:xfrm>
        </p:grpSpPr>
        <p:sp>
          <p:nvSpPr>
            <p:cNvPr id="75" name="Freeform 5"/>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1D6FA9"/>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76" name="文本框 75"/>
            <p:cNvSpPr txBox="1"/>
            <p:nvPr/>
          </p:nvSpPr>
          <p:spPr>
            <a:xfrm>
              <a:off x="1241162" y="3617440"/>
              <a:ext cx="699867" cy="646333"/>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05</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grpSp>
        <p:nvGrpSpPr>
          <p:cNvPr id="81" name="组合 80"/>
          <p:cNvGrpSpPr/>
          <p:nvPr/>
        </p:nvGrpSpPr>
        <p:grpSpPr>
          <a:xfrm>
            <a:off x="710676" y="2417881"/>
            <a:ext cx="1006013" cy="1025234"/>
            <a:chOff x="4858339" y="3441846"/>
            <a:chExt cx="1006013" cy="1025234"/>
          </a:xfrm>
        </p:grpSpPr>
        <p:sp>
          <p:nvSpPr>
            <p:cNvPr id="84"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89C14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91" name="文本框 90"/>
            <p:cNvSpPr txBox="1"/>
            <p:nvPr/>
          </p:nvSpPr>
          <p:spPr>
            <a:xfrm>
              <a:off x="5036577" y="3617441"/>
              <a:ext cx="649537" cy="646331"/>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06</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grpSp>
        <p:nvGrpSpPr>
          <p:cNvPr id="98" name="组合 97"/>
          <p:cNvGrpSpPr/>
          <p:nvPr/>
        </p:nvGrpSpPr>
        <p:grpSpPr>
          <a:xfrm>
            <a:off x="775883" y="3755905"/>
            <a:ext cx="1006013" cy="1025234"/>
            <a:chOff x="8603423" y="3441846"/>
            <a:chExt cx="1006013" cy="1025234"/>
          </a:xfrm>
        </p:grpSpPr>
        <p:sp>
          <p:nvSpPr>
            <p:cNvPr id="99"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29C1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0" name="文本框 99"/>
            <p:cNvSpPr txBox="1"/>
            <p:nvPr/>
          </p:nvSpPr>
          <p:spPr>
            <a:xfrm>
              <a:off x="8781660" y="3617440"/>
              <a:ext cx="649537" cy="646331"/>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07</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sp>
        <p:nvSpPr>
          <p:cNvPr id="2" name="文本框 1">
            <a:extLst>
              <a:ext uri="{FF2B5EF4-FFF2-40B4-BE49-F238E27FC236}">
                <a16:creationId xmlns:a16="http://schemas.microsoft.com/office/drawing/2014/main" id="{C440F1C7-1E25-921F-B5C8-94BA5D2CE8EC}"/>
              </a:ext>
            </a:extLst>
          </p:cNvPr>
          <p:cNvSpPr txBox="1"/>
          <p:nvPr/>
        </p:nvSpPr>
        <p:spPr>
          <a:xfrm>
            <a:off x="843000" y="236758"/>
            <a:ext cx="688992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cs"/>
              </a:rPr>
              <a:t>推理意识的十大表现</a:t>
            </a:r>
          </a:p>
        </p:txBody>
      </p:sp>
      <p:grpSp>
        <p:nvGrpSpPr>
          <p:cNvPr id="12" name="组合 11">
            <a:extLst>
              <a:ext uri="{FF2B5EF4-FFF2-40B4-BE49-F238E27FC236}">
                <a16:creationId xmlns:a16="http://schemas.microsoft.com/office/drawing/2014/main" id="{F161A50B-5CB3-C1C8-78BB-0BCD898DA0D5}"/>
              </a:ext>
            </a:extLst>
          </p:cNvPr>
          <p:cNvGrpSpPr/>
          <p:nvPr/>
        </p:nvGrpSpPr>
        <p:grpSpPr>
          <a:xfrm>
            <a:off x="767135" y="5093929"/>
            <a:ext cx="1006013" cy="1025234"/>
            <a:chOff x="1113255" y="3451514"/>
            <a:chExt cx="1006013" cy="1025234"/>
          </a:xfrm>
        </p:grpSpPr>
        <p:sp>
          <p:nvSpPr>
            <p:cNvPr id="13" name="Freeform 5">
              <a:extLst>
                <a:ext uri="{FF2B5EF4-FFF2-40B4-BE49-F238E27FC236}">
                  <a16:creationId xmlns:a16="http://schemas.microsoft.com/office/drawing/2014/main" id="{ABE9134D-5846-536F-617F-D54963B180C7}"/>
                </a:ext>
              </a:extLst>
            </p:cNvPr>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1D6FA9"/>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4" name="文本框 13">
              <a:extLst>
                <a:ext uri="{FF2B5EF4-FFF2-40B4-BE49-F238E27FC236}">
                  <a16:creationId xmlns:a16="http://schemas.microsoft.com/office/drawing/2014/main" id="{2C9B5732-4C57-04F6-FE8D-7F3135B4B8F0}"/>
                </a:ext>
              </a:extLst>
            </p:cNvPr>
            <p:cNvSpPr txBox="1"/>
            <p:nvPr/>
          </p:nvSpPr>
          <p:spPr>
            <a:xfrm>
              <a:off x="1241162" y="3617440"/>
              <a:ext cx="699867" cy="646333"/>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08</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sp>
        <p:nvSpPr>
          <p:cNvPr id="5" name="文本框 4">
            <a:extLst>
              <a:ext uri="{FF2B5EF4-FFF2-40B4-BE49-F238E27FC236}">
                <a16:creationId xmlns:a16="http://schemas.microsoft.com/office/drawing/2014/main" id="{F015F8D9-5E08-B98A-608E-A7EAD5A8AFDF}"/>
              </a:ext>
            </a:extLst>
          </p:cNvPr>
          <p:cNvSpPr txBox="1"/>
          <p:nvPr/>
        </p:nvSpPr>
        <p:spPr>
          <a:xfrm>
            <a:off x="1903500" y="1375570"/>
            <a:ext cx="8939646" cy="461665"/>
          </a:xfrm>
          <a:prstGeom prst="rect">
            <a:avLst/>
          </a:prstGeom>
          <a:noFill/>
        </p:spPr>
        <p:txBody>
          <a:bodyPr wrap="square">
            <a:spAutoFit/>
          </a:bodyPr>
          <a:lstStyle/>
          <a:p>
            <a:r>
              <a:rPr lang="zh-CN" altLang="en-US" sz="2400" dirty="0"/>
              <a:t>能够通过简单的归纳或类比，猜想或发现一些初步的结论。</a:t>
            </a:r>
          </a:p>
        </p:txBody>
      </p:sp>
      <p:sp>
        <p:nvSpPr>
          <p:cNvPr id="11" name="文本框 10">
            <a:extLst>
              <a:ext uri="{FF2B5EF4-FFF2-40B4-BE49-F238E27FC236}">
                <a16:creationId xmlns:a16="http://schemas.microsoft.com/office/drawing/2014/main" id="{7FA7AAD5-C2F7-14E8-31CE-7911F2ED2142}"/>
              </a:ext>
            </a:extLst>
          </p:cNvPr>
          <p:cNvSpPr txBox="1"/>
          <p:nvPr/>
        </p:nvSpPr>
        <p:spPr>
          <a:xfrm>
            <a:off x="1754508" y="2452873"/>
            <a:ext cx="8939646" cy="1137106"/>
          </a:xfrm>
          <a:prstGeom prst="rect">
            <a:avLst/>
          </a:prstGeom>
          <a:noFill/>
        </p:spPr>
        <p:txBody>
          <a:bodyPr wrap="square">
            <a:spAutoFit/>
          </a:bodyPr>
          <a:lstStyle/>
          <a:p>
            <a:pPr>
              <a:lnSpc>
                <a:spcPct val="150000"/>
              </a:lnSpc>
            </a:pPr>
            <a:r>
              <a:rPr lang="zh-CN" altLang="en-US" sz="2400" dirty="0"/>
              <a:t>能够根据给出的实例找出其中的规律，能够说明规律的一般性，并利用一般规律解决简单的问题，体会一般规律的意义。</a:t>
            </a:r>
          </a:p>
        </p:txBody>
      </p:sp>
      <p:sp>
        <p:nvSpPr>
          <p:cNvPr id="22" name="文本框 21">
            <a:extLst>
              <a:ext uri="{FF2B5EF4-FFF2-40B4-BE49-F238E27FC236}">
                <a16:creationId xmlns:a16="http://schemas.microsoft.com/office/drawing/2014/main" id="{AC7AF886-AD4D-539B-4A79-2C55444CEF49}"/>
              </a:ext>
            </a:extLst>
          </p:cNvPr>
          <p:cNvSpPr txBox="1"/>
          <p:nvPr/>
        </p:nvSpPr>
        <p:spPr>
          <a:xfrm>
            <a:off x="1831651" y="3999061"/>
            <a:ext cx="8939646" cy="461665"/>
          </a:xfrm>
          <a:prstGeom prst="rect">
            <a:avLst/>
          </a:prstGeom>
          <a:noFill/>
        </p:spPr>
        <p:txBody>
          <a:bodyPr wrap="square">
            <a:spAutoFit/>
          </a:bodyPr>
          <a:lstStyle/>
          <a:p>
            <a:r>
              <a:rPr lang="zh-CN" altLang="en-US" sz="2400" dirty="0"/>
              <a:t>能够用化归的方法形成局部的演绎推理。</a:t>
            </a:r>
          </a:p>
        </p:txBody>
      </p:sp>
      <p:sp>
        <p:nvSpPr>
          <p:cNvPr id="24" name="文本框 23">
            <a:extLst>
              <a:ext uri="{FF2B5EF4-FFF2-40B4-BE49-F238E27FC236}">
                <a16:creationId xmlns:a16="http://schemas.microsoft.com/office/drawing/2014/main" id="{E0EDEDB6-3271-98CD-10E6-20FEFE93F50E}"/>
              </a:ext>
            </a:extLst>
          </p:cNvPr>
          <p:cNvSpPr txBox="1"/>
          <p:nvPr/>
        </p:nvSpPr>
        <p:spPr>
          <a:xfrm>
            <a:off x="1903500" y="5099783"/>
            <a:ext cx="8939646" cy="1137106"/>
          </a:xfrm>
          <a:prstGeom prst="rect">
            <a:avLst/>
          </a:prstGeom>
          <a:noFill/>
        </p:spPr>
        <p:txBody>
          <a:bodyPr wrap="square">
            <a:spAutoFit/>
          </a:bodyPr>
          <a:lstStyle/>
          <a:p>
            <a:pPr>
              <a:lnSpc>
                <a:spcPct val="150000"/>
              </a:lnSpc>
            </a:pPr>
            <a:r>
              <a:rPr lang="zh-CN" altLang="en-US" sz="2400" dirty="0"/>
              <a:t>能够理解数学问题的条件与结论，在简单的问题情境中发现和提出有意义的数学问题。</a:t>
            </a:r>
          </a:p>
        </p:txBody>
      </p:sp>
    </p:spTree>
    <p:extLst>
      <p:ext uri="{BB962C8B-B14F-4D97-AF65-F5344CB8AC3E}">
        <p14:creationId xmlns:p14="http://schemas.microsoft.com/office/powerpoint/2010/main" val="72684241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6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68" name="组合 67"/>
          <p:cNvGrpSpPr/>
          <p:nvPr/>
        </p:nvGrpSpPr>
        <p:grpSpPr>
          <a:xfrm>
            <a:off x="-128539" y="2242135"/>
            <a:ext cx="1107996" cy="2119865"/>
            <a:chOff x="7614862" y="2347215"/>
            <a:chExt cx="1107996" cy="2119865"/>
          </a:xfrm>
        </p:grpSpPr>
        <p:grpSp>
          <p:nvGrpSpPr>
            <p:cNvPr id="69" name="组合 68"/>
            <p:cNvGrpSpPr/>
            <p:nvPr/>
          </p:nvGrpSpPr>
          <p:grpSpPr>
            <a:xfrm>
              <a:off x="8260351" y="2347215"/>
              <a:ext cx="179916" cy="1100108"/>
              <a:chOff x="4524245" y="3111810"/>
              <a:chExt cx="134937" cy="825081"/>
            </a:xfrm>
          </p:grpSpPr>
          <p:cxnSp>
            <p:nvCxnSpPr>
              <p:cNvPr id="71" name="直接连接符 70"/>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0" name="矩形 69"/>
            <p:cNvSpPr/>
            <p:nvPr/>
          </p:nvSpPr>
          <p:spPr>
            <a:xfrm>
              <a:off x="7614862" y="3266751"/>
              <a:ext cx="1107996" cy="120032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7200" b="0" i="0" u="none" strike="noStrike" kern="1200" cap="none" spc="0" normalizeH="0" baseline="0" noProof="0" dirty="0">
                  <a:ln>
                    <a:noFill/>
                  </a:ln>
                  <a:solidFill>
                    <a:srgbClr val="F29C15"/>
                  </a:solidFill>
                  <a:effectLst/>
                  <a:uLnTx/>
                  <a:uFillTx/>
                  <a:latin typeface="Calibri" panose="020F0502020204030204" pitchFamily="34" charset="0"/>
                  <a:ea typeface="微软雅黑" panose="020B0503020204020204" pitchFamily="34" charset="-122"/>
                  <a:cs typeface="Arial" panose="020B0604020202020204" pitchFamily="34" charset="0"/>
                </a:rPr>
                <a:t>“</a:t>
              </a:r>
              <a:endParaRPr kumimoji="0" lang="en-US" altLang="zh-CN" sz="7200" b="0" i="0" u="none" strike="noStrike" kern="1200" cap="none" spc="0" normalizeH="0" baseline="0" noProof="0" dirty="0">
                <a:ln>
                  <a:noFill/>
                </a:ln>
                <a:solidFill>
                  <a:srgbClr val="F29C15"/>
                </a:solidFill>
                <a:effectLst/>
                <a:uLnTx/>
                <a:uFillTx/>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98" name="组合 97"/>
          <p:cNvGrpSpPr/>
          <p:nvPr/>
        </p:nvGrpSpPr>
        <p:grpSpPr>
          <a:xfrm>
            <a:off x="1070484" y="1962014"/>
            <a:ext cx="1006013" cy="1025234"/>
            <a:chOff x="8603423" y="3441846"/>
            <a:chExt cx="1006013" cy="1025234"/>
          </a:xfrm>
        </p:grpSpPr>
        <p:sp>
          <p:nvSpPr>
            <p:cNvPr id="99"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29C1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00" name="文本框 99"/>
            <p:cNvSpPr txBox="1"/>
            <p:nvPr/>
          </p:nvSpPr>
          <p:spPr>
            <a:xfrm>
              <a:off x="8781660" y="3617440"/>
              <a:ext cx="649537" cy="646331"/>
            </a:xfrm>
            <a:prstGeom prst="rect">
              <a:avLst/>
            </a:prstGeom>
            <a:noFill/>
            <a:effectLst/>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09</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sp>
        <p:nvSpPr>
          <p:cNvPr id="2" name="文本框 1">
            <a:extLst>
              <a:ext uri="{FF2B5EF4-FFF2-40B4-BE49-F238E27FC236}">
                <a16:creationId xmlns:a16="http://schemas.microsoft.com/office/drawing/2014/main" id="{C440F1C7-1E25-921F-B5C8-94BA5D2CE8EC}"/>
              </a:ext>
            </a:extLst>
          </p:cNvPr>
          <p:cNvSpPr txBox="1"/>
          <p:nvPr/>
        </p:nvSpPr>
        <p:spPr>
          <a:xfrm>
            <a:off x="843000" y="236758"/>
            <a:ext cx="688992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lumMod val="85000"/>
                    <a:lumOff val="15000"/>
                  </a:prstClr>
                </a:solidFill>
                <a:effectLst/>
                <a:uLnTx/>
                <a:uFillTx/>
                <a:latin typeface="幼圆" panose="02010509060101010101" pitchFamily="49" charset="-122"/>
                <a:ea typeface="幼圆" panose="02010509060101010101" pitchFamily="49" charset="-122"/>
                <a:cs typeface="+mn-cs"/>
              </a:rPr>
              <a:t>推理意识的十大表现</a:t>
            </a:r>
          </a:p>
        </p:txBody>
      </p:sp>
      <p:grpSp>
        <p:nvGrpSpPr>
          <p:cNvPr id="12" name="组合 11">
            <a:extLst>
              <a:ext uri="{FF2B5EF4-FFF2-40B4-BE49-F238E27FC236}">
                <a16:creationId xmlns:a16="http://schemas.microsoft.com/office/drawing/2014/main" id="{F161A50B-5CB3-C1C8-78BB-0BCD898DA0D5}"/>
              </a:ext>
            </a:extLst>
          </p:cNvPr>
          <p:cNvGrpSpPr/>
          <p:nvPr/>
        </p:nvGrpSpPr>
        <p:grpSpPr>
          <a:xfrm>
            <a:off x="1106815" y="3549741"/>
            <a:ext cx="1006013" cy="1025234"/>
            <a:chOff x="1113255" y="3451514"/>
            <a:chExt cx="1006013" cy="1025234"/>
          </a:xfrm>
        </p:grpSpPr>
        <p:sp>
          <p:nvSpPr>
            <p:cNvPr id="13" name="Freeform 5">
              <a:extLst>
                <a:ext uri="{FF2B5EF4-FFF2-40B4-BE49-F238E27FC236}">
                  <a16:creationId xmlns:a16="http://schemas.microsoft.com/office/drawing/2014/main" id="{ABE9134D-5846-536F-617F-D54963B180C7}"/>
                </a:ext>
              </a:extLst>
            </p:cNvPr>
            <p:cNvSpPr>
              <a:spLocks noEditPoints="1"/>
            </p:cNvSpPr>
            <p:nvPr/>
          </p:nvSpPr>
          <p:spPr bwMode="auto">
            <a:xfrm>
              <a:off x="1113255" y="3451514"/>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1D6FA9"/>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14" name="文本框 13">
              <a:extLst>
                <a:ext uri="{FF2B5EF4-FFF2-40B4-BE49-F238E27FC236}">
                  <a16:creationId xmlns:a16="http://schemas.microsoft.com/office/drawing/2014/main" id="{2C9B5732-4C57-04F6-FE8D-7F3135B4B8F0}"/>
                </a:ext>
              </a:extLst>
            </p:cNvPr>
            <p:cNvSpPr txBox="1"/>
            <p:nvPr/>
          </p:nvSpPr>
          <p:spPr>
            <a:xfrm>
              <a:off x="1241162" y="3617440"/>
              <a:ext cx="699867" cy="646333"/>
            </a:xfrm>
            <a:prstGeom prst="rect">
              <a:avLst/>
            </a:prstGeom>
            <a:noFill/>
            <a:effectLst/>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6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rPr>
                <a:t>10</a:t>
              </a:r>
              <a:endParaRPr kumimoji="0" lang="en-US" altLang="zh-CN" sz="2800" b="1" i="0" u="none" strike="noStrike" kern="1200" cap="none" spc="0" normalizeH="0" baseline="0" noProof="0" dirty="0">
                <a:ln>
                  <a:noFill/>
                </a:ln>
                <a:solidFill>
                  <a:prstClr val="white"/>
                </a:solidFill>
                <a:effectLst/>
                <a:uLnTx/>
                <a:uFillTx/>
                <a:latin typeface="方正姚体" panose="02010601030101010101" pitchFamily="2" charset="-122"/>
                <a:ea typeface="方正姚体" panose="02010601030101010101" pitchFamily="2" charset="-122"/>
                <a:cs typeface="+mn-cs"/>
              </a:endParaRPr>
            </a:p>
          </p:txBody>
        </p:sp>
      </p:grpSp>
      <p:sp>
        <p:nvSpPr>
          <p:cNvPr id="9" name="文本框 8">
            <a:extLst>
              <a:ext uri="{FF2B5EF4-FFF2-40B4-BE49-F238E27FC236}">
                <a16:creationId xmlns:a16="http://schemas.microsoft.com/office/drawing/2014/main" id="{5205C19D-C875-DC7F-4895-71D5DE417830}"/>
              </a:ext>
            </a:extLst>
          </p:cNvPr>
          <p:cNvSpPr txBox="1"/>
          <p:nvPr/>
        </p:nvSpPr>
        <p:spPr>
          <a:xfrm>
            <a:off x="2376881" y="3900335"/>
            <a:ext cx="8602192" cy="461665"/>
          </a:xfrm>
          <a:prstGeom prst="rect">
            <a:avLst/>
          </a:prstGeom>
          <a:noFill/>
        </p:spPr>
        <p:txBody>
          <a:bodyPr wrap="square">
            <a:spAutoFit/>
          </a:bodyPr>
          <a:lstStyle/>
          <a:p>
            <a:r>
              <a:rPr lang="zh-CN" altLang="en-US" sz="2400" dirty="0"/>
              <a:t>能够理解别人的思考</a:t>
            </a:r>
            <a:r>
              <a:rPr lang="en-US" altLang="zh-CN" sz="2400" dirty="0"/>
              <a:t>(</a:t>
            </a:r>
            <a:r>
              <a:rPr lang="zh-CN" altLang="en-US" sz="2400" dirty="0"/>
              <a:t>包推理</a:t>
            </a:r>
            <a:r>
              <a:rPr lang="en-US" altLang="zh-CN" sz="2400" dirty="0"/>
              <a:t>)</a:t>
            </a:r>
            <a:r>
              <a:rPr lang="zh-CN" altLang="en-US" sz="2400" dirty="0"/>
              <a:t>过程，提出自己的疑问或评价。</a:t>
            </a:r>
          </a:p>
        </p:txBody>
      </p:sp>
      <p:sp>
        <p:nvSpPr>
          <p:cNvPr id="4" name="文本框 3">
            <a:extLst>
              <a:ext uri="{FF2B5EF4-FFF2-40B4-BE49-F238E27FC236}">
                <a16:creationId xmlns:a16="http://schemas.microsoft.com/office/drawing/2014/main" id="{4BEA25F5-2F53-AF6D-F3AD-569AAE093684}"/>
              </a:ext>
            </a:extLst>
          </p:cNvPr>
          <p:cNvSpPr txBox="1"/>
          <p:nvPr/>
        </p:nvSpPr>
        <p:spPr>
          <a:xfrm>
            <a:off x="2450114" y="2137607"/>
            <a:ext cx="8317969" cy="1137106"/>
          </a:xfrm>
          <a:prstGeom prst="rect">
            <a:avLst/>
          </a:prstGeom>
          <a:noFill/>
        </p:spPr>
        <p:txBody>
          <a:bodyPr wrap="square">
            <a:spAutoFit/>
          </a:bodyPr>
          <a:lstStyle/>
          <a:p>
            <a:pPr>
              <a:lnSpc>
                <a:spcPct val="150000"/>
              </a:lnSpc>
            </a:pPr>
            <a:r>
              <a:rPr lang="zh-CN" altLang="en-US" sz="2400" dirty="0"/>
              <a:t>能够基于直观经验和所学的数学知识对简单命题的真假给出自己的判断，并说明理由。</a:t>
            </a:r>
          </a:p>
        </p:txBody>
      </p:sp>
    </p:spTree>
    <p:extLst>
      <p:ext uri="{BB962C8B-B14F-4D97-AF65-F5344CB8AC3E}">
        <p14:creationId xmlns:p14="http://schemas.microsoft.com/office/powerpoint/2010/main" val="36692453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69953"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729747"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1529446"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329146"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128846"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2700000">
            <a:off x="1922069" y="2496677"/>
            <a:ext cx="2017032" cy="2017032"/>
          </a:xfrm>
          <a:prstGeom prst="rect">
            <a:avLst/>
          </a:prstGeom>
          <a:solidFill>
            <a:srgbClr val="1D6FA9"/>
          </a:solidFill>
          <a:ln>
            <a:noFill/>
          </a:ln>
          <a:effectLst>
            <a:outerShdw blurRad="190500" dist="1270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9286" y="1296477"/>
            <a:ext cx="10870792" cy="4457419"/>
            <a:chOff x="560404" y="1296477"/>
            <a:chExt cx="10870792" cy="4457419"/>
          </a:xfrm>
        </p:grpSpPr>
        <p:sp>
          <p:nvSpPr>
            <p:cNvPr id="46" name="矩形 45"/>
            <p:cNvSpPr/>
            <p:nvPr/>
          </p:nvSpPr>
          <p:spPr>
            <a:xfrm rot="2700000">
              <a:off x="3127598" y="1296477"/>
              <a:ext cx="648210" cy="648210"/>
            </a:xfrm>
            <a:prstGeom prst="rect">
              <a:avLst/>
            </a:prstGeom>
            <a:solidFill>
              <a:srgbClr val="1F9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1242987" y="3181089"/>
              <a:ext cx="648210" cy="648210"/>
            </a:xfrm>
            <a:prstGeom prst="rect">
              <a:avLst/>
            </a:prstGeom>
            <a:solidFill>
              <a:srgbClr val="F29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1336254" y="4059163"/>
              <a:ext cx="461671" cy="461671"/>
            </a:xfrm>
            <a:prstGeom prst="rect">
              <a:avLst/>
            </a:prstGeom>
            <a:solidFill>
              <a:srgbClr val="CA2A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700000">
              <a:off x="2513787" y="1428488"/>
              <a:ext cx="384187" cy="384187"/>
            </a:xfrm>
            <a:prstGeom prst="rect">
              <a:avLst/>
            </a:prstGeom>
            <a:solidFill>
              <a:srgbClr val="89C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a:spLocks noChangeAspect="1"/>
            </p:cNvSpPr>
            <p:nvPr/>
          </p:nvSpPr>
          <p:spPr>
            <a:xfrm rot="2700000">
              <a:off x="560404" y="3688141"/>
              <a:ext cx="252000" cy="252000"/>
            </a:xfrm>
            <a:prstGeom prst="rect">
              <a:avLst/>
            </a:prstGeom>
            <a:solidFill>
              <a:srgbClr val="1F9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2766431" y="5461531"/>
              <a:ext cx="292365" cy="292365"/>
            </a:xfrm>
            <a:prstGeom prst="rect">
              <a:avLst/>
            </a:prstGeom>
            <a:solidFill>
              <a:srgbClr val="1D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25550" y="4386730"/>
              <a:ext cx="467064" cy="467064"/>
            </a:xfrm>
            <a:prstGeom prst="rect">
              <a:avLst/>
            </a:prstGeom>
            <a:solidFill>
              <a:srgbClr val="89C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10606525" y="4856666"/>
              <a:ext cx="264046" cy="264044"/>
            </a:xfrm>
            <a:prstGeom prst="rect">
              <a:avLst/>
            </a:prstGeom>
            <a:solidFill>
              <a:srgbClr val="F29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1079846" y="2519568"/>
              <a:ext cx="351350" cy="351350"/>
            </a:xfrm>
            <a:prstGeom prst="rect">
              <a:avLst/>
            </a:prstGeom>
            <a:solidFill>
              <a:srgbClr val="CA2A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p:cNvSpPr txBox="1"/>
          <p:nvPr/>
        </p:nvSpPr>
        <p:spPr>
          <a:xfrm>
            <a:off x="2389410" y="2359287"/>
            <a:ext cx="1082348" cy="2215991"/>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13800" b="1" dirty="0">
                <a:solidFill>
                  <a:srgbClr val="FDFDFD"/>
                </a:solidFill>
              </a:rPr>
              <a:t>3</a:t>
            </a:r>
            <a:endParaRPr lang="zh-CN" altLang="en-US" sz="13800" b="1" dirty="0">
              <a:solidFill>
                <a:srgbClr val="FDFDFD"/>
              </a:solidFill>
            </a:endParaRPr>
          </a:p>
        </p:txBody>
      </p:sp>
      <p:sp>
        <p:nvSpPr>
          <p:cNvPr id="63" name="矩形 62"/>
          <p:cNvSpPr/>
          <p:nvPr/>
        </p:nvSpPr>
        <p:spPr>
          <a:xfrm>
            <a:off x="4219187" y="2943685"/>
            <a:ext cx="7203989" cy="923330"/>
          </a:xfrm>
          <a:prstGeom prst="rect">
            <a:avLst/>
          </a:prstGeom>
        </p:spPr>
        <p:txBody>
          <a:bodyPr wrap="square">
            <a:spAutoFit/>
          </a:bodyPr>
          <a:lstStyle/>
          <a:p>
            <a:r>
              <a:rPr lang="zh-CN" altLang="en-US" sz="5400" b="1">
                <a:solidFill>
                  <a:schemeClr val="tx1">
                    <a:lumMod val="85000"/>
                    <a:lumOff val="15000"/>
                  </a:schemeClr>
                </a:solidFill>
                <a:latin typeface="幼圆" panose="02010509060101010101" pitchFamily="49" charset="-122"/>
                <a:ea typeface="幼圆" panose="02010509060101010101" pitchFamily="49" charset="-122"/>
              </a:rPr>
              <a:t>小学生推理</a:t>
            </a:r>
            <a:r>
              <a:rPr lang="zh-CN" altLang="en-US" sz="5400" b="1" dirty="0">
                <a:solidFill>
                  <a:schemeClr val="tx1">
                    <a:lumMod val="85000"/>
                    <a:lumOff val="15000"/>
                  </a:schemeClr>
                </a:solidFill>
                <a:latin typeface="幼圆" panose="02010509060101010101" pitchFamily="49" charset="-122"/>
                <a:ea typeface="幼圆" panose="02010509060101010101" pitchFamily="49" charset="-122"/>
              </a:rPr>
              <a:t>意识的特点</a:t>
            </a:r>
            <a:endParaRPr lang="en-US" altLang="zh-CN" sz="5400" b="1" dirty="0">
              <a:solidFill>
                <a:schemeClr val="tx1">
                  <a:lumMod val="85000"/>
                  <a:lumOff val="1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882277401"/>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10" dur="1000" fill="hold"/>
                                        <p:tgtEl>
                                          <p:spTgt spid="4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5"/>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2"/>
                                        </p:tgtEl>
                                        <p:attrNameLst>
                                          <p:attrName>style.visibility</p:attrName>
                                        </p:attrNameLst>
                                      </p:cBhvr>
                                      <p:to>
                                        <p:strVal val="visible"/>
                                      </p:to>
                                    </p:set>
                                    <p:anim by="(-#ppt_w*2)" calcmode="lin" valueType="num">
                                      <p:cBhvr rctx="PPT">
                                        <p:cTn id="18" dur="625" autoRev="1" fill="hold">
                                          <p:stCondLst>
                                            <p:cond delay="0"/>
                                          </p:stCondLst>
                                        </p:cTn>
                                        <p:tgtEl>
                                          <p:spTgt spid="62"/>
                                        </p:tgtEl>
                                        <p:attrNameLst>
                                          <p:attrName>ppt_w</p:attrName>
                                        </p:attrNameLst>
                                      </p:cBhvr>
                                    </p:anim>
                                    <p:anim by="(#ppt_w*0.50)" calcmode="lin" valueType="num">
                                      <p:cBhvr>
                                        <p:cTn id="19" dur="625" decel="50000" autoRev="1" fill="hold">
                                          <p:stCondLst>
                                            <p:cond delay="0"/>
                                          </p:stCondLst>
                                        </p:cTn>
                                        <p:tgtEl>
                                          <p:spTgt spid="62"/>
                                        </p:tgtEl>
                                        <p:attrNameLst>
                                          <p:attrName>ppt_x</p:attrName>
                                        </p:attrNameLst>
                                      </p:cBhvr>
                                    </p:anim>
                                    <p:anim from="(-#ppt_h/2)" to="(#ppt_y)" calcmode="lin" valueType="num">
                                      <p:cBhvr>
                                        <p:cTn id="20" dur="1250" fill="hold">
                                          <p:stCondLst>
                                            <p:cond delay="0"/>
                                          </p:stCondLst>
                                        </p:cTn>
                                        <p:tgtEl>
                                          <p:spTgt spid="62"/>
                                        </p:tgtEl>
                                        <p:attrNameLst>
                                          <p:attrName>ppt_y</p:attrName>
                                        </p:attrNameLst>
                                      </p:cBhvr>
                                    </p:anim>
                                    <p:animRot by="21600000">
                                      <p:cBhvr>
                                        <p:cTn id="21" dur="1250" fill="hold">
                                          <p:stCondLst>
                                            <p:cond delay="0"/>
                                          </p:stCondLst>
                                        </p:cTn>
                                        <p:tgtEl>
                                          <p:spTgt spid="62"/>
                                        </p:tgtEl>
                                        <p:attrNameLst>
                                          <p:attrName>r</p:attrName>
                                        </p:attrNameLst>
                                      </p:cBhvr>
                                    </p:animRot>
                                  </p:childTnLst>
                                </p:cTn>
                              </p:par>
                            </p:childTnLst>
                          </p:cTn>
                        </p:par>
                        <p:par>
                          <p:cTn id="22" fill="hold">
                            <p:stCondLst>
                              <p:cond delay="2250"/>
                            </p:stCondLst>
                            <p:childTnLst>
                              <p:par>
                                <p:cTn id="23" presetID="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ssolve">
                                      <p:cBhvr>
                                        <p:cTn id="25" dur="500"/>
                                        <p:tgtEl>
                                          <p:spTgt spid="2"/>
                                        </p:tgtEl>
                                      </p:cBhvr>
                                    </p:animEffect>
                                  </p:childTnLst>
                                </p:cTn>
                              </p:par>
                            </p:childTnLst>
                          </p:cTn>
                        </p:par>
                        <p:par>
                          <p:cTn id="26" fill="hold">
                            <p:stCondLst>
                              <p:cond delay="2750"/>
                            </p:stCondLst>
                            <p:childTnLst>
                              <p:par>
                                <p:cTn id="27" presetID="52" presetClass="entr" presetSubtype="0"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Scale>
                                      <p:cBhvr>
                                        <p:cTn id="29"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3"/>
                                        </p:tgtEl>
                                        <p:attrNameLst>
                                          <p:attrName>ppt_x</p:attrName>
                                          <p:attrName>ppt_y</p:attrName>
                                        </p:attrNameLst>
                                      </p:cBhvr>
                                    </p:animMotion>
                                    <p:animEffect transition="in" filter="fade">
                                      <p:cBhvr>
                                        <p:cTn id="31"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2" grpId="0"/>
      <p:bldP spid="6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506454"/>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506454"/>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506454"/>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506454"/>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506454"/>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9832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rot="10800000" flipV="1">
            <a:off x="649194" y="2702444"/>
            <a:ext cx="3380746" cy="1453113"/>
            <a:chOff x="3793113" y="1797771"/>
            <a:chExt cx="2311161" cy="1499953"/>
          </a:xfrm>
        </p:grpSpPr>
        <p:grpSp>
          <p:nvGrpSpPr>
            <p:cNvPr id="56" name="组合 55"/>
            <p:cNvGrpSpPr/>
            <p:nvPr/>
          </p:nvGrpSpPr>
          <p:grpSpPr>
            <a:xfrm>
              <a:off x="3793113" y="1797771"/>
              <a:ext cx="2311161" cy="1499953"/>
              <a:chOff x="1348302" y="1709424"/>
              <a:chExt cx="2034448" cy="1599981"/>
            </a:xfrm>
            <a:solidFill>
              <a:srgbClr val="1F9776"/>
            </a:solidFill>
          </p:grpSpPr>
          <p:sp>
            <p:nvSpPr>
              <p:cNvPr id="58" name="Freeform 20"/>
              <p:cNvSpPr/>
              <p:nvPr/>
            </p:nvSpPr>
            <p:spPr bwMode="auto">
              <a:xfrm>
                <a:off x="3382750" y="3116179"/>
                <a:ext cx="0" cy="361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Freeform 23"/>
              <p:cNvSpPr/>
              <p:nvPr/>
            </p:nvSpPr>
            <p:spPr bwMode="auto">
              <a:xfrm>
                <a:off x="1348302" y="1709424"/>
                <a:ext cx="2034448" cy="1596369"/>
              </a:xfrm>
              <a:custGeom>
                <a:avLst/>
                <a:gdLst>
                  <a:gd name="T0" fmla="*/ 174 w 1101"/>
                  <a:gd name="T1" fmla="*/ 0 h 555"/>
                  <a:gd name="T2" fmla="*/ 927 w 1101"/>
                  <a:gd name="T3" fmla="*/ 0 h 555"/>
                  <a:gd name="T4" fmla="*/ 1101 w 1101"/>
                  <a:gd name="T5" fmla="*/ 173 h 555"/>
                  <a:gd name="T6" fmla="*/ 1101 w 1101"/>
                  <a:gd name="T7" fmla="*/ 555 h 555"/>
                  <a:gd name="T8" fmla="*/ 776 w 1101"/>
                  <a:gd name="T9" fmla="*/ 347 h 555"/>
                  <a:gd name="T10" fmla="*/ 174 w 1101"/>
                  <a:gd name="T11" fmla="*/ 347 h 555"/>
                  <a:gd name="T12" fmla="*/ 0 w 1101"/>
                  <a:gd name="T13" fmla="*/ 173 h 555"/>
                  <a:gd name="T14" fmla="*/ 174 w 1101"/>
                  <a:gd name="T15" fmla="*/ 0 h 5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1" h="555">
                    <a:moveTo>
                      <a:pt x="174" y="0"/>
                    </a:moveTo>
                    <a:cubicBezTo>
                      <a:pt x="927" y="0"/>
                      <a:pt x="927" y="0"/>
                      <a:pt x="927" y="0"/>
                    </a:cubicBezTo>
                    <a:cubicBezTo>
                      <a:pt x="1023" y="0"/>
                      <a:pt x="1101" y="78"/>
                      <a:pt x="1101" y="173"/>
                    </a:cubicBezTo>
                    <a:cubicBezTo>
                      <a:pt x="1101" y="555"/>
                      <a:pt x="1101" y="555"/>
                      <a:pt x="1101" y="555"/>
                    </a:cubicBezTo>
                    <a:cubicBezTo>
                      <a:pt x="1101" y="548"/>
                      <a:pt x="1097" y="347"/>
                      <a:pt x="776" y="347"/>
                    </a:cubicBezTo>
                    <a:cubicBezTo>
                      <a:pt x="174" y="347"/>
                      <a:pt x="174" y="347"/>
                      <a:pt x="174" y="347"/>
                    </a:cubicBezTo>
                    <a:cubicBezTo>
                      <a:pt x="78" y="347"/>
                      <a:pt x="0" y="269"/>
                      <a:pt x="0" y="173"/>
                    </a:cubicBezTo>
                    <a:cubicBezTo>
                      <a:pt x="0" y="78"/>
                      <a:pt x="78" y="0"/>
                      <a:pt x="174" y="0"/>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24"/>
              <p:cNvSpPr/>
              <p:nvPr/>
            </p:nvSpPr>
            <p:spPr bwMode="auto">
              <a:xfrm>
                <a:off x="3382750" y="3305793"/>
                <a:ext cx="0" cy="361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78" name="文本框 77"/>
            <p:cNvSpPr txBox="1"/>
            <p:nvPr/>
          </p:nvSpPr>
          <p:spPr>
            <a:xfrm>
              <a:off x="4445586" y="1853050"/>
              <a:ext cx="1006212" cy="730704"/>
            </a:xfrm>
            <a:prstGeom prst="rect">
              <a:avLst/>
            </a:prstGeom>
            <a:noFill/>
          </p:spPr>
          <p:txBody>
            <a:bodyPr wrap="none" rtlCol="0">
              <a:spAutoFit/>
            </a:bodyPr>
            <a:lstStyle/>
            <a:p>
              <a:r>
                <a:rPr lang="zh-CN" altLang="en-US" sz="4000" b="1" dirty="0">
                  <a:solidFill>
                    <a:srgbClr val="FFFFFF"/>
                  </a:solidFill>
                  <a:latin typeface="幼圆" panose="02010509060101010101" pitchFamily="49" charset="-122"/>
                  <a:ea typeface="幼圆" panose="02010509060101010101" pitchFamily="49" charset="-122"/>
                </a:rPr>
                <a:t>第</a:t>
              </a:r>
              <a:r>
                <a:rPr lang="en-US" altLang="zh-CN" sz="4000" b="1" dirty="0">
                  <a:solidFill>
                    <a:srgbClr val="FFFFFF"/>
                  </a:solidFill>
                  <a:latin typeface="幼圆" panose="02010509060101010101" pitchFamily="49" charset="-122"/>
                  <a:ea typeface="幼圆" panose="02010509060101010101" pitchFamily="49" charset="-122"/>
                </a:rPr>
                <a:t>2</a:t>
              </a:r>
              <a:r>
                <a:rPr lang="zh-CN" altLang="en-US" sz="4000" b="1" dirty="0">
                  <a:solidFill>
                    <a:srgbClr val="FFFFFF"/>
                  </a:solidFill>
                  <a:latin typeface="幼圆" panose="02010509060101010101" pitchFamily="49" charset="-122"/>
                  <a:ea typeface="幼圆" panose="02010509060101010101" pitchFamily="49" charset="-122"/>
                </a:rPr>
                <a:t>点</a:t>
              </a:r>
            </a:p>
          </p:txBody>
        </p:sp>
      </p:grpSp>
      <p:grpSp>
        <p:nvGrpSpPr>
          <p:cNvPr id="5" name="组合 4"/>
          <p:cNvGrpSpPr/>
          <p:nvPr/>
        </p:nvGrpSpPr>
        <p:grpSpPr>
          <a:xfrm>
            <a:off x="641397" y="1188795"/>
            <a:ext cx="3756127" cy="1569529"/>
            <a:chOff x="6108465" y="1586998"/>
            <a:chExt cx="3570843" cy="1496566"/>
          </a:xfrm>
        </p:grpSpPr>
        <p:sp>
          <p:nvSpPr>
            <p:cNvPr id="55" name="Freeform 19"/>
            <p:cNvSpPr/>
            <p:nvPr/>
          </p:nvSpPr>
          <p:spPr bwMode="auto">
            <a:xfrm>
              <a:off x="6108465" y="1586998"/>
              <a:ext cx="3288830" cy="1496566"/>
            </a:xfrm>
            <a:custGeom>
              <a:avLst/>
              <a:gdLst>
                <a:gd name="T0" fmla="*/ 927 w 1100"/>
                <a:gd name="T1" fmla="*/ 0 h 555"/>
                <a:gd name="T2" fmla="*/ 173 w 1100"/>
                <a:gd name="T3" fmla="*/ 0 h 555"/>
                <a:gd name="T4" fmla="*/ 0 w 1100"/>
                <a:gd name="T5" fmla="*/ 173 h 555"/>
                <a:gd name="T6" fmla="*/ 0 w 1100"/>
                <a:gd name="T7" fmla="*/ 555 h 555"/>
                <a:gd name="T8" fmla="*/ 324 w 1100"/>
                <a:gd name="T9" fmla="*/ 347 h 555"/>
                <a:gd name="T10" fmla="*/ 927 w 1100"/>
                <a:gd name="T11" fmla="*/ 347 h 555"/>
                <a:gd name="T12" fmla="*/ 1100 w 1100"/>
                <a:gd name="T13" fmla="*/ 173 h 555"/>
                <a:gd name="T14" fmla="*/ 927 w 1100"/>
                <a:gd name="T15" fmla="*/ 0 h 5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0" h="555">
                  <a:moveTo>
                    <a:pt x="927" y="0"/>
                  </a:moveTo>
                  <a:cubicBezTo>
                    <a:pt x="173" y="0"/>
                    <a:pt x="173" y="0"/>
                    <a:pt x="173" y="0"/>
                  </a:cubicBezTo>
                  <a:cubicBezTo>
                    <a:pt x="77" y="0"/>
                    <a:pt x="0" y="78"/>
                    <a:pt x="0" y="173"/>
                  </a:cubicBezTo>
                  <a:cubicBezTo>
                    <a:pt x="0" y="555"/>
                    <a:pt x="0" y="555"/>
                    <a:pt x="0" y="555"/>
                  </a:cubicBezTo>
                  <a:cubicBezTo>
                    <a:pt x="0" y="548"/>
                    <a:pt x="3" y="347"/>
                    <a:pt x="324" y="347"/>
                  </a:cubicBezTo>
                  <a:cubicBezTo>
                    <a:pt x="927" y="347"/>
                    <a:pt x="927" y="347"/>
                    <a:pt x="927" y="347"/>
                  </a:cubicBezTo>
                  <a:cubicBezTo>
                    <a:pt x="1022" y="347"/>
                    <a:pt x="1100" y="269"/>
                    <a:pt x="1100" y="173"/>
                  </a:cubicBezTo>
                  <a:cubicBezTo>
                    <a:pt x="1100" y="78"/>
                    <a:pt x="1022" y="0"/>
                    <a:pt x="927" y="0"/>
                  </a:cubicBezTo>
                  <a:close/>
                </a:path>
              </a:pathLst>
            </a:custGeom>
            <a:solidFill>
              <a:srgbClr val="F29C15"/>
            </a:soli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文本框 79"/>
            <p:cNvSpPr txBox="1"/>
            <p:nvPr/>
          </p:nvSpPr>
          <p:spPr>
            <a:xfrm>
              <a:off x="6926219" y="1681985"/>
              <a:ext cx="2753089" cy="674978"/>
            </a:xfrm>
            <a:prstGeom prst="rect">
              <a:avLst/>
            </a:prstGeom>
            <a:noFill/>
          </p:spPr>
          <p:txBody>
            <a:bodyPr wrap="square" rtlCol="0">
              <a:spAutoFit/>
            </a:bodyPr>
            <a:lstStyle/>
            <a:p>
              <a:r>
                <a:rPr lang="zh-CN" altLang="en-US" sz="4000" b="1" dirty="0">
                  <a:solidFill>
                    <a:srgbClr val="FFFFFF"/>
                  </a:solidFill>
                  <a:latin typeface="幼圆" panose="02010509060101010101" pitchFamily="49" charset="-122"/>
                  <a:ea typeface="幼圆" panose="02010509060101010101" pitchFamily="49" charset="-122"/>
                </a:rPr>
                <a:t>第</a:t>
              </a:r>
              <a:r>
                <a:rPr lang="en-US" altLang="zh-CN" sz="4000" b="1" dirty="0">
                  <a:solidFill>
                    <a:srgbClr val="FFFFFF"/>
                  </a:solidFill>
                  <a:latin typeface="幼圆" panose="02010509060101010101" pitchFamily="49" charset="-122"/>
                  <a:ea typeface="幼圆" panose="02010509060101010101" pitchFamily="49" charset="-122"/>
                </a:rPr>
                <a:t>1</a:t>
              </a:r>
              <a:r>
                <a:rPr lang="zh-CN" altLang="en-US" sz="4000" b="1" dirty="0">
                  <a:solidFill>
                    <a:srgbClr val="FFFFFF"/>
                  </a:solidFill>
                  <a:latin typeface="幼圆" panose="02010509060101010101" pitchFamily="49" charset="-122"/>
                  <a:ea typeface="幼圆" panose="02010509060101010101" pitchFamily="49" charset="-122"/>
                </a:rPr>
                <a:t>点</a:t>
              </a:r>
            </a:p>
          </p:txBody>
        </p:sp>
      </p:grpSp>
      <p:grpSp>
        <p:nvGrpSpPr>
          <p:cNvPr id="6" name="组合 5"/>
          <p:cNvGrpSpPr/>
          <p:nvPr/>
        </p:nvGrpSpPr>
        <p:grpSpPr>
          <a:xfrm>
            <a:off x="660561" y="4205831"/>
            <a:ext cx="3358010" cy="1747513"/>
            <a:chOff x="6104273" y="2646332"/>
            <a:chExt cx="3107663" cy="1713854"/>
          </a:xfrm>
        </p:grpSpPr>
        <p:grpSp>
          <p:nvGrpSpPr>
            <p:cNvPr id="62" name="组合 61"/>
            <p:cNvGrpSpPr/>
            <p:nvPr/>
          </p:nvGrpSpPr>
          <p:grpSpPr>
            <a:xfrm>
              <a:off x="6104273" y="2646332"/>
              <a:ext cx="3107663" cy="1713854"/>
              <a:chOff x="3382750" y="2544902"/>
              <a:chExt cx="2735586" cy="1828146"/>
            </a:xfrm>
            <a:solidFill>
              <a:srgbClr val="89C145"/>
            </a:solidFill>
          </p:grpSpPr>
          <p:sp>
            <p:nvSpPr>
              <p:cNvPr id="70" name="Freeform 18"/>
              <p:cNvSpPr/>
              <p:nvPr/>
            </p:nvSpPr>
            <p:spPr bwMode="auto">
              <a:xfrm>
                <a:off x="3382750" y="4183435"/>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1" name="Freeform 22"/>
              <p:cNvSpPr/>
              <p:nvPr/>
            </p:nvSpPr>
            <p:spPr bwMode="auto">
              <a:xfrm>
                <a:off x="3382750" y="437304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72" name="Freeform 17"/>
              <p:cNvSpPr/>
              <p:nvPr/>
            </p:nvSpPr>
            <p:spPr bwMode="auto">
              <a:xfrm>
                <a:off x="3386440" y="2544902"/>
                <a:ext cx="2731896" cy="1599979"/>
              </a:xfrm>
              <a:custGeom>
                <a:avLst/>
                <a:gdLst>
                  <a:gd name="T0" fmla="*/ 927 w 1100"/>
                  <a:gd name="T1" fmla="*/ 0 h 556"/>
                  <a:gd name="T2" fmla="*/ 173 w 1100"/>
                  <a:gd name="T3" fmla="*/ 0 h 556"/>
                  <a:gd name="T4" fmla="*/ 0 w 1100"/>
                  <a:gd name="T5" fmla="*/ 174 h 556"/>
                  <a:gd name="T6" fmla="*/ 0 w 1100"/>
                  <a:gd name="T7" fmla="*/ 556 h 556"/>
                  <a:gd name="T8" fmla="*/ 324 w 1100"/>
                  <a:gd name="T9" fmla="*/ 347 h 556"/>
                  <a:gd name="T10" fmla="*/ 927 w 1100"/>
                  <a:gd name="T11" fmla="*/ 347 h 556"/>
                  <a:gd name="T12" fmla="*/ 1100 w 1100"/>
                  <a:gd name="T13" fmla="*/ 174 h 556"/>
                  <a:gd name="T14" fmla="*/ 927 w 1100"/>
                  <a:gd name="T15" fmla="*/ 0 h 5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0" h="556">
                    <a:moveTo>
                      <a:pt x="927" y="0"/>
                    </a:moveTo>
                    <a:cubicBezTo>
                      <a:pt x="173" y="0"/>
                      <a:pt x="173" y="0"/>
                      <a:pt x="173" y="0"/>
                    </a:cubicBezTo>
                    <a:cubicBezTo>
                      <a:pt x="77" y="0"/>
                      <a:pt x="0" y="78"/>
                      <a:pt x="0" y="174"/>
                    </a:cubicBezTo>
                    <a:cubicBezTo>
                      <a:pt x="0" y="556"/>
                      <a:pt x="0" y="556"/>
                      <a:pt x="0" y="556"/>
                    </a:cubicBezTo>
                    <a:cubicBezTo>
                      <a:pt x="0" y="548"/>
                      <a:pt x="3" y="347"/>
                      <a:pt x="324" y="347"/>
                    </a:cubicBezTo>
                    <a:cubicBezTo>
                      <a:pt x="927" y="347"/>
                      <a:pt x="927" y="347"/>
                      <a:pt x="927" y="347"/>
                    </a:cubicBezTo>
                    <a:cubicBezTo>
                      <a:pt x="1022" y="347"/>
                      <a:pt x="1100" y="269"/>
                      <a:pt x="1100" y="174"/>
                    </a:cubicBezTo>
                    <a:cubicBezTo>
                      <a:pt x="1100" y="78"/>
                      <a:pt x="1022" y="0"/>
                      <a:pt x="927" y="0"/>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81" name="文本框 80"/>
            <p:cNvSpPr txBox="1"/>
            <p:nvPr/>
          </p:nvSpPr>
          <p:spPr>
            <a:xfrm>
              <a:off x="6883958" y="2711663"/>
              <a:ext cx="1362146" cy="694251"/>
            </a:xfrm>
            <a:prstGeom prst="rect">
              <a:avLst/>
            </a:prstGeom>
            <a:noFill/>
          </p:spPr>
          <p:txBody>
            <a:bodyPr wrap="none" rtlCol="0">
              <a:spAutoFit/>
            </a:bodyPr>
            <a:lstStyle/>
            <a:p>
              <a:r>
                <a:rPr lang="zh-CN" altLang="en-US" sz="4000" b="1" dirty="0">
                  <a:solidFill>
                    <a:srgbClr val="FFFFFF"/>
                  </a:solidFill>
                  <a:latin typeface="幼圆" panose="02010509060101010101" pitchFamily="49" charset="-122"/>
                  <a:ea typeface="幼圆" panose="02010509060101010101" pitchFamily="49" charset="-122"/>
                </a:rPr>
                <a:t>第</a:t>
              </a:r>
              <a:r>
                <a:rPr lang="en-US" altLang="zh-CN" sz="4000" b="1" dirty="0">
                  <a:solidFill>
                    <a:srgbClr val="FFFFFF"/>
                  </a:solidFill>
                  <a:latin typeface="幼圆" panose="02010509060101010101" pitchFamily="49" charset="-122"/>
                  <a:ea typeface="幼圆" panose="02010509060101010101" pitchFamily="49" charset="-122"/>
                </a:rPr>
                <a:t>3</a:t>
              </a:r>
              <a:r>
                <a:rPr lang="zh-CN" altLang="en-US" sz="4000" b="1" dirty="0">
                  <a:solidFill>
                    <a:srgbClr val="FFFFFF"/>
                  </a:solidFill>
                  <a:latin typeface="幼圆" panose="02010509060101010101" pitchFamily="49" charset="-122"/>
                  <a:ea typeface="幼圆" panose="02010509060101010101" pitchFamily="49" charset="-122"/>
                </a:rPr>
                <a:t>点</a:t>
              </a:r>
            </a:p>
          </p:txBody>
        </p:sp>
      </p:grpSp>
      <p:sp>
        <p:nvSpPr>
          <p:cNvPr id="85" name="文本框 84"/>
          <p:cNvSpPr txBox="1"/>
          <p:nvPr/>
        </p:nvSpPr>
        <p:spPr>
          <a:xfrm>
            <a:off x="4145063" y="1515467"/>
            <a:ext cx="7397743" cy="461665"/>
          </a:xfrm>
          <a:prstGeom prst="rect">
            <a:avLst/>
          </a:prstGeom>
          <a:noFill/>
          <a:effectLst/>
        </p:spPr>
        <p:txBody>
          <a:bodyPr wrap="square" rtlCol="0">
            <a:spAutoFit/>
          </a:bodyPr>
          <a:lstStyle/>
          <a:p>
            <a:r>
              <a:rPr lang="zh-CN" altLang="en-US" sz="2400" b="1" dirty="0">
                <a:highlight>
                  <a:srgbClr val="FFFF00"/>
                </a:highlight>
              </a:rPr>
              <a:t>属于局部推理，在严谨性、符号化程度上要求不高</a:t>
            </a:r>
            <a:endParaRPr lang="en-US" altLang="zh-CN" sz="2400" b="1" dirty="0">
              <a:highlight>
                <a:srgbClr val="FFFF00"/>
              </a:highlight>
              <a:latin typeface="微软雅黑" panose="020B0503020204020204" pitchFamily="34" charset="-122"/>
              <a:ea typeface="微软雅黑" panose="020B0503020204020204" pitchFamily="34" charset="-122"/>
            </a:endParaRPr>
          </a:p>
        </p:txBody>
      </p:sp>
      <p:sp>
        <p:nvSpPr>
          <p:cNvPr id="2" name="文本框 1">
            <a:extLst>
              <a:ext uri="{FF2B5EF4-FFF2-40B4-BE49-F238E27FC236}">
                <a16:creationId xmlns:a16="http://schemas.microsoft.com/office/drawing/2014/main" id="{843F58AF-B5CE-1A00-486C-2DADB5600142}"/>
              </a:ext>
            </a:extLst>
          </p:cNvPr>
          <p:cNvSpPr txBox="1"/>
          <p:nvPr/>
        </p:nvSpPr>
        <p:spPr>
          <a:xfrm>
            <a:off x="387447" y="81309"/>
            <a:ext cx="9419373" cy="707886"/>
          </a:xfrm>
          <a:prstGeom prst="rect">
            <a:avLst/>
          </a:prstGeom>
          <a:noFill/>
        </p:spPr>
        <p:txBody>
          <a:bodyPr wrap="square" rtlCol="0">
            <a:spAutoFit/>
          </a:bodyPr>
          <a:lstStyle/>
          <a:p>
            <a:r>
              <a:rPr lang="zh-CN" altLang="en-US" sz="4000" b="1" dirty="0">
                <a:solidFill>
                  <a:srgbClr val="FF0000"/>
                </a:solidFill>
                <a:latin typeface="幼圆" panose="02010509060101010101" pitchFamily="49" charset="-122"/>
                <a:ea typeface="幼圆" panose="02010509060101010101" pitchFamily="49" charset="-122"/>
              </a:rPr>
              <a:t>小学生推理意识的特点</a:t>
            </a:r>
            <a:endParaRPr lang="en-US" altLang="zh-CN" sz="4000" b="1" dirty="0">
              <a:solidFill>
                <a:srgbClr val="FF0000"/>
              </a:solidFill>
              <a:latin typeface="幼圆" panose="02010509060101010101" pitchFamily="49" charset="-122"/>
              <a:ea typeface="幼圆" panose="02010509060101010101" pitchFamily="49" charset="-122"/>
            </a:endParaRPr>
          </a:p>
        </p:txBody>
      </p:sp>
      <p:sp>
        <p:nvSpPr>
          <p:cNvPr id="13" name="文本框 12">
            <a:extLst>
              <a:ext uri="{FF2B5EF4-FFF2-40B4-BE49-F238E27FC236}">
                <a16:creationId xmlns:a16="http://schemas.microsoft.com/office/drawing/2014/main" id="{2BC29A4F-EB83-1E73-40AB-CBE6B8DA6E66}"/>
              </a:ext>
            </a:extLst>
          </p:cNvPr>
          <p:cNvSpPr txBox="1"/>
          <p:nvPr/>
        </p:nvSpPr>
        <p:spPr>
          <a:xfrm>
            <a:off x="4271293" y="2860447"/>
            <a:ext cx="7145282" cy="461665"/>
          </a:xfrm>
          <a:prstGeom prst="rect">
            <a:avLst/>
          </a:prstGeom>
          <a:noFill/>
        </p:spPr>
        <p:txBody>
          <a:bodyPr wrap="square">
            <a:spAutoFit/>
          </a:bodyPr>
          <a:lstStyle/>
          <a:p>
            <a:r>
              <a:rPr lang="zh-CN" altLang="en-US" sz="2400" dirty="0">
                <a:highlight>
                  <a:srgbClr val="FFFF00"/>
                </a:highlight>
              </a:rPr>
              <a:t>推理形式主要是归纳推理、类比推理与关系推理</a:t>
            </a:r>
          </a:p>
        </p:txBody>
      </p:sp>
      <p:sp>
        <p:nvSpPr>
          <p:cNvPr id="22" name="文本框 21">
            <a:extLst>
              <a:ext uri="{FF2B5EF4-FFF2-40B4-BE49-F238E27FC236}">
                <a16:creationId xmlns:a16="http://schemas.microsoft.com/office/drawing/2014/main" id="{B9FFD27C-6CCB-7F8D-0600-139313F43CB9}"/>
              </a:ext>
            </a:extLst>
          </p:cNvPr>
          <p:cNvSpPr txBox="1"/>
          <p:nvPr/>
        </p:nvSpPr>
        <p:spPr>
          <a:xfrm>
            <a:off x="4271293" y="4397223"/>
            <a:ext cx="7397742" cy="583108"/>
          </a:xfrm>
          <a:prstGeom prst="rect">
            <a:avLst/>
          </a:prstGeom>
          <a:noFill/>
        </p:spPr>
        <p:txBody>
          <a:bodyPr wrap="square">
            <a:spAutoFit/>
          </a:bodyPr>
          <a:lstStyle/>
          <a:p>
            <a:pPr>
              <a:lnSpc>
                <a:spcPct val="150000"/>
              </a:lnSpc>
            </a:pPr>
            <a:r>
              <a:rPr lang="zh-CN" altLang="en-US" sz="2400" dirty="0">
                <a:highlight>
                  <a:srgbClr val="FFFF00"/>
                </a:highlight>
              </a:rPr>
              <a:t>推理的对象主要是数运算和测量活动</a:t>
            </a:r>
          </a:p>
        </p:txBody>
      </p:sp>
    </p:spTree>
    <p:extLst>
      <p:ext uri="{BB962C8B-B14F-4D97-AF65-F5344CB8AC3E}">
        <p14:creationId xmlns:p14="http://schemas.microsoft.com/office/powerpoint/2010/main" val="26061624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Effect transition="in" filter="fade">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p:bldP spid="13"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506454"/>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506454"/>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506454"/>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506454"/>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506454"/>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9832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rot="10800000" flipV="1">
            <a:off x="489085" y="3534470"/>
            <a:ext cx="3380746" cy="1453113"/>
            <a:chOff x="3793113" y="1797771"/>
            <a:chExt cx="2311161" cy="1499953"/>
          </a:xfrm>
        </p:grpSpPr>
        <p:grpSp>
          <p:nvGrpSpPr>
            <p:cNvPr id="56" name="组合 55"/>
            <p:cNvGrpSpPr/>
            <p:nvPr/>
          </p:nvGrpSpPr>
          <p:grpSpPr>
            <a:xfrm>
              <a:off x="3793113" y="1797771"/>
              <a:ext cx="2311161" cy="1499953"/>
              <a:chOff x="1348302" y="1709424"/>
              <a:chExt cx="2034448" cy="1599981"/>
            </a:xfrm>
            <a:solidFill>
              <a:srgbClr val="1F9776"/>
            </a:solidFill>
          </p:grpSpPr>
          <p:sp>
            <p:nvSpPr>
              <p:cNvPr id="58" name="Freeform 20"/>
              <p:cNvSpPr/>
              <p:nvPr/>
            </p:nvSpPr>
            <p:spPr bwMode="auto">
              <a:xfrm>
                <a:off x="3382750" y="3116179"/>
                <a:ext cx="0" cy="361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0" name="Freeform 23"/>
              <p:cNvSpPr/>
              <p:nvPr/>
            </p:nvSpPr>
            <p:spPr bwMode="auto">
              <a:xfrm>
                <a:off x="1348302" y="1709424"/>
                <a:ext cx="2034448" cy="1596369"/>
              </a:xfrm>
              <a:custGeom>
                <a:avLst/>
                <a:gdLst>
                  <a:gd name="T0" fmla="*/ 174 w 1101"/>
                  <a:gd name="T1" fmla="*/ 0 h 555"/>
                  <a:gd name="T2" fmla="*/ 927 w 1101"/>
                  <a:gd name="T3" fmla="*/ 0 h 555"/>
                  <a:gd name="T4" fmla="*/ 1101 w 1101"/>
                  <a:gd name="T5" fmla="*/ 173 h 555"/>
                  <a:gd name="T6" fmla="*/ 1101 w 1101"/>
                  <a:gd name="T7" fmla="*/ 555 h 555"/>
                  <a:gd name="T8" fmla="*/ 776 w 1101"/>
                  <a:gd name="T9" fmla="*/ 347 h 555"/>
                  <a:gd name="T10" fmla="*/ 174 w 1101"/>
                  <a:gd name="T11" fmla="*/ 347 h 555"/>
                  <a:gd name="T12" fmla="*/ 0 w 1101"/>
                  <a:gd name="T13" fmla="*/ 173 h 555"/>
                  <a:gd name="T14" fmla="*/ 174 w 1101"/>
                  <a:gd name="T15" fmla="*/ 0 h 5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1" h="555">
                    <a:moveTo>
                      <a:pt x="174" y="0"/>
                    </a:moveTo>
                    <a:cubicBezTo>
                      <a:pt x="927" y="0"/>
                      <a:pt x="927" y="0"/>
                      <a:pt x="927" y="0"/>
                    </a:cubicBezTo>
                    <a:cubicBezTo>
                      <a:pt x="1023" y="0"/>
                      <a:pt x="1101" y="78"/>
                      <a:pt x="1101" y="173"/>
                    </a:cubicBezTo>
                    <a:cubicBezTo>
                      <a:pt x="1101" y="555"/>
                      <a:pt x="1101" y="555"/>
                      <a:pt x="1101" y="555"/>
                    </a:cubicBezTo>
                    <a:cubicBezTo>
                      <a:pt x="1101" y="548"/>
                      <a:pt x="1097" y="347"/>
                      <a:pt x="776" y="347"/>
                    </a:cubicBezTo>
                    <a:cubicBezTo>
                      <a:pt x="174" y="347"/>
                      <a:pt x="174" y="347"/>
                      <a:pt x="174" y="347"/>
                    </a:cubicBezTo>
                    <a:cubicBezTo>
                      <a:pt x="78" y="347"/>
                      <a:pt x="0" y="269"/>
                      <a:pt x="0" y="173"/>
                    </a:cubicBezTo>
                    <a:cubicBezTo>
                      <a:pt x="0" y="78"/>
                      <a:pt x="78" y="0"/>
                      <a:pt x="174" y="0"/>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61" name="Freeform 24"/>
              <p:cNvSpPr/>
              <p:nvPr/>
            </p:nvSpPr>
            <p:spPr bwMode="auto">
              <a:xfrm>
                <a:off x="3382750" y="3305793"/>
                <a:ext cx="0" cy="361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1"/>
                      <a:pt x="0" y="1"/>
                      <a:pt x="0" y="1"/>
                    </a:cubicBezTo>
                    <a:close/>
                  </a:path>
                </a:pathLst>
              </a:custGeom>
              <a:grpFill/>
              <a:ln>
                <a:noFill/>
              </a:ln>
              <a:effectLst>
                <a:outerShdw blurRad="1016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78" name="文本框 77"/>
            <p:cNvSpPr txBox="1"/>
            <p:nvPr/>
          </p:nvSpPr>
          <p:spPr>
            <a:xfrm>
              <a:off x="4445586" y="1853050"/>
              <a:ext cx="1006212" cy="730704"/>
            </a:xfrm>
            <a:prstGeom prst="rect">
              <a:avLst/>
            </a:prstGeom>
            <a:noFill/>
          </p:spPr>
          <p:txBody>
            <a:bodyPr wrap="none" rtlCol="0">
              <a:spAutoFit/>
            </a:bodyPr>
            <a:lstStyle/>
            <a:p>
              <a:r>
                <a:rPr lang="zh-CN" altLang="en-US" sz="4000" b="1" dirty="0">
                  <a:solidFill>
                    <a:srgbClr val="FFFFFF"/>
                  </a:solidFill>
                  <a:latin typeface="幼圆" panose="02010509060101010101" pitchFamily="49" charset="-122"/>
                  <a:ea typeface="幼圆" panose="02010509060101010101" pitchFamily="49" charset="-122"/>
                </a:rPr>
                <a:t>第</a:t>
              </a:r>
              <a:r>
                <a:rPr lang="en-US" altLang="zh-CN" sz="4000" b="1" dirty="0">
                  <a:solidFill>
                    <a:srgbClr val="FFFFFF"/>
                  </a:solidFill>
                  <a:latin typeface="幼圆" panose="02010509060101010101" pitchFamily="49" charset="-122"/>
                  <a:ea typeface="幼圆" panose="02010509060101010101" pitchFamily="49" charset="-122"/>
                </a:rPr>
                <a:t>5</a:t>
              </a:r>
              <a:r>
                <a:rPr lang="zh-CN" altLang="en-US" sz="4000" b="1" dirty="0">
                  <a:solidFill>
                    <a:srgbClr val="FFFFFF"/>
                  </a:solidFill>
                  <a:latin typeface="幼圆" panose="02010509060101010101" pitchFamily="49" charset="-122"/>
                  <a:ea typeface="幼圆" panose="02010509060101010101" pitchFamily="49" charset="-122"/>
                </a:rPr>
                <a:t>点</a:t>
              </a:r>
            </a:p>
          </p:txBody>
        </p:sp>
      </p:grpSp>
      <p:grpSp>
        <p:nvGrpSpPr>
          <p:cNvPr id="5" name="组合 4"/>
          <p:cNvGrpSpPr/>
          <p:nvPr/>
        </p:nvGrpSpPr>
        <p:grpSpPr>
          <a:xfrm>
            <a:off x="636126" y="1449155"/>
            <a:ext cx="3756127" cy="1569529"/>
            <a:chOff x="6108465" y="1586998"/>
            <a:chExt cx="3570843" cy="1496566"/>
          </a:xfrm>
        </p:grpSpPr>
        <p:sp>
          <p:nvSpPr>
            <p:cNvPr id="55" name="Freeform 19"/>
            <p:cNvSpPr/>
            <p:nvPr/>
          </p:nvSpPr>
          <p:spPr bwMode="auto">
            <a:xfrm>
              <a:off x="6108465" y="1586998"/>
              <a:ext cx="3288830" cy="1496566"/>
            </a:xfrm>
            <a:custGeom>
              <a:avLst/>
              <a:gdLst>
                <a:gd name="T0" fmla="*/ 927 w 1100"/>
                <a:gd name="T1" fmla="*/ 0 h 555"/>
                <a:gd name="T2" fmla="*/ 173 w 1100"/>
                <a:gd name="T3" fmla="*/ 0 h 555"/>
                <a:gd name="T4" fmla="*/ 0 w 1100"/>
                <a:gd name="T5" fmla="*/ 173 h 555"/>
                <a:gd name="T6" fmla="*/ 0 w 1100"/>
                <a:gd name="T7" fmla="*/ 555 h 555"/>
                <a:gd name="T8" fmla="*/ 324 w 1100"/>
                <a:gd name="T9" fmla="*/ 347 h 555"/>
                <a:gd name="T10" fmla="*/ 927 w 1100"/>
                <a:gd name="T11" fmla="*/ 347 h 555"/>
                <a:gd name="T12" fmla="*/ 1100 w 1100"/>
                <a:gd name="T13" fmla="*/ 173 h 555"/>
                <a:gd name="T14" fmla="*/ 927 w 1100"/>
                <a:gd name="T15" fmla="*/ 0 h 55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00" h="555">
                  <a:moveTo>
                    <a:pt x="927" y="0"/>
                  </a:moveTo>
                  <a:cubicBezTo>
                    <a:pt x="173" y="0"/>
                    <a:pt x="173" y="0"/>
                    <a:pt x="173" y="0"/>
                  </a:cubicBezTo>
                  <a:cubicBezTo>
                    <a:pt x="77" y="0"/>
                    <a:pt x="0" y="78"/>
                    <a:pt x="0" y="173"/>
                  </a:cubicBezTo>
                  <a:cubicBezTo>
                    <a:pt x="0" y="555"/>
                    <a:pt x="0" y="555"/>
                    <a:pt x="0" y="555"/>
                  </a:cubicBezTo>
                  <a:cubicBezTo>
                    <a:pt x="0" y="548"/>
                    <a:pt x="3" y="347"/>
                    <a:pt x="324" y="347"/>
                  </a:cubicBezTo>
                  <a:cubicBezTo>
                    <a:pt x="927" y="347"/>
                    <a:pt x="927" y="347"/>
                    <a:pt x="927" y="347"/>
                  </a:cubicBezTo>
                  <a:cubicBezTo>
                    <a:pt x="1022" y="347"/>
                    <a:pt x="1100" y="269"/>
                    <a:pt x="1100" y="173"/>
                  </a:cubicBezTo>
                  <a:cubicBezTo>
                    <a:pt x="1100" y="78"/>
                    <a:pt x="1022" y="0"/>
                    <a:pt x="927" y="0"/>
                  </a:cubicBezTo>
                  <a:close/>
                </a:path>
              </a:pathLst>
            </a:custGeom>
            <a:solidFill>
              <a:srgbClr val="F29C15"/>
            </a:solidFill>
            <a:ln>
              <a:noFill/>
            </a:ln>
            <a:effectLst>
              <a:outerShdw blurRad="139700" dist="254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0" name="文本框 79"/>
            <p:cNvSpPr txBox="1"/>
            <p:nvPr/>
          </p:nvSpPr>
          <p:spPr>
            <a:xfrm>
              <a:off x="6926219" y="1681985"/>
              <a:ext cx="2753089" cy="674978"/>
            </a:xfrm>
            <a:prstGeom prst="rect">
              <a:avLst/>
            </a:prstGeom>
            <a:noFill/>
          </p:spPr>
          <p:txBody>
            <a:bodyPr wrap="square" rtlCol="0">
              <a:spAutoFit/>
            </a:bodyPr>
            <a:lstStyle/>
            <a:p>
              <a:r>
                <a:rPr lang="zh-CN" altLang="en-US" sz="4000" b="1" dirty="0">
                  <a:solidFill>
                    <a:srgbClr val="FFFFFF"/>
                  </a:solidFill>
                  <a:latin typeface="幼圆" panose="02010509060101010101" pitchFamily="49" charset="-122"/>
                  <a:ea typeface="幼圆" panose="02010509060101010101" pitchFamily="49" charset="-122"/>
                </a:rPr>
                <a:t>第</a:t>
              </a:r>
              <a:r>
                <a:rPr lang="en-US" altLang="zh-CN" sz="4000" b="1" dirty="0">
                  <a:solidFill>
                    <a:srgbClr val="FFFFFF"/>
                  </a:solidFill>
                  <a:latin typeface="幼圆" panose="02010509060101010101" pitchFamily="49" charset="-122"/>
                  <a:ea typeface="幼圆" panose="02010509060101010101" pitchFamily="49" charset="-122"/>
                </a:rPr>
                <a:t>4</a:t>
              </a:r>
              <a:r>
                <a:rPr lang="zh-CN" altLang="en-US" sz="4000" b="1" dirty="0">
                  <a:solidFill>
                    <a:srgbClr val="FFFFFF"/>
                  </a:solidFill>
                  <a:latin typeface="幼圆" panose="02010509060101010101" pitchFamily="49" charset="-122"/>
                  <a:ea typeface="幼圆" panose="02010509060101010101" pitchFamily="49" charset="-122"/>
                </a:rPr>
                <a:t>点</a:t>
              </a:r>
            </a:p>
          </p:txBody>
        </p:sp>
      </p:grpSp>
      <p:sp>
        <p:nvSpPr>
          <p:cNvPr id="2" name="文本框 1">
            <a:extLst>
              <a:ext uri="{FF2B5EF4-FFF2-40B4-BE49-F238E27FC236}">
                <a16:creationId xmlns:a16="http://schemas.microsoft.com/office/drawing/2014/main" id="{843F58AF-B5CE-1A00-486C-2DADB5600142}"/>
              </a:ext>
            </a:extLst>
          </p:cNvPr>
          <p:cNvSpPr txBox="1"/>
          <p:nvPr/>
        </p:nvSpPr>
        <p:spPr>
          <a:xfrm>
            <a:off x="387447" y="81309"/>
            <a:ext cx="9419373" cy="707886"/>
          </a:xfrm>
          <a:prstGeom prst="rect">
            <a:avLst/>
          </a:prstGeom>
          <a:noFill/>
        </p:spPr>
        <p:txBody>
          <a:bodyPr wrap="square" rtlCol="0">
            <a:spAutoFit/>
          </a:bodyPr>
          <a:lstStyle/>
          <a:p>
            <a:r>
              <a:rPr lang="zh-CN" altLang="en-US" sz="4000" b="1" dirty="0">
                <a:solidFill>
                  <a:srgbClr val="FF0000"/>
                </a:solidFill>
                <a:latin typeface="幼圆" panose="02010509060101010101" pitchFamily="49" charset="-122"/>
                <a:ea typeface="幼圆" panose="02010509060101010101" pitchFamily="49" charset="-122"/>
              </a:rPr>
              <a:t>小学生推理意识的特点</a:t>
            </a:r>
            <a:endParaRPr lang="en-US" altLang="zh-CN" sz="4000" b="1" dirty="0">
              <a:solidFill>
                <a:srgbClr val="FF0000"/>
              </a:solidFill>
              <a:latin typeface="幼圆" panose="02010509060101010101" pitchFamily="49" charset="-122"/>
              <a:ea typeface="幼圆" panose="02010509060101010101" pitchFamily="49" charset="-122"/>
            </a:endParaRPr>
          </a:p>
        </p:txBody>
      </p:sp>
      <p:sp>
        <p:nvSpPr>
          <p:cNvPr id="22" name="文本框 21">
            <a:extLst>
              <a:ext uri="{FF2B5EF4-FFF2-40B4-BE49-F238E27FC236}">
                <a16:creationId xmlns:a16="http://schemas.microsoft.com/office/drawing/2014/main" id="{B9FFD27C-6CCB-7F8D-0600-139313F43CB9}"/>
              </a:ext>
            </a:extLst>
          </p:cNvPr>
          <p:cNvSpPr txBox="1"/>
          <p:nvPr/>
        </p:nvSpPr>
        <p:spPr>
          <a:xfrm>
            <a:off x="4284402" y="1328582"/>
            <a:ext cx="7397742" cy="1137106"/>
          </a:xfrm>
          <a:prstGeom prst="rect">
            <a:avLst/>
          </a:prstGeom>
          <a:noFill/>
        </p:spPr>
        <p:txBody>
          <a:bodyPr wrap="square">
            <a:spAutoFit/>
          </a:bodyPr>
          <a:lstStyle/>
          <a:p>
            <a:pPr>
              <a:lnSpc>
                <a:spcPct val="150000"/>
              </a:lnSpc>
            </a:pPr>
            <a:r>
              <a:rPr lang="zh-CN" altLang="en-US" sz="2400" dirty="0">
                <a:highlight>
                  <a:srgbClr val="FFFF00"/>
                </a:highlight>
              </a:rPr>
              <a:t>推理行为一般在具体的情境中发生，需要借助直观操作与日常经验</a:t>
            </a:r>
          </a:p>
        </p:txBody>
      </p:sp>
      <p:sp>
        <p:nvSpPr>
          <p:cNvPr id="7" name="文本框 6">
            <a:extLst>
              <a:ext uri="{FF2B5EF4-FFF2-40B4-BE49-F238E27FC236}">
                <a16:creationId xmlns:a16="http://schemas.microsoft.com/office/drawing/2014/main" id="{E0ECEC12-BA02-15A8-D2A0-6E984990B0DA}"/>
              </a:ext>
            </a:extLst>
          </p:cNvPr>
          <p:cNvSpPr txBox="1"/>
          <p:nvPr/>
        </p:nvSpPr>
        <p:spPr>
          <a:xfrm>
            <a:off x="4302599" y="3364599"/>
            <a:ext cx="7110483" cy="1137106"/>
          </a:xfrm>
          <a:prstGeom prst="rect">
            <a:avLst/>
          </a:prstGeom>
          <a:noFill/>
        </p:spPr>
        <p:txBody>
          <a:bodyPr wrap="square">
            <a:spAutoFit/>
          </a:bodyPr>
          <a:lstStyle/>
          <a:p>
            <a:pPr>
              <a:lnSpc>
                <a:spcPct val="150000"/>
              </a:lnSpc>
            </a:pPr>
            <a:r>
              <a:rPr lang="zh-CN" altLang="en-US" sz="2400" dirty="0">
                <a:highlight>
                  <a:srgbClr val="FFFF00"/>
                </a:highlight>
              </a:rPr>
              <a:t>不同学生的推理水平有较大的差异，需要创设不同水平的推理活动</a:t>
            </a:r>
          </a:p>
        </p:txBody>
      </p:sp>
    </p:spTree>
    <p:extLst>
      <p:ext uri="{BB962C8B-B14F-4D97-AF65-F5344CB8AC3E}">
        <p14:creationId xmlns:p14="http://schemas.microsoft.com/office/powerpoint/2010/main" val="18263144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149161" y="1851192"/>
            <a:ext cx="1107996" cy="2119865"/>
            <a:chOff x="3869778" y="2347215"/>
            <a:chExt cx="1107996" cy="2119865"/>
          </a:xfrm>
        </p:grpSpPr>
        <p:grpSp>
          <p:nvGrpSpPr>
            <p:cNvPr id="61" name="组合 60"/>
            <p:cNvGrpSpPr/>
            <p:nvPr/>
          </p:nvGrpSpPr>
          <p:grpSpPr>
            <a:xfrm>
              <a:off x="4515267" y="2347215"/>
              <a:ext cx="179916" cy="1100108"/>
              <a:chOff x="4524245" y="3111810"/>
              <a:chExt cx="134937" cy="825081"/>
            </a:xfrm>
          </p:grpSpPr>
          <p:cxnSp>
            <p:nvCxnSpPr>
              <p:cNvPr id="65" name="直接连接符 64"/>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64" name="矩形 63"/>
            <p:cNvSpPr/>
            <p:nvPr/>
          </p:nvSpPr>
          <p:spPr>
            <a:xfrm>
              <a:off x="3869778" y="3266751"/>
              <a:ext cx="1107996" cy="1200329"/>
            </a:xfrm>
            <a:prstGeom prst="rect">
              <a:avLst/>
            </a:prstGeom>
          </p:spPr>
          <p:txBody>
            <a:bodyPr wrap="none">
              <a:spAutoFit/>
            </a:bodyPr>
            <a:lstStyle/>
            <a:p>
              <a:r>
                <a:rPr lang="zh-CN" altLang="en-US" sz="7200" dirty="0">
                  <a:solidFill>
                    <a:srgbClr val="89C145"/>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89C145"/>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68" name="组合 67"/>
          <p:cNvGrpSpPr/>
          <p:nvPr/>
        </p:nvGrpSpPr>
        <p:grpSpPr>
          <a:xfrm>
            <a:off x="1519002" y="3766585"/>
            <a:ext cx="1107996" cy="2119865"/>
            <a:chOff x="7614862" y="2347215"/>
            <a:chExt cx="1107996" cy="2119865"/>
          </a:xfrm>
        </p:grpSpPr>
        <p:grpSp>
          <p:nvGrpSpPr>
            <p:cNvPr id="69" name="组合 68"/>
            <p:cNvGrpSpPr/>
            <p:nvPr/>
          </p:nvGrpSpPr>
          <p:grpSpPr>
            <a:xfrm>
              <a:off x="8260351" y="2347215"/>
              <a:ext cx="179916" cy="1100108"/>
              <a:chOff x="4524245" y="3111810"/>
              <a:chExt cx="134937" cy="825081"/>
            </a:xfrm>
          </p:grpSpPr>
          <p:cxnSp>
            <p:nvCxnSpPr>
              <p:cNvPr id="71" name="直接连接符 70"/>
              <p:cNvCxnSpPr/>
              <p:nvPr/>
            </p:nvCxnSpPr>
            <p:spPr>
              <a:xfrm>
                <a:off x="4524246" y="3111810"/>
                <a:ext cx="13493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4524246" y="3111810"/>
                <a:ext cx="0" cy="746771"/>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524245" y="3852541"/>
                <a:ext cx="127498" cy="8435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70" name="矩形 69"/>
            <p:cNvSpPr/>
            <p:nvPr/>
          </p:nvSpPr>
          <p:spPr>
            <a:xfrm>
              <a:off x="7614862" y="3266751"/>
              <a:ext cx="1107996" cy="1200329"/>
            </a:xfrm>
            <a:prstGeom prst="rect">
              <a:avLst/>
            </a:prstGeom>
          </p:spPr>
          <p:txBody>
            <a:bodyPr wrap="none">
              <a:spAutoFit/>
            </a:bodyPr>
            <a:lstStyle/>
            <a:p>
              <a:r>
                <a:rPr lang="zh-CN" altLang="en-US" sz="7200" dirty="0">
                  <a:solidFill>
                    <a:srgbClr val="F29C15"/>
                  </a:solidFill>
                  <a:latin typeface="Calibri" panose="020F0502020204030204" pitchFamily="34" charset="0"/>
                  <a:ea typeface="微软雅黑" panose="020B0503020204020204" pitchFamily="34" charset="-122"/>
                  <a:cs typeface="Arial" panose="020B0604020202020204" pitchFamily="34" charset="0"/>
                </a:rPr>
                <a:t>“</a:t>
              </a:r>
              <a:endParaRPr lang="en-US" altLang="zh-CN" sz="7200" dirty="0">
                <a:solidFill>
                  <a:srgbClr val="F29C15"/>
                </a:solidFill>
                <a:latin typeface="Calibri" panose="020F0502020204030204" pitchFamily="34" charset="0"/>
                <a:ea typeface="微软雅黑" panose="020B0503020204020204" pitchFamily="34" charset="-122"/>
                <a:cs typeface="Arial" panose="020B0604020202020204" pitchFamily="34" charset="0"/>
              </a:endParaRPr>
            </a:p>
          </p:txBody>
        </p:sp>
      </p:grpSp>
      <p:grpSp>
        <p:nvGrpSpPr>
          <p:cNvPr id="81" name="组合 80"/>
          <p:cNvGrpSpPr/>
          <p:nvPr/>
        </p:nvGrpSpPr>
        <p:grpSpPr>
          <a:xfrm>
            <a:off x="839400" y="2945823"/>
            <a:ext cx="1006013" cy="1025234"/>
            <a:chOff x="4858339" y="3441846"/>
            <a:chExt cx="1006013" cy="1025234"/>
          </a:xfrm>
        </p:grpSpPr>
        <p:sp>
          <p:nvSpPr>
            <p:cNvPr id="84" name="Freeform 5"/>
            <p:cNvSpPr>
              <a:spLocks noEditPoints="1"/>
            </p:cNvSpPr>
            <p:nvPr/>
          </p:nvSpPr>
          <p:spPr bwMode="auto">
            <a:xfrm>
              <a:off x="4858339"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89C145"/>
            </a:solidFill>
            <a:ln>
              <a:noFill/>
            </a:ln>
          </p:spPr>
          <p:txBody>
            <a:bodyPr/>
            <a:lstStyle/>
            <a:p>
              <a:endParaRPr lang="zh-CN" altLang="en-US" sz="1800"/>
            </a:p>
          </p:txBody>
        </p:sp>
        <p:sp>
          <p:nvSpPr>
            <p:cNvPr id="91" name="文本框 90"/>
            <p:cNvSpPr txBox="1"/>
            <p:nvPr/>
          </p:nvSpPr>
          <p:spPr>
            <a:xfrm>
              <a:off x="5036577" y="3617441"/>
              <a:ext cx="649537" cy="646331"/>
            </a:xfrm>
            <a:prstGeom prst="rect">
              <a:avLst/>
            </a:prstGeom>
            <a:noFill/>
            <a:effectLst/>
          </p:spPr>
          <p:txBody>
            <a:bodyPr wrap="non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01</a:t>
              </a:r>
              <a:endParaRPr lang="en-US" altLang="zh-CN" sz="2800" b="1" dirty="0">
                <a:solidFill>
                  <a:schemeClr val="bg1"/>
                </a:solidFill>
                <a:latin typeface="方正姚体" panose="02010601030101010101" pitchFamily="2" charset="-122"/>
                <a:ea typeface="方正姚体" panose="02010601030101010101" pitchFamily="2" charset="-122"/>
              </a:endParaRPr>
            </a:p>
          </p:txBody>
        </p:sp>
      </p:grpSp>
      <p:grpSp>
        <p:nvGrpSpPr>
          <p:cNvPr id="98" name="组合 97"/>
          <p:cNvGrpSpPr/>
          <p:nvPr/>
        </p:nvGrpSpPr>
        <p:grpSpPr>
          <a:xfrm>
            <a:off x="2507563" y="4861216"/>
            <a:ext cx="1006013" cy="1025234"/>
            <a:chOff x="8603423" y="3441846"/>
            <a:chExt cx="1006013" cy="1025234"/>
          </a:xfrm>
        </p:grpSpPr>
        <p:sp>
          <p:nvSpPr>
            <p:cNvPr id="99" name="Freeform 5"/>
            <p:cNvSpPr>
              <a:spLocks noEditPoints="1"/>
            </p:cNvSpPr>
            <p:nvPr/>
          </p:nvSpPr>
          <p:spPr bwMode="auto">
            <a:xfrm>
              <a:off x="8603423" y="3441846"/>
              <a:ext cx="1006013" cy="1025234"/>
            </a:xfrm>
            <a:custGeom>
              <a:avLst/>
              <a:gdLst>
                <a:gd name="T0" fmla="*/ 468 w 936"/>
                <a:gd name="T1" fmla="*/ 0 h 936"/>
                <a:gd name="T2" fmla="*/ 936 w 936"/>
                <a:gd name="T3" fmla="*/ 468 h 936"/>
                <a:gd name="T4" fmla="*/ 468 w 936"/>
                <a:gd name="T5" fmla="*/ 936 h 936"/>
                <a:gd name="T6" fmla="*/ 0 w 936"/>
                <a:gd name="T7" fmla="*/ 468 h 936"/>
                <a:gd name="T8" fmla="*/ 468 w 936"/>
                <a:gd name="T9" fmla="*/ 0 h 936"/>
                <a:gd name="T10" fmla="*/ 468 w 936"/>
                <a:gd name="T11" fmla="*/ 39 h 936"/>
                <a:gd name="T12" fmla="*/ 896 w 936"/>
                <a:gd name="T13" fmla="*/ 468 h 936"/>
                <a:gd name="T14" fmla="*/ 468 w 936"/>
                <a:gd name="T15" fmla="*/ 896 h 936"/>
                <a:gd name="T16" fmla="*/ 39 w 936"/>
                <a:gd name="T17" fmla="*/ 468 h 936"/>
                <a:gd name="T18" fmla="*/ 468 w 936"/>
                <a:gd name="T19" fmla="*/ 39 h 936"/>
                <a:gd name="T20" fmla="*/ 468 w 936"/>
                <a:gd name="T21" fmla="*/ 79 h 936"/>
                <a:gd name="T22" fmla="*/ 857 w 936"/>
                <a:gd name="T23" fmla="*/ 468 h 936"/>
                <a:gd name="T24" fmla="*/ 468 w 936"/>
                <a:gd name="T25" fmla="*/ 857 h 936"/>
                <a:gd name="T26" fmla="*/ 79 w 936"/>
                <a:gd name="T27" fmla="*/ 468 h 936"/>
                <a:gd name="T28" fmla="*/ 468 w 936"/>
                <a:gd name="T29" fmla="*/ 79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36" h="936">
                  <a:moveTo>
                    <a:pt x="468" y="0"/>
                  </a:moveTo>
                  <a:cubicBezTo>
                    <a:pt x="726" y="0"/>
                    <a:pt x="936" y="209"/>
                    <a:pt x="936" y="468"/>
                  </a:cubicBezTo>
                  <a:cubicBezTo>
                    <a:pt x="936" y="726"/>
                    <a:pt x="726" y="936"/>
                    <a:pt x="468" y="936"/>
                  </a:cubicBezTo>
                  <a:cubicBezTo>
                    <a:pt x="209" y="936"/>
                    <a:pt x="0" y="726"/>
                    <a:pt x="0" y="468"/>
                  </a:cubicBezTo>
                  <a:cubicBezTo>
                    <a:pt x="0" y="209"/>
                    <a:pt x="209" y="0"/>
                    <a:pt x="468" y="0"/>
                  </a:cubicBezTo>
                  <a:close/>
                  <a:moveTo>
                    <a:pt x="468" y="39"/>
                  </a:moveTo>
                  <a:cubicBezTo>
                    <a:pt x="704" y="39"/>
                    <a:pt x="896" y="231"/>
                    <a:pt x="896" y="468"/>
                  </a:cubicBezTo>
                  <a:cubicBezTo>
                    <a:pt x="896" y="704"/>
                    <a:pt x="704" y="896"/>
                    <a:pt x="468" y="896"/>
                  </a:cubicBezTo>
                  <a:cubicBezTo>
                    <a:pt x="231" y="896"/>
                    <a:pt x="39" y="704"/>
                    <a:pt x="39" y="468"/>
                  </a:cubicBezTo>
                  <a:cubicBezTo>
                    <a:pt x="39" y="231"/>
                    <a:pt x="231" y="39"/>
                    <a:pt x="468" y="39"/>
                  </a:cubicBezTo>
                  <a:close/>
                  <a:moveTo>
                    <a:pt x="468" y="79"/>
                  </a:moveTo>
                  <a:cubicBezTo>
                    <a:pt x="683" y="79"/>
                    <a:pt x="857" y="253"/>
                    <a:pt x="857" y="468"/>
                  </a:cubicBezTo>
                  <a:cubicBezTo>
                    <a:pt x="857" y="683"/>
                    <a:pt x="683" y="857"/>
                    <a:pt x="468" y="857"/>
                  </a:cubicBezTo>
                  <a:cubicBezTo>
                    <a:pt x="253" y="857"/>
                    <a:pt x="79" y="683"/>
                    <a:pt x="79" y="468"/>
                  </a:cubicBezTo>
                  <a:cubicBezTo>
                    <a:pt x="79" y="253"/>
                    <a:pt x="253" y="79"/>
                    <a:pt x="468" y="79"/>
                  </a:cubicBezTo>
                  <a:close/>
                </a:path>
              </a:pathLst>
            </a:custGeom>
            <a:solidFill>
              <a:srgbClr val="F29C15"/>
            </a:solidFill>
            <a:ln>
              <a:noFill/>
            </a:ln>
          </p:spPr>
          <p:txBody>
            <a:bodyPr/>
            <a:lstStyle/>
            <a:p>
              <a:endParaRPr lang="zh-CN" altLang="en-US" sz="1800"/>
            </a:p>
          </p:txBody>
        </p:sp>
        <p:sp>
          <p:nvSpPr>
            <p:cNvPr id="100" name="文本框 99"/>
            <p:cNvSpPr txBox="1"/>
            <p:nvPr/>
          </p:nvSpPr>
          <p:spPr>
            <a:xfrm>
              <a:off x="8781660" y="3617440"/>
              <a:ext cx="649537" cy="646331"/>
            </a:xfrm>
            <a:prstGeom prst="rect">
              <a:avLst/>
            </a:prstGeom>
            <a:noFill/>
            <a:effectLst/>
          </p:spPr>
          <p:txBody>
            <a:bodyPr wrap="none" rtlCol="0">
              <a:spAutoFit/>
            </a:bodyPr>
            <a:lstStyle/>
            <a:p>
              <a:r>
                <a:rPr lang="en-US" altLang="zh-CN" sz="3600" b="1" dirty="0">
                  <a:solidFill>
                    <a:schemeClr val="bg1"/>
                  </a:solidFill>
                  <a:latin typeface="方正姚体" panose="02010601030101010101" pitchFamily="2" charset="-122"/>
                  <a:ea typeface="方正姚体" panose="02010601030101010101" pitchFamily="2" charset="-122"/>
                </a:rPr>
                <a:t>02</a:t>
              </a:r>
              <a:endParaRPr lang="en-US" altLang="zh-CN" sz="2800" b="1" dirty="0">
                <a:solidFill>
                  <a:schemeClr val="bg1"/>
                </a:solidFill>
                <a:latin typeface="方正姚体" panose="02010601030101010101" pitchFamily="2" charset="-122"/>
                <a:ea typeface="方正姚体" panose="02010601030101010101" pitchFamily="2" charset="-122"/>
              </a:endParaRPr>
            </a:p>
          </p:txBody>
        </p:sp>
      </p:grpSp>
      <p:grpSp>
        <p:nvGrpSpPr>
          <p:cNvPr id="3" name="组合 2">
            <a:extLst>
              <a:ext uri="{FF2B5EF4-FFF2-40B4-BE49-F238E27FC236}">
                <a16:creationId xmlns:a16="http://schemas.microsoft.com/office/drawing/2014/main" id="{09E6BCC8-5259-37A1-C3C7-27F8CD1DFE71}"/>
              </a:ext>
            </a:extLst>
          </p:cNvPr>
          <p:cNvGrpSpPr/>
          <p:nvPr/>
        </p:nvGrpSpPr>
        <p:grpSpPr>
          <a:xfrm>
            <a:off x="1103800" y="1518841"/>
            <a:ext cx="7674997" cy="1164197"/>
            <a:chOff x="1103800" y="1518841"/>
            <a:chExt cx="7674997" cy="1164197"/>
          </a:xfrm>
        </p:grpSpPr>
        <p:sp>
          <p:nvSpPr>
            <p:cNvPr id="105" name="矩形 104"/>
            <p:cNvSpPr/>
            <p:nvPr/>
          </p:nvSpPr>
          <p:spPr>
            <a:xfrm>
              <a:off x="1103800" y="1518841"/>
              <a:ext cx="7531332" cy="1164197"/>
            </a:xfrm>
            <a:prstGeom prst="rect">
              <a:avLst/>
            </a:prstGeom>
            <a:solidFill>
              <a:srgbClr val="89C145"/>
            </a:solidFill>
            <a:ln w="3175">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106" name="文本框 105"/>
            <p:cNvSpPr txBox="1"/>
            <p:nvPr/>
          </p:nvSpPr>
          <p:spPr>
            <a:xfrm>
              <a:off x="1519002" y="1664966"/>
              <a:ext cx="7259795" cy="769441"/>
            </a:xfrm>
            <a:prstGeom prst="rect">
              <a:avLst/>
            </a:prstGeom>
            <a:noFill/>
          </p:spPr>
          <p:txBody>
            <a:bodyPr wrap="square" rtlCol="0">
              <a:spAutoFit/>
            </a:bodyPr>
            <a:lstStyle/>
            <a:p>
              <a:r>
                <a:rPr lang="zh-CN" altLang="en-US" sz="4400" b="1" dirty="0">
                  <a:effectLst/>
                  <a:ea typeface="宋体" panose="02010600030101010101" pitchFamily="2" charset="-122"/>
                  <a:cs typeface="Times New Roman" panose="02020603050405020304" pitchFamily="18" charset="0"/>
                </a:rPr>
                <a:t>重视算理及运算的一致性</a:t>
              </a:r>
              <a:endParaRPr lang="zh-CN" altLang="en-US" sz="4400" b="1" dirty="0">
                <a:solidFill>
                  <a:srgbClr val="FFFFFF"/>
                </a:solidFill>
                <a:latin typeface="幼圆" panose="02010509060101010101" pitchFamily="49" charset="-122"/>
                <a:ea typeface="幼圆" panose="02010509060101010101" pitchFamily="49" charset="-122"/>
              </a:endParaRPr>
            </a:p>
          </p:txBody>
        </p:sp>
      </p:grpSp>
      <p:grpSp>
        <p:nvGrpSpPr>
          <p:cNvPr id="107" name="组合 106"/>
          <p:cNvGrpSpPr/>
          <p:nvPr/>
        </p:nvGrpSpPr>
        <p:grpSpPr>
          <a:xfrm>
            <a:off x="2507562" y="3596992"/>
            <a:ext cx="6745619" cy="992045"/>
            <a:chOff x="8603423" y="2177622"/>
            <a:chExt cx="2877378" cy="992045"/>
          </a:xfrm>
        </p:grpSpPr>
        <p:sp>
          <p:nvSpPr>
            <p:cNvPr id="108" name="矩形 107"/>
            <p:cNvSpPr/>
            <p:nvPr/>
          </p:nvSpPr>
          <p:spPr>
            <a:xfrm>
              <a:off x="8603423" y="2177622"/>
              <a:ext cx="2877378" cy="992045"/>
            </a:xfrm>
            <a:prstGeom prst="rect">
              <a:avLst/>
            </a:prstGeom>
            <a:solidFill>
              <a:srgbClr val="F29C15"/>
            </a:solidFill>
            <a:ln w="3175">
              <a:noFill/>
            </a:ln>
            <a:effectLst>
              <a:outerShdw blurRad="1270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Calibri" panose="020F0502020204030204" pitchFamily="34" charset="0"/>
                <a:ea typeface="微软雅黑" panose="020B0503020204020204" pitchFamily="34" charset="-122"/>
              </a:endParaRPr>
            </a:p>
          </p:txBody>
        </p:sp>
        <p:sp>
          <p:nvSpPr>
            <p:cNvPr id="109" name="文本框 108"/>
            <p:cNvSpPr txBox="1"/>
            <p:nvPr/>
          </p:nvSpPr>
          <p:spPr>
            <a:xfrm>
              <a:off x="8821265" y="2284335"/>
              <a:ext cx="2251105" cy="769441"/>
            </a:xfrm>
            <a:prstGeom prst="rect">
              <a:avLst/>
            </a:prstGeom>
            <a:noFill/>
          </p:spPr>
          <p:txBody>
            <a:bodyPr wrap="none" rtlCol="0">
              <a:spAutoFit/>
            </a:bodyPr>
            <a:lstStyle/>
            <a:p>
              <a:r>
                <a:rPr lang="zh-CN" altLang="en-US" sz="4400" b="1" dirty="0">
                  <a:effectLst/>
                  <a:ea typeface="宋体" panose="02010600030101010101" pitchFamily="2" charset="-122"/>
                  <a:cs typeface="Times New Roman" panose="02020603050405020304" pitchFamily="18" charset="0"/>
                </a:rPr>
                <a:t>加强“找规律”活动</a:t>
              </a:r>
              <a:endParaRPr lang="zh-CN" altLang="en-US" sz="4400" b="1" dirty="0">
                <a:solidFill>
                  <a:srgbClr val="FFFFFF"/>
                </a:solidFill>
                <a:latin typeface="幼圆" panose="02010509060101010101" pitchFamily="49" charset="-122"/>
                <a:ea typeface="幼圆" panose="02010509060101010101" pitchFamily="49" charset="-122"/>
              </a:endParaRPr>
            </a:p>
          </p:txBody>
        </p:sp>
      </p:grpSp>
      <p:sp>
        <p:nvSpPr>
          <p:cNvPr id="2" name="文本框 1">
            <a:extLst>
              <a:ext uri="{FF2B5EF4-FFF2-40B4-BE49-F238E27FC236}">
                <a16:creationId xmlns:a16="http://schemas.microsoft.com/office/drawing/2014/main" id="{C440F1C7-1E25-921F-B5C8-94BA5D2CE8EC}"/>
              </a:ext>
            </a:extLst>
          </p:cNvPr>
          <p:cNvSpPr txBox="1"/>
          <p:nvPr/>
        </p:nvSpPr>
        <p:spPr>
          <a:xfrm>
            <a:off x="839400" y="287207"/>
            <a:ext cx="5961878" cy="923330"/>
          </a:xfrm>
          <a:prstGeom prst="rect">
            <a:avLst/>
          </a:prstGeom>
          <a:noFill/>
        </p:spPr>
        <p:txBody>
          <a:bodyPr wrap="square" rtlCol="0">
            <a:spAutoFit/>
          </a:bodyPr>
          <a:lstStyle/>
          <a:p>
            <a:r>
              <a:rPr lang="zh-CN" altLang="en-US" sz="5400" b="1" dirty="0">
                <a:solidFill>
                  <a:schemeClr val="tx1">
                    <a:lumMod val="85000"/>
                    <a:lumOff val="15000"/>
                  </a:schemeClr>
                </a:solidFill>
                <a:latin typeface="幼圆" panose="02010509060101010101" pitchFamily="49" charset="-122"/>
                <a:ea typeface="幼圆" panose="02010509060101010101" pitchFamily="49" charset="-122"/>
              </a:rPr>
              <a:t>两个关注</a:t>
            </a:r>
          </a:p>
        </p:txBody>
      </p:sp>
    </p:spTree>
    <p:extLst>
      <p:ext uri="{BB962C8B-B14F-4D97-AF65-F5344CB8AC3E}">
        <p14:creationId xmlns:p14="http://schemas.microsoft.com/office/powerpoint/2010/main" val="32190849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244872"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554828"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1354527"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154227"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2953927"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2700000">
            <a:off x="1747150" y="2496677"/>
            <a:ext cx="2017032" cy="2017032"/>
          </a:xfrm>
          <a:prstGeom prst="rect">
            <a:avLst/>
          </a:prstGeom>
          <a:solidFill>
            <a:srgbClr val="1D6FA9"/>
          </a:solidFill>
          <a:ln>
            <a:noFill/>
          </a:ln>
          <a:effectLst>
            <a:outerShdw blurRad="190500" dist="1270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35633" y="1296477"/>
            <a:ext cx="10870792" cy="4457419"/>
            <a:chOff x="560404" y="1296477"/>
            <a:chExt cx="10870792" cy="4457419"/>
          </a:xfrm>
        </p:grpSpPr>
        <p:sp>
          <p:nvSpPr>
            <p:cNvPr id="46" name="矩形 45"/>
            <p:cNvSpPr/>
            <p:nvPr/>
          </p:nvSpPr>
          <p:spPr>
            <a:xfrm rot="2700000">
              <a:off x="3127598" y="1296477"/>
              <a:ext cx="648210" cy="648210"/>
            </a:xfrm>
            <a:prstGeom prst="rect">
              <a:avLst/>
            </a:prstGeom>
            <a:solidFill>
              <a:srgbClr val="1F9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1242987" y="3181089"/>
              <a:ext cx="648210" cy="648210"/>
            </a:xfrm>
            <a:prstGeom prst="rect">
              <a:avLst/>
            </a:prstGeom>
            <a:solidFill>
              <a:srgbClr val="F29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1336254" y="4059163"/>
              <a:ext cx="461671" cy="461671"/>
            </a:xfrm>
            <a:prstGeom prst="rect">
              <a:avLst/>
            </a:prstGeom>
            <a:solidFill>
              <a:srgbClr val="CA2A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700000">
              <a:off x="2513787" y="1428488"/>
              <a:ext cx="384187" cy="384187"/>
            </a:xfrm>
            <a:prstGeom prst="rect">
              <a:avLst/>
            </a:prstGeom>
            <a:solidFill>
              <a:srgbClr val="89C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a:spLocks noChangeAspect="1"/>
            </p:cNvSpPr>
            <p:nvPr/>
          </p:nvSpPr>
          <p:spPr>
            <a:xfrm rot="2700000">
              <a:off x="560404" y="3688141"/>
              <a:ext cx="252000" cy="252000"/>
            </a:xfrm>
            <a:prstGeom prst="rect">
              <a:avLst/>
            </a:prstGeom>
            <a:solidFill>
              <a:srgbClr val="1F9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2766431" y="5461531"/>
              <a:ext cx="292365" cy="292365"/>
            </a:xfrm>
            <a:prstGeom prst="rect">
              <a:avLst/>
            </a:prstGeom>
            <a:solidFill>
              <a:srgbClr val="1D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25550" y="4386730"/>
              <a:ext cx="467064" cy="467064"/>
            </a:xfrm>
            <a:prstGeom prst="rect">
              <a:avLst/>
            </a:prstGeom>
            <a:solidFill>
              <a:srgbClr val="89C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10606525" y="4856666"/>
              <a:ext cx="264046" cy="264044"/>
            </a:xfrm>
            <a:prstGeom prst="rect">
              <a:avLst/>
            </a:prstGeom>
            <a:solidFill>
              <a:srgbClr val="F29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1079846" y="2519568"/>
              <a:ext cx="351350" cy="351350"/>
            </a:xfrm>
            <a:prstGeom prst="rect">
              <a:avLst/>
            </a:prstGeom>
            <a:solidFill>
              <a:srgbClr val="CA2A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p:cNvSpPr txBox="1"/>
          <p:nvPr/>
        </p:nvSpPr>
        <p:spPr>
          <a:xfrm>
            <a:off x="2214491" y="2359287"/>
            <a:ext cx="1082348" cy="2215991"/>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13800" b="1" dirty="0">
                <a:solidFill>
                  <a:srgbClr val="FDFDFD"/>
                </a:solidFill>
              </a:rPr>
              <a:t>4</a:t>
            </a:r>
            <a:endParaRPr lang="zh-CN" altLang="en-US" sz="13800" b="1" dirty="0">
              <a:solidFill>
                <a:srgbClr val="FDFDFD"/>
              </a:solidFill>
            </a:endParaRPr>
          </a:p>
        </p:txBody>
      </p:sp>
      <p:sp>
        <p:nvSpPr>
          <p:cNvPr id="63" name="矩形 62"/>
          <p:cNvSpPr/>
          <p:nvPr/>
        </p:nvSpPr>
        <p:spPr>
          <a:xfrm>
            <a:off x="4229701" y="2825894"/>
            <a:ext cx="7840608" cy="923330"/>
          </a:xfrm>
          <a:prstGeom prst="rect">
            <a:avLst/>
          </a:prstGeom>
        </p:spPr>
        <p:txBody>
          <a:bodyPr wrap="none">
            <a:spAutoFit/>
          </a:bodyPr>
          <a:lstStyle/>
          <a:p>
            <a:r>
              <a:rPr lang="zh-CN" altLang="en-US" sz="5400" b="1" dirty="0">
                <a:solidFill>
                  <a:schemeClr val="tx1">
                    <a:lumMod val="85000"/>
                    <a:lumOff val="15000"/>
                  </a:schemeClr>
                </a:solidFill>
                <a:latin typeface="幼圆" panose="02010509060101010101" pitchFamily="49" charset="-122"/>
                <a:ea typeface="幼圆" panose="02010509060101010101" pitchFamily="49" charset="-122"/>
              </a:rPr>
              <a:t>如何培养学生的推理意识</a:t>
            </a:r>
            <a:endParaRPr lang="en-US" altLang="zh-CN" sz="5400" b="1" dirty="0">
              <a:solidFill>
                <a:schemeClr val="tx1">
                  <a:lumMod val="85000"/>
                  <a:lumOff val="1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3543055370"/>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10" dur="1000" fill="hold"/>
                                        <p:tgtEl>
                                          <p:spTgt spid="4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5"/>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2"/>
                                        </p:tgtEl>
                                        <p:attrNameLst>
                                          <p:attrName>style.visibility</p:attrName>
                                        </p:attrNameLst>
                                      </p:cBhvr>
                                      <p:to>
                                        <p:strVal val="visible"/>
                                      </p:to>
                                    </p:set>
                                    <p:anim by="(-#ppt_w*2)" calcmode="lin" valueType="num">
                                      <p:cBhvr rctx="PPT">
                                        <p:cTn id="18" dur="625" autoRev="1" fill="hold">
                                          <p:stCondLst>
                                            <p:cond delay="0"/>
                                          </p:stCondLst>
                                        </p:cTn>
                                        <p:tgtEl>
                                          <p:spTgt spid="62"/>
                                        </p:tgtEl>
                                        <p:attrNameLst>
                                          <p:attrName>ppt_w</p:attrName>
                                        </p:attrNameLst>
                                      </p:cBhvr>
                                    </p:anim>
                                    <p:anim by="(#ppt_w*0.50)" calcmode="lin" valueType="num">
                                      <p:cBhvr>
                                        <p:cTn id="19" dur="625" decel="50000" autoRev="1" fill="hold">
                                          <p:stCondLst>
                                            <p:cond delay="0"/>
                                          </p:stCondLst>
                                        </p:cTn>
                                        <p:tgtEl>
                                          <p:spTgt spid="62"/>
                                        </p:tgtEl>
                                        <p:attrNameLst>
                                          <p:attrName>ppt_x</p:attrName>
                                        </p:attrNameLst>
                                      </p:cBhvr>
                                    </p:anim>
                                    <p:anim from="(-#ppt_h/2)" to="(#ppt_y)" calcmode="lin" valueType="num">
                                      <p:cBhvr>
                                        <p:cTn id="20" dur="1250" fill="hold">
                                          <p:stCondLst>
                                            <p:cond delay="0"/>
                                          </p:stCondLst>
                                        </p:cTn>
                                        <p:tgtEl>
                                          <p:spTgt spid="62"/>
                                        </p:tgtEl>
                                        <p:attrNameLst>
                                          <p:attrName>ppt_y</p:attrName>
                                        </p:attrNameLst>
                                      </p:cBhvr>
                                    </p:anim>
                                    <p:animRot by="21600000">
                                      <p:cBhvr>
                                        <p:cTn id="21" dur="1250" fill="hold">
                                          <p:stCondLst>
                                            <p:cond delay="0"/>
                                          </p:stCondLst>
                                        </p:cTn>
                                        <p:tgtEl>
                                          <p:spTgt spid="62"/>
                                        </p:tgtEl>
                                        <p:attrNameLst>
                                          <p:attrName>r</p:attrName>
                                        </p:attrNameLst>
                                      </p:cBhvr>
                                    </p:animRot>
                                  </p:childTnLst>
                                </p:cTn>
                              </p:par>
                            </p:childTnLst>
                          </p:cTn>
                        </p:par>
                        <p:par>
                          <p:cTn id="22" fill="hold">
                            <p:stCondLst>
                              <p:cond delay="2250"/>
                            </p:stCondLst>
                            <p:childTnLst>
                              <p:par>
                                <p:cTn id="23" presetID="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ssolve">
                                      <p:cBhvr>
                                        <p:cTn id="25" dur="500"/>
                                        <p:tgtEl>
                                          <p:spTgt spid="2"/>
                                        </p:tgtEl>
                                      </p:cBhvr>
                                    </p:animEffect>
                                  </p:childTnLst>
                                </p:cTn>
                              </p:par>
                            </p:childTnLst>
                          </p:cTn>
                        </p:par>
                        <p:par>
                          <p:cTn id="26" fill="hold">
                            <p:stCondLst>
                              <p:cond delay="2750"/>
                            </p:stCondLst>
                            <p:childTnLst>
                              <p:par>
                                <p:cTn id="27" presetID="52" presetClass="entr" presetSubtype="0"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Scale>
                                      <p:cBhvr>
                                        <p:cTn id="29"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3"/>
                                        </p:tgtEl>
                                        <p:attrNameLst>
                                          <p:attrName>ppt_x</p:attrName>
                                          <p:attrName>ppt_y</p:attrName>
                                        </p:attrNameLst>
                                      </p:cBhvr>
                                    </p:animMotion>
                                    <p:animEffect transition="in" filter="fade">
                                      <p:cBhvr>
                                        <p:cTn id="31"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2" grpId="0"/>
      <p:bldP spid="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 name="图片 4">
            <a:extLst>
              <a:ext uri="{FF2B5EF4-FFF2-40B4-BE49-F238E27FC236}">
                <a16:creationId xmlns:a16="http://schemas.microsoft.com/office/drawing/2014/main" id="{88EE3D30-B1B6-9536-8374-6E256E2C3204}"/>
              </a:ext>
            </a:extLst>
          </p:cNvPr>
          <p:cNvPicPr>
            <a:picLocks noChangeAspect="1"/>
          </p:cNvPicPr>
          <p:nvPr/>
        </p:nvPicPr>
        <p:blipFill rotWithShape="1">
          <a:blip r:embed="rId3">
            <a:extLst>
              <a:ext uri="{28A0092B-C50C-407E-A947-70E740481C1C}">
                <a14:useLocalDpi xmlns:a14="http://schemas.microsoft.com/office/drawing/2010/main" val="0"/>
              </a:ext>
            </a:extLst>
          </a:blip>
          <a:srcRect l="1922" t="16951" r="4183" b="4869"/>
          <a:stretch/>
        </p:blipFill>
        <p:spPr>
          <a:xfrm>
            <a:off x="602668" y="1477058"/>
            <a:ext cx="11051535" cy="3903884"/>
          </a:xfrm>
          <a:prstGeom prst="rect">
            <a:avLst/>
          </a:prstGeom>
        </p:spPr>
      </p:pic>
      <p:sp>
        <p:nvSpPr>
          <p:cNvPr id="6" name="文本框 5">
            <a:extLst>
              <a:ext uri="{FF2B5EF4-FFF2-40B4-BE49-F238E27FC236}">
                <a16:creationId xmlns:a16="http://schemas.microsoft.com/office/drawing/2014/main" id="{2B542241-B24C-C191-BBCD-D8B666B3BD42}"/>
              </a:ext>
            </a:extLst>
          </p:cNvPr>
          <p:cNvSpPr txBox="1"/>
          <p:nvPr/>
        </p:nvSpPr>
        <p:spPr>
          <a:xfrm>
            <a:off x="851029" y="372074"/>
            <a:ext cx="3581430" cy="769441"/>
          </a:xfrm>
          <a:prstGeom prst="rect">
            <a:avLst/>
          </a:prstGeom>
          <a:noFill/>
        </p:spPr>
        <p:txBody>
          <a:bodyPr wrap="none" rtlCol="0">
            <a:spAutoFit/>
          </a:bodyPr>
          <a:lstStyle/>
          <a:p>
            <a:r>
              <a:rPr lang="zh-CN" altLang="en-US" sz="4400" b="1" dirty="0">
                <a:solidFill>
                  <a:schemeClr val="tx1">
                    <a:lumMod val="85000"/>
                    <a:lumOff val="15000"/>
                  </a:schemeClr>
                </a:solidFill>
                <a:latin typeface="幼圆" panose="02010509060101010101" pitchFamily="49" charset="-122"/>
                <a:ea typeface="幼圆" panose="02010509060101010101" pitchFamily="49" charset="-122"/>
              </a:rPr>
              <a:t>教材中的推理</a:t>
            </a:r>
          </a:p>
        </p:txBody>
      </p:sp>
    </p:spTree>
    <p:extLst>
      <p:ext uri="{BB962C8B-B14F-4D97-AF65-F5344CB8AC3E}">
        <p14:creationId xmlns:p14="http://schemas.microsoft.com/office/powerpoint/2010/main" val="2368448877"/>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id="{3944DB69-605C-E19F-9CF5-49206DE91F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79370" y="1008330"/>
            <a:ext cx="6625989" cy="4841339"/>
          </a:xfrm>
          <a:prstGeom prst="rect">
            <a:avLst/>
          </a:prstGeom>
        </p:spPr>
      </p:pic>
      <p:pic>
        <p:nvPicPr>
          <p:cNvPr id="7" name="图片 6">
            <a:extLst>
              <a:ext uri="{FF2B5EF4-FFF2-40B4-BE49-F238E27FC236}">
                <a16:creationId xmlns:a16="http://schemas.microsoft.com/office/drawing/2014/main" id="{7B58FF46-7120-F61B-B879-B15CBA99BC12}"/>
              </a:ext>
            </a:extLst>
          </p:cNvPr>
          <p:cNvPicPr>
            <a:picLocks noChangeAspect="1"/>
          </p:cNvPicPr>
          <p:nvPr/>
        </p:nvPicPr>
        <p:blipFill rotWithShape="1">
          <a:blip r:embed="rId4">
            <a:extLst>
              <a:ext uri="{28A0092B-C50C-407E-A947-70E740481C1C}">
                <a14:useLocalDpi xmlns:a14="http://schemas.microsoft.com/office/drawing/2010/main" val="0"/>
              </a:ext>
            </a:extLst>
          </a:blip>
          <a:srcRect l="5626" t="6381" r="6581" b="7435"/>
          <a:stretch/>
        </p:blipFill>
        <p:spPr>
          <a:xfrm>
            <a:off x="386641" y="1126684"/>
            <a:ext cx="4995124" cy="4459024"/>
          </a:xfrm>
          <a:prstGeom prst="rect">
            <a:avLst/>
          </a:prstGeom>
        </p:spPr>
      </p:pic>
    </p:spTree>
    <p:extLst>
      <p:ext uri="{BB962C8B-B14F-4D97-AF65-F5344CB8AC3E}">
        <p14:creationId xmlns:p14="http://schemas.microsoft.com/office/powerpoint/2010/main" val="419906455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325684B-E14D-AA22-4725-9BC3448368E2}"/>
              </a:ext>
            </a:extLst>
          </p:cNvPr>
          <p:cNvSpPr txBox="1"/>
          <p:nvPr/>
        </p:nvSpPr>
        <p:spPr>
          <a:xfrm>
            <a:off x="618729" y="291954"/>
            <a:ext cx="6324180" cy="665760"/>
          </a:xfrm>
          <a:prstGeom prst="rect">
            <a:avLst/>
          </a:prstGeom>
          <a:noFill/>
        </p:spPr>
        <p:txBody>
          <a:bodyPr wrap="square">
            <a:spAutoFit/>
          </a:bodyPr>
          <a:lstStyle/>
          <a:p>
            <a:pPr indent="304800">
              <a:lnSpc>
                <a:spcPct val="150000"/>
              </a:lnSpc>
            </a:pPr>
            <a:r>
              <a:rPr lang="zh-CN" altLang="en-US" sz="2800" b="1" kern="100" dirty="0">
                <a:latin typeface="等线" panose="02010600030101010101" pitchFamily="2" charset="-122"/>
                <a:cs typeface="Times New Roman" panose="02020603050405020304" pitchFamily="18" charset="0"/>
              </a:rPr>
              <a:t>数学是什么？</a:t>
            </a:r>
            <a:endParaRPr lang="zh-CN" altLang="zh-CN" sz="28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3" name="组合 2">
            <a:extLst>
              <a:ext uri="{FF2B5EF4-FFF2-40B4-BE49-F238E27FC236}">
                <a16:creationId xmlns:a16="http://schemas.microsoft.com/office/drawing/2014/main" id="{3254EA90-6121-9896-5279-9BE3DC447D2C}"/>
              </a:ext>
            </a:extLst>
          </p:cNvPr>
          <p:cNvGrpSpPr/>
          <p:nvPr/>
        </p:nvGrpSpPr>
        <p:grpSpPr>
          <a:xfrm flipH="1">
            <a:off x="0" y="2937"/>
            <a:ext cx="469934" cy="996044"/>
            <a:chOff x="11722066" y="1592297"/>
            <a:chExt cx="469934" cy="1431122"/>
          </a:xfrm>
        </p:grpSpPr>
        <p:sp>
          <p:nvSpPr>
            <p:cNvPr id="4" name="矩形 3">
              <a:extLst>
                <a:ext uri="{FF2B5EF4-FFF2-40B4-BE49-F238E27FC236}">
                  <a16:creationId xmlns:a16="http://schemas.microsoft.com/office/drawing/2014/main" id="{DEE4E5AB-33AD-6472-B8C0-F13CFB08F7F8}"/>
                </a:ext>
              </a:extLst>
            </p:cNvPr>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5E59F634-09F2-A519-0484-054299FACDB4}"/>
                </a:ext>
              </a:extLst>
            </p:cNvPr>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a16="http://schemas.microsoft.com/office/drawing/2014/main" id="{DC9504B5-9D06-804A-B788-4A65D621588F}"/>
              </a:ext>
            </a:extLst>
          </p:cNvPr>
          <p:cNvSpPr txBox="1"/>
          <p:nvPr/>
        </p:nvSpPr>
        <p:spPr>
          <a:xfrm>
            <a:off x="1214845" y="998981"/>
            <a:ext cx="9026435" cy="747641"/>
          </a:xfrm>
          <a:prstGeom prst="rect">
            <a:avLst/>
          </a:prstGeom>
          <a:noFill/>
        </p:spPr>
        <p:txBody>
          <a:bodyPr wrap="square">
            <a:spAutoFit/>
          </a:bodyPr>
          <a:lstStyle/>
          <a:p>
            <a:pPr indent="304800">
              <a:lnSpc>
                <a:spcPct val="150000"/>
              </a:lnSpc>
            </a:pPr>
            <a:r>
              <a:rPr lang="zh-CN" altLang="en-US" sz="3200" b="1" kern="100" dirty="0">
                <a:solidFill>
                  <a:srgbClr val="FF0000"/>
                </a:solidFill>
                <a:highlight>
                  <a:srgbClr val="FFFF00"/>
                </a:highlight>
                <a:latin typeface="等线" panose="02010600030101010101" pitchFamily="2" charset="-122"/>
                <a:cs typeface="Times New Roman" panose="02020603050405020304" pitchFamily="18" charset="0"/>
              </a:rPr>
              <a:t>数学是研究数量关系和空间形式的科学。</a:t>
            </a:r>
            <a:endParaRPr lang="zh-CN" altLang="zh-CN" sz="3200" b="1" kern="100" dirty="0">
              <a:solidFill>
                <a:srgbClr val="FF0000"/>
              </a:solidFill>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19DF85CE-6604-028B-1C7D-7634717BDF93}"/>
              </a:ext>
            </a:extLst>
          </p:cNvPr>
          <p:cNvSpPr txBox="1"/>
          <p:nvPr/>
        </p:nvSpPr>
        <p:spPr>
          <a:xfrm>
            <a:off x="618729" y="2188536"/>
            <a:ext cx="6324180" cy="665760"/>
          </a:xfrm>
          <a:prstGeom prst="rect">
            <a:avLst/>
          </a:prstGeom>
          <a:noFill/>
        </p:spPr>
        <p:txBody>
          <a:bodyPr wrap="square">
            <a:spAutoFit/>
          </a:bodyPr>
          <a:lstStyle/>
          <a:p>
            <a:pPr indent="304800">
              <a:lnSpc>
                <a:spcPct val="150000"/>
              </a:lnSpc>
            </a:pPr>
            <a:r>
              <a:rPr lang="zh-CN" altLang="en-US" sz="2800" b="1" kern="100" dirty="0">
                <a:latin typeface="等线" panose="02010600030101010101" pitchFamily="2" charset="-122"/>
                <a:cs typeface="Times New Roman" panose="02020603050405020304" pitchFamily="18" charset="0"/>
              </a:rPr>
              <a:t>数学课程要培养学生素养：三会</a:t>
            </a:r>
            <a:endParaRPr lang="zh-CN" altLang="zh-CN" sz="2800" b="1" kern="100" dirty="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3AA0EF5D-70D8-FC8B-2EED-1829893977C6}"/>
              </a:ext>
            </a:extLst>
          </p:cNvPr>
          <p:cNvSpPr txBox="1"/>
          <p:nvPr/>
        </p:nvSpPr>
        <p:spPr>
          <a:xfrm>
            <a:off x="1103812" y="2978004"/>
            <a:ext cx="6903720" cy="755913"/>
          </a:xfrm>
          <a:prstGeom prst="rect">
            <a:avLst/>
          </a:prstGeom>
          <a:noFill/>
        </p:spPr>
        <p:txBody>
          <a:bodyPr wrap="square">
            <a:spAutoFit/>
          </a:bodyPr>
          <a:lstStyle/>
          <a:p>
            <a:pPr indent="304800">
              <a:lnSpc>
                <a:spcPct val="150000"/>
              </a:lnSpc>
            </a:pPr>
            <a:r>
              <a:rPr lang="en-US" altLang="zh-CN" sz="3200" b="1" kern="100" dirty="0">
                <a:solidFill>
                  <a:srgbClr val="FF0000"/>
                </a:solidFill>
                <a:highlight>
                  <a:srgbClr val="FFFF00"/>
                </a:highlight>
                <a:latin typeface="等线" panose="02010600030101010101" pitchFamily="2" charset="-122"/>
                <a:cs typeface="Times New Roman" panose="02020603050405020304" pitchFamily="18" charset="0"/>
              </a:rPr>
              <a:t>1</a:t>
            </a:r>
            <a:r>
              <a:rPr lang="zh-CN" altLang="en-US" sz="3200" b="1" kern="100" dirty="0">
                <a:solidFill>
                  <a:srgbClr val="FF0000"/>
                </a:solidFill>
                <a:highlight>
                  <a:srgbClr val="FFFF00"/>
                </a:highlight>
                <a:latin typeface="等线" panose="02010600030101010101" pitchFamily="2" charset="-122"/>
                <a:cs typeface="Times New Roman" panose="02020603050405020304" pitchFamily="18" charset="0"/>
              </a:rPr>
              <a:t>、会用数学的眼光观察现实世界</a:t>
            </a:r>
            <a:endParaRPr lang="zh-CN" altLang="zh-CN" sz="3200" b="1" kern="100" dirty="0">
              <a:solidFill>
                <a:srgbClr val="FF0000"/>
              </a:solidFill>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p:txBody>
      </p:sp>
      <p:sp>
        <p:nvSpPr>
          <p:cNvPr id="9" name="文本框 8">
            <a:extLst>
              <a:ext uri="{FF2B5EF4-FFF2-40B4-BE49-F238E27FC236}">
                <a16:creationId xmlns:a16="http://schemas.microsoft.com/office/drawing/2014/main" id="{4C9294B8-CC5E-422D-CC51-7B150CD15E7D}"/>
              </a:ext>
            </a:extLst>
          </p:cNvPr>
          <p:cNvSpPr txBox="1"/>
          <p:nvPr/>
        </p:nvSpPr>
        <p:spPr>
          <a:xfrm>
            <a:off x="1103812" y="3787901"/>
            <a:ext cx="6903720" cy="755913"/>
          </a:xfrm>
          <a:prstGeom prst="rect">
            <a:avLst/>
          </a:prstGeom>
          <a:noFill/>
        </p:spPr>
        <p:txBody>
          <a:bodyPr wrap="square">
            <a:spAutoFit/>
          </a:bodyPr>
          <a:lstStyle/>
          <a:p>
            <a:pPr indent="304800">
              <a:lnSpc>
                <a:spcPct val="150000"/>
              </a:lnSpc>
            </a:pPr>
            <a:r>
              <a:rPr lang="en-US" altLang="zh-CN" sz="3200" b="1" kern="100" dirty="0">
                <a:solidFill>
                  <a:srgbClr val="FF0000"/>
                </a:solidFill>
                <a:highlight>
                  <a:srgbClr val="FFFF00"/>
                </a:highlight>
                <a:latin typeface="等线" panose="02010600030101010101" pitchFamily="2" charset="-122"/>
                <a:cs typeface="Times New Roman" panose="02020603050405020304" pitchFamily="18" charset="0"/>
              </a:rPr>
              <a:t>2</a:t>
            </a:r>
            <a:r>
              <a:rPr lang="zh-CN" altLang="en-US" sz="3200" b="1" kern="100" dirty="0">
                <a:solidFill>
                  <a:srgbClr val="FF0000"/>
                </a:solidFill>
                <a:highlight>
                  <a:srgbClr val="FFFF00"/>
                </a:highlight>
                <a:latin typeface="等线" panose="02010600030101010101" pitchFamily="2" charset="-122"/>
                <a:cs typeface="Times New Roman" panose="02020603050405020304" pitchFamily="18" charset="0"/>
              </a:rPr>
              <a:t>、会用数学的思维思考现实世界</a:t>
            </a:r>
            <a:endParaRPr lang="zh-CN" altLang="zh-CN" sz="3200" b="1" kern="100" dirty="0">
              <a:solidFill>
                <a:srgbClr val="FF0000"/>
              </a:solidFill>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A3F3365B-5562-62B2-DFB2-9FF3FEA5A928}"/>
              </a:ext>
            </a:extLst>
          </p:cNvPr>
          <p:cNvSpPr txBox="1"/>
          <p:nvPr/>
        </p:nvSpPr>
        <p:spPr>
          <a:xfrm>
            <a:off x="1103812" y="4627731"/>
            <a:ext cx="6903720" cy="747641"/>
          </a:xfrm>
          <a:prstGeom prst="rect">
            <a:avLst/>
          </a:prstGeom>
          <a:noFill/>
        </p:spPr>
        <p:txBody>
          <a:bodyPr wrap="square">
            <a:spAutoFit/>
          </a:bodyPr>
          <a:lstStyle/>
          <a:p>
            <a:pPr indent="304800">
              <a:lnSpc>
                <a:spcPct val="150000"/>
              </a:lnSpc>
            </a:pPr>
            <a:r>
              <a:rPr lang="en-US" altLang="zh-CN" sz="3200" b="1" kern="100" dirty="0">
                <a:solidFill>
                  <a:srgbClr val="FF0000"/>
                </a:solidFill>
                <a:highlight>
                  <a:srgbClr val="FFFF00"/>
                </a:highlight>
                <a:latin typeface="等线" panose="02010600030101010101" pitchFamily="2" charset="-122"/>
                <a:cs typeface="Times New Roman" panose="02020603050405020304" pitchFamily="18" charset="0"/>
              </a:rPr>
              <a:t>3</a:t>
            </a:r>
            <a:r>
              <a:rPr lang="zh-CN" altLang="en-US" sz="3200" b="1" kern="100" dirty="0">
                <a:solidFill>
                  <a:srgbClr val="FF0000"/>
                </a:solidFill>
                <a:highlight>
                  <a:srgbClr val="FFFF00"/>
                </a:highlight>
                <a:latin typeface="等线" panose="02010600030101010101" pitchFamily="2" charset="-122"/>
                <a:cs typeface="Times New Roman" panose="02020603050405020304" pitchFamily="18" charset="0"/>
              </a:rPr>
              <a:t>、会用数学的语言表达现实世界</a:t>
            </a:r>
            <a:endParaRPr lang="zh-CN" altLang="zh-CN" sz="3200" b="1" kern="100" dirty="0">
              <a:solidFill>
                <a:srgbClr val="FF0000"/>
              </a:solidFill>
              <a:effectLst/>
              <a:highlight>
                <a:srgbClr val="FFFF00"/>
              </a:highlight>
              <a:latin typeface="等线" panose="02010600030101010101" pitchFamily="2" charset="-122"/>
              <a:ea typeface="等线" panose="02010600030101010101" pitchFamily="2" charset="-122"/>
              <a:cs typeface="Times New Roman" panose="02020603050405020304" pitchFamily="18" charset="0"/>
            </a:endParaRPr>
          </a:p>
        </p:txBody>
      </p:sp>
      <p:sp>
        <p:nvSpPr>
          <p:cNvPr id="11" name="文本框 10">
            <a:extLst>
              <a:ext uri="{FF2B5EF4-FFF2-40B4-BE49-F238E27FC236}">
                <a16:creationId xmlns:a16="http://schemas.microsoft.com/office/drawing/2014/main" id="{4BB7BEF8-BF10-D773-50E9-0657D196EB80}"/>
              </a:ext>
            </a:extLst>
          </p:cNvPr>
          <p:cNvSpPr txBox="1"/>
          <p:nvPr/>
        </p:nvSpPr>
        <p:spPr>
          <a:xfrm>
            <a:off x="7400109" y="3787901"/>
            <a:ext cx="2612571" cy="747641"/>
          </a:xfrm>
          <a:prstGeom prst="rect">
            <a:avLst/>
          </a:prstGeom>
          <a:noFill/>
        </p:spPr>
        <p:txBody>
          <a:bodyPr wrap="square">
            <a:spAutoFit/>
          </a:bodyPr>
          <a:lstStyle/>
          <a:p>
            <a:pPr indent="304800">
              <a:lnSpc>
                <a:spcPct val="150000"/>
              </a:lnSpc>
            </a:pPr>
            <a:r>
              <a:rPr lang="zh-CN" altLang="en-US" sz="3200" b="1" kern="100" dirty="0">
                <a:solidFill>
                  <a:srgbClr val="FF0000"/>
                </a:solidFill>
                <a:highlight>
                  <a:srgbClr val="00FF00"/>
                </a:highlight>
                <a:latin typeface="等线" panose="02010600030101010101" pitchFamily="2" charset="-122"/>
                <a:cs typeface="Times New Roman" panose="02020603050405020304" pitchFamily="18" charset="0"/>
              </a:rPr>
              <a:t>（推理意识）</a:t>
            </a:r>
            <a:endParaRPr lang="zh-CN" altLang="zh-CN" sz="3200" b="1" kern="100" dirty="0">
              <a:solidFill>
                <a:srgbClr val="FF0000"/>
              </a:solidFill>
              <a:effectLst/>
              <a:highlight>
                <a:srgbClr val="00FF00"/>
              </a:highligh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157144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a:extLst>
              <a:ext uri="{FF2B5EF4-FFF2-40B4-BE49-F238E27FC236}">
                <a16:creationId xmlns:a16="http://schemas.microsoft.com/office/drawing/2014/main" id="{98484FC2-EE79-7527-596D-9977604B8CD6}"/>
              </a:ext>
            </a:extLst>
          </p:cNvPr>
          <p:cNvPicPr>
            <a:picLocks noChangeAspect="1"/>
          </p:cNvPicPr>
          <p:nvPr/>
        </p:nvPicPr>
        <p:blipFill rotWithShape="1">
          <a:blip r:embed="rId3">
            <a:extLst>
              <a:ext uri="{28A0092B-C50C-407E-A947-70E740481C1C}">
                <a14:useLocalDpi xmlns:a14="http://schemas.microsoft.com/office/drawing/2010/main" val="0"/>
              </a:ext>
            </a:extLst>
          </a:blip>
          <a:srcRect l="2304" t="24225" r="3932" b="23000"/>
          <a:stretch/>
        </p:blipFill>
        <p:spPr>
          <a:xfrm>
            <a:off x="907574" y="1740090"/>
            <a:ext cx="10556545" cy="2825086"/>
          </a:xfrm>
          <a:prstGeom prst="rect">
            <a:avLst/>
          </a:prstGeom>
        </p:spPr>
      </p:pic>
      <p:sp>
        <p:nvSpPr>
          <p:cNvPr id="5" name="文本框 4">
            <a:extLst>
              <a:ext uri="{FF2B5EF4-FFF2-40B4-BE49-F238E27FC236}">
                <a16:creationId xmlns:a16="http://schemas.microsoft.com/office/drawing/2014/main" id="{68102A06-7995-C39D-E07B-14FECA5ABCE4}"/>
              </a:ext>
            </a:extLst>
          </p:cNvPr>
          <p:cNvSpPr txBox="1"/>
          <p:nvPr/>
        </p:nvSpPr>
        <p:spPr>
          <a:xfrm>
            <a:off x="818593" y="552492"/>
            <a:ext cx="3581430" cy="769441"/>
          </a:xfrm>
          <a:prstGeom prst="rect">
            <a:avLst/>
          </a:prstGeom>
          <a:noFill/>
        </p:spPr>
        <p:txBody>
          <a:bodyPr wrap="none" rtlCol="0">
            <a:spAutoFit/>
          </a:bodyPr>
          <a:lstStyle/>
          <a:p>
            <a:r>
              <a:rPr lang="zh-CN" altLang="en-US" sz="4400" b="1" dirty="0">
                <a:solidFill>
                  <a:schemeClr val="tx1">
                    <a:lumMod val="85000"/>
                    <a:lumOff val="15000"/>
                  </a:schemeClr>
                </a:solidFill>
                <a:latin typeface="幼圆" panose="02010509060101010101" pitchFamily="49" charset="-122"/>
                <a:ea typeface="幼圆" panose="02010509060101010101" pitchFamily="49" charset="-122"/>
              </a:rPr>
              <a:t>教材中的推理</a:t>
            </a:r>
          </a:p>
        </p:txBody>
      </p:sp>
    </p:spTree>
    <p:extLst>
      <p:ext uri="{BB962C8B-B14F-4D97-AF65-F5344CB8AC3E}">
        <p14:creationId xmlns:p14="http://schemas.microsoft.com/office/powerpoint/2010/main" val="3804743063"/>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a:extLst>
              <a:ext uri="{FF2B5EF4-FFF2-40B4-BE49-F238E27FC236}">
                <a16:creationId xmlns:a16="http://schemas.microsoft.com/office/drawing/2014/main" id="{954E5554-0118-9B53-97A2-3E12E78549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13704" y="1078173"/>
            <a:ext cx="6800057" cy="4504896"/>
          </a:xfrm>
          <a:prstGeom prst="rect">
            <a:avLst/>
          </a:prstGeom>
        </p:spPr>
      </p:pic>
      <p:pic>
        <p:nvPicPr>
          <p:cNvPr id="5" name="图片 4">
            <a:extLst>
              <a:ext uri="{FF2B5EF4-FFF2-40B4-BE49-F238E27FC236}">
                <a16:creationId xmlns:a16="http://schemas.microsoft.com/office/drawing/2014/main" id="{EE05329F-3007-BD5C-AE64-A7C962D6EF54}"/>
              </a:ext>
            </a:extLst>
          </p:cNvPr>
          <p:cNvPicPr>
            <a:picLocks noChangeAspect="1"/>
          </p:cNvPicPr>
          <p:nvPr/>
        </p:nvPicPr>
        <p:blipFill rotWithShape="1">
          <a:blip r:embed="rId4">
            <a:extLst>
              <a:ext uri="{28A0092B-C50C-407E-A947-70E740481C1C}">
                <a14:useLocalDpi xmlns:a14="http://schemas.microsoft.com/office/drawing/2010/main" val="0"/>
              </a:ext>
            </a:extLst>
          </a:blip>
          <a:srcRect l="13906" t="2387" r="7733" b="5274"/>
          <a:stretch/>
        </p:blipFill>
        <p:spPr>
          <a:xfrm>
            <a:off x="396045" y="1139588"/>
            <a:ext cx="4817659" cy="4011659"/>
          </a:xfrm>
          <a:prstGeom prst="rect">
            <a:avLst/>
          </a:prstGeom>
        </p:spPr>
      </p:pic>
    </p:spTree>
    <p:extLst>
      <p:ext uri="{BB962C8B-B14F-4D97-AF65-F5344CB8AC3E}">
        <p14:creationId xmlns:p14="http://schemas.microsoft.com/office/powerpoint/2010/main" val="2337074100"/>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6E6E6"/>
            </a:gs>
          </a:gsLst>
          <a:path path="shape">
            <a:fillToRect l="50000" t="50000" r="50000" b="50000"/>
          </a:path>
        </a:gradFill>
        <a:effectLst/>
      </p:bgPr>
    </p:bg>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537563" y="129030"/>
            <a:ext cx="5844870" cy="707886"/>
          </a:xfrm>
          <a:prstGeom prst="rect">
            <a:avLst/>
          </a:prstGeom>
          <a:noFill/>
        </p:spPr>
        <p:txBody>
          <a:bodyPr wrap="none" rtlCol="0">
            <a:spAutoFit/>
          </a:bodyPr>
          <a:lstStyle/>
          <a:p>
            <a:r>
              <a:rPr lang="zh-CN" altLang="en-US" sz="4000" b="1" dirty="0">
                <a:solidFill>
                  <a:schemeClr val="tx1">
                    <a:lumMod val="85000"/>
                    <a:lumOff val="15000"/>
                  </a:schemeClr>
                </a:solidFill>
                <a:latin typeface="幼圆" panose="02010509060101010101" pitchFamily="49" charset="-122"/>
                <a:ea typeface="幼圆" panose="02010509060101010101" pitchFamily="49" charset="-122"/>
              </a:rPr>
              <a:t>如何培养学生的推理意识</a:t>
            </a:r>
          </a:p>
        </p:txBody>
      </p:sp>
      <p:grpSp>
        <p:nvGrpSpPr>
          <p:cNvPr id="4" name="组合 3">
            <a:extLst>
              <a:ext uri="{FF2B5EF4-FFF2-40B4-BE49-F238E27FC236}">
                <a16:creationId xmlns:a16="http://schemas.microsoft.com/office/drawing/2014/main" id="{D09730DB-ACDB-66EA-650F-38A0BC8EF7FF}"/>
              </a:ext>
            </a:extLst>
          </p:cNvPr>
          <p:cNvGrpSpPr/>
          <p:nvPr/>
        </p:nvGrpSpPr>
        <p:grpSpPr>
          <a:xfrm>
            <a:off x="486804" y="4347549"/>
            <a:ext cx="1528121" cy="1203151"/>
            <a:chOff x="486804" y="4347549"/>
            <a:chExt cx="1528121" cy="1203151"/>
          </a:xfrm>
        </p:grpSpPr>
        <p:sp>
          <p:nvSpPr>
            <p:cNvPr id="26" name="六边形 25"/>
            <p:cNvSpPr/>
            <p:nvPr/>
          </p:nvSpPr>
          <p:spPr>
            <a:xfrm>
              <a:off x="486804" y="4347549"/>
              <a:ext cx="1528121" cy="1077218"/>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7" name="任意多边形 26"/>
            <p:cNvSpPr/>
            <p:nvPr/>
          </p:nvSpPr>
          <p:spPr>
            <a:xfrm>
              <a:off x="646626" y="4414592"/>
              <a:ext cx="1212168" cy="431044"/>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solidFill>
              <a:srgbClr val="1F9776"/>
            </a:soli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文本框 64"/>
            <p:cNvSpPr txBox="1"/>
            <p:nvPr/>
          </p:nvSpPr>
          <p:spPr>
            <a:xfrm>
              <a:off x="786235" y="4719703"/>
              <a:ext cx="1125797" cy="830997"/>
            </a:xfrm>
            <a:prstGeom prst="rect">
              <a:avLst/>
            </a:prstGeom>
            <a:noFill/>
          </p:spPr>
          <p:txBody>
            <a:bodyPr wrap="square" rtlCol="0">
              <a:spAutoFit/>
            </a:bodyPr>
            <a:lstStyle/>
            <a:p>
              <a:r>
                <a:rPr lang="en-US" altLang="zh-CN" sz="4800" b="1" dirty="0">
                  <a:solidFill>
                    <a:srgbClr val="1F9776"/>
                  </a:solidFill>
                  <a:latin typeface="Arial Rounded MT Bold" panose="020F0704030504030204" pitchFamily="34" charset="0"/>
                  <a:ea typeface="Kozuka Mincho Pr6N H" panose="02020900000000000000" pitchFamily="18" charset="-128"/>
                  <a:cs typeface="Arial Unicode MS" panose="020B0604020202020204" pitchFamily="34" charset="-122"/>
                </a:rPr>
                <a:t>02</a:t>
              </a:r>
              <a:endParaRPr lang="zh-CN" altLang="en-US" sz="4800" b="1" dirty="0">
                <a:solidFill>
                  <a:srgbClr val="1F9776"/>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68" name="Freeform 26"/>
            <p:cNvSpPr>
              <a:spLocks noEditPoints="1"/>
            </p:cNvSpPr>
            <p:nvPr/>
          </p:nvSpPr>
          <p:spPr bwMode="auto">
            <a:xfrm>
              <a:off x="1113193" y="4522671"/>
              <a:ext cx="266894" cy="22929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5" name="组合 4"/>
          <p:cNvGrpSpPr/>
          <p:nvPr/>
        </p:nvGrpSpPr>
        <p:grpSpPr>
          <a:xfrm>
            <a:off x="2676572" y="5483657"/>
            <a:ext cx="1528121" cy="1077218"/>
            <a:chOff x="4015284" y="3443701"/>
            <a:chExt cx="2166180" cy="1867397"/>
          </a:xfrm>
        </p:grpSpPr>
        <p:sp>
          <p:nvSpPr>
            <p:cNvPr id="28" name="六边形 27"/>
            <p:cNvSpPr/>
            <p:nvPr/>
          </p:nvSpPr>
          <p:spPr>
            <a:xfrm>
              <a:off x="4015284" y="3443701"/>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9" name="任意多边形 28"/>
            <p:cNvSpPr/>
            <p:nvPr/>
          </p:nvSpPr>
          <p:spPr>
            <a:xfrm>
              <a:off x="4241838" y="3559923"/>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solidFill>
              <a:srgbClr val="89C145"/>
            </a:soli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6" name="文本框 65"/>
            <p:cNvSpPr txBox="1"/>
            <p:nvPr/>
          </p:nvSpPr>
          <p:spPr>
            <a:xfrm>
              <a:off x="4589819" y="4144729"/>
              <a:ext cx="895455" cy="812680"/>
            </a:xfrm>
            <a:prstGeom prst="rect">
              <a:avLst/>
            </a:prstGeom>
            <a:noFill/>
          </p:spPr>
          <p:txBody>
            <a:bodyPr wrap="none" rtlCol="0">
              <a:spAutoFit/>
            </a:bodyPr>
            <a:lstStyle/>
            <a:p>
              <a:r>
                <a:rPr lang="en-US" altLang="zh-CN" sz="4800" b="1" dirty="0">
                  <a:solidFill>
                    <a:srgbClr val="89C145"/>
                  </a:solidFill>
                  <a:latin typeface="Arial Rounded MT Bold" panose="020F0704030504030204" pitchFamily="34" charset="0"/>
                  <a:ea typeface="Kozuka Mincho Pr6N H" panose="02020900000000000000" pitchFamily="18" charset="-128"/>
                  <a:cs typeface="Arial Unicode MS" panose="020B0604020202020204" pitchFamily="34" charset="-122"/>
                </a:rPr>
                <a:t>03</a:t>
              </a:r>
              <a:endParaRPr lang="zh-CN" altLang="en-US" sz="4800" b="1" dirty="0">
                <a:solidFill>
                  <a:srgbClr val="89C145"/>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69" name="Freeform 16"/>
            <p:cNvSpPr>
              <a:spLocks noEditPoints="1"/>
            </p:cNvSpPr>
            <p:nvPr/>
          </p:nvSpPr>
          <p:spPr bwMode="auto">
            <a:xfrm>
              <a:off x="4870125" y="3743229"/>
              <a:ext cx="511402" cy="407827"/>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DFDFD"/>
            </a:solidFill>
            <a:ln>
              <a:noFill/>
            </a:ln>
          </p:spPr>
          <p:txBody>
            <a:bodyPr vert="horz" wrap="square" lIns="91440" tIns="45720" rIns="91440" bIns="45720" numCol="1" anchor="t" anchorCtr="0" compatLnSpc="1"/>
            <a:lstStyle/>
            <a:p>
              <a:endParaRPr lang="zh-CN" altLang="en-US" dirty="0">
                <a:solidFill>
                  <a:schemeClr val="accent2"/>
                </a:solidFill>
              </a:endParaRPr>
            </a:p>
          </p:txBody>
        </p:sp>
      </p:grpSp>
      <p:grpSp>
        <p:nvGrpSpPr>
          <p:cNvPr id="6" name="组合 5"/>
          <p:cNvGrpSpPr/>
          <p:nvPr/>
        </p:nvGrpSpPr>
        <p:grpSpPr>
          <a:xfrm>
            <a:off x="1606477" y="1191295"/>
            <a:ext cx="1528121" cy="1192858"/>
            <a:chOff x="4044892" y="1336737"/>
            <a:chExt cx="2166180" cy="2067863"/>
          </a:xfrm>
        </p:grpSpPr>
        <p:sp>
          <p:nvSpPr>
            <p:cNvPr id="24" name="六边形 23"/>
            <p:cNvSpPr/>
            <p:nvPr/>
          </p:nvSpPr>
          <p:spPr>
            <a:xfrm>
              <a:off x="4044892" y="1336737"/>
              <a:ext cx="2166180" cy="1867397"/>
            </a:xfrm>
            <a:prstGeom prst="hexagon">
              <a:avLst/>
            </a:prstGeom>
            <a:gradFill>
              <a:gsLst>
                <a:gs pos="100000">
                  <a:schemeClr val="bg1"/>
                </a:gs>
                <a:gs pos="0">
                  <a:schemeClr val="bg1">
                    <a:lumMod val="85000"/>
                  </a:schemeClr>
                </a:gs>
              </a:gsLst>
              <a:lin ang="2700000" scaled="1"/>
            </a:gradFill>
            <a:ln w="19050">
              <a:gradFill flip="none" rotWithShape="1">
                <a:gsLst>
                  <a:gs pos="0">
                    <a:schemeClr val="bg1"/>
                  </a:gs>
                  <a:gs pos="100000">
                    <a:schemeClr val="bg1">
                      <a:lumMod val="85000"/>
                    </a:schemeClr>
                  </a:gs>
                </a:gsLst>
                <a:lin ang="2700000" scaled="1"/>
                <a:tileRect/>
              </a:gradFill>
            </a:ln>
            <a:effectLst>
              <a:outerShdw blurRad="190500" dist="63500" dir="2700000" algn="tl" rotWithShape="0">
                <a:prstClr val="black">
                  <a:alpha val="30000"/>
                </a:prstClr>
              </a:outerShdw>
              <a:softEdge rad="0"/>
            </a:effectLst>
          </p:spPr>
          <p:txBody>
            <a:bodyPr vert="horz" wrap="square" lIns="91440" tIns="45720" rIns="91440" bIns="45720" numCol="1" anchor="t" anchorCtr="0" compatLnSpc="1"/>
            <a:lstStyle/>
            <a:p>
              <a:endParaRPr lang="zh-CN" altLang="en-US">
                <a:solidFill>
                  <a:prstClr val="black"/>
                </a:solidFill>
                <a:latin typeface="Arial" panose="020B0604020202020204" pitchFamily="34" charset="0"/>
                <a:ea typeface="微软雅黑" panose="020B0503020204020204" pitchFamily="34" charset="-122"/>
              </a:endParaRPr>
            </a:p>
          </p:txBody>
        </p:sp>
        <p:sp>
          <p:nvSpPr>
            <p:cNvPr id="25" name="任意多边形 24"/>
            <p:cNvSpPr/>
            <p:nvPr/>
          </p:nvSpPr>
          <p:spPr>
            <a:xfrm>
              <a:off x="4271446" y="1452959"/>
              <a:ext cx="1718302" cy="747230"/>
            </a:xfrm>
            <a:custGeom>
              <a:avLst/>
              <a:gdLst>
                <a:gd name="connsiteX0" fmla="*/ 477371 w 2215000"/>
                <a:gd name="connsiteY0" fmla="*/ 0 h 963359"/>
                <a:gd name="connsiteX1" fmla="*/ 1737629 w 2215000"/>
                <a:gd name="connsiteY1" fmla="*/ 0 h 963359"/>
                <a:gd name="connsiteX2" fmla="*/ 2215000 w 2215000"/>
                <a:gd name="connsiteY2" fmla="*/ 954742 h 963359"/>
                <a:gd name="connsiteX3" fmla="*/ 2210692 w 2215000"/>
                <a:gd name="connsiteY3" fmla="*/ 963359 h 963359"/>
                <a:gd name="connsiteX4" fmla="*/ 4309 w 2215000"/>
                <a:gd name="connsiteY4" fmla="*/ 963359 h 963359"/>
                <a:gd name="connsiteX5" fmla="*/ 0 w 2215000"/>
                <a:gd name="connsiteY5" fmla="*/ 954742 h 963359"/>
                <a:gd name="connsiteX6" fmla="*/ 477371 w 2215000"/>
                <a:gd name="connsiteY6" fmla="*/ 0 h 963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5000" h="963359">
                  <a:moveTo>
                    <a:pt x="477371" y="0"/>
                  </a:moveTo>
                  <a:lnTo>
                    <a:pt x="1737629" y="0"/>
                  </a:lnTo>
                  <a:lnTo>
                    <a:pt x="2215000" y="954742"/>
                  </a:lnTo>
                  <a:lnTo>
                    <a:pt x="2210692" y="963359"/>
                  </a:lnTo>
                  <a:lnTo>
                    <a:pt x="4309" y="963359"/>
                  </a:lnTo>
                  <a:lnTo>
                    <a:pt x="0" y="954742"/>
                  </a:lnTo>
                  <a:lnTo>
                    <a:pt x="477371" y="0"/>
                  </a:lnTo>
                  <a:close/>
                </a:path>
              </a:pathLst>
            </a:custGeom>
            <a:solidFill>
              <a:srgbClr val="1D6FA9"/>
            </a:solidFill>
            <a:ln w="25400">
              <a:noFill/>
            </a:ln>
            <a:effectLst>
              <a:innerShdw blurRad="635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文本框 63"/>
            <p:cNvSpPr txBox="1"/>
            <p:nvPr/>
          </p:nvSpPr>
          <p:spPr>
            <a:xfrm>
              <a:off x="4515710" y="1964036"/>
              <a:ext cx="1301288" cy="1440564"/>
            </a:xfrm>
            <a:prstGeom prst="rect">
              <a:avLst/>
            </a:prstGeom>
            <a:noFill/>
          </p:spPr>
          <p:txBody>
            <a:bodyPr wrap="square" rtlCol="0">
              <a:spAutoFit/>
            </a:bodyPr>
            <a:lstStyle/>
            <a:p>
              <a:r>
                <a:rPr lang="en-US" altLang="zh-CN" sz="4800" b="1" dirty="0">
                  <a:solidFill>
                    <a:srgbClr val="1D6FA9"/>
                  </a:solidFill>
                  <a:latin typeface="Arial Rounded MT Bold" panose="020F0704030504030204" pitchFamily="34" charset="0"/>
                  <a:ea typeface="Kozuka Mincho Pr6N H" panose="02020900000000000000" pitchFamily="18" charset="-128"/>
                  <a:cs typeface="Arial Unicode MS" panose="020B0604020202020204" pitchFamily="34" charset="-122"/>
                </a:rPr>
                <a:t>01</a:t>
              </a:r>
              <a:endParaRPr lang="zh-CN" altLang="en-US" sz="4800" b="1" dirty="0">
                <a:solidFill>
                  <a:srgbClr val="1D6FA9"/>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sp>
          <p:nvSpPr>
            <p:cNvPr id="70" name="Freeform 48"/>
            <p:cNvSpPr>
              <a:spLocks noEditPoints="1"/>
            </p:cNvSpPr>
            <p:nvPr/>
          </p:nvSpPr>
          <p:spPr bwMode="auto">
            <a:xfrm>
              <a:off x="4902391" y="1610641"/>
              <a:ext cx="451177" cy="431866"/>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72" name="文本框 71"/>
          <p:cNvSpPr txBox="1"/>
          <p:nvPr/>
        </p:nvSpPr>
        <p:spPr>
          <a:xfrm>
            <a:off x="3158587" y="1419107"/>
            <a:ext cx="4684916" cy="584775"/>
          </a:xfrm>
          <a:prstGeom prst="rect">
            <a:avLst/>
          </a:prstGeom>
          <a:noFill/>
          <a:effectLst/>
        </p:spPr>
        <p:txBody>
          <a:bodyPr wrap="square" rtlCol="0">
            <a:spAutoFit/>
          </a:bodyPr>
          <a:lstStyle/>
          <a:p>
            <a:r>
              <a:rPr lang="zh-CN" altLang="en-US" sz="3200" b="1" dirty="0">
                <a:solidFill>
                  <a:srgbClr val="0000FF"/>
                </a:solidFill>
              </a:rPr>
              <a:t>鼓励儿童大胆猜想</a:t>
            </a:r>
            <a:endParaRPr lang="en-US" altLang="zh-CN" sz="3200" b="1" dirty="0">
              <a:solidFill>
                <a:srgbClr val="0000FF"/>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4570762" y="5689356"/>
            <a:ext cx="5592362" cy="584775"/>
          </a:xfrm>
          <a:prstGeom prst="rect">
            <a:avLst/>
          </a:prstGeom>
          <a:noFill/>
          <a:effectLst/>
        </p:spPr>
        <p:txBody>
          <a:bodyPr wrap="square" rtlCol="0">
            <a:spAutoFit/>
          </a:bodyPr>
          <a:lstStyle/>
          <a:p>
            <a:r>
              <a:rPr lang="zh-CN" altLang="en-US" sz="3200" b="1" dirty="0">
                <a:solidFill>
                  <a:srgbClr val="0000FF"/>
                </a:solidFill>
              </a:rPr>
              <a:t>鼓励学生有条理地表达</a:t>
            </a:r>
            <a:endParaRPr lang="en-US" altLang="zh-CN" sz="3200" b="1" dirty="0">
              <a:solidFill>
                <a:srgbClr val="0000FF"/>
              </a:solidFill>
              <a:latin typeface="微软雅黑" panose="020B0503020204020204" pitchFamily="34" charset="-122"/>
              <a:ea typeface="微软雅黑" panose="020B0503020204020204" pitchFamily="34" charset="-122"/>
            </a:endParaRPr>
          </a:p>
        </p:txBody>
      </p:sp>
      <p:sp>
        <p:nvSpPr>
          <p:cNvPr id="74" name="文本框 73"/>
          <p:cNvSpPr txBox="1"/>
          <p:nvPr/>
        </p:nvSpPr>
        <p:spPr>
          <a:xfrm>
            <a:off x="2174747" y="4572973"/>
            <a:ext cx="4509041" cy="584775"/>
          </a:xfrm>
          <a:prstGeom prst="rect">
            <a:avLst/>
          </a:prstGeom>
          <a:noFill/>
          <a:effectLst/>
        </p:spPr>
        <p:txBody>
          <a:bodyPr wrap="square" rtlCol="0">
            <a:spAutoFit/>
          </a:bodyPr>
          <a:lstStyle/>
          <a:p>
            <a:r>
              <a:rPr lang="zh-CN" altLang="en-US" sz="3200" b="1" dirty="0">
                <a:solidFill>
                  <a:srgbClr val="0000FF"/>
                </a:solidFill>
              </a:rPr>
              <a:t>引导儿童小心求证</a:t>
            </a:r>
            <a:endParaRPr lang="en-US" altLang="zh-CN" sz="3200" b="1" dirty="0">
              <a:solidFill>
                <a:srgbClr val="0000FF"/>
              </a:solidFill>
              <a:latin typeface="微软雅黑" panose="020B0503020204020204" pitchFamily="34" charset="-122"/>
              <a:ea typeface="微软雅黑" panose="020B0503020204020204" pitchFamily="34" charset="-122"/>
            </a:endParaRPr>
          </a:p>
        </p:txBody>
      </p:sp>
      <p:sp>
        <p:nvSpPr>
          <p:cNvPr id="2" name="圆角矩形 17">
            <a:extLst>
              <a:ext uri="{FF2B5EF4-FFF2-40B4-BE49-F238E27FC236}">
                <a16:creationId xmlns:a16="http://schemas.microsoft.com/office/drawing/2014/main" id="{4F85BFEB-E20C-64BB-0583-878F975412F4}"/>
              </a:ext>
            </a:extLst>
          </p:cNvPr>
          <p:cNvSpPr/>
          <p:nvPr/>
        </p:nvSpPr>
        <p:spPr>
          <a:xfrm>
            <a:off x="4338488" y="2257561"/>
            <a:ext cx="5561780" cy="536631"/>
          </a:xfrm>
          <a:prstGeom prst="roundRect">
            <a:avLst>
              <a:gd name="adj" fmla="val 50000"/>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7" name="组合 6">
            <a:extLst>
              <a:ext uri="{FF2B5EF4-FFF2-40B4-BE49-F238E27FC236}">
                <a16:creationId xmlns:a16="http://schemas.microsoft.com/office/drawing/2014/main" id="{8E3565DA-1E81-360E-62CB-A5D5E7374FA0}"/>
              </a:ext>
            </a:extLst>
          </p:cNvPr>
          <p:cNvGrpSpPr/>
          <p:nvPr/>
        </p:nvGrpSpPr>
        <p:grpSpPr>
          <a:xfrm>
            <a:off x="5399161" y="2091976"/>
            <a:ext cx="839056" cy="839057"/>
            <a:chOff x="2004185" y="5575622"/>
            <a:chExt cx="839056" cy="839057"/>
          </a:xfrm>
        </p:grpSpPr>
        <p:sp>
          <p:nvSpPr>
            <p:cNvPr id="8" name="椭圆 7">
              <a:extLst>
                <a:ext uri="{FF2B5EF4-FFF2-40B4-BE49-F238E27FC236}">
                  <a16:creationId xmlns:a16="http://schemas.microsoft.com/office/drawing/2014/main" id="{FF40EC3F-63FE-DC0F-1347-FA560EB56186}"/>
                </a:ext>
              </a:extLst>
            </p:cNvPr>
            <p:cNvSpPr/>
            <p:nvPr/>
          </p:nvSpPr>
          <p:spPr>
            <a:xfrm>
              <a:off x="2004185" y="5575622"/>
              <a:ext cx="839056" cy="839057"/>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9" name="文本框 8">
              <a:extLst>
                <a:ext uri="{FF2B5EF4-FFF2-40B4-BE49-F238E27FC236}">
                  <a16:creationId xmlns:a16="http://schemas.microsoft.com/office/drawing/2014/main" id="{93689D8A-0162-11B8-7D49-442FCB7D2872}"/>
                </a:ext>
              </a:extLst>
            </p:cNvPr>
            <p:cNvSpPr txBox="1"/>
            <p:nvPr/>
          </p:nvSpPr>
          <p:spPr>
            <a:xfrm>
              <a:off x="2085474" y="5671984"/>
              <a:ext cx="651536" cy="646331"/>
            </a:xfrm>
            <a:prstGeom prst="rect">
              <a:avLst/>
            </a:prstGeom>
            <a:noFill/>
          </p:spPr>
          <p:txBody>
            <a:bodyPr wrap="square" rtlCol="0">
              <a:spAutoFit/>
            </a:bodyPr>
            <a:lstStyle/>
            <a:p>
              <a:r>
                <a:rPr lang="en-US" altLang="zh-CN" sz="3600" b="1" dirty="0">
                  <a:solidFill>
                    <a:srgbClr val="1D6FA9"/>
                  </a:solidFill>
                  <a:latin typeface="Arial Rounded MT Bold" panose="020F0704030504030204" pitchFamily="34" charset="0"/>
                  <a:ea typeface="Kozuka Mincho Pr6N H" panose="02020900000000000000" pitchFamily="18" charset="-128"/>
                  <a:cs typeface="Arial Unicode MS" panose="020B0604020202020204" pitchFamily="34" charset="-122"/>
                </a:rPr>
                <a:t> a</a:t>
              </a:r>
              <a:endParaRPr lang="zh-CN" altLang="en-US" sz="3600" b="1" dirty="0">
                <a:solidFill>
                  <a:srgbClr val="1D6FA9"/>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grpSp>
        <p:nvGrpSpPr>
          <p:cNvPr id="10" name="组合 9">
            <a:extLst>
              <a:ext uri="{FF2B5EF4-FFF2-40B4-BE49-F238E27FC236}">
                <a16:creationId xmlns:a16="http://schemas.microsoft.com/office/drawing/2014/main" id="{A2950FE9-AA45-1F66-40A7-0E18696543AF}"/>
              </a:ext>
            </a:extLst>
          </p:cNvPr>
          <p:cNvGrpSpPr/>
          <p:nvPr/>
        </p:nvGrpSpPr>
        <p:grpSpPr>
          <a:xfrm>
            <a:off x="8005736" y="2090728"/>
            <a:ext cx="839056" cy="839057"/>
            <a:chOff x="3467829" y="5575622"/>
            <a:chExt cx="839056" cy="839057"/>
          </a:xfrm>
        </p:grpSpPr>
        <p:sp>
          <p:nvSpPr>
            <p:cNvPr id="11" name="椭圆 10">
              <a:extLst>
                <a:ext uri="{FF2B5EF4-FFF2-40B4-BE49-F238E27FC236}">
                  <a16:creationId xmlns:a16="http://schemas.microsoft.com/office/drawing/2014/main" id="{8F1D1F4B-2BA4-1B06-B62C-9D70275EF3B5}"/>
                </a:ext>
              </a:extLst>
            </p:cNvPr>
            <p:cNvSpPr/>
            <p:nvPr/>
          </p:nvSpPr>
          <p:spPr>
            <a:xfrm>
              <a:off x="3467829" y="5575622"/>
              <a:ext cx="839056" cy="839057"/>
            </a:xfrm>
            <a:prstGeom prst="ellipse">
              <a:avLst/>
            </a:prstGeom>
            <a:gradFill>
              <a:gsLst>
                <a:gs pos="0">
                  <a:srgbClr val="E2DDE1"/>
                </a:gs>
                <a:gs pos="76000">
                  <a:schemeClr val="bg1">
                    <a:lumMod val="95000"/>
                  </a:schemeClr>
                </a:gs>
              </a:gsLst>
              <a:lin ang="7800000" scaled="0"/>
            </a:gradFill>
            <a:ln w="15875">
              <a:gradFill>
                <a:gsLst>
                  <a:gs pos="0">
                    <a:schemeClr val="bg1">
                      <a:lumMod val="95000"/>
                    </a:schemeClr>
                  </a:gs>
                  <a:gs pos="100000">
                    <a:schemeClr val="bg1"/>
                  </a:gs>
                </a:gsLst>
                <a:lin ang="18600000" scaled="0"/>
              </a:gradFill>
            </a:ln>
            <a:effectLst>
              <a:outerShdw blurRad="76200" dist="38100" dir="8100000" algn="tr" rotWithShape="0">
                <a:prstClr val="black">
                  <a:alpha val="3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2" name="文本框 11">
              <a:extLst>
                <a:ext uri="{FF2B5EF4-FFF2-40B4-BE49-F238E27FC236}">
                  <a16:creationId xmlns:a16="http://schemas.microsoft.com/office/drawing/2014/main" id="{3E5DD50E-B1A4-461D-97DF-D5A9A1303F23}"/>
                </a:ext>
              </a:extLst>
            </p:cNvPr>
            <p:cNvSpPr txBox="1"/>
            <p:nvPr/>
          </p:nvSpPr>
          <p:spPr>
            <a:xfrm>
              <a:off x="3529265" y="5698484"/>
              <a:ext cx="705655" cy="646331"/>
            </a:xfrm>
            <a:prstGeom prst="rect">
              <a:avLst/>
            </a:prstGeom>
            <a:noFill/>
          </p:spPr>
          <p:txBody>
            <a:bodyPr wrap="square" rtlCol="0">
              <a:spAutoFit/>
            </a:bodyPr>
            <a:lstStyle/>
            <a:p>
              <a:r>
                <a:rPr lang="en-US" altLang="zh-CN" sz="3600" b="1" dirty="0">
                  <a:solidFill>
                    <a:srgbClr val="1F9776"/>
                  </a:solidFill>
                  <a:latin typeface="Arial Rounded MT Bold" panose="020F0704030504030204" pitchFamily="34" charset="0"/>
                  <a:ea typeface="Kozuka Mincho Pr6N H" panose="02020900000000000000" pitchFamily="18" charset="-128"/>
                  <a:cs typeface="Arial Unicode MS" panose="020B0604020202020204" pitchFamily="34" charset="-122"/>
                </a:rPr>
                <a:t> b</a:t>
              </a:r>
              <a:endParaRPr lang="zh-CN" altLang="en-US" sz="3600" b="1" dirty="0">
                <a:solidFill>
                  <a:srgbClr val="1F9776"/>
                </a:solidFill>
                <a:latin typeface="Arial Rounded MT Bold" panose="020F0704030504030204" pitchFamily="34" charset="0"/>
                <a:ea typeface="Kozuka Mincho Pr6N H" panose="02020900000000000000" pitchFamily="18" charset="-128"/>
                <a:cs typeface="Arial Unicode MS" panose="020B0604020202020204" pitchFamily="34" charset="-122"/>
              </a:endParaRPr>
            </a:p>
          </p:txBody>
        </p:sp>
      </p:grpSp>
      <p:sp>
        <p:nvSpPr>
          <p:cNvPr id="13" name="文本框 12">
            <a:extLst>
              <a:ext uri="{FF2B5EF4-FFF2-40B4-BE49-F238E27FC236}">
                <a16:creationId xmlns:a16="http://schemas.microsoft.com/office/drawing/2014/main" id="{2CD0964D-ADE6-3869-4D2B-60C9453A7691}"/>
              </a:ext>
            </a:extLst>
          </p:cNvPr>
          <p:cNvSpPr txBox="1"/>
          <p:nvPr/>
        </p:nvSpPr>
        <p:spPr>
          <a:xfrm>
            <a:off x="4314805" y="2983373"/>
            <a:ext cx="2331290" cy="1077218"/>
          </a:xfrm>
          <a:prstGeom prst="rect">
            <a:avLst/>
          </a:prstGeom>
          <a:noFill/>
          <a:effectLst/>
        </p:spPr>
        <p:txBody>
          <a:bodyPr wrap="square" rtlCol="0">
            <a:spAutoFit/>
          </a:bodyPr>
          <a:lstStyle/>
          <a:p>
            <a:r>
              <a:rPr lang="zh-CN" altLang="en-US" sz="3200" b="1" dirty="0">
                <a:solidFill>
                  <a:srgbClr val="FF0000"/>
                </a:solidFill>
                <a:highlight>
                  <a:srgbClr val="FFFF00"/>
                </a:highlight>
              </a:rPr>
              <a:t>为儿童创造猜想的机会</a:t>
            </a:r>
            <a:endParaRPr lang="en-US" altLang="zh-CN" sz="3200" b="1" dirty="0">
              <a:solidFill>
                <a:srgbClr val="FF0000"/>
              </a:solidFill>
              <a:highlight>
                <a:srgbClr val="FFFF00"/>
              </a:highlight>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id="{A2077BE0-9A2F-10B2-D73A-783B2A87B1F9}"/>
              </a:ext>
            </a:extLst>
          </p:cNvPr>
          <p:cNvSpPr txBox="1"/>
          <p:nvPr/>
        </p:nvSpPr>
        <p:spPr>
          <a:xfrm>
            <a:off x="7286246" y="3000990"/>
            <a:ext cx="2774519" cy="1077218"/>
          </a:xfrm>
          <a:prstGeom prst="rect">
            <a:avLst/>
          </a:prstGeom>
          <a:noFill/>
          <a:effectLst/>
        </p:spPr>
        <p:txBody>
          <a:bodyPr wrap="square" rtlCol="0">
            <a:spAutoFit/>
          </a:bodyPr>
          <a:lstStyle/>
          <a:p>
            <a:r>
              <a:rPr lang="zh-CN" altLang="en-US" sz="3200" b="1" dirty="0">
                <a:solidFill>
                  <a:srgbClr val="FF0000"/>
                </a:solidFill>
                <a:highlight>
                  <a:srgbClr val="FFFF00"/>
                </a:highlight>
              </a:rPr>
              <a:t>教给儿童创造猜想的方法</a:t>
            </a:r>
            <a:endParaRPr lang="en-US" altLang="zh-CN" sz="3200" b="1" dirty="0">
              <a:solidFill>
                <a:srgbClr val="FF0000"/>
              </a:solidFill>
              <a:highlight>
                <a:srgbClr val="FFFF00"/>
              </a:highligh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250"/>
                                  </p:stCondLst>
                                  <p:childTnLst>
                                    <p:set>
                                      <p:cBhvr>
                                        <p:cTn id="6" dur="1" fill="hold">
                                          <p:stCondLst>
                                            <p:cond delay="0"/>
                                          </p:stCondLst>
                                        </p:cTn>
                                        <p:tgtEl>
                                          <p:spTgt spid="6"/>
                                        </p:tgtEl>
                                        <p:attrNameLst>
                                          <p:attrName>style.visibility</p:attrName>
                                        </p:attrNameLst>
                                      </p:cBhvr>
                                      <p:to>
                                        <p:strVal val="visible"/>
                                      </p:to>
                                    </p:set>
                                    <p:anim calcmode="lin" valueType="num">
                                      <p:cBhvr>
                                        <p:cTn id="7" dur="750" fill="hold"/>
                                        <p:tgtEl>
                                          <p:spTgt spid="6"/>
                                        </p:tgtEl>
                                        <p:attrNameLst>
                                          <p:attrName>ppt_w</p:attrName>
                                        </p:attrNameLst>
                                      </p:cBhvr>
                                      <p:tavLst>
                                        <p:tav tm="0">
                                          <p:val>
                                            <p:strVal val="4*#ppt_w"/>
                                          </p:val>
                                        </p:tav>
                                        <p:tav tm="100000">
                                          <p:val>
                                            <p:strVal val="#ppt_w"/>
                                          </p:val>
                                        </p:tav>
                                      </p:tavLst>
                                    </p:anim>
                                    <p:anim calcmode="lin" valueType="num">
                                      <p:cBhvr>
                                        <p:cTn id="8" dur="750" fill="hold"/>
                                        <p:tgtEl>
                                          <p:spTgt spid="6"/>
                                        </p:tgtEl>
                                        <p:attrNameLst>
                                          <p:attrName>ppt_h</p:attrName>
                                        </p:attrNameLst>
                                      </p:cBhvr>
                                      <p:tavLst>
                                        <p:tav tm="0">
                                          <p:val>
                                            <p:strVal val="4*#ppt_h"/>
                                          </p:val>
                                        </p:tav>
                                        <p:tav tm="100000">
                                          <p:val>
                                            <p:strVal val="#ppt_h"/>
                                          </p:val>
                                        </p:tav>
                                      </p:tavLst>
                                    </p:anim>
                                  </p:childTnLst>
                                </p:cTn>
                              </p:par>
                            </p:childTnLst>
                          </p:cTn>
                        </p:par>
                        <p:par>
                          <p:cTn id="9" fill="hold">
                            <p:stCondLst>
                              <p:cond delay="1250"/>
                            </p:stCondLst>
                            <p:childTnLst>
                              <p:par>
                                <p:cTn id="10" presetID="26" presetClass="emph" presetSubtype="0" fill="hold" nodeType="afterEffect">
                                  <p:stCondLst>
                                    <p:cond delay="0"/>
                                  </p:stCondLst>
                                  <p:childTnLst>
                                    <p:animEffect transition="out" filter="fade">
                                      <p:cBhvr>
                                        <p:cTn id="11" dur="500" tmFilter="0, 0; .2, .5; .8, .5; 1, 0"/>
                                        <p:tgtEl>
                                          <p:spTgt spid="6"/>
                                        </p:tgtEl>
                                      </p:cBhvr>
                                    </p:animEffect>
                                    <p:animScale>
                                      <p:cBhvr>
                                        <p:cTn id="12" dur="250" autoRev="1" fill="hold"/>
                                        <p:tgtEl>
                                          <p:spTgt spid="6"/>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72"/>
                                        </p:tgtEl>
                                        <p:attrNameLst>
                                          <p:attrName>style.visibility</p:attrName>
                                        </p:attrNameLst>
                                      </p:cBhvr>
                                      <p:to>
                                        <p:strVal val="visible"/>
                                      </p:to>
                                    </p:set>
                                    <p:anim calcmode="lin" valueType="num">
                                      <p:cBhvr>
                                        <p:cTn id="17" dur="500" fill="hold"/>
                                        <p:tgtEl>
                                          <p:spTgt spid="72"/>
                                        </p:tgtEl>
                                        <p:attrNameLst>
                                          <p:attrName>ppt_w</p:attrName>
                                        </p:attrNameLst>
                                      </p:cBhvr>
                                      <p:tavLst>
                                        <p:tav tm="0">
                                          <p:val>
                                            <p:fltVal val="0"/>
                                          </p:val>
                                        </p:tav>
                                        <p:tav tm="100000">
                                          <p:val>
                                            <p:strVal val="#ppt_w"/>
                                          </p:val>
                                        </p:tav>
                                      </p:tavLst>
                                    </p:anim>
                                    <p:anim calcmode="lin" valueType="num">
                                      <p:cBhvr>
                                        <p:cTn id="18" dur="500" fill="hold"/>
                                        <p:tgtEl>
                                          <p:spTgt spid="72"/>
                                        </p:tgtEl>
                                        <p:attrNameLst>
                                          <p:attrName>ppt_h</p:attrName>
                                        </p:attrNameLst>
                                      </p:cBhvr>
                                      <p:tavLst>
                                        <p:tav tm="0">
                                          <p:val>
                                            <p:fltVal val="0"/>
                                          </p:val>
                                        </p:tav>
                                        <p:tav tm="100000">
                                          <p:val>
                                            <p:strVal val="#ppt_h"/>
                                          </p:val>
                                        </p:tav>
                                      </p:tavLst>
                                    </p:anim>
                                    <p:animEffect transition="in" filter="fade">
                                      <p:cBhvr>
                                        <p:cTn id="19" dur="500"/>
                                        <p:tgtEl>
                                          <p:spTgt spid="72"/>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2"/>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7"/>
                                        </p:tgtEl>
                                        <p:attrNameLst>
                                          <p:attrName>style.visibility</p:attrName>
                                        </p:attrNameLst>
                                      </p:cBhvr>
                                      <p:to>
                                        <p:strVal val="visible"/>
                                      </p:to>
                                    </p:set>
                                  </p:childTnLst>
                                </p:cTn>
                              </p:par>
                            </p:childTnLst>
                          </p:cTn>
                        </p:par>
                        <p:par>
                          <p:cTn id="26" fill="hold">
                            <p:stCondLst>
                              <p:cond delay="0"/>
                            </p:stCondLst>
                            <p:childTnLst>
                              <p:par>
                                <p:cTn id="27" presetID="22" presetClass="entr" presetSubtype="8"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childTnLst>
                                </p:cTn>
                              </p:par>
                            </p:childTnLst>
                          </p:cTn>
                        </p:par>
                        <p:par>
                          <p:cTn id="34" fill="hold">
                            <p:stCondLst>
                              <p:cond delay="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5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nodeType="click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ntr" presetSubtype="16" fill="hold" grpId="0" nodeType="clickEffect">
                                  <p:stCondLst>
                                    <p:cond delay="0"/>
                                  </p:stCondLst>
                                  <p:childTnLst>
                                    <p:set>
                                      <p:cBhvr>
                                        <p:cTn id="48" dur="1" fill="hold">
                                          <p:stCondLst>
                                            <p:cond delay="0"/>
                                          </p:stCondLst>
                                        </p:cTn>
                                        <p:tgtEl>
                                          <p:spTgt spid="74"/>
                                        </p:tgtEl>
                                        <p:attrNameLst>
                                          <p:attrName>style.visibility</p:attrName>
                                        </p:attrNameLst>
                                      </p:cBhvr>
                                      <p:to>
                                        <p:strVal val="visible"/>
                                      </p:to>
                                    </p:set>
                                    <p:anim calcmode="lin" valueType="num">
                                      <p:cBhvr>
                                        <p:cTn id="49" dur="500" fill="hold"/>
                                        <p:tgtEl>
                                          <p:spTgt spid="74"/>
                                        </p:tgtEl>
                                        <p:attrNameLst>
                                          <p:attrName>ppt_w</p:attrName>
                                        </p:attrNameLst>
                                      </p:cBhvr>
                                      <p:tavLst>
                                        <p:tav tm="0">
                                          <p:val>
                                            <p:fltVal val="0"/>
                                          </p:val>
                                        </p:tav>
                                        <p:tav tm="100000">
                                          <p:val>
                                            <p:strVal val="#ppt_w"/>
                                          </p:val>
                                        </p:tav>
                                      </p:tavLst>
                                    </p:anim>
                                    <p:anim calcmode="lin" valueType="num">
                                      <p:cBhvr>
                                        <p:cTn id="50" dur="500" fill="hold"/>
                                        <p:tgtEl>
                                          <p:spTgt spid="74"/>
                                        </p:tgtEl>
                                        <p:attrNameLst>
                                          <p:attrName>ppt_h</p:attrName>
                                        </p:attrNameLst>
                                      </p:cBhvr>
                                      <p:tavLst>
                                        <p:tav tm="0">
                                          <p:val>
                                            <p:fltVal val="0"/>
                                          </p:val>
                                        </p:tav>
                                        <p:tav tm="100000">
                                          <p:val>
                                            <p:strVal val="#ppt_h"/>
                                          </p:val>
                                        </p:tav>
                                      </p:tavLst>
                                    </p:anim>
                                    <p:animEffect transition="in" filter="fade">
                                      <p:cBhvr>
                                        <p:cTn id="51" dur="500"/>
                                        <p:tgtEl>
                                          <p:spTgt spid="74"/>
                                        </p:tgtEl>
                                      </p:cBhvr>
                                    </p:animEffect>
                                  </p:childTnLst>
                                </p:cTn>
                              </p:par>
                            </p:childTnLst>
                          </p:cTn>
                        </p:par>
                        <p:par>
                          <p:cTn id="52" fill="hold">
                            <p:stCondLst>
                              <p:cond delay="500"/>
                            </p:stCondLst>
                            <p:childTnLst>
                              <p:par>
                                <p:cTn id="53" presetID="23" presetClass="entr" presetSubtype="32" fill="hold"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p:cTn id="55" dur="750" fill="hold"/>
                                        <p:tgtEl>
                                          <p:spTgt spid="5"/>
                                        </p:tgtEl>
                                        <p:attrNameLst>
                                          <p:attrName>ppt_w</p:attrName>
                                        </p:attrNameLst>
                                      </p:cBhvr>
                                      <p:tavLst>
                                        <p:tav tm="0">
                                          <p:val>
                                            <p:strVal val="4*#ppt_w"/>
                                          </p:val>
                                        </p:tav>
                                        <p:tav tm="100000">
                                          <p:val>
                                            <p:strVal val="#ppt_w"/>
                                          </p:val>
                                        </p:tav>
                                      </p:tavLst>
                                    </p:anim>
                                    <p:anim calcmode="lin" valueType="num">
                                      <p:cBhvr>
                                        <p:cTn id="56" dur="750" fill="hold"/>
                                        <p:tgtEl>
                                          <p:spTgt spid="5"/>
                                        </p:tgtEl>
                                        <p:attrNameLst>
                                          <p:attrName>ppt_h</p:attrName>
                                        </p:attrNameLst>
                                      </p:cBhvr>
                                      <p:tavLst>
                                        <p:tav tm="0">
                                          <p:val>
                                            <p:strVal val="4*#ppt_h"/>
                                          </p:val>
                                        </p:tav>
                                        <p:tav tm="100000">
                                          <p:val>
                                            <p:strVal val="#ppt_h"/>
                                          </p:val>
                                        </p:tav>
                                      </p:tavLst>
                                    </p:anim>
                                  </p:childTnLst>
                                </p:cTn>
                              </p:par>
                            </p:childTnLst>
                          </p:cTn>
                        </p:par>
                        <p:par>
                          <p:cTn id="57" fill="hold">
                            <p:stCondLst>
                              <p:cond delay="1250"/>
                            </p:stCondLst>
                            <p:childTnLst>
                              <p:par>
                                <p:cTn id="58" presetID="26" presetClass="emph" presetSubtype="0" fill="hold" nodeType="afterEffect">
                                  <p:stCondLst>
                                    <p:cond delay="0"/>
                                  </p:stCondLst>
                                  <p:childTnLst>
                                    <p:animEffect transition="out" filter="fade">
                                      <p:cBhvr>
                                        <p:cTn id="59" dur="500" tmFilter="0, 0; .2, .5; .8, .5; 1, 0"/>
                                        <p:tgtEl>
                                          <p:spTgt spid="5"/>
                                        </p:tgtEl>
                                      </p:cBhvr>
                                    </p:animEffect>
                                    <p:animScale>
                                      <p:cBhvr>
                                        <p:cTn id="60" dur="250" autoRev="1" fill="hold"/>
                                        <p:tgtEl>
                                          <p:spTgt spid="5"/>
                                        </p:tgtEl>
                                      </p:cBhvr>
                                      <p:by x="105000" y="105000"/>
                                    </p:animScale>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73"/>
                                        </p:tgtEl>
                                        <p:attrNameLst>
                                          <p:attrName>style.visibility</p:attrName>
                                        </p:attrNameLst>
                                      </p:cBhvr>
                                      <p:to>
                                        <p:strVal val="visible"/>
                                      </p:to>
                                    </p:set>
                                    <p:anim calcmode="lin" valueType="num">
                                      <p:cBhvr>
                                        <p:cTn id="65" dur="500" fill="hold"/>
                                        <p:tgtEl>
                                          <p:spTgt spid="73"/>
                                        </p:tgtEl>
                                        <p:attrNameLst>
                                          <p:attrName>ppt_w</p:attrName>
                                        </p:attrNameLst>
                                      </p:cBhvr>
                                      <p:tavLst>
                                        <p:tav tm="0">
                                          <p:val>
                                            <p:fltVal val="0"/>
                                          </p:val>
                                        </p:tav>
                                        <p:tav tm="100000">
                                          <p:val>
                                            <p:strVal val="#ppt_w"/>
                                          </p:val>
                                        </p:tav>
                                      </p:tavLst>
                                    </p:anim>
                                    <p:anim calcmode="lin" valueType="num">
                                      <p:cBhvr>
                                        <p:cTn id="66" dur="500" fill="hold"/>
                                        <p:tgtEl>
                                          <p:spTgt spid="73"/>
                                        </p:tgtEl>
                                        <p:attrNameLst>
                                          <p:attrName>ppt_h</p:attrName>
                                        </p:attrNameLst>
                                      </p:cBhvr>
                                      <p:tavLst>
                                        <p:tav tm="0">
                                          <p:val>
                                            <p:fltVal val="0"/>
                                          </p:val>
                                        </p:tav>
                                        <p:tav tm="100000">
                                          <p:val>
                                            <p:strVal val="#ppt_h"/>
                                          </p:val>
                                        </p:tav>
                                      </p:tavLst>
                                    </p:anim>
                                    <p:animEffect transition="in" filter="fade">
                                      <p:cBhvr>
                                        <p:cTn id="67"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P spid="2" grpId="0" animBg="1"/>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8325684B-E14D-AA22-4725-9BC3448368E2}"/>
              </a:ext>
            </a:extLst>
          </p:cNvPr>
          <p:cNvSpPr txBox="1"/>
          <p:nvPr/>
        </p:nvSpPr>
        <p:spPr>
          <a:xfrm>
            <a:off x="849906" y="849570"/>
            <a:ext cx="9725891" cy="911468"/>
          </a:xfrm>
          <a:prstGeom prst="rect">
            <a:avLst/>
          </a:prstGeom>
          <a:noFill/>
        </p:spPr>
        <p:txBody>
          <a:bodyPr wrap="square">
            <a:spAutoFit/>
          </a:bodyPr>
          <a:lstStyle/>
          <a:p>
            <a:pPr indent="304800">
              <a:lnSpc>
                <a:spcPct val="150000"/>
              </a:lnSpc>
            </a:pPr>
            <a:r>
              <a:rPr lang="zh-CN" altLang="en-US" sz="4000" b="1" kern="100" dirty="0">
                <a:latin typeface="等线" panose="02010600030101010101" pitchFamily="2" charset="-122"/>
                <a:cs typeface="Times New Roman" panose="02020603050405020304" pitchFamily="18" charset="0"/>
              </a:rPr>
              <a:t>   </a:t>
            </a:r>
            <a:r>
              <a:rPr lang="zh-CN" altLang="en-US" sz="4000" b="1" kern="100" dirty="0">
                <a:solidFill>
                  <a:srgbClr val="FF0000"/>
                </a:solidFill>
                <a:latin typeface="等线" panose="02010600030101010101" pitchFamily="2" charset="-122"/>
                <a:cs typeface="Times New Roman" panose="02020603050405020304" pitchFamily="18" charset="0"/>
              </a:rPr>
              <a:t>一切推理都必须从观察与实验中得来。</a:t>
            </a:r>
            <a:endParaRPr lang="zh-CN" altLang="zh-CN" sz="4000"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grpSp>
        <p:nvGrpSpPr>
          <p:cNvPr id="3" name="组合 2">
            <a:extLst>
              <a:ext uri="{FF2B5EF4-FFF2-40B4-BE49-F238E27FC236}">
                <a16:creationId xmlns:a16="http://schemas.microsoft.com/office/drawing/2014/main" id="{3254EA90-6121-9896-5279-9BE3DC447D2C}"/>
              </a:ext>
            </a:extLst>
          </p:cNvPr>
          <p:cNvGrpSpPr/>
          <p:nvPr/>
        </p:nvGrpSpPr>
        <p:grpSpPr>
          <a:xfrm flipH="1">
            <a:off x="0" y="2937"/>
            <a:ext cx="469934" cy="996044"/>
            <a:chOff x="11722066" y="1592297"/>
            <a:chExt cx="469934" cy="1431122"/>
          </a:xfrm>
        </p:grpSpPr>
        <p:sp>
          <p:nvSpPr>
            <p:cNvPr id="4" name="矩形 3">
              <a:extLst>
                <a:ext uri="{FF2B5EF4-FFF2-40B4-BE49-F238E27FC236}">
                  <a16:creationId xmlns:a16="http://schemas.microsoft.com/office/drawing/2014/main" id="{DEE4E5AB-33AD-6472-B8C0-F13CFB08F7F8}"/>
                </a:ext>
              </a:extLst>
            </p:cNvPr>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a:extLst>
                <a:ext uri="{FF2B5EF4-FFF2-40B4-BE49-F238E27FC236}">
                  <a16:creationId xmlns:a16="http://schemas.microsoft.com/office/drawing/2014/main" id="{5E59F634-09F2-A519-0484-054299FACDB4}"/>
                </a:ext>
              </a:extLst>
            </p:cNvPr>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5">
            <a:extLst>
              <a:ext uri="{FF2B5EF4-FFF2-40B4-BE49-F238E27FC236}">
                <a16:creationId xmlns:a16="http://schemas.microsoft.com/office/drawing/2014/main" id="{1FF8258A-6BBC-FA96-B193-96056924DA18}"/>
              </a:ext>
            </a:extLst>
          </p:cNvPr>
          <p:cNvSpPr txBox="1"/>
          <p:nvPr/>
        </p:nvSpPr>
        <p:spPr>
          <a:xfrm>
            <a:off x="7554259" y="1848126"/>
            <a:ext cx="3164974" cy="921855"/>
          </a:xfrm>
          <a:prstGeom prst="rect">
            <a:avLst/>
          </a:prstGeom>
          <a:noFill/>
        </p:spPr>
        <p:txBody>
          <a:bodyPr wrap="square">
            <a:spAutoFit/>
          </a:bodyPr>
          <a:lstStyle/>
          <a:p>
            <a:pPr indent="304800" algn="r">
              <a:lnSpc>
                <a:spcPct val="150000"/>
              </a:lnSpc>
            </a:pPr>
            <a:r>
              <a:rPr lang="en-US" altLang="zh-CN" sz="4000" b="1" kern="100" dirty="0">
                <a:solidFill>
                  <a:srgbClr val="0000FF"/>
                </a:solidFill>
                <a:latin typeface="等线" panose="02010600030101010101" pitchFamily="2" charset="-122"/>
                <a:cs typeface="Times New Roman" panose="02020603050405020304" pitchFamily="18" charset="0"/>
              </a:rPr>
              <a:t>——</a:t>
            </a:r>
            <a:r>
              <a:rPr lang="zh-CN" altLang="en-US" sz="4000" b="1" kern="100" dirty="0">
                <a:solidFill>
                  <a:srgbClr val="0000FF"/>
                </a:solidFill>
                <a:latin typeface="等线" panose="02010600030101010101" pitchFamily="2" charset="-122"/>
                <a:cs typeface="Times New Roman" panose="02020603050405020304" pitchFamily="18" charset="0"/>
              </a:rPr>
              <a:t>伽利略</a:t>
            </a:r>
            <a:endParaRPr lang="zh-CN" altLang="zh-CN" sz="4000" b="1" kern="100" dirty="0">
              <a:solidFill>
                <a:srgbClr val="0000FF"/>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7" name="文本框 6">
            <a:extLst>
              <a:ext uri="{FF2B5EF4-FFF2-40B4-BE49-F238E27FC236}">
                <a16:creationId xmlns:a16="http://schemas.microsoft.com/office/drawing/2014/main" id="{9CC8EDC6-7026-4FBB-54F6-607DB5361011}"/>
              </a:ext>
            </a:extLst>
          </p:cNvPr>
          <p:cNvSpPr txBox="1"/>
          <p:nvPr/>
        </p:nvSpPr>
        <p:spPr>
          <a:xfrm>
            <a:off x="899027" y="3429000"/>
            <a:ext cx="9725891" cy="1834798"/>
          </a:xfrm>
          <a:prstGeom prst="rect">
            <a:avLst/>
          </a:prstGeom>
          <a:noFill/>
        </p:spPr>
        <p:txBody>
          <a:bodyPr wrap="square">
            <a:spAutoFit/>
          </a:bodyPr>
          <a:lstStyle/>
          <a:p>
            <a:pPr indent="304800">
              <a:lnSpc>
                <a:spcPct val="150000"/>
              </a:lnSpc>
            </a:pPr>
            <a:r>
              <a:rPr lang="zh-CN" altLang="en-US" sz="4000" b="1" kern="100" dirty="0">
                <a:latin typeface="等线" panose="02010600030101010101" pitchFamily="2" charset="-122"/>
                <a:cs typeface="Times New Roman" panose="02020603050405020304" pitchFamily="18" charset="0"/>
              </a:rPr>
              <a:t>   </a:t>
            </a:r>
            <a:r>
              <a:rPr lang="zh-CN" altLang="en-US" sz="4000" b="1" kern="100" dirty="0">
                <a:solidFill>
                  <a:srgbClr val="FF0000"/>
                </a:solidFill>
                <a:latin typeface="等线" panose="02010600030101010101" pitchFamily="2" charset="-122"/>
                <a:cs typeface="Times New Roman" panose="02020603050405020304" pitchFamily="18" charset="0"/>
              </a:rPr>
              <a:t>数学发明创造的动力不是推理，而是想象力的发挥。</a:t>
            </a:r>
            <a:endParaRPr lang="zh-CN" altLang="zh-CN" sz="4000" b="1" kern="100" dirty="0">
              <a:solidFill>
                <a:srgbClr val="FF0000"/>
              </a:solidFill>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 name="文本框 7">
            <a:extLst>
              <a:ext uri="{FF2B5EF4-FFF2-40B4-BE49-F238E27FC236}">
                <a16:creationId xmlns:a16="http://schemas.microsoft.com/office/drawing/2014/main" id="{BD423702-12BF-F037-8B63-10BC3A210DC1}"/>
              </a:ext>
            </a:extLst>
          </p:cNvPr>
          <p:cNvSpPr txBox="1"/>
          <p:nvPr/>
        </p:nvSpPr>
        <p:spPr>
          <a:xfrm>
            <a:off x="7554259" y="5042669"/>
            <a:ext cx="3164974" cy="911468"/>
          </a:xfrm>
          <a:prstGeom prst="rect">
            <a:avLst/>
          </a:prstGeom>
          <a:noFill/>
        </p:spPr>
        <p:txBody>
          <a:bodyPr wrap="square">
            <a:spAutoFit/>
          </a:bodyPr>
          <a:lstStyle/>
          <a:p>
            <a:pPr indent="304800" algn="r">
              <a:lnSpc>
                <a:spcPct val="150000"/>
              </a:lnSpc>
            </a:pPr>
            <a:r>
              <a:rPr lang="en-US" altLang="zh-CN" sz="4000" b="1" kern="100" dirty="0">
                <a:solidFill>
                  <a:srgbClr val="0000FF"/>
                </a:solidFill>
                <a:latin typeface="等线" panose="02010600030101010101" pitchFamily="2" charset="-122"/>
                <a:cs typeface="Times New Roman" panose="02020603050405020304" pitchFamily="18" charset="0"/>
              </a:rPr>
              <a:t>——</a:t>
            </a:r>
            <a:r>
              <a:rPr lang="zh-CN" altLang="en-US" sz="4000" b="1" kern="100" dirty="0">
                <a:solidFill>
                  <a:srgbClr val="0000FF"/>
                </a:solidFill>
                <a:latin typeface="等线" panose="02010600030101010101" pitchFamily="2" charset="-122"/>
                <a:cs typeface="Times New Roman" panose="02020603050405020304" pitchFamily="18" charset="0"/>
              </a:rPr>
              <a:t>德摩根</a:t>
            </a:r>
            <a:endParaRPr lang="zh-CN" altLang="zh-CN" sz="4000" b="1" kern="100" dirty="0">
              <a:solidFill>
                <a:srgbClr val="0000FF"/>
              </a:solidFill>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252208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flipH="1" flipV="1">
            <a:off x="3655556" y="4659162"/>
            <a:ext cx="2165565" cy="2166521"/>
            <a:chOff x="3512010" y="1191987"/>
            <a:chExt cx="3198988" cy="3200400"/>
          </a:xfrm>
        </p:grpSpPr>
        <p:sp>
          <p:nvSpPr>
            <p:cNvPr id="3" name="直角三角形 2"/>
            <p:cNvSpPr/>
            <p:nvPr/>
          </p:nvSpPr>
          <p:spPr>
            <a:xfrm rot="10800000" flipH="1">
              <a:off x="5110798" y="2792187"/>
              <a:ext cx="1600200" cy="1600200"/>
            </a:xfrm>
            <a:prstGeom prst="rtTriangle">
              <a:avLst/>
            </a:prstGeom>
            <a:solidFill>
              <a:srgbClr val="C27D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直角三角形 3"/>
            <p:cNvSpPr/>
            <p:nvPr/>
          </p:nvSpPr>
          <p:spPr>
            <a:xfrm rot="16200000" flipH="1">
              <a:off x="3512011" y="2792187"/>
              <a:ext cx="1600200" cy="1600200"/>
            </a:xfrm>
            <a:prstGeom prst="rtTriangle">
              <a:avLst/>
            </a:prstGeom>
            <a:solidFill>
              <a:srgbClr val="F6C17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直角三角形 4"/>
            <p:cNvSpPr/>
            <p:nvPr/>
          </p:nvSpPr>
          <p:spPr>
            <a:xfrm rot="10800000" flipH="1" flipV="1">
              <a:off x="5110797" y="1191987"/>
              <a:ext cx="1600200" cy="1600200"/>
            </a:xfrm>
            <a:prstGeom prst="rtTriangle">
              <a:avLst/>
            </a:prstGeom>
            <a:solidFill>
              <a:srgbClr val="7852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rot="5400000" flipH="1" flipV="1">
              <a:off x="3512010" y="1191987"/>
              <a:ext cx="1600200" cy="1600200"/>
            </a:xfrm>
            <a:prstGeom prst="rtTriangle">
              <a:avLst/>
            </a:prstGeom>
            <a:solidFill>
              <a:srgbClr val="F79A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flipH="1" flipV="1">
            <a:off x="1294098" y="4642388"/>
            <a:ext cx="2165565" cy="2166521"/>
            <a:chOff x="7186287" y="1066801"/>
            <a:chExt cx="3198988" cy="3200400"/>
          </a:xfrm>
        </p:grpSpPr>
        <p:sp>
          <p:nvSpPr>
            <p:cNvPr id="8" name="直角三角形 7"/>
            <p:cNvSpPr/>
            <p:nvPr/>
          </p:nvSpPr>
          <p:spPr>
            <a:xfrm rot="10800000" flipH="1">
              <a:off x="8785075" y="2667001"/>
              <a:ext cx="1600200" cy="1600200"/>
            </a:xfrm>
            <a:prstGeom prst="rtTriangle">
              <a:avLst/>
            </a:prstGeom>
            <a:solidFill>
              <a:srgbClr val="177B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16200000" flipH="1">
              <a:off x="7186288" y="2667001"/>
              <a:ext cx="1600200" cy="1600200"/>
            </a:xfrm>
            <a:prstGeom prst="rtTriangle">
              <a:avLst/>
            </a:prstGeom>
            <a:solidFill>
              <a:srgbClr val="73C0A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rot="10800000" flipH="1" flipV="1">
              <a:off x="8785074" y="1066801"/>
              <a:ext cx="1600200" cy="1600200"/>
            </a:xfrm>
            <a:prstGeom prst="rtTriangle">
              <a:avLst/>
            </a:prstGeom>
            <a:solidFill>
              <a:srgbClr val="0E4F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5400000" flipH="1" flipV="1">
              <a:off x="7186287" y="1066801"/>
              <a:ext cx="1600200" cy="1600200"/>
            </a:xfrm>
            <a:prstGeom prst="rtTriangle">
              <a:avLst/>
            </a:prstGeom>
            <a:solidFill>
              <a:srgbClr val="1A977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2" name="组合 11"/>
          <p:cNvGrpSpPr/>
          <p:nvPr/>
        </p:nvGrpSpPr>
        <p:grpSpPr>
          <a:xfrm flipH="1" flipV="1">
            <a:off x="1307170" y="2215612"/>
            <a:ext cx="2165565" cy="2166521"/>
            <a:chOff x="7186287" y="1066801"/>
            <a:chExt cx="3198988" cy="3200400"/>
          </a:xfrm>
        </p:grpSpPr>
        <p:sp>
          <p:nvSpPr>
            <p:cNvPr id="13" name="直角三角形 12"/>
            <p:cNvSpPr/>
            <p:nvPr/>
          </p:nvSpPr>
          <p:spPr>
            <a:xfrm rot="10800000" flipH="1">
              <a:off x="8785075" y="2667001"/>
              <a:ext cx="1600200" cy="1600200"/>
            </a:xfrm>
            <a:prstGeom prst="rtTriangle">
              <a:avLst/>
            </a:prstGeom>
            <a:solidFill>
              <a:srgbClr val="008F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rot="16200000" flipH="1">
              <a:off x="7186288" y="2667001"/>
              <a:ext cx="1600200" cy="1600200"/>
            </a:xfrm>
            <a:prstGeom prst="rtTriangle">
              <a:avLst/>
            </a:prstGeom>
            <a:solidFill>
              <a:srgbClr val="60CF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rot="10800000" flipH="1" flipV="1">
              <a:off x="8785074" y="1066801"/>
              <a:ext cx="1600200" cy="1600200"/>
            </a:xfrm>
            <a:prstGeom prst="rtTriangle">
              <a:avLst/>
            </a:prstGeom>
            <a:solidFill>
              <a:srgbClr val="01597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rot="5400000" flipH="1" flipV="1">
              <a:off x="7186287" y="1066801"/>
              <a:ext cx="1600200" cy="1600200"/>
            </a:xfrm>
            <a:prstGeom prst="rtTriangle">
              <a:avLst/>
            </a:prstGeom>
            <a:solidFill>
              <a:srgbClr val="00AF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flipH="1" flipV="1">
            <a:off x="2471115" y="3438316"/>
            <a:ext cx="2165565" cy="2166521"/>
            <a:chOff x="3512010" y="1191987"/>
            <a:chExt cx="3198988" cy="3200400"/>
          </a:xfrm>
        </p:grpSpPr>
        <p:sp>
          <p:nvSpPr>
            <p:cNvPr id="18" name="直角三角形 17"/>
            <p:cNvSpPr/>
            <p:nvPr/>
          </p:nvSpPr>
          <p:spPr>
            <a:xfrm rot="10800000" flipH="1">
              <a:off x="5110798" y="2792187"/>
              <a:ext cx="1600200" cy="1600200"/>
            </a:xfrm>
            <a:prstGeom prst="rtTriangle">
              <a:avLst/>
            </a:prstGeom>
            <a:solidFill>
              <a:srgbClr val="7AA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16200000" flipH="1">
              <a:off x="3512011" y="2792187"/>
              <a:ext cx="1600200" cy="1600200"/>
            </a:xfrm>
            <a:prstGeom prst="rtTriangle">
              <a:avLst/>
            </a:prstGeom>
            <a:solidFill>
              <a:srgbClr val="C0DF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rot="10800000" flipH="1" flipV="1">
              <a:off x="5110797" y="1191987"/>
              <a:ext cx="1600200" cy="1600200"/>
            </a:xfrm>
            <a:prstGeom prst="rtTriangle">
              <a:avLst/>
            </a:prstGeom>
            <a:solidFill>
              <a:srgbClr val="4E67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20"/>
            <p:cNvSpPr/>
            <p:nvPr/>
          </p:nvSpPr>
          <p:spPr>
            <a:xfrm rot="5400000" flipH="1" flipV="1">
              <a:off x="3512010" y="1191987"/>
              <a:ext cx="1600200" cy="1600200"/>
            </a:xfrm>
            <a:prstGeom prst="rtTriangle">
              <a:avLst/>
            </a:prstGeom>
            <a:solidFill>
              <a:srgbClr val="98CD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p:cNvGrpSpPr/>
          <p:nvPr/>
        </p:nvGrpSpPr>
        <p:grpSpPr>
          <a:xfrm flipH="1" flipV="1">
            <a:off x="114917" y="3409464"/>
            <a:ext cx="2165565" cy="2166521"/>
            <a:chOff x="3512010" y="1191987"/>
            <a:chExt cx="3198988" cy="3200400"/>
          </a:xfrm>
        </p:grpSpPr>
        <p:sp>
          <p:nvSpPr>
            <p:cNvPr id="23" name="直角三角形 22"/>
            <p:cNvSpPr/>
            <p:nvPr/>
          </p:nvSpPr>
          <p:spPr>
            <a:xfrm rot="10800000" flipH="1">
              <a:off x="5110798" y="2792187"/>
              <a:ext cx="1600200" cy="1600200"/>
            </a:xfrm>
            <a:prstGeom prst="rtTriangle">
              <a:avLst/>
            </a:prstGeom>
            <a:solidFill>
              <a:srgbClr val="1759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rot="16200000" flipH="1">
              <a:off x="3512011" y="2792187"/>
              <a:ext cx="1600200" cy="1600200"/>
            </a:xfrm>
            <a:prstGeom prst="rtTriangle">
              <a:avLst/>
            </a:prstGeom>
            <a:solidFill>
              <a:srgbClr val="74A6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p:cNvSpPr/>
            <p:nvPr/>
          </p:nvSpPr>
          <p:spPr>
            <a:xfrm rot="10800000" flipH="1" flipV="1">
              <a:off x="5110797" y="1191987"/>
              <a:ext cx="1600200" cy="1600200"/>
            </a:xfrm>
            <a:prstGeom prst="rtTriangle">
              <a:avLst/>
            </a:prstGeom>
            <a:solidFill>
              <a:srgbClr val="10395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直角三角形 25"/>
            <p:cNvSpPr/>
            <p:nvPr/>
          </p:nvSpPr>
          <p:spPr>
            <a:xfrm rot="5400000" flipH="1" flipV="1">
              <a:off x="3512010" y="1191987"/>
              <a:ext cx="1600200" cy="1600200"/>
            </a:xfrm>
            <a:prstGeom prst="rtTriangle">
              <a:avLst/>
            </a:prstGeom>
            <a:solidFill>
              <a:srgbClr val="1E6E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flipV="1">
            <a:off x="-5942" y="4642389"/>
            <a:ext cx="1083261" cy="2166521"/>
            <a:chOff x="10118157" y="-1358280"/>
            <a:chExt cx="1175657" cy="2351313"/>
          </a:xfrm>
        </p:grpSpPr>
        <p:sp>
          <p:nvSpPr>
            <p:cNvPr id="28" name="直角三角形 27"/>
            <p:cNvSpPr/>
            <p:nvPr/>
          </p:nvSpPr>
          <p:spPr>
            <a:xfrm rot="10800000" flipH="1">
              <a:off x="10118157" y="-182624"/>
              <a:ext cx="1175657" cy="1175657"/>
            </a:xfrm>
            <a:prstGeom prst="rtTriangle">
              <a:avLst/>
            </a:prstGeom>
            <a:solidFill>
              <a:srgbClr val="7F88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直角三角形 28"/>
            <p:cNvSpPr/>
            <p:nvPr/>
          </p:nvSpPr>
          <p:spPr>
            <a:xfrm rot="10800000" flipH="1" flipV="1">
              <a:off x="10118157" y="-1358280"/>
              <a:ext cx="1175657" cy="1175657"/>
            </a:xfrm>
            <a:prstGeom prst="rtTriangle">
              <a:avLst/>
            </a:prstGeom>
            <a:solidFill>
              <a:srgbClr val="2D3E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flipH="1" flipV="1">
            <a:off x="-5943" y="2215611"/>
            <a:ext cx="1083262" cy="2166521"/>
            <a:chOff x="7824061" y="-2130582"/>
            <a:chExt cx="1175658" cy="2351313"/>
          </a:xfrm>
        </p:grpSpPr>
        <p:sp>
          <p:nvSpPr>
            <p:cNvPr id="31" name="直角三角形 30"/>
            <p:cNvSpPr/>
            <p:nvPr/>
          </p:nvSpPr>
          <p:spPr>
            <a:xfrm rot="16200000" flipH="1">
              <a:off x="7824062" y="-954926"/>
              <a:ext cx="1175657" cy="1175657"/>
            </a:xfrm>
            <a:prstGeom prst="rtTriangle">
              <a:avLst/>
            </a:prstGeom>
            <a:solidFill>
              <a:srgbClr val="DC5F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p:cNvSpPr/>
            <p:nvPr/>
          </p:nvSpPr>
          <p:spPr>
            <a:xfrm rot="5400000" flipH="1" flipV="1">
              <a:off x="7824061" y="-2130582"/>
              <a:ext cx="1175657" cy="1175657"/>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flipH="1" flipV="1">
            <a:off x="5873691" y="4665329"/>
            <a:ext cx="2165565" cy="2166521"/>
            <a:chOff x="3512010" y="1191987"/>
            <a:chExt cx="3198988" cy="3200400"/>
          </a:xfrm>
        </p:grpSpPr>
        <p:sp>
          <p:nvSpPr>
            <p:cNvPr id="40" name="直角三角形 39"/>
            <p:cNvSpPr/>
            <p:nvPr/>
          </p:nvSpPr>
          <p:spPr>
            <a:xfrm rot="10800000" flipH="1">
              <a:off x="5110798" y="2792187"/>
              <a:ext cx="1600200" cy="1600200"/>
            </a:xfrm>
            <a:prstGeom prst="rtTriangle">
              <a:avLst/>
            </a:prstGeom>
            <a:solidFill>
              <a:srgbClr val="CECA0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直角三角形 40"/>
            <p:cNvSpPr/>
            <p:nvPr/>
          </p:nvSpPr>
          <p:spPr>
            <a:xfrm rot="16200000" flipH="1">
              <a:off x="3512011" y="2792187"/>
              <a:ext cx="1600200" cy="1600200"/>
            </a:xfrm>
            <a:prstGeom prst="rtTriangle">
              <a:avLst/>
            </a:prstGeom>
            <a:solidFill>
              <a:srgbClr val="FFFF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rot="10800000" flipH="1" flipV="1">
              <a:off x="5110797" y="1191987"/>
              <a:ext cx="1600200" cy="1600200"/>
            </a:xfrm>
            <a:prstGeom prst="rtTriangle">
              <a:avLst/>
            </a:prstGeom>
            <a:solidFill>
              <a:srgbClr val="85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p:nvSpPr>
          <p:spPr>
            <a:xfrm rot="5400000" flipH="1" flipV="1">
              <a:off x="3512010" y="1191987"/>
              <a:ext cx="1600200" cy="1600200"/>
            </a:xfrm>
            <a:prstGeom prst="rtTriangle">
              <a:avLst/>
            </a:prstGeom>
            <a:solidFill>
              <a:srgbClr val="FFFD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2850264" y="1211475"/>
            <a:ext cx="8404865" cy="1323439"/>
          </a:xfrm>
          <a:prstGeom prst="rect">
            <a:avLst/>
          </a:prstGeom>
          <a:noFill/>
        </p:spPr>
        <p:txBody>
          <a:bodyPr wrap="none" rtlCol="0">
            <a:spAutoFit/>
          </a:bodyPr>
          <a:lstStyle/>
          <a:p>
            <a:pPr defTabSz="1218565">
              <a:defRPr/>
            </a:pPr>
            <a:r>
              <a:rPr lang="zh-CN" altLang="en-US" sz="8000" b="1" kern="0" dirty="0">
                <a:solidFill>
                  <a:schemeClr val="tx1">
                    <a:lumMod val="85000"/>
                    <a:lumOff val="15000"/>
                  </a:schemeClr>
                </a:solidFill>
                <a:latin typeface="华文行楷" panose="02010800040101010101" pitchFamily="2" charset="-122"/>
                <a:ea typeface="华文行楷" panose="02010800040101010101" pitchFamily="2" charset="-122"/>
              </a:rPr>
              <a:t>谢谢大家的聆听！</a:t>
            </a:r>
            <a:endParaRPr lang="en-US" altLang="zh-CN" sz="8000" b="1" kern="0" dirty="0">
              <a:solidFill>
                <a:schemeClr val="tx1">
                  <a:lumMod val="85000"/>
                  <a:lumOff val="15000"/>
                </a:schemeClr>
              </a:solidFill>
              <a:latin typeface="华文行楷" panose="02010800040101010101" pitchFamily="2" charset="-122"/>
              <a:ea typeface="华文行楷" panose="02010800040101010101" pitchFamily="2" charset="-122"/>
            </a:endParaRPr>
          </a:p>
        </p:txBody>
      </p:sp>
      <p:grpSp>
        <p:nvGrpSpPr>
          <p:cNvPr id="61" name="组合 60"/>
          <p:cNvGrpSpPr/>
          <p:nvPr/>
        </p:nvGrpSpPr>
        <p:grpSpPr>
          <a:xfrm>
            <a:off x="11722066" y="1592297"/>
            <a:ext cx="469934" cy="1431122"/>
            <a:chOff x="11722066" y="1592297"/>
            <a:chExt cx="469934" cy="1431122"/>
          </a:xfrm>
        </p:grpSpPr>
        <p:sp>
          <p:nvSpPr>
            <p:cNvPr id="58" name="矩形 57"/>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517884527"/>
      </p:ext>
    </p:extLst>
  </p:cSld>
  <p:clrMapOvr>
    <a:masterClrMapping/>
  </p:clrMapOvr>
  <mc:AlternateContent xmlns:mc="http://schemas.openxmlformats.org/markup-compatibility/2006" xmlns:p14="http://schemas.microsoft.com/office/powerpoint/2010/main">
    <mc:Choice Requires="p14">
      <p:transition spd="slow" p14:dur="3000" advClick="0" advTm="0">
        <p14:vortex dir="r"/>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750" decel="50000" fill="hold">
                                          <p:stCondLst>
                                            <p:cond delay="0"/>
                                          </p:stCondLst>
                                        </p:cTn>
                                        <p:tgtEl>
                                          <p:spTgt spid="30"/>
                                        </p:tgtEl>
                                        <p:attrNameLst>
                                          <p:attrName>style.rotation</p:attrName>
                                        </p:attrNameLst>
                                      </p:cBhvr>
                                      <p:tavLst>
                                        <p:tav tm="0">
                                          <p:val>
                                            <p:fltVal val="-90"/>
                                          </p:val>
                                        </p:tav>
                                        <p:tav tm="100000">
                                          <p:val>
                                            <p:fltVal val="0"/>
                                          </p:val>
                                        </p:tav>
                                      </p:tavLst>
                                    </p:anim>
                                    <p:anim calcmode="lin" valueType="num">
                                      <p:cBhvr>
                                        <p:cTn id="8" dur="750" decel="50000" fill="hold">
                                          <p:stCondLst>
                                            <p:cond delay="0"/>
                                          </p:stCondLst>
                                        </p:cTn>
                                        <p:tgtEl>
                                          <p:spTgt spid="30"/>
                                        </p:tgtEl>
                                        <p:attrNameLst>
                                          <p:attrName>ppt_w</p:attrName>
                                        </p:attrNameLst>
                                      </p:cBhvr>
                                      <p:tavLst>
                                        <p:tav tm="0">
                                          <p:val>
                                            <p:strVal val="#ppt_w"/>
                                          </p:val>
                                        </p:tav>
                                        <p:tav tm="100000">
                                          <p:val>
                                            <p:strVal val="#ppt_w*.05"/>
                                          </p:val>
                                        </p:tav>
                                      </p:tavLst>
                                    </p:anim>
                                    <p:anim calcmode="lin" valueType="num">
                                      <p:cBhvr>
                                        <p:cTn id="9" dur="750" accel="50000" fill="hold">
                                          <p:stCondLst>
                                            <p:cond delay="750"/>
                                          </p:stCondLst>
                                        </p:cTn>
                                        <p:tgtEl>
                                          <p:spTgt spid="30"/>
                                        </p:tgtEl>
                                        <p:attrNameLst>
                                          <p:attrName>ppt_w</p:attrName>
                                        </p:attrNameLst>
                                      </p:cBhvr>
                                      <p:tavLst>
                                        <p:tav tm="0">
                                          <p:val>
                                            <p:strVal val="#ppt_w*.05"/>
                                          </p:val>
                                        </p:tav>
                                        <p:tav tm="100000">
                                          <p:val>
                                            <p:strVal val="#ppt_w"/>
                                          </p:val>
                                        </p:tav>
                                      </p:tavLst>
                                    </p:anim>
                                    <p:anim calcmode="lin" valueType="num">
                                      <p:cBhvr>
                                        <p:cTn id="10" dur="1500" fill="hold"/>
                                        <p:tgtEl>
                                          <p:spTgt spid="30"/>
                                        </p:tgtEl>
                                        <p:attrNameLst>
                                          <p:attrName>ppt_h</p:attrName>
                                        </p:attrNameLst>
                                      </p:cBhvr>
                                      <p:tavLst>
                                        <p:tav tm="0">
                                          <p:val>
                                            <p:strVal val="#ppt_h"/>
                                          </p:val>
                                        </p:tav>
                                        <p:tav tm="100000">
                                          <p:val>
                                            <p:strVal val="#ppt_h"/>
                                          </p:val>
                                        </p:tav>
                                      </p:tavLst>
                                    </p:anim>
                                    <p:anim calcmode="lin" valueType="num">
                                      <p:cBhvr>
                                        <p:cTn id="11" dur="750" decel="50000" fill="hold">
                                          <p:stCondLst>
                                            <p:cond delay="0"/>
                                          </p:stCondLst>
                                        </p:cTn>
                                        <p:tgtEl>
                                          <p:spTgt spid="30"/>
                                        </p:tgtEl>
                                        <p:attrNameLst>
                                          <p:attrName>ppt_x</p:attrName>
                                        </p:attrNameLst>
                                      </p:cBhvr>
                                      <p:tavLst>
                                        <p:tav tm="0">
                                          <p:val>
                                            <p:strVal val="#ppt_x+.4"/>
                                          </p:val>
                                        </p:tav>
                                        <p:tav tm="100000">
                                          <p:val>
                                            <p:strVal val="#ppt_x"/>
                                          </p:val>
                                        </p:tav>
                                      </p:tavLst>
                                    </p:anim>
                                    <p:anim calcmode="lin" valueType="num">
                                      <p:cBhvr>
                                        <p:cTn id="12" dur="750" decel="50000" fill="hold">
                                          <p:stCondLst>
                                            <p:cond delay="0"/>
                                          </p:stCondLst>
                                        </p:cTn>
                                        <p:tgtEl>
                                          <p:spTgt spid="30"/>
                                        </p:tgtEl>
                                        <p:attrNameLst>
                                          <p:attrName>ppt_y</p:attrName>
                                        </p:attrNameLst>
                                      </p:cBhvr>
                                      <p:tavLst>
                                        <p:tav tm="0">
                                          <p:val>
                                            <p:strVal val="#ppt_y-.2"/>
                                          </p:val>
                                        </p:tav>
                                        <p:tav tm="100000">
                                          <p:val>
                                            <p:strVal val="#ppt_y+.1"/>
                                          </p:val>
                                        </p:tav>
                                      </p:tavLst>
                                    </p:anim>
                                    <p:anim calcmode="lin" valueType="num">
                                      <p:cBhvr>
                                        <p:cTn id="13" dur="750" accel="50000" fill="hold">
                                          <p:stCondLst>
                                            <p:cond delay="750"/>
                                          </p:stCondLst>
                                        </p:cTn>
                                        <p:tgtEl>
                                          <p:spTgt spid="30"/>
                                        </p:tgtEl>
                                        <p:attrNameLst>
                                          <p:attrName>ppt_y</p:attrName>
                                        </p:attrNameLst>
                                      </p:cBhvr>
                                      <p:tavLst>
                                        <p:tav tm="0">
                                          <p:val>
                                            <p:strVal val="#ppt_y+.1"/>
                                          </p:val>
                                        </p:tav>
                                        <p:tav tm="100000">
                                          <p:val>
                                            <p:strVal val="#ppt_y"/>
                                          </p:val>
                                        </p:tav>
                                      </p:tavLst>
                                    </p:anim>
                                    <p:animEffect transition="in" filter="fade">
                                      <p:cBhvr>
                                        <p:cTn id="14" dur="1500" decel="50000">
                                          <p:stCondLst>
                                            <p:cond delay="0"/>
                                          </p:stCondLst>
                                        </p:cTn>
                                        <p:tgtEl>
                                          <p:spTgt spid="30"/>
                                        </p:tgtEl>
                                      </p:cBhvr>
                                    </p:animEffect>
                                  </p:childTnLst>
                                </p:cTn>
                              </p:par>
                              <p:par>
                                <p:cTn id="15" presetID="25" presetClass="entr" presetSubtype="0" fill="hold" nodeType="withEffect">
                                  <p:stCondLst>
                                    <p:cond delay="250"/>
                                  </p:stCondLst>
                                  <p:childTnLst>
                                    <p:set>
                                      <p:cBhvr>
                                        <p:cTn id="16" dur="1" fill="hold">
                                          <p:stCondLst>
                                            <p:cond delay="0"/>
                                          </p:stCondLst>
                                        </p:cTn>
                                        <p:tgtEl>
                                          <p:spTgt spid="27"/>
                                        </p:tgtEl>
                                        <p:attrNameLst>
                                          <p:attrName>style.visibility</p:attrName>
                                        </p:attrNameLst>
                                      </p:cBhvr>
                                      <p:to>
                                        <p:strVal val="visible"/>
                                      </p:to>
                                    </p:set>
                                    <p:anim calcmode="lin" valueType="num">
                                      <p:cBhvr>
                                        <p:cTn id="17" dur="750" decel="50000" fill="hold">
                                          <p:stCondLst>
                                            <p:cond delay="0"/>
                                          </p:stCondLst>
                                        </p:cTn>
                                        <p:tgtEl>
                                          <p:spTgt spid="27"/>
                                        </p:tgtEl>
                                        <p:attrNameLst>
                                          <p:attrName>style.rotation</p:attrName>
                                        </p:attrNameLst>
                                      </p:cBhvr>
                                      <p:tavLst>
                                        <p:tav tm="0">
                                          <p:val>
                                            <p:fltVal val="-90"/>
                                          </p:val>
                                        </p:tav>
                                        <p:tav tm="100000">
                                          <p:val>
                                            <p:fltVal val="0"/>
                                          </p:val>
                                        </p:tav>
                                      </p:tavLst>
                                    </p:anim>
                                    <p:anim calcmode="lin" valueType="num">
                                      <p:cBhvr>
                                        <p:cTn id="18" dur="750" decel="50000" fill="hold">
                                          <p:stCondLst>
                                            <p:cond delay="0"/>
                                          </p:stCondLst>
                                        </p:cTn>
                                        <p:tgtEl>
                                          <p:spTgt spid="27"/>
                                        </p:tgtEl>
                                        <p:attrNameLst>
                                          <p:attrName>ppt_w</p:attrName>
                                        </p:attrNameLst>
                                      </p:cBhvr>
                                      <p:tavLst>
                                        <p:tav tm="0">
                                          <p:val>
                                            <p:strVal val="#ppt_w"/>
                                          </p:val>
                                        </p:tav>
                                        <p:tav tm="100000">
                                          <p:val>
                                            <p:strVal val="#ppt_w*.05"/>
                                          </p:val>
                                        </p:tav>
                                      </p:tavLst>
                                    </p:anim>
                                    <p:anim calcmode="lin" valueType="num">
                                      <p:cBhvr>
                                        <p:cTn id="19" dur="750" accel="50000" fill="hold">
                                          <p:stCondLst>
                                            <p:cond delay="750"/>
                                          </p:stCondLst>
                                        </p:cTn>
                                        <p:tgtEl>
                                          <p:spTgt spid="27"/>
                                        </p:tgtEl>
                                        <p:attrNameLst>
                                          <p:attrName>ppt_w</p:attrName>
                                        </p:attrNameLst>
                                      </p:cBhvr>
                                      <p:tavLst>
                                        <p:tav tm="0">
                                          <p:val>
                                            <p:strVal val="#ppt_w*.05"/>
                                          </p:val>
                                        </p:tav>
                                        <p:tav tm="100000">
                                          <p:val>
                                            <p:strVal val="#ppt_w"/>
                                          </p:val>
                                        </p:tav>
                                      </p:tavLst>
                                    </p:anim>
                                    <p:anim calcmode="lin" valueType="num">
                                      <p:cBhvr>
                                        <p:cTn id="20" dur="1500" fill="hold"/>
                                        <p:tgtEl>
                                          <p:spTgt spid="27"/>
                                        </p:tgtEl>
                                        <p:attrNameLst>
                                          <p:attrName>ppt_h</p:attrName>
                                        </p:attrNameLst>
                                      </p:cBhvr>
                                      <p:tavLst>
                                        <p:tav tm="0">
                                          <p:val>
                                            <p:strVal val="#ppt_h"/>
                                          </p:val>
                                        </p:tav>
                                        <p:tav tm="100000">
                                          <p:val>
                                            <p:strVal val="#ppt_h"/>
                                          </p:val>
                                        </p:tav>
                                      </p:tavLst>
                                    </p:anim>
                                    <p:anim calcmode="lin" valueType="num">
                                      <p:cBhvr>
                                        <p:cTn id="21" dur="750" decel="50000" fill="hold">
                                          <p:stCondLst>
                                            <p:cond delay="0"/>
                                          </p:stCondLst>
                                        </p:cTn>
                                        <p:tgtEl>
                                          <p:spTgt spid="27"/>
                                        </p:tgtEl>
                                        <p:attrNameLst>
                                          <p:attrName>ppt_x</p:attrName>
                                        </p:attrNameLst>
                                      </p:cBhvr>
                                      <p:tavLst>
                                        <p:tav tm="0">
                                          <p:val>
                                            <p:strVal val="#ppt_x+.4"/>
                                          </p:val>
                                        </p:tav>
                                        <p:tav tm="100000">
                                          <p:val>
                                            <p:strVal val="#ppt_x"/>
                                          </p:val>
                                        </p:tav>
                                      </p:tavLst>
                                    </p:anim>
                                    <p:anim calcmode="lin" valueType="num">
                                      <p:cBhvr>
                                        <p:cTn id="22" dur="750" decel="50000" fill="hold">
                                          <p:stCondLst>
                                            <p:cond delay="0"/>
                                          </p:stCondLst>
                                        </p:cTn>
                                        <p:tgtEl>
                                          <p:spTgt spid="27"/>
                                        </p:tgtEl>
                                        <p:attrNameLst>
                                          <p:attrName>ppt_y</p:attrName>
                                        </p:attrNameLst>
                                      </p:cBhvr>
                                      <p:tavLst>
                                        <p:tav tm="0">
                                          <p:val>
                                            <p:strVal val="#ppt_y-.2"/>
                                          </p:val>
                                        </p:tav>
                                        <p:tav tm="100000">
                                          <p:val>
                                            <p:strVal val="#ppt_y+.1"/>
                                          </p:val>
                                        </p:tav>
                                      </p:tavLst>
                                    </p:anim>
                                    <p:anim calcmode="lin" valueType="num">
                                      <p:cBhvr>
                                        <p:cTn id="23" dur="750" accel="50000" fill="hold">
                                          <p:stCondLst>
                                            <p:cond delay="750"/>
                                          </p:stCondLst>
                                        </p:cTn>
                                        <p:tgtEl>
                                          <p:spTgt spid="27"/>
                                        </p:tgtEl>
                                        <p:attrNameLst>
                                          <p:attrName>ppt_y</p:attrName>
                                        </p:attrNameLst>
                                      </p:cBhvr>
                                      <p:tavLst>
                                        <p:tav tm="0">
                                          <p:val>
                                            <p:strVal val="#ppt_y+.1"/>
                                          </p:val>
                                        </p:tav>
                                        <p:tav tm="100000">
                                          <p:val>
                                            <p:strVal val="#ppt_y"/>
                                          </p:val>
                                        </p:tav>
                                      </p:tavLst>
                                    </p:anim>
                                    <p:animEffect transition="in" filter="fade">
                                      <p:cBhvr>
                                        <p:cTn id="24" dur="1500" decel="50000">
                                          <p:stCondLst>
                                            <p:cond delay="0"/>
                                          </p:stCondLst>
                                        </p:cTn>
                                        <p:tgtEl>
                                          <p:spTgt spid="27"/>
                                        </p:tgtEl>
                                      </p:cBhvr>
                                    </p:animEffect>
                                  </p:childTnLst>
                                </p:cTn>
                              </p:par>
                              <p:par>
                                <p:cTn id="25" presetID="25" presetClass="entr" presetSubtype="0" fill="hold" nodeType="withEffect">
                                  <p:stCondLst>
                                    <p:cond delay="500"/>
                                  </p:stCondLst>
                                  <p:childTnLst>
                                    <p:set>
                                      <p:cBhvr>
                                        <p:cTn id="26" dur="1" fill="hold">
                                          <p:stCondLst>
                                            <p:cond delay="0"/>
                                          </p:stCondLst>
                                        </p:cTn>
                                        <p:tgtEl>
                                          <p:spTgt spid="22"/>
                                        </p:tgtEl>
                                        <p:attrNameLst>
                                          <p:attrName>style.visibility</p:attrName>
                                        </p:attrNameLst>
                                      </p:cBhvr>
                                      <p:to>
                                        <p:strVal val="visible"/>
                                      </p:to>
                                    </p:set>
                                    <p:anim calcmode="lin" valueType="num">
                                      <p:cBhvr>
                                        <p:cTn id="27" dur="750" decel="50000" fill="hold">
                                          <p:stCondLst>
                                            <p:cond delay="0"/>
                                          </p:stCondLst>
                                        </p:cTn>
                                        <p:tgtEl>
                                          <p:spTgt spid="22"/>
                                        </p:tgtEl>
                                        <p:attrNameLst>
                                          <p:attrName>style.rotation</p:attrName>
                                        </p:attrNameLst>
                                      </p:cBhvr>
                                      <p:tavLst>
                                        <p:tav tm="0">
                                          <p:val>
                                            <p:fltVal val="-90"/>
                                          </p:val>
                                        </p:tav>
                                        <p:tav tm="100000">
                                          <p:val>
                                            <p:fltVal val="0"/>
                                          </p:val>
                                        </p:tav>
                                      </p:tavLst>
                                    </p:anim>
                                    <p:anim calcmode="lin" valueType="num">
                                      <p:cBhvr>
                                        <p:cTn id="28" dur="750" decel="50000" fill="hold">
                                          <p:stCondLst>
                                            <p:cond delay="0"/>
                                          </p:stCondLst>
                                        </p:cTn>
                                        <p:tgtEl>
                                          <p:spTgt spid="22"/>
                                        </p:tgtEl>
                                        <p:attrNameLst>
                                          <p:attrName>ppt_w</p:attrName>
                                        </p:attrNameLst>
                                      </p:cBhvr>
                                      <p:tavLst>
                                        <p:tav tm="0">
                                          <p:val>
                                            <p:strVal val="#ppt_w"/>
                                          </p:val>
                                        </p:tav>
                                        <p:tav tm="100000">
                                          <p:val>
                                            <p:strVal val="#ppt_w*.05"/>
                                          </p:val>
                                        </p:tav>
                                      </p:tavLst>
                                    </p:anim>
                                    <p:anim calcmode="lin" valueType="num">
                                      <p:cBhvr>
                                        <p:cTn id="29" dur="750" accel="50000" fill="hold">
                                          <p:stCondLst>
                                            <p:cond delay="750"/>
                                          </p:stCondLst>
                                        </p:cTn>
                                        <p:tgtEl>
                                          <p:spTgt spid="22"/>
                                        </p:tgtEl>
                                        <p:attrNameLst>
                                          <p:attrName>ppt_w</p:attrName>
                                        </p:attrNameLst>
                                      </p:cBhvr>
                                      <p:tavLst>
                                        <p:tav tm="0">
                                          <p:val>
                                            <p:strVal val="#ppt_w*.05"/>
                                          </p:val>
                                        </p:tav>
                                        <p:tav tm="100000">
                                          <p:val>
                                            <p:strVal val="#ppt_w"/>
                                          </p:val>
                                        </p:tav>
                                      </p:tavLst>
                                    </p:anim>
                                    <p:anim calcmode="lin" valueType="num">
                                      <p:cBhvr>
                                        <p:cTn id="30" dur="1500" fill="hold"/>
                                        <p:tgtEl>
                                          <p:spTgt spid="22"/>
                                        </p:tgtEl>
                                        <p:attrNameLst>
                                          <p:attrName>ppt_h</p:attrName>
                                        </p:attrNameLst>
                                      </p:cBhvr>
                                      <p:tavLst>
                                        <p:tav tm="0">
                                          <p:val>
                                            <p:strVal val="#ppt_h"/>
                                          </p:val>
                                        </p:tav>
                                        <p:tav tm="100000">
                                          <p:val>
                                            <p:strVal val="#ppt_h"/>
                                          </p:val>
                                        </p:tav>
                                      </p:tavLst>
                                    </p:anim>
                                    <p:anim calcmode="lin" valueType="num">
                                      <p:cBhvr>
                                        <p:cTn id="31" dur="750" decel="50000" fill="hold">
                                          <p:stCondLst>
                                            <p:cond delay="0"/>
                                          </p:stCondLst>
                                        </p:cTn>
                                        <p:tgtEl>
                                          <p:spTgt spid="22"/>
                                        </p:tgtEl>
                                        <p:attrNameLst>
                                          <p:attrName>ppt_x</p:attrName>
                                        </p:attrNameLst>
                                      </p:cBhvr>
                                      <p:tavLst>
                                        <p:tav tm="0">
                                          <p:val>
                                            <p:strVal val="#ppt_x+.4"/>
                                          </p:val>
                                        </p:tav>
                                        <p:tav tm="100000">
                                          <p:val>
                                            <p:strVal val="#ppt_x"/>
                                          </p:val>
                                        </p:tav>
                                      </p:tavLst>
                                    </p:anim>
                                    <p:anim calcmode="lin" valueType="num">
                                      <p:cBhvr>
                                        <p:cTn id="32" dur="750" decel="50000" fill="hold">
                                          <p:stCondLst>
                                            <p:cond delay="0"/>
                                          </p:stCondLst>
                                        </p:cTn>
                                        <p:tgtEl>
                                          <p:spTgt spid="22"/>
                                        </p:tgtEl>
                                        <p:attrNameLst>
                                          <p:attrName>ppt_y</p:attrName>
                                        </p:attrNameLst>
                                      </p:cBhvr>
                                      <p:tavLst>
                                        <p:tav tm="0">
                                          <p:val>
                                            <p:strVal val="#ppt_y-.2"/>
                                          </p:val>
                                        </p:tav>
                                        <p:tav tm="100000">
                                          <p:val>
                                            <p:strVal val="#ppt_y+.1"/>
                                          </p:val>
                                        </p:tav>
                                      </p:tavLst>
                                    </p:anim>
                                    <p:anim calcmode="lin" valueType="num">
                                      <p:cBhvr>
                                        <p:cTn id="33" dur="750" accel="50000" fill="hold">
                                          <p:stCondLst>
                                            <p:cond delay="750"/>
                                          </p:stCondLst>
                                        </p:cTn>
                                        <p:tgtEl>
                                          <p:spTgt spid="22"/>
                                        </p:tgtEl>
                                        <p:attrNameLst>
                                          <p:attrName>ppt_y</p:attrName>
                                        </p:attrNameLst>
                                      </p:cBhvr>
                                      <p:tavLst>
                                        <p:tav tm="0">
                                          <p:val>
                                            <p:strVal val="#ppt_y+.1"/>
                                          </p:val>
                                        </p:tav>
                                        <p:tav tm="100000">
                                          <p:val>
                                            <p:strVal val="#ppt_y"/>
                                          </p:val>
                                        </p:tav>
                                      </p:tavLst>
                                    </p:anim>
                                    <p:animEffect transition="in" filter="fade">
                                      <p:cBhvr>
                                        <p:cTn id="34" dur="1500" decel="50000">
                                          <p:stCondLst>
                                            <p:cond delay="0"/>
                                          </p:stCondLst>
                                        </p:cTn>
                                        <p:tgtEl>
                                          <p:spTgt spid="22"/>
                                        </p:tgtEl>
                                      </p:cBhvr>
                                    </p:animEffect>
                                  </p:childTnLst>
                                </p:cTn>
                              </p:par>
                              <p:par>
                                <p:cTn id="35" presetID="25" presetClass="entr" presetSubtype="0" fill="hold" nodeType="withEffect">
                                  <p:stCondLst>
                                    <p:cond delay="750"/>
                                  </p:stCondLst>
                                  <p:childTnLst>
                                    <p:set>
                                      <p:cBhvr>
                                        <p:cTn id="36" dur="1" fill="hold">
                                          <p:stCondLst>
                                            <p:cond delay="0"/>
                                          </p:stCondLst>
                                        </p:cTn>
                                        <p:tgtEl>
                                          <p:spTgt spid="12"/>
                                        </p:tgtEl>
                                        <p:attrNameLst>
                                          <p:attrName>style.visibility</p:attrName>
                                        </p:attrNameLst>
                                      </p:cBhvr>
                                      <p:to>
                                        <p:strVal val="visible"/>
                                      </p:to>
                                    </p:set>
                                    <p:anim calcmode="lin" valueType="num">
                                      <p:cBhvr>
                                        <p:cTn id="37" dur="75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38" dur="75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39" dur="750" accel="50000" fill="hold">
                                          <p:stCondLst>
                                            <p:cond delay="750"/>
                                          </p:stCondLst>
                                        </p:cTn>
                                        <p:tgtEl>
                                          <p:spTgt spid="12"/>
                                        </p:tgtEl>
                                        <p:attrNameLst>
                                          <p:attrName>ppt_w</p:attrName>
                                        </p:attrNameLst>
                                      </p:cBhvr>
                                      <p:tavLst>
                                        <p:tav tm="0">
                                          <p:val>
                                            <p:strVal val="#ppt_w*.05"/>
                                          </p:val>
                                        </p:tav>
                                        <p:tav tm="100000">
                                          <p:val>
                                            <p:strVal val="#ppt_w"/>
                                          </p:val>
                                        </p:tav>
                                      </p:tavLst>
                                    </p:anim>
                                    <p:anim calcmode="lin" valueType="num">
                                      <p:cBhvr>
                                        <p:cTn id="40" dur="1500" fill="hold"/>
                                        <p:tgtEl>
                                          <p:spTgt spid="12"/>
                                        </p:tgtEl>
                                        <p:attrNameLst>
                                          <p:attrName>ppt_h</p:attrName>
                                        </p:attrNameLst>
                                      </p:cBhvr>
                                      <p:tavLst>
                                        <p:tav tm="0">
                                          <p:val>
                                            <p:strVal val="#ppt_h"/>
                                          </p:val>
                                        </p:tav>
                                        <p:tav tm="100000">
                                          <p:val>
                                            <p:strVal val="#ppt_h"/>
                                          </p:val>
                                        </p:tav>
                                      </p:tavLst>
                                    </p:anim>
                                    <p:anim calcmode="lin" valueType="num">
                                      <p:cBhvr>
                                        <p:cTn id="41" dur="75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2" dur="75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3" dur="750" accel="50000" fill="hold">
                                          <p:stCondLst>
                                            <p:cond delay="750"/>
                                          </p:stCondLst>
                                        </p:cTn>
                                        <p:tgtEl>
                                          <p:spTgt spid="12"/>
                                        </p:tgtEl>
                                        <p:attrNameLst>
                                          <p:attrName>ppt_y</p:attrName>
                                        </p:attrNameLst>
                                      </p:cBhvr>
                                      <p:tavLst>
                                        <p:tav tm="0">
                                          <p:val>
                                            <p:strVal val="#ppt_y+.1"/>
                                          </p:val>
                                        </p:tav>
                                        <p:tav tm="100000">
                                          <p:val>
                                            <p:strVal val="#ppt_y"/>
                                          </p:val>
                                        </p:tav>
                                      </p:tavLst>
                                    </p:anim>
                                    <p:animEffect transition="in" filter="fade">
                                      <p:cBhvr>
                                        <p:cTn id="44" dur="1500" decel="50000">
                                          <p:stCondLst>
                                            <p:cond delay="0"/>
                                          </p:stCondLst>
                                        </p:cTn>
                                        <p:tgtEl>
                                          <p:spTgt spid="12"/>
                                        </p:tgtEl>
                                      </p:cBhvr>
                                    </p:animEffect>
                                  </p:childTnLst>
                                </p:cTn>
                              </p:par>
                              <p:par>
                                <p:cTn id="45" presetID="25" presetClass="entr" presetSubtype="0" fill="hold" nodeType="withEffect">
                                  <p:stCondLst>
                                    <p:cond delay="1000"/>
                                  </p:stCondLst>
                                  <p:childTnLst>
                                    <p:set>
                                      <p:cBhvr>
                                        <p:cTn id="46" dur="1" fill="hold">
                                          <p:stCondLst>
                                            <p:cond delay="0"/>
                                          </p:stCondLst>
                                        </p:cTn>
                                        <p:tgtEl>
                                          <p:spTgt spid="7"/>
                                        </p:tgtEl>
                                        <p:attrNameLst>
                                          <p:attrName>style.visibility</p:attrName>
                                        </p:attrNameLst>
                                      </p:cBhvr>
                                      <p:to>
                                        <p:strVal val="visible"/>
                                      </p:to>
                                    </p:set>
                                    <p:anim calcmode="lin" valueType="num">
                                      <p:cBhvr>
                                        <p:cTn id="47" dur="750" decel="50000" fill="hold">
                                          <p:stCondLst>
                                            <p:cond delay="0"/>
                                          </p:stCondLst>
                                        </p:cTn>
                                        <p:tgtEl>
                                          <p:spTgt spid="7"/>
                                        </p:tgtEl>
                                        <p:attrNameLst>
                                          <p:attrName>style.rotation</p:attrName>
                                        </p:attrNameLst>
                                      </p:cBhvr>
                                      <p:tavLst>
                                        <p:tav tm="0">
                                          <p:val>
                                            <p:fltVal val="-90"/>
                                          </p:val>
                                        </p:tav>
                                        <p:tav tm="100000">
                                          <p:val>
                                            <p:fltVal val="0"/>
                                          </p:val>
                                        </p:tav>
                                      </p:tavLst>
                                    </p:anim>
                                    <p:anim calcmode="lin" valueType="num">
                                      <p:cBhvr>
                                        <p:cTn id="48" dur="750" decel="50000" fill="hold">
                                          <p:stCondLst>
                                            <p:cond delay="0"/>
                                          </p:stCondLst>
                                        </p:cTn>
                                        <p:tgtEl>
                                          <p:spTgt spid="7"/>
                                        </p:tgtEl>
                                        <p:attrNameLst>
                                          <p:attrName>ppt_w</p:attrName>
                                        </p:attrNameLst>
                                      </p:cBhvr>
                                      <p:tavLst>
                                        <p:tav tm="0">
                                          <p:val>
                                            <p:strVal val="#ppt_w"/>
                                          </p:val>
                                        </p:tav>
                                        <p:tav tm="100000">
                                          <p:val>
                                            <p:strVal val="#ppt_w*.05"/>
                                          </p:val>
                                        </p:tav>
                                      </p:tavLst>
                                    </p:anim>
                                    <p:anim calcmode="lin" valueType="num">
                                      <p:cBhvr>
                                        <p:cTn id="49" dur="750" accel="50000" fill="hold">
                                          <p:stCondLst>
                                            <p:cond delay="750"/>
                                          </p:stCondLst>
                                        </p:cTn>
                                        <p:tgtEl>
                                          <p:spTgt spid="7"/>
                                        </p:tgtEl>
                                        <p:attrNameLst>
                                          <p:attrName>ppt_w</p:attrName>
                                        </p:attrNameLst>
                                      </p:cBhvr>
                                      <p:tavLst>
                                        <p:tav tm="0">
                                          <p:val>
                                            <p:strVal val="#ppt_w*.05"/>
                                          </p:val>
                                        </p:tav>
                                        <p:tav tm="100000">
                                          <p:val>
                                            <p:strVal val="#ppt_w"/>
                                          </p:val>
                                        </p:tav>
                                      </p:tavLst>
                                    </p:anim>
                                    <p:anim calcmode="lin" valueType="num">
                                      <p:cBhvr>
                                        <p:cTn id="50" dur="1500" fill="hold"/>
                                        <p:tgtEl>
                                          <p:spTgt spid="7"/>
                                        </p:tgtEl>
                                        <p:attrNameLst>
                                          <p:attrName>ppt_h</p:attrName>
                                        </p:attrNameLst>
                                      </p:cBhvr>
                                      <p:tavLst>
                                        <p:tav tm="0">
                                          <p:val>
                                            <p:strVal val="#ppt_h"/>
                                          </p:val>
                                        </p:tav>
                                        <p:tav tm="100000">
                                          <p:val>
                                            <p:strVal val="#ppt_h"/>
                                          </p:val>
                                        </p:tav>
                                      </p:tavLst>
                                    </p:anim>
                                    <p:anim calcmode="lin" valueType="num">
                                      <p:cBhvr>
                                        <p:cTn id="51" dur="750" decel="50000" fill="hold">
                                          <p:stCondLst>
                                            <p:cond delay="0"/>
                                          </p:stCondLst>
                                        </p:cTn>
                                        <p:tgtEl>
                                          <p:spTgt spid="7"/>
                                        </p:tgtEl>
                                        <p:attrNameLst>
                                          <p:attrName>ppt_x</p:attrName>
                                        </p:attrNameLst>
                                      </p:cBhvr>
                                      <p:tavLst>
                                        <p:tav tm="0">
                                          <p:val>
                                            <p:strVal val="#ppt_x+.4"/>
                                          </p:val>
                                        </p:tav>
                                        <p:tav tm="100000">
                                          <p:val>
                                            <p:strVal val="#ppt_x"/>
                                          </p:val>
                                        </p:tav>
                                      </p:tavLst>
                                    </p:anim>
                                    <p:anim calcmode="lin" valueType="num">
                                      <p:cBhvr>
                                        <p:cTn id="52" dur="750" decel="50000" fill="hold">
                                          <p:stCondLst>
                                            <p:cond delay="0"/>
                                          </p:stCondLst>
                                        </p:cTn>
                                        <p:tgtEl>
                                          <p:spTgt spid="7"/>
                                        </p:tgtEl>
                                        <p:attrNameLst>
                                          <p:attrName>ppt_y</p:attrName>
                                        </p:attrNameLst>
                                      </p:cBhvr>
                                      <p:tavLst>
                                        <p:tav tm="0">
                                          <p:val>
                                            <p:strVal val="#ppt_y-.2"/>
                                          </p:val>
                                        </p:tav>
                                        <p:tav tm="100000">
                                          <p:val>
                                            <p:strVal val="#ppt_y+.1"/>
                                          </p:val>
                                        </p:tav>
                                      </p:tavLst>
                                    </p:anim>
                                    <p:anim calcmode="lin" valueType="num">
                                      <p:cBhvr>
                                        <p:cTn id="53" dur="750" accel="50000" fill="hold">
                                          <p:stCondLst>
                                            <p:cond delay="750"/>
                                          </p:stCondLst>
                                        </p:cTn>
                                        <p:tgtEl>
                                          <p:spTgt spid="7"/>
                                        </p:tgtEl>
                                        <p:attrNameLst>
                                          <p:attrName>ppt_y</p:attrName>
                                        </p:attrNameLst>
                                      </p:cBhvr>
                                      <p:tavLst>
                                        <p:tav tm="0">
                                          <p:val>
                                            <p:strVal val="#ppt_y+.1"/>
                                          </p:val>
                                        </p:tav>
                                        <p:tav tm="100000">
                                          <p:val>
                                            <p:strVal val="#ppt_y"/>
                                          </p:val>
                                        </p:tav>
                                      </p:tavLst>
                                    </p:anim>
                                    <p:animEffect transition="in" filter="fade">
                                      <p:cBhvr>
                                        <p:cTn id="54" dur="1500" decel="50000">
                                          <p:stCondLst>
                                            <p:cond delay="0"/>
                                          </p:stCondLst>
                                        </p:cTn>
                                        <p:tgtEl>
                                          <p:spTgt spid="7"/>
                                        </p:tgtEl>
                                      </p:cBhvr>
                                    </p:animEffect>
                                  </p:childTnLst>
                                </p:cTn>
                              </p:par>
                              <p:par>
                                <p:cTn id="55" presetID="25" presetClass="entr" presetSubtype="0" fill="hold" nodeType="withEffect">
                                  <p:stCondLst>
                                    <p:cond delay="1250"/>
                                  </p:stCondLst>
                                  <p:childTnLst>
                                    <p:set>
                                      <p:cBhvr>
                                        <p:cTn id="56" dur="1" fill="hold">
                                          <p:stCondLst>
                                            <p:cond delay="0"/>
                                          </p:stCondLst>
                                        </p:cTn>
                                        <p:tgtEl>
                                          <p:spTgt spid="17"/>
                                        </p:tgtEl>
                                        <p:attrNameLst>
                                          <p:attrName>style.visibility</p:attrName>
                                        </p:attrNameLst>
                                      </p:cBhvr>
                                      <p:to>
                                        <p:strVal val="visible"/>
                                      </p:to>
                                    </p:set>
                                    <p:anim calcmode="lin" valueType="num">
                                      <p:cBhvr>
                                        <p:cTn id="57" dur="750" decel="50000" fill="hold">
                                          <p:stCondLst>
                                            <p:cond delay="0"/>
                                          </p:stCondLst>
                                        </p:cTn>
                                        <p:tgtEl>
                                          <p:spTgt spid="17"/>
                                        </p:tgtEl>
                                        <p:attrNameLst>
                                          <p:attrName>style.rotation</p:attrName>
                                        </p:attrNameLst>
                                      </p:cBhvr>
                                      <p:tavLst>
                                        <p:tav tm="0">
                                          <p:val>
                                            <p:fltVal val="-90"/>
                                          </p:val>
                                        </p:tav>
                                        <p:tav tm="100000">
                                          <p:val>
                                            <p:fltVal val="0"/>
                                          </p:val>
                                        </p:tav>
                                      </p:tavLst>
                                    </p:anim>
                                    <p:anim calcmode="lin" valueType="num">
                                      <p:cBhvr>
                                        <p:cTn id="58" dur="750" decel="50000" fill="hold">
                                          <p:stCondLst>
                                            <p:cond delay="0"/>
                                          </p:stCondLst>
                                        </p:cTn>
                                        <p:tgtEl>
                                          <p:spTgt spid="17"/>
                                        </p:tgtEl>
                                        <p:attrNameLst>
                                          <p:attrName>ppt_w</p:attrName>
                                        </p:attrNameLst>
                                      </p:cBhvr>
                                      <p:tavLst>
                                        <p:tav tm="0">
                                          <p:val>
                                            <p:strVal val="#ppt_w"/>
                                          </p:val>
                                        </p:tav>
                                        <p:tav tm="100000">
                                          <p:val>
                                            <p:strVal val="#ppt_w*.05"/>
                                          </p:val>
                                        </p:tav>
                                      </p:tavLst>
                                    </p:anim>
                                    <p:anim calcmode="lin" valueType="num">
                                      <p:cBhvr>
                                        <p:cTn id="59" dur="750" accel="50000" fill="hold">
                                          <p:stCondLst>
                                            <p:cond delay="750"/>
                                          </p:stCondLst>
                                        </p:cTn>
                                        <p:tgtEl>
                                          <p:spTgt spid="17"/>
                                        </p:tgtEl>
                                        <p:attrNameLst>
                                          <p:attrName>ppt_w</p:attrName>
                                        </p:attrNameLst>
                                      </p:cBhvr>
                                      <p:tavLst>
                                        <p:tav tm="0">
                                          <p:val>
                                            <p:strVal val="#ppt_w*.05"/>
                                          </p:val>
                                        </p:tav>
                                        <p:tav tm="100000">
                                          <p:val>
                                            <p:strVal val="#ppt_w"/>
                                          </p:val>
                                        </p:tav>
                                      </p:tavLst>
                                    </p:anim>
                                    <p:anim calcmode="lin" valueType="num">
                                      <p:cBhvr>
                                        <p:cTn id="60" dur="1500" fill="hold"/>
                                        <p:tgtEl>
                                          <p:spTgt spid="17"/>
                                        </p:tgtEl>
                                        <p:attrNameLst>
                                          <p:attrName>ppt_h</p:attrName>
                                        </p:attrNameLst>
                                      </p:cBhvr>
                                      <p:tavLst>
                                        <p:tav tm="0">
                                          <p:val>
                                            <p:strVal val="#ppt_h"/>
                                          </p:val>
                                        </p:tav>
                                        <p:tav tm="100000">
                                          <p:val>
                                            <p:strVal val="#ppt_h"/>
                                          </p:val>
                                        </p:tav>
                                      </p:tavLst>
                                    </p:anim>
                                    <p:anim calcmode="lin" valueType="num">
                                      <p:cBhvr>
                                        <p:cTn id="61" dur="750" decel="50000" fill="hold">
                                          <p:stCondLst>
                                            <p:cond delay="0"/>
                                          </p:stCondLst>
                                        </p:cTn>
                                        <p:tgtEl>
                                          <p:spTgt spid="17"/>
                                        </p:tgtEl>
                                        <p:attrNameLst>
                                          <p:attrName>ppt_x</p:attrName>
                                        </p:attrNameLst>
                                      </p:cBhvr>
                                      <p:tavLst>
                                        <p:tav tm="0">
                                          <p:val>
                                            <p:strVal val="#ppt_x+.4"/>
                                          </p:val>
                                        </p:tav>
                                        <p:tav tm="100000">
                                          <p:val>
                                            <p:strVal val="#ppt_x"/>
                                          </p:val>
                                        </p:tav>
                                      </p:tavLst>
                                    </p:anim>
                                    <p:anim calcmode="lin" valueType="num">
                                      <p:cBhvr>
                                        <p:cTn id="62" dur="750" decel="50000" fill="hold">
                                          <p:stCondLst>
                                            <p:cond delay="0"/>
                                          </p:stCondLst>
                                        </p:cTn>
                                        <p:tgtEl>
                                          <p:spTgt spid="17"/>
                                        </p:tgtEl>
                                        <p:attrNameLst>
                                          <p:attrName>ppt_y</p:attrName>
                                        </p:attrNameLst>
                                      </p:cBhvr>
                                      <p:tavLst>
                                        <p:tav tm="0">
                                          <p:val>
                                            <p:strVal val="#ppt_y-.2"/>
                                          </p:val>
                                        </p:tav>
                                        <p:tav tm="100000">
                                          <p:val>
                                            <p:strVal val="#ppt_y+.1"/>
                                          </p:val>
                                        </p:tav>
                                      </p:tavLst>
                                    </p:anim>
                                    <p:anim calcmode="lin" valueType="num">
                                      <p:cBhvr>
                                        <p:cTn id="63" dur="750" accel="50000" fill="hold">
                                          <p:stCondLst>
                                            <p:cond delay="750"/>
                                          </p:stCondLst>
                                        </p:cTn>
                                        <p:tgtEl>
                                          <p:spTgt spid="17"/>
                                        </p:tgtEl>
                                        <p:attrNameLst>
                                          <p:attrName>ppt_y</p:attrName>
                                        </p:attrNameLst>
                                      </p:cBhvr>
                                      <p:tavLst>
                                        <p:tav tm="0">
                                          <p:val>
                                            <p:strVal val="#ppt_y+.1"/>
                                          </p:val>
                                        </p:tav>
                                        <p:tav tm="100000">
                                          <p:val>
                                            <p:strVal val="#ppt_y"/>
                                          </p:val>
                                        </p:tav>
                                      </p:tavLst>
                                    </p:anim>
                                    <p:animEffect transition="in" filter="fade">
                                      <p:cBhvr>
                                        <p:cTn id="64" dur="1500" decel="50000">
                                          <p:stCondLst>
                                            <p:cond delay="0"/>
                                          </p:stCondLst>
                                        </p:cTn>
                                        <p:tgtEl>
                                          <p:spTgt spid="17"/>
                                        </p:tgtEl>
                                      </p:cBhvr>
                                    </p:animEffect>
                                  </p:childTnLst>
                                </p:cTn>
                              </p:par>
                              <p:par>
                                <p:cTn id="65" presetID="25" presetClass="entr" presetSubtype="0" fill="hold" nodeType="withEffect">
                                  <p:stCondLst>
                                    <p:cond delay="1500"/>
                                  </p:stCondLst>
                                  <p:childTnLst>
                                    <p:set>
                                      <p:cBhvr>
                                        <p:cTn id="66" dur="1" fill="hold">
                                          <p:stCondLst>
                                            <p:cond delay="0"/>
                                          </p:stCondLst>
                                        </p:cTn>
                                        <p:tgtEl>
                                          <p:spTgt spid="2"/>
                                        </p:tgtEl>
                                        <p:attrNameLst>
                                          <p:attrName>style.visibility</p:attrName>
                                        </p:attrNameLst>
                                      </p:cBhvr>
                                      <p:to>
                                        <p:strVal val="visible"/>
                                      </p:to>
                                    </p:set>
                                    <p:anim calcmode="lin" valueType="num">
                                      <p:cBhvr>
                                        <p:cTn id="67" dur="75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68" dur="75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69" dur="750" accel="50000" fill="hold">
                                          <p:stCondLst>
                                            <p:cond delay="750"/>
                                          </p:stCondLst>
                                        </p:cTn>
                                        <p:tgtEl>
                                          <p:spTgt spid="2"/>
                                        </p:tgtEl>
                                        <p:attrNameLst>
                                          <p:attrName>ppt_w</p:attrName>
                                        </p:attrNameLst>
                                      </p:cBhvr>
                                      <p:tavLst>
                                        <p:tav tm="0">
                                          <p:val>
                                            <p:strVal val="#ppt_w*.05"/>
                                          </p:val>
                                        </p:tav>
                                        <p:tav tm="100000">
                                          <p:val>
                                            <p:strVal val="#ppt_w"/>
                                          </p:val>
                                        </p:tav>
                                      </p:tavLst>
                                    </p:anim>
                                    <p:anim calcmode="lin" valueType="num">
                                      <p:cBhvr>
                                        <p:cTn id="70" dur="1500" fill="hold"/>
                                        <p:tgtEl>
                                          <p:spTgt spid="2"/>
                                        </p:tgtEl>
                                        <p:attrNameLst>
                                          <p:attrName>ppt_h</p:attrName>
                                        </p:attrNameLst>
                                      </p:cBhvr>
                                      <p:tavLst>
                                        <p:tav tm="0">
                                          <p:val>
                                            <p:strVal val="#ppt_h"/>
                                          </p:val>
                                        </p:tav>
                                        <p:tav tm="100000">
                                          <p:val>
                                            <p:strVal val="#ppt_h"/>
                                          </p:val>
                                        </p:tav>
                                      </p:tavLst>
                                    </p:anim>
                                    <p:anim calcmode="lin" valueType="num">
                                      <p:cBhvr>
                                        <p:cTn id="71" dur="75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72" dur="75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73" dur="750" accel="50000" fill="hold">
                                          <p:stCondLst>
                                            <p:cond delay="750"/>
                                          </p:stCondLst>
                                        </p:cTn>
                                        <p:tgtEl>
                                          <p:spTgt spid="2"/>
                                        </p:tgtEl>
                                        <p:attrNameLst>
                                          <p:attrName>ppt_y</p:attrName>
                                        </p:attrNameLst>
                                      </p:cBhvr>
                                      <p:tavLst>
                                        <p:tav tm="0">
                                          <p:val>
                                            <p:strVal val="#ppt_y+.1"/>
                                          </p:val>
                                        </p:tav>
                                        <p:tav tm="100000">
                                          <p:val>
                                            <p:strVal val="#ppt_y"/>
                                          </p:val>
                                        </p:tav>
                                      </p:tavLst>
                                    </p:anim>
                                    <p:animEffect transition="in" filter="fade">
                                      <p:cBhvr>
                                        <p:cTn id="74" dur="1500" decel="50000">
                                          <p:stCondLst>
                                            <p:cond delay="0"/>
                                          </p:stCondLst>
                                        </p:cTn>
                                        <p:tgtEl>
                                          <p:spTgt spid="2"/>
                                        </p:tgtEl>
                                      </p:cBhvr>
                                    </p:animEffect>
                                  </p:childTnLst>
                                </p:cTn>
                              </p:par>
                              <p:par>
                                <p:cTn id="75" presetID="25" presetClass="entr" presetSubtype="0" fill="hold" nodeType="withEffect">
                                  <p:stCondLst>
                                    <p:cond delay="1750"/>
                                  </p:stCondLst>
                                  <p:childTnLst>
                                    <p:set>
                                      <p:cBhvr>
                                        <p:cTn id="76" dur="1" fill="hold">
                                          <p:stCondLst>
                                            <p:cond delay="0"/>
                                          </p:stCondLst>
                                        </p:cTn>
                                        <p:tgtEl>
                                          <p:spTgt spid="39"/>
                                        </p:tgtEl>
                                        <p:attrNameLst>
                                          <p:attrName>style.visibility</p:attrName>
                                        </p:attrNameLst>
                                      </p:cBhvr>
                                      <p:to>
                                        <p:strVal val="visible"/>
                                      </p:to>
                                    </p:set>
                                    <p:anim calcmode="lin" valueType="num">
                                      <p:cBhvr>
                                        <p:cTn id="77" dur="750" decel="50000" fill="hold">
                                          <p:stCondLst>
                                            <p:cond delay="0"/>
                                          </p:stCondLst>
                                        </p:cTn>
                                        <p:tgtEl>
                                          <p:spTgt spid="39"/>
                                        </p:tgtEl>
                                        <p:attrNameLst>
                                          <p:attrName>style.rotation</p:attrName>
                                        </p:attrNameLst>
                                      </p:cBhvr>
                                      <p:tavLst>
                                        <p:tav tm="0">
                                          <p:val>
                                            <p:fltVal val="-90"/>
                                          </p:val>
                                        </p:tav>
                                        <p:tav tm="100000">
                                          <p:val>
                                            <p:fltVal val="0"/>
                                          </p:val>
                                        </p:tav>
                                      </p:tavLst>
                                    </p:anim>
                                    <p:anim calcmode="lin" valueType="num">
                                      <p:cBhvr>
                                        <p:cTn id="78" dur="750" decel="50000" fill="hold">
                                          <p:stCondLst>
                                            <p:cond delay="0"/>
                                          </p:stCondLst>
                                        </p:cTn>
                                        <p:tgtEl>
                                          <p:spTgt spid="39"/>
                                        </p:tgtEl>
                                        <p:attrNameLst>
                                          <p:attrName>ppt_w</p:attrName>
                                        </p:attrNameLst>
                                      </p:cBhvr>
                                      <p:tavLst>
                                        <p:tav tm="0">
                                          <p:val>
                                            <p:strVal val="#ppt_w"/>
                                          </p:val>
                                        </p:tav>
                                        <p:tav tm="100000">
                                          <p:val>
                                            <p:strVal val="#ppt_w*.05"/>
                                          </p:val>
                                        </p:tav>
                                      </p:tavLst>
                                    </p:anim>
                                    <p:anim calcmode="lin" valueType="num">
                                      <p:cBhvr>
                                        <p:cTn id="79" dur="750" accel="50000" fill="hold">
                                          <p:stCondLst>
                                            <p:cond delay="750"/>
                                          </p:stCondLst>
                                        </p:cTn>
                                        <p:tgtEl>
                                          <p:spTgt spid="39"/>
                                        </p:tgtEl>
                                        <p:attrNameLst>
                                          <p:attrName>ppt_w</p:attrName>
                                        </p:attrNameLst>
                                      </p:cBhvr>
                                      <p:tavLst>
                                        <p:tav tm="0">
                                          <p:val>
                                            <p:strVal val="#ppt_w*.05"/>
                                          </p:val>
                                        </p:tav>
                                        <p:tav tm="100000">
                                          <p:val>
                                            <p:strVal val="#ppt_w"/>
                                          </p:val>
                                        </p:tav>
                                      </p:tavLst>
                                    </p:anim>
                                    <p:anim calcmode="lin" valueType="num">
                                      <p:cBhvr>
                                        <p:cTn id="80" dur="1500" fill="hold"/>
                                        <p:tgtEl>
                                          <p:spTgt spid="39"/>
                                        </p:tgtEl>
                                        <p:attrNameLst>
                                          <p:attrName>ppt_h</p:attrName>
                                        </p:attrNameLst>
                                      </p:cBhvr>
                                      <p:tavLst>
                                        <p:tav tm="0">
                                          <p:val>
                                            <p:strVal val="#ppt_h"/>
                                          </p:val>
                                        </p:tav>
                                        <p:tav tm="100000">
                                          <p:val>
                                            <p:strVal val="#ppt_h"/>
                                          </p:val>
                                        </p:tav>
                                      </p:tavLst>
                                    </p:anim>
                                    <p:anim calcmode="lin" valueType="num">
                                      <p:cBhvr>
                                        <p:cTn id="81" dur="750" decel="50000" fill="hold">
                                          <p:stCondLst>
                                            <p:cond delay="0"/>
                                          </p:stCondLst>
                                        </p:cTn>
                                        <p:tgtEl>
                                          <p:spTgt spid="39"/>
                                        </p:tgtEl>
                                        <p:attrNameLst>
                                          <p:attrName>ppt_x</p:attrName>
                                        </p:attrNameLst>
                                      </p:cBhvr>
                                      <p:tavLst>
                                        <p:tav tm="0">
                                          <p:val>
                                            <p:strVal val="#ppt_x+.4"/>
                                          </p:val>
                                        </p:tav>
                                        <p:tav tm="100000">
                                          <p:val>
                                            <p:strVal val="#ppt_x"/>
                                          </p:val>
                                        </p:tav>
                                      </p:tavLst>
                                    </p:anim>
                                    <p:anim calcmode="lin" valueType="num">
                                      <p:cBhvr>
                                        <p:cTn id="82" dur="750" decel="50000" fill="hold">
                                          <p:stCondLst>
                                            <p:cond delay="0"/>
                                          </p:stCondLst>
                                        </p:cTn>
                                        <p:tgtEl>
                                          <p:spTgt spid="39"/>
                                        </p:tgtEl>
                                        <p:attrNameLst>
                                          <p:attrName>ppt_y</p:attrName>
                                        </p:attrNameLst>
                                      </p:cBhvr>
                                      <p:tavLst>
                                        <p:tav tm="0">
                                          <p:val>
                                            <p:strVal val="#ppt_y-.2"/>
                                          </p:val>
                                        </p:tav>
                                        <p:tav tm="100000">
                                          <p:val>
                                            <p:strVal val="#ppt_y+.1"/>
                                          </p:val>
                                        </p:tav>
                                      </p:tavLst>
                                    </p:anim>
                                    <p:anim calcmode="lin" valueType="num">
                                      <p:cBhvr>
                                        <p:cTn id="83" dur="750" accel="50000" fill="hold">
                                          <p:stCondLst>
                                            <p:cond delay="750"/>
                                          </p:stCondLst>
                                        </p:cTn>
                                        <p:tgtEl>
                                          <p:spTgt spid="39"/>
                                        </p:tgtEl>
                                        <p:attrNameLst>
                                          <p:attrName>ppt_y</p:attrName>
                                        </p:attrNameLst>
                                      </p:cBhvr>
                                      <p:tavLst>
                                        <p:tav tm="0">
                                          <p:val>
                                            <p:strVal val="#ppt_y+.1"/>
                                          </p:val>
                                        </p:tav>
                                        <p:tav tm="100000">
                                          <p:val>
                                            <p:strVal val="#ppt_y"/>
                                          </p:val>
                                        </p:tav>
                                      </p:tavLst>
                                    </p:anim>
                                    <p:animEffect transition="in" filter="fade">
                                      <p:cBhvr>
                                        <p:cTn id="84" dur="1500" decel="50000">
                                          <p:stCondLst>
                                            <p:cond delay="0"/>
                                          </p:stCondLst>
                                        </p:cTn>
                                        <p:tgtEl>
                                          <p:spTgt spid="39"/>
                                        </p:tgtEl>
                                      </p:cBhvr>
                                    </p:animEffect>
                                  </p:childTnLst>
                                </p:cTn>
                              </p:par>
                            </p:childTnLst>
                          </p:cTn>
                        </p:par>
                        <p:par>
                          <p:cTn id="85" fill="hold">
                            <p:stCondLst>
                              <p:cond delay="3250"/>
                            </p:stCondLst>
                            <p:childTnLst>
                              <p:par>
                                <p:cTn id="86" presetID="2" presetClass="entr" presetSubtype="2" fill="hold" nodeType="afterEffect">
                                  <p:stCondLst>
                                    <p:cond delay="0"/>
                                  </p:stCondLst>
                                  <p:childTnLst>
                                    <p:set>
                                      <p:cBhvr>
                                        <p:cTn id="87" dur="1" fill="hold">
                                          <p:stCondLst>
                                            <p:cond delay="0"/>
                                          </p:stCondLst>
                                        </p:cTn>
                                        <p:tgtEl>
                                          <p:spTgt spid="61"/>
                                        </p:tgtEl>
                                        <p:attrNameLst>
                                          <p:attrName>style.visibility</p:attrName>
                                        </p:attrNameLst>
                                      </p:cBhvr>
                                      <p:to>
                                        <p:strVal val="visible"/>
                                      </p:to>
                                    </p:set>
                                    <p:anim calcmode="lin" valueType="num">
                                      <p:cBhvr additive="base">
                                        <p:cTn id="88" dur="500" fill="hold"/>
                                        <p:tgtEl>
                                          <p:spTgt spid="61"/>
                                        </p:tgtEl>
                                        <p:attrNameLst>
                                          <p:attrName>ppt_x</p:attrName>
                                        </p:attrNameLst>
                                      </p:cBhvr>
                                      <p:tavLst>
                                        <p:tav tm="0">
                                          <p:val>
                                            <p:strVal val="1+#ppt_w/2"/>
                                          </p:val>
                                        </p:tav>
                                        <p:tav tm="100000">
                                          <p:val>
                                            <p:strVal val="#ppt_x"/>
                                          </p:val>
                                        </p:tav>
                                      </p:tavLst>
                                    </p:anim>
                                    <p:anim calcmode="lin" valueType="num">
                                      <p:cBhvr additive="base">
                                        <p:cTn id="89" dur="500" fill="hold"/>
                                        <p:tgtEl>
                                          <p:spTgt spid="61"/>
                                        </p:tgtEl>
                                        <p:attrNameLst>
                                          <p:attrName>ppt_y</p:attrName>
                                        </p:attrNameLst>
                                      </p:cBhvr>
                                      <p:tavLst>
                                        <p:tav tm="0">
                                          <p:val>
                                            <p:strVal val="#ppt_y"/>
                                          </p:val>
                                        </p:tav>
                                        <p:tav tm="100000">
                                          <p:val>
                                            <p:strVal val="#ppt_y"/>
                                          </p:val>
                                        </p:tav>
                                      </p:tavLst>
                                    </p:anim>
                                  </p:childTnLst>
                                </p:cTn>
                              </p:par>
                            </p:childTnLst>
                          </p:cTn>
                        </p:par>
                        <p:par>
                          <p:cTn id="90" fill="hold">
                            <p:stCondLst>
                              <p:cond delay="3750"/>
                            </p:stCondLst>
                            <p:childTnLst>
                              <p:par>
                                <p:cTn id="91" presetID="52" presetClass="entr" presetSubtype="0" fill="hold" grpId="0" nodeType="afterEffect">
                                  <p:stCondLst>
                                    <p:cond delay="0"/>
                                  </p:stCondLst>
                                  <p:childTnLst>
                                    <p:set>
                                      <p:cBhvr>
                                        <p:cTn id="92" dur="1" fill="hold">
                                          <p:stCondLst>
                                            <p:cond delay="0"/>
                                          </p:stCondLst>
                                        </p:cTn>
                                        <p:tgtEl>
                                          <p:spTgt spid="55"/>
                                        </p:tgtEl>
                                        <p:attrNameLst>
                                          <p:attrName>style.visibility</p:attrName>
                                        </p:attrNameLst>
                                      </p:cBhvr>
                                      <p:to>
                                        <p:strVal val="visible"/>
                                      </p:to>
                                    </p:set>
                                    <p:animScale>
                                      <p:cBhvr>
                                        <p:cTn id="93" dur="1000" decel="50000" fill="hold">
                                          <p:stCondLst>
                                            <p:cond delay="0"/>
                                          </p:stCondLst>
                                        </p:cTn>
                                        <p:tgtEl>
                                          <p:spTgt spid="5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4" dur="1000" decel="50000" fill="hold">
                                          <p:stCondLst>
                                            <p:cond delay="0"/>
                                          </p:stCondLst>
                                        </p:cTn>
                                        <p:tgtEl>
                                          <p:spTgt spid="55"/>
                                        </p:tgtEl>
                                        <p:attrNameLst>
                                          <p:attrName>ppt_x</p:attrName>
                                          <p:attrName>ppt_y</p:attrName>
                                        </p:attrNameLst>
                                      </p:cBhvr>
                                    </p:animMotion>
                                    <p:animEffect transition="in" filter="fade">
                                      <p:cBhvr>
                                        <p:cTn id="95" dur="10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6E6E6"/>
            </a:gs>
          </a:gsLst>
          <a:path path="shape">
            <a:fillToRect l="50000" t="50000" r="50000" b="50000"/>
          </a:path>
        </a:gradFill>
        <a:effectLst/>
      </p:bgPr>
    </p:bg>
    <p:spTree>
      <p:nvGrpSpPr>
        <p:cNvPr id="1" name=""/>
        <p:cNvGrpSpPr/>
        <p:nvPr/>
      </p:nvGrpSpPr>
      <p:grpSpPr>
        <a:xfrm>
          <a:off x="0" y="0"/>
          <a:ext cx="0" cy="0"/>
          <a:chOff x="0" y="0"/>
          <a:chExt cx="0" cy="0"/>
        </a:xfrm>
      </p:grpSpPr>
      <p:sp>
        <p:nvSpPr>
          <p:cNvPr id="50" name="矩形 49"/>
          <p:cNvSpPr/>
          <p:nvPr/>
        </p:nvSpPr>
        <p:spPr>
          <a:xfrm>
            <a:off x="2053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0050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18047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6044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4041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矩形 125"/>
          <p:cNvSpPr/>
          <p:nvPr/>
        </p:nvSpPr>
        <p:spPr>
          <a:xfrm>
            <a:off x="2080825" y="1688594"/>
            <a:ext cx="7412552" cy="899656"/>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矩形 126"/>
          <p:cNvSpPr/>
          <p:nvPr/>
        </p:nvSpPr>
        <p:spPr>
          <a:xfrm>
            <a:off x="2407600" y="2936347"/>
            <a:ext cx="7682506" cy="926846"/>
          </a:xfrm>
          <a:prstGeom prst="rect">
            <a:avLst/>
          </a:prstGeom>
          <a:solidFill>
            <a:srgbClr val="1F977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矩形 127"/>
          <p:cNvSpPr/>
          <p:nvPr/>
        </p:nvSpPr>
        <p:spPr>
          <a:xfrm>
            <a:off x="2870989" y="4179428"/>
            <a:ext cx="8406617" cy="926846"/>
          </a:xfrm>
          <a:prstGeom prst="rect">
            <a:avLst/>
          </a:prstGeom>
          <a:solidFill>
            <a:srgbClr val="89C14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矩形 128"/>
          <p:cNvSpPr/>
          <p:nvPr/>
        </p:nvSpPr>
        <p:spPr>
          <a:xfrm>
            <a:off x="3821196" y="5420762"/>
            <a:ext cx="8045744" cy="888235"/>
          </a:xfrm>
          <a:prstGeom prst="rect">
            <a:avLst/>
          </a:prstGeom>
          <a:solidFill>
            <a:srgbClr val="F29C1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4" name="组合 43"/>
          <p:cNvGrpSpPr/>
          <p:nvPr/>
        </p:nvGrpSpPr>
        <p:grpSpPr>
          <a:xfrm>
            <a:off x="-73266" y="1708261"/>
            <a:ext cx="4300651" cy="4564295"/>
            <a:chOff x="467494" y="1786917"/>
            <a:chExt cx="4300651" cy="4564295"/>
          </a:xfrm>
        </p:grpSpPr>
        <p:sp>
          <p:nvSpPr>
            <p:cNvPr id="101" name="任意多边形 100"/>
            <p:cNvSpPr/>
            <p:nvPr/>
          </p:nvSpPr>
          <p:spPr>
            <a:xfrm>
              <a:off x="467494" y="1788774"/>
              <a:ext cx="2154091" cy="4562438"/>
            </a:xfrm>
            <a:custGeom>
              <a:avLst/>
              <a:gdLst>
                <a:gd name="connsiteX0" fmla="*/ 2154091 w 2154091"/>
                <a:gd name="connsiteY0" fmla="*/ 0 h 4562438"/>
                <a:gd name="connsiteX1" fmla="*/ 2154091 w 2154091"/>
                <a:gd name="connsiteY1" fmla="*/ 860322 h 4562438"/>
                <a:gd name="connsiteX2" fmla="*/ 406189 w 2154091"/>
                <a:gd name="connsiteY2" fmla="*/ 4562438 h 4562438"/>
                <a:gd name="connsiteX3" fmla="*/ 0 w 2154091"/>
                <a:gd name="connsiteY3" fmla="*/ 4562438 h 4562438"/>
              </a:gdLst>
              <a:ahLst/>
              <a:cxnLst>
                <a:cxn ang="0">
                  <a:pos x="connsiteX0" y="connsiteY0"/>
                </a:cxn>
                <a:cxn ang="0">
                  <a:pos x="connsiteX1" y="connsiteY1"/>
                </a:cxn>
                <a:cxn ang="0">
                  <a:pos x="connsiteX2" y="connsiteY2"/>
                </a:cxn>
                <a:cxn ang="0">
                  <a:pos x="connsiteX3" y="connsiteY3"/>
                </a:cxn>
              </a:cxnLst>
              <a:rect l="l" t="t" r="r" b="b"/>
              <a:pathLst>
                <a:path w="2154091" h="4562438">
                  <a:moveTo>
                    <a:pt x="2154091" y="0"/>
                  </a:moveTo>
                  <a:lnTo>
                    <a:pt x="2154091" y="860322"/>
                  </a:lnTo>
                  <a:lnTo>
                    <a:pt x="406189" y="4562438"/>
                  </a:lnTo>
                  <a:lnTo>
                    <a:pt x="0" y="4562438"/>
                  </a:lnTo>
                  <a:close/>
                </a:path>
              </a:pathLst>
            </a:custGeom>
            <a:solidFill>
              <a:srgbClr val="1A70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873683" y="2649096"/>
              <a:ext cx="1747902" cy="3702116"/>
            </a:xfrm>
            <a:custGeom>
              <a:avLst/>
              <a:gdLst>
                <a:gd name="connsiteX0" fmla="*/ 1747902 w 1747902"/>
                <a:gd name="connsiteY0" fmla="*/ 0 h 3702116"/>
                <a:gd name="connsiteX1" fmla="*/ 1747902 w 1747902"/>
                <a:gd name="connsiteY1" fmla="*/ 417870 h 3702116"/>
                <a:gd name="connsiteX2" fmla="*/ 197292 w 1747902"/>
                <a:gd name="connsiteY2" fmla="*/ 3702116 h 3702116"/>
                <a:gd name="connsiteX3" fmla="*/ 0 w 1747902"/>
                <a:gd name="connsiteY3" fmla="*/ 3702116 h 3702116"/>
              </a:gdLst>
              <a:ahLst/>
              <a:cxnLst>
                <a:cxn ang="0">
                  <a:pos x="connsiteX0" y="connsiteY0"/>
                </a:cxn>
                <a:cxn ang="0">
                  <a:pos x="connsiteX1" y="connsiteY1"/>
                </a:cxn>
                <a:cxn ang="0">
                  <a:pos x="connsiteX2" y="connsiteY2"/>
                </a:cxn>
                <a:cxn ang="0">
                  <a:pos x="connsiteX3" y="connsiteY3"/>
                </a:cxn>
              </a:cxnLst>
              <a:rect l="l" t="t" r="r" b="b"/>
              <a:pathLst>
                <a:path w="1747902" h="3702116">
                  <a:moveTo>
                    <a:pt x="1747902" y="0"/>
                  </a:moveTo>
                  <a:lnTo>
                    <a:pt x="1747902" y="417870"/>
                  </a:lnTo>
                  <a:lnTo>
                    <a:pt x="197292" y="3702116"/>
                  </a:lnTo>
                  <a:lnTo>
                    <a:pt x="0" y="3702116"/>
                  </a:lnTo>
                  <a:close/>
                </a:path>
              </a:pathLst>
            </a:custGeom>
            <a:solidFill>
              <a:srgbClr val="0F32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任意多边形 120"/>
            <p:cNvSpPr/>
            <p:nvPr/>
          </p:nvSpPr>
          <p:spPr>
            <a:xfrm flipH="1">
              <a:off x="2614054" y="1786917"/>
              <a:ext cx="2154091" cy="4562438"/>
            </a:xfrm>
            <a:custGeom>
              <a:avLst/>
              <a:gdLst>
                <a:gd name="connsiteX0" fmla="*/ 2154091 w 2154091"/>
                <a:gd name="connsiteY0" fmla="*/ 0 h 4562438"/>
                <a:gd name="connsiteX1" fmla="*/ 2154091 w 2154091"/>
                <a:gd name="connsiteY1" fmla="*/ 860322 h 4562438"/>
                <a:gd name="connsiteX2" fmla="*/ 406189 w 2154091"/>
                <a:gd name="connsiteY2" fmla="*/ 4562438 h 4562438"/>
                <a:gd name="connsiteX3" fmla="*/ 0 w 2154091"/>
                <a:gd name="connsiteY3" fmla="*/ 4562438 h 4562438"/>
              </a:gdLst>
              <a:ahLst/>
              <a:cxnLst>
                <a:cxn ang="0">
                  <a:pos x="connsiteX0" y="connsiteY0"/>
                </a:cxn>
                <a:cxn ang="0">
                  <a:pos x="connsiteX1" y="connsiteY1"/>
                </a:cxn>
                <a:cxn ang="0">
                  <a:pos x="connsiteX2" y="connsiteY2"/>
                </a:cxn>
                <a:cxn ang="0">
                  <a:pos x="connsiteX3" y="connsiteY3"/>
                </a:cxn>
              </a:cxnLst>
              <a:rect l="l" t="t" r="r" b="b"/>
              <a:pathLst>
                <a:path w="2154091" h="4562438">
                  <a:moveTo>
                    <a:pt x="2154091" y="0"/>
                  </a:moveTo>
                  <a:lnTo>
                    <a:pt x="2154091" y="860322"/>
                  </a:lnTo>
                  <a:lnTo>
                    <a:pt x="406189" y="4562438"/>
                  </a:lnTo>
                  <a:lnTo>
                    <a:pt x="0" y="4562438"/>
                  </a:lnTo>
                  <a:close/>
                </a:path>
              </a:pathLst>
            </a:custGeom>
            <a:solidFill>
              <a:srgbClr val="508CB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任意多边形 121"/>
            <p:cNvSpPr/>
            <p:nvPr/>
          </p:nvSpPr>
          <p:spPr>
            <a:xfrm flipH="1">
              <a:off x="2614054" y="2647239"/>
              <a:ext cx="1747902" cy="3702116"/>
            </a:xfrm>
            <a:custGeom>
              <a:avLst/>
              <a:gdLst>
                <a:gd name="connsiteX0" fmla="*/ 1747902 w 1747902"/>
                <a:gd name="connsiteY0" fmla="*/ 0 h 3702116"/>
                <a:gd name="connsiteX1" fmla="*/ 1747902 w 1747902"/>
                <a:gd name="connsiteY1" fmla="*/ 417870 h 3702116"/>
                <a:gd name="connsiteX2" fmla="*/ 197292 w 1747902"/>
                <a:gd name="connsiteY2" fmla="*/ 3702116 h 3702116"/>
                <a:gd name="connsiteX3" fmla="*/ 0 w 1747902"/>
                <a:gd name="connsiteY3" fmla="*/ 3702116 h 3702116"/>
              </a:gdLst>
              <a:ahLst/>
              <a:cxnLst>
                <a:cxn ang="0">
                  <a:pos x="connsiteX0" y="connsiteY0"/>
                </a:cxn>
                <a:cxn ang="0">
                  <a:pos x="connsiteX1" y="connsiteY1"/>
                </a:cxn>
                <a:cxn ang="0">
                  <a:pos x="connsiteX2" y="connsiteY2"/>
                </a:cxn>
                <a:cxn ang="0">
                  <a:pos x="connsiteX3" y="connsiteY3"/>
                </a:cxn>
              </a:cxnLst>
              <a:rect l="l" t="t" r="r" b="b"/>
              <a:pathLst>
                <a:path w="1747902" h="3702116">
                  <a:moveTo>
                    <a:pt x="1747902" y="0"/>
                  </a:moveTo>
                  <a:lnTo>
                    <a:pt x="1747902" y="417870"/>
                  </a:lnTo>
                  <a:lnTo>
                    <a:pt x="197292" y="3702116"/>
                  </a:lnTo>
                  <a:lnTo>
                    <a:pt x="0" y="3702116"/>
                  </a:lnTo>
                  <a:close/>
                </a:path>
              </a:pathLst>
            </a:custGeom>
            <a:solidFill>
              <a:srgbClr val="2243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p:cNvGrpSpPr/>
          <p:nvPr/>
        </p:nvGrpSpPr>
        <p:grpSpPr>
          <a:xfrm>
            <a:off x="-67987" y="3153602"/>
            <a:ext cx="4290093" cy="3118954"/>
            <a:chOff x="472773" y="3232258"/>
            <a:chExt cx="4290093" cy="3118954"/>
          </a:xfrm>
        </p:grpSpPr>
        <p:sp>
          <p:nvSpPr>
            <p:cNvPr id="107" name="任意多边形 106"/>
            <p:cNvSpPr/>
            <p:nvPr/>
          </p:nvSpPr>
          <p:spPr>
            <a:xfrm>
              <a:off x="871291" y="3819136"/>
              <a:ext cx="1750294" cy="2532076"/>
            </a:xfrm>
            <a:custGeom>
              <a:avLst/>
              <a:gdLst>
                <a:gd name="connsiteX0" fmla="*/ 1745520 w 1750294"/>
                <a:gd name="connsiteY0" fmla="*/ 0 h 2532076"/>
                <a:gd name="connsiteX1" fmla="*/ 1750294 w 1750294"/>
                <a:gd name="connsiteY1" fmla="*/ 6925 h 2532076"/>
                <a:gd name="connsiteX2" fmla="*/ 1750294 w 1750294"/>
                <a:gd name="connsiteY2" fmla="*/ 322003 h 2532076"/>
                <a:gd name="connsiteX3" fmla="*/ 226751 w 1750294"/>
                <a:gd name="connsiteY3" fmla="*/ 2532076 h 2532076"/>
                <a:gd name="connsiteX4" fmla="*/ 0 w 1750294"/>
                <a:gd name="connsiteY4" fmla="*/ 2532076 h 2532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294" h="2532076">
                  <a:moveTo>
                    <a:pt x="1745520" y="0"/>
                  </a:moveTo>
                  <a:lnTo>
                    <a:pt x="1750294" y="6925"/>
                  </a:lnTo>
                  <a:lnTo>
                    <a:pt x="1750294" y="322003"/>
                  </a:lnTo>
                  <a:lnTo>
                    <a:pt x="226751" y="2532076"/>
                  </a:lnTo>
                  <a:lnTo>
                    <a:pt x="0" y="2532076"/>
                  </a:lnTo>
                  <a:close/>
                </a:path>
              </a:pathLst>
            </a:custGeom>
            <a:solidFill>
              <a:srgbClr val="0A433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任意多边形 119"/>
            <p:cNvSpPr/>
            <p:nvPr/>
          </p:nvSpPr>
          <p:spPr>
            <a:xfrm flipH="1">
              <a:off x="2614054" y="3817279"/>
              <a:ext cx="1750294" cy="2532076"/>
            </a:xfrm>
            <a:custGeom>
              <a:avLst/>
              <a:gdLst>
                <a:gd name="connsiteX0" fmla="*/ 1745520 w 1750294"/>
                <a:gd name="connsiteY0" fmla="*/ 0 h 2532076"/>
                <a:gd name="connsiteX1" fmla="*/ 1750294 w 1750294"/>
                <a:gd name="connsiteY1" fmla="*/ 6925 h 2532076"/>
                <a:gd name="connsiteX2" fmla="*/ 1750294 w 1750294"/>
                <a:gd name="connsiteY2" fmla="*/ 322003 h 2532076"/>
                <a:gd name="connsiteX3" fmla="*/ 226751 w 1750294"/>
                <a:gd name="connsiteY3" fmla="*/ 2532076 h 2532076"/>
                <a:gd name="connsiteX4" fmla="*/ 0 w 1750294"/>
                <a:gd name="connsiteY4" fmla="*/ 2532076 h 25320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0294" h="2532076">
                  <a:moveTo>
                    <a:pt x="1745520" y="0"/>
                  </a:moveTo>
                  <a:lnTo>
                    <a:pt x="1750294" y="6925"/>
                  </a:lnTo>
                  <a:lnTo>
                    <a:pt x="1750294" y="322003"/>
                  </a:lnTo>
                  <a:lnTo>
                    <a:pt x="226751" y="2532076"/>
                  </a:lnTo>
                  <a:lnTo>
                    <a:pt x="0" y="2532076"/>
                  </a:lnTo>
                  <a:close/>
                </a:path>
              </a:pathLst>
            </a:custGeom>
            <a:solidFill>
              <a:srgbClr val="264D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472773" y="3234115"/>
              <a:ext cx="2148812" cy="3117097"/>
            </a:xfrm>
            <a:custGeom>
              <a:avLst/>
              <a:gdLst>
                <a:gd name="connsiteX0" fmla="*/ 2148812 w 2148812"/>
                <a:gd name="connsiteY0" fmla="*/ 0 h 3117097"/>
                <a:gd name="connsiteX1" fmla="*/ 2148812 w 2148812"/>
                <a:gd name="connsiteY1" fmla="*/ 585021 h 3117097"/>
                <a:gd name="connsiteX2" fmla="*/ 403292 w 2148812"/>
                <a:gd name="connsiteY2" fmla="*/ 3117097 h 3117097"/>
                <a:gd name="connsiteX3" fmla="*/ 0 w 2148812"/>
                <a:gd name="connsiteY3" fmla="*/ 3117097 h 3117097"/>
              </a:gdLst>
              <a:ahLst/>
              <a:cxnLst>
                <a:cxn ang="0">
                  <a:pos x="connsiteX0" y="connsiteY0"/>
                </a:cxn>
                <a:cxn ang="0">
                  <a:pos x="connsiteX1" y="connsiteY1"/>
                </a:cxn>
                <a:cxn ang="0">
                  <a:pos x="connsiteX2" y="connsiteY2"/>
                </a:cxn>
                <a:cxn ang="0">
                  <a:pos x="connsiteX3" y="connsiteY3"/>
                </a:cxn>
              </a:cxnLst>
              <a:rect l="l" t="t" r="r" b="b"/>
              <a:pathLst>
                <a:path w="2148812" h="3117097">
                  <a:moveTo>
                    <a:pt x="2148812" y="0"/>
                  </a:moveTo>
                  <a:lnTo>
                    <a:pt x="2148812" y="585021"/>
                  </a:lnTo>
                  <a:lnTo>
                    <a:pt x="403292" y="3117097"/>
                  </a:lnTo>
                  <a:lnTo>
                    <a:pt x="0" y="3117097"/>
                  </a:lnTo>
                  <a:close/>
                </a:path>
              </a:pathLst>
            </a:custGeom>
            <a:solidFill>
              <a:srgbClr val="169F7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任意多边形 118"/>
            <p:cNvSpPr/>
            <p:nvPr/>
          </p:nvSpPr>
          <p:spPr>
            <a:xfrm flipH="1">
              <a:off x="2614054" y="3232258"/>
              <a:ext cx="2148812" cy="3117097"/>
            </a:xfrm>
            <a:custGeom>
              <a:avLst/>
              <a:gdLst>
                <a:gd name="connsiteX0" fmla="*/ 2148812 w 2148812"/>
                <a:gd name="connsiteY0" fmla="*/ 0 h 3117097"/>
                <a:gd name="connsiteX1" fmla="*/ 2148812 w 2148812"/>
                <a:gd name="connsiteY1" fmla="*/ 585021 h 3117097"/>
                <a:gd name="connsiteX2" fmla="*/ 403292 w 2148812"/>
                <a:gd name="connsiteY2" fmla="*/ 3117097 h 3117097"/>
                <a:gd name="connsiteX3" fmla="*/ 0 w 2148812"/>
                <a:gd name="connsiteY3" fmla="*/ 3117097 h 3117097"/>
              </a:gdLst>
              <a:ahLst/>
              <a:cxnLst>
                <a:cxn ang="0">
                  <a:pos x="connsiteX0" y="connsiteY0"/>
                </a:cxn>
                <a:cxn ang="0">
                  <a:pos x="connsiteX1" y="connsiteY1"/>
                </a:cxn>
                <a:cxn ang="0">
                  <a:pos x="connsiteX2" y="connsiteY2"/>
                </a:cxn>
                <a:cxn ang="0">
                  <a:pos x="connsiteX3" y="connsiteY3"/>
                </a:cxn>
              </a:cxnLst>
              <a:rect l="l" t="t" r="r" b="b"/>
              <a:pathLst>
                <a:path w="2148812" h="3117097">
                  <a:moveTo>
                    <a:pt x="2148812" y="0"/>
                  </a:moveTo>
                  <a:lnTo>
                    <a:pt x="2148812" y="585021"/>
                  </a:lnTo>
                  <a:lnTo>
                    <a:pt x="403292" y="3117097"/>
                  </a:lnTo>
                  <a:lnTo>
                    <a:pt x="0" y="3117097"/>
                  </a:lnTo>
                  <a:close/>
                </a:path>
              </a:pathLst>
            </a:custGeom>
            <a:solidFill>
              <a:srgbClr val="54B3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62781" y="4326182"/>
            <a:ext cx="4279681" cy="1946374"/>
            <a:chOff x="477979" y="4404838"/>
            <a:chExt cx="4279681" cy="1946374"/>
          </a:xfrm>
        </p:grpSpPr>
        <p:sp>
          <p:nvSpPr>
            <p:cNvPr id="109" name="任意多边形 108"/>
            <p:cNvSpPr/>
            <p:nvPr/>
          </p:nvSpPr>
          <p:spPr>
            <a:xfrm>
              <a:off x="477979" y="4406695"/>
              <a:ext cx="2143606" cy="1944517"/>
            </a:xfrm>
            <a:custGeom>
              <a:avLst/>
              <a:gdLst>
                <a:gd name="connsiteX0" fmla="*/ 2138832 w 2143606"/>
                <a:gd name="connsiteY0" fmla="*/ 0 h 1944517"/>
                <a:gd name="connsiteX1" fmla="*/ 2143606 w 2143606"/>
                <a:gd name="connsiteY1" fmla="*/ 4341 h 1944517"/>
                <a:gd name="connsiteX2" fmla="*/ 2143606 w 2143606"/>
                <a:gd name="connsiteY2" fmla="*/ 406803 h 1944517"/>
                <a:gd name="connsiteX3" fmla="*/ 2134058 w 2143606"/>
                <a:gd name="connsiteY3" fmla="*/ 398122 h 1944517"/>
                <a:gd name="connsiteX4" fmla="*/ 433132 w 2143606"/>
                <a:gd name="connsiteY4" fmla="*/ 1944517 h 1944517"/>
                <a:gd name="connsiteX5" fmla="*/ 0 w 2143606"/>
                <a:gd name="connsiteY5" fmla="*/ 1944517 h 1944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3606" h="1944517">
                  <a:moveTo>
                    <a:pt x="2138832" y="0"/>
                  </a:moveTo>
                  <a:lnTo>
                    <a:pt x="2143606" y="4341"/>
                  </a:lnTo>
                  <a:lnTo>
                    <a:pt x="2143606" y="406803"/>
                  </a:lnTo>
                  <a:lnTo>
                    <a:pt x="2134058" y="398122"/>
                  </a:lnTo>
                  <a:lnTo>
                    <a:pt x="433132" y="1944517"/>
                  </a:lnTo>
                  <a:lnTo>
                    <a:pt x="0" y="1944517"/>
                  </a:lnTo>
                  <a:close/>
                </a:path>
              </a:pathLst>
            </a:custGeom>
            <a:solidFill>
              <a:srgbClr val="8AB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911111" y="4804817"/>
              <a:ext cx="1710474" cy="1546395"/>
            </a:xfrm>
            <a:custGeom>
              <a:avLst/>
              <a:gdLst>
                <a:gd name="connsiteX0" fmla="*/ 1700926 w 1710474"/>
                <a:gd name="connsiteY0" fmla="*/ 0 h 1546395"/>
                <a:gd name="connsiteX1" fmla="*/ 1710474 w 1710474"/>
                <a:gd name="connsiteY1" fmla="*/ 8681 h 1546395"/>
                <a:gd name="connsiteX2" fmla="*/ 1710474 w 1710474"/>
                <a:gd name="connsiteY2" fmla="*/ 209717 h 1546395"/>
                <a:gd name="connsiteX3" fmla="*/ 1705700 w 1710474"/>
                <a:gd name="connsiteY3" fmla="*/ 205377 h 1546395"/>
                <a:gd name="connsiteX4" fmla="*/ 230675 w 1710474"/>
                <a:gd name="connsiteY4" fmla="*/ 1546395 h 1546395"/>
                <a:gd name="connsiteX5" fmla="*/ 0 w 1710474"/>
                <a:gd name="connsiteY5" fmla="*/ 1546395 h 15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474" h="1546395">
                  <a:moveTo>
                    <a:pt x="1700926" y="0"/>
                  </a:moveTo>
                  <a:lnTo>
                    <a:pt x="1710474" y="8681"/>
                  </a:lnTo>
                  <a:lnTo>
                    <a:pt x="1710474" y="209717"/>
                  </a:lnTo>
                  <a:lnTo>
                    <a:pt x="1705700" y="205377"/>
                  </a:lnTo>
                  <a:lnTo>
                    <a:pt x="230675" y="1546395"/>
                  </a:lnTo>
                  <a:lnTo>
                    <a:pt x="0" y="1546395"/>
                  </a:lnTo>
                  <a:close/>
                </a:path>
              </a:pathLst>
            </a:custGeom>
            <a:solidFill>
              <a:srgbClr val="3C51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任意多边形 116"/>
            <p:cNvSpPr/>
            <p:nvPr/>
          </p:nvSpPr>
          <p:spPr>
            <a:xfrm flipH="1">
              <a:off x="2614054" y="4404838"/>
              <a:ext cx="2143606" cy="1944517"/>
            </a:xfrm>
            <a:custGeom>
              <a:avLst/>
              <a:gdLst>
                <a:gd name="connsiteX0" fmla="*/ 2138832 w 2143606"/>
                <a:gd name="connsiteY0" fmla="*/ 0 h 1944517"/>
                <a:gd name="connsiteX1" fmla="*/ 2143606 w 2143606"/>
                <a:gd name="connsiteY1" fmla="*/ 4341 h 1944517"/>
                <a:gd name="connsiteX2" fmla="*/ 2143606 w 2143606"/>
                <a:gd name="connsiteY2" fmla="*/ 406803 h 1944517"/>
                <a:gd name="connsiteX3" fmla="*/ 2134058 w 2143606"/>
                <a:gd name="connsiteY3" fmla="*/ 398122 h 1944517"/>
                <a:gd name="connsiteX4" fmla="*/ 433132 w 2143606"/>
                <a:gd name="connsiteY4" fmla="*/ 1944517 h 1944517"/>
                <a:gd name="connsiteX5" fmla="*/ 0 w 2143606"/>
                <a:gd name="connsiteY5" fmla="*/ 1944517 h 1944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3606" h="1944517">
                  <a:moveTo>
                    <a:pt x="2138832" y="0"/>
                  </a:moveTo>
                  <a:lnTo>
                    <a:pt x="2143606" y="4341"/>
                  </a:lnTo>
                  <a:lnTo>
                    <a:pt x="2143606" y="406803"/>
                  </a:lnTo>
                  <a:lnTo>
                    <a:pt x="2134058" y="398122"/>
                  </a:lnTo>
                  <a:lnTo>
                    <a:pt x="433132" y="1944517"/>
                  </a:lnTo>
                  <a:lnTo>
                    <a:pt x="0" y="1944517"/>
                  </a:lnTo>
                  <a:close/>
                </a:path>
              </a:pathLst>
            </a:custGeom>
            <a:solidFill>
              <a:srgbClr val="ACD37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任意多边形 117"/>
            <p:cNvSpPr/>
            <p:nvPr/>
          </p:nvSpPr>
          <p:spPr>
            <a:xfrm flipH="1">
              <a:off x="2614054" y="4802960"/>
              <a:ext cx="1710474" cy="1546395"/>
            </a:xfrm>
            <a:custGeom>
              <a:avLst/>
              <a:gdLst>
                <a:gd name="connsiteX0" fmla="*/ 1700926 w 1710474"/>
                <a:gd name="connsiteY0" fmla="*/ 0 h 1546395"/>
                <a:gd name="connsiteX1" fmla="*/ 1710474 w 1710474"/>
                <a:gd name="connsiteY1" fmla="*/ 8681 h 1546395"/>
                <a:gd name="connsiteX2" fmla="*/ 1710474 w 1710474"/>
                <a:gd name="connsiteY2" fmla="*/ 209717 h 1546395"/>
                <a:gd name="connsiteX3" fmla="*/ 1705700 w 1710474"/>
                <a:gd name="connsiteY3" fmla="*/ 205377 h 1546395"/>
                <a:gd name="connsiteX4" fmla="*/ 230675 w 1710474"/>
                <a:gd name="connsiteY4" fmla="*/ 1546395 h 1546395"/>
                <a:gd name="connsiteX5" fmla="*/ 0 w 1710474"/>
                <a:gd name="connsiteY5" fmla="*/ 1546395 h 1546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474" h="1546395">
                  <a:moveTo>
                    <a:pt x="1700926" y="0"/>
                  </a:moveTo>
                  <a:lnTo>
                    <a:pt x="1710474" y="8681"/>
                  </a:lnTo>
                  <a:lnTo>
                    <a:pt x="1710474" y="209717"/>
                  </a:lnTo>
                  <a:lnTo>
                    <a:pt x="1705700" y="205377"/>
                  </a:lnTo>
                  <a:lnTo>
                    <a:pt x="230675" y="1546395"/>
                  </a:lnTo>
                  <a:lnTo>
                    <a:pt x="0" y="1546395"/>
                  </a:lnTo>
                  <a:close/>
                </a:path>
              </a:pathLst>
            </a:custGeom>
            <a:solidFill>
              <a:srgbClr val="4A5B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8" name="组合 37"/>
          <p:cNvGrpSpPr/>
          <p:nvPr/>
        </p:nvGrpSpPr>
        <p:grpSpPr>
          <a:xfrm>
            <a:off x="-37655" y="5312613"/>
            <a:ext cx="4229429" cy="958086"/>
            <a:chOff x="503105" y="5325953"/>
            <a:chExt cx="4229429" cy="992602"/>
          </a:xfrm>
        </p:grpSpPr>
        <p:sp>
          <p:nvSpPr>
            <p:cNvPr id="113" name="任意多边形 112"/>
            <p:cNvSpPr/>
            <p:nvPr/>
          </p:nvSpPr>
          <p:spPr>
            <a:xfrm>
              <a:off x="503105" y="5327810"/>
              <a:ext cx="2118481" cy="990745"/>
            </a:xfrm>
            <a:custGeom>
              <a:avLst/>
              <a:gdLst>
                <a:gd name="connsiteX0" fmla="*/ 2113707 w 2118481"/>
                <a:gd name="connsiteY0" fmla="*/ 0 h 990745"/>
                <a:gd name="connsiteX1" fmla="*/ 2118481 w 2118481"/>
                <a:gd name="connsiteY1" fmla="*/ 2238 h 990745"/>
                <a:gd name="connsiteX2" fmla="*/ 2118481 w 2118481"/>
                <a:gd name="connsiteY2" fmla="*/ 189817 h 990745"/>
                <a:gd name="connsiteX3" fmla="*/ 2104159 w 2118481"/>
                <a:gd name="connsiteY3" fmla="*/ 183104 h 990745"/>
                <a:gd name="connsiteX4" fmla="*/ 381096 w 2118481"/>
                <a:gd name="connsiteY4" fmla="*/ 990745 h 990745"/>
                <a:gd name="connsiteX5" fmla="*/ 0 w 2118481"/>
                <a:gd name="connsiteY5" fmla="*/ 990745 h 99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8481" h="990745">
                  <a:moveTo>
                    <a:pt x="2113707" y="0"/>
                  </a:moveTo>
                  <a:lnTo>
                    <a:pt x="2118481" y="2238"/>
                  </a:lnTo>
                  <a:lnTo>
                    <a:pt x="2118481" y="189817"/>
                  </a:lnTo>
                  <a:lnTo>
                    <a:pt x="2104159" y="183104"/>
                  </a:lnTo>
                  <a:lnTo>
                    <a:pt x="381096" y="990745"/>
                  </a:lnTo>
                  <a:lnTo>
                    <a:pt x="0" y="990745"/>
                  </a:lnTo>
                  <a:close/>
                </a:path>
              </a:pathLst>
            </a:custGeom>
            <a:solidFill>
              <a:srgbClr val="EF9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884201" y="5494585"/>
              <a:ext cx="1737384" cy="807641"/>
            </a:xfrm>
            <a:custGeom>
              <a:avLst/>
              <a:gdLst>
                <a:gd name="connsiteX0" fmla="*/ 1723063 w 1737384"/>
                <a:gd name="connsiteY0" fmla="*/ 0 h 807641"/>
                <a:gd name="connsiteX1" fmla="*/ 1737384 w 1737384"/>
                <a:gd name="connsiteY1" fmla="*/ 6713 h 807641"/>
                <a:gd name="connsiteX2" fmla="*/ 1737384 w 1737384"/>
                <a:gd name="connsiteY2" fmla="*/ 102401 h 807641"/>
                <a:gd name="connsiteX3" fmla="*/ 1718289 w 1737384"/>
                <a:gd name="connsiteY3" fmla="*/ 93450 h 807641"/>
                <a:gd name="connsiteX4" fmla="*/ 194597 w 1737384"/>
                <a:gd name="connsiteY4" fmla="*/ 807641 h 807641"/>
                <a:gd name="connsiteX5" fmla="*/ 0 w 1737384"/>
                <a:gd name="connsiteY5" fmla="*/ 807641 h 8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7384" h="807641">
                  <a:moveTo>
                    <a:pt x="1723063" y="0"/>
                  </a:moveTo>
                  <a:lnTo>
                    <a:pt x="1737384" y="6713"/>
                  </a:lnTo>
                  <a:lnTo>
                    <a:pt x="1737384" y="102401"/>
                  </a:lnTo>
                  <a:lnTo>
                    <a:pt x="1718289" y="93450"/>
                  </a:lnTo>
                  <a:lnTo>
                    <a:pt x="194597" y="807641"/>
                  </a:lnTo>
                  <a:lnTo>
                    <a:pt x="0" y="807641"/>
                  </a:lnTo>
                  <a:close/>
                </a:path>
              </a:pathLst>
            </a:custGeom>
            <a:solidFill>
              <a:srgbClr val="6545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任意多边形 122"/>
            <p:cNvSpPr/>
            <p:nvPr/>
          </p:nvSpPr>
          <p:spPr>
            <a:xfrm flipH="1">
              <a:off x="2614053" y="5325953"/>
              <a:ext cx="2118481" cy="990745"/>
            </a:xfrm>
            <a:custGeom>
              <a:avLst/>
              <a:gdLst>
                <a:gd name="connsiteX0" fmla="*/ 2113707 w 2118481"/>
                <a:gd name="connsiteY0" fmla="*/ 0 h 990745"/>
                <a:gd name="connsiteX1" fmla="*/ 2118481 w 2118481"/>
                <a:gd name="connsiteY1" fmla="*/ 2238 h 990745"/>
                <a:gd name="connsiteX2" fmla="*/ 2118481 w 2118481"/>
                <a:gd name="connsiteY2" fmla="*/ 189817 h 990745"/>
                <a:gd name="connsiteX3" fmla="*/ 2104159 w 2118481"/>
                <a:gd name="connsiteY3" fmla="*/ 183104 h 990745"/>
                <a:gd name="connsiteX4" fmla="*/ 381096 w 2118481"/>
                <a:gd name="connsiteY4" fmla="*/ 990745 h 990745"/>
                <a:gd name="connsiteX5" fmla="*/ 0 w 2118481"/>
                <a:gd name="connsiteY5" fmla="*/ 990745 h 990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8481" h="990745">
                  <a:moveTo>
                    <a:pt x="2113707" y="0"/>
                  </a:moveTo>
                  <a:lnTo>
                    <a:pt x="2118481" y="2238"/>
                  </a:lnTo>
                  <a:lnTo>
                    <a:pt x="2118481" y="189817"/>
                  </a:lnTo>
                  <a:lnTo>
                    <a:pt x="2104159" y="183104"/>
                  </a:lnTo>
                  <a:lnTo>
                    <a:pt x="381096" y="990745"/>
                  </a:lnTo>
                  <a:lnTo>
                    <a:pt x="0" y="990745"/>
                  </a:lnTo>
                  <a:close/>
                </a:path>
              </a:pathLst>
            </a:custGeom>
            <a:solidFill>
              <a:srgbClr val="EFB1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任意多边形 123"/>
            <p:cNvSpPr/>
            <p:nvPr/>
          </p:nvSpPr>
          <p:spPr>
            <a:xfrm flipH="1">
              <a:off x="2614054" y="5509057"/>
              <a:ext cx="1737384" cy="807641"/>
            </a:xfrm>
            <a:custGeom>
              <a:avLst/>
              <a:gdLst>
                <a:gd name="connsiteX0" fmla="*/ 1723063 w 1737384"/>
                <a:gd name="connsiteY0" fmla="*/ 0 h 807641"/>
                <a:gd name="connsiteX1" fmla="*/ 1737384 w 1737384"/>
                <a:gd name="connsiteY1" fmla="*/ 6713 h 807641"/>
                <a:gd name="connsiteX2" fmla="*/ 1737384 w 1737384"/>
                <a:gd name="connsiteY2" fmla="*/ 102401 h 807641"/>
                <a:gd name="connsiteX3" fmla="*/ 1718289 w 1737384"/>
                <a:gd name="connsiteY3" fmla="*/ 93450 h 807641"/>
                <a:gd name="connsiteX4" fmla="*/ 194597 w 1737384"/>
                <a:gd name="connsiteY4" fmla="*/ 807641 h 807641"/>
                <a:gd name="connsiteX5" fmla="*/ 0 w 1737384"/>
                <a:gd name="connsiteY5" fmla="*/ 807641 h 807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7384" h="807641">
                  <a:moveTo>
                    <a:pt x="1723063" y="0"/>
                  </a:moveTo>
                  <a:lnTo>
                    <a:pt x="1737384" y="6713"/>
                  </a:lnTo>
                  <a:lnTo>
                    <a:pt x="1737384" y="102401"/>
                  </a:lnTo>
                  <a:lnTo>
                    <a:pt x="1718289" y="93450"/>
                  </a:lnTo>
                  <a:lnTo>
                    <a:pt x="194597" y="807641"/>
                  </a:lnTo>
                  <a:lnTo>
                    <a:pt x="0" y="807641"/>
                  </a:lnTo>
                  <a:close/>
                </a:path>
              </a:pathLst>
            </a:custGeom>
            <a:solidFill>
              <a:srgbClr val="5949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3250930" y="1865659"/>
            <a:ext cx="697628" cy="707886"/>
            <a:chOff x="3496730" y="1865659"/>
            <a:chExt cx="697628" cy="707886"/>
          </a:xfrm>
        </p:grpSpPr>
        <p:sp>
          <p:nvSpPr>
            <p:cNvPr id="134" name="椭圆 133"/>
            <p:cNvSpPr>
              <a:spLocks noChangeAspect="1"/>
            </p:cNvSpPr>
            <p:nvPr/>
          </p:nvSpPr>
          <p:spPr>
            <a:xfrm>
              <a:off x="3519228" y="1893131"/>
              <a:ext cx="652635" cy="652635"/>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39" name="文本框 138"/>
            <p:cNvSpPr txBox="1"/>
            <p:nvPr/>
          </p:nvSpPr>
          <p:spPr>
            <a:xfrm>
              <a:off x="3496730" y="1865659"/>
              <a:ext cx="697628" cy="707886"/>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zh-CN" altLang="en-US" sz="4000" dirty="0">
                  <a:solidFill>
                    <a:schemeClr val="tx1">
                      <a:lumMod val="75000"/>
                      <a:lumOff val="25000"/>
                    </a:schemeClr>
                  </a:solidFill>
                </a:rPr>
                <a:t>一</a:t>
              </a:r>
            </a:p>
          </p:txBody>
        </p:sp>
      </p:grpSp>
      <p:sp>
        <p:nvSpPr>
          <p:cNvPr id="140" name="矩形 139"/>
          <p:cNvSpPr/>
          <p:nvPr/>
        </p:nvSpPr>
        <p:spPr>
          <a:xfrm>
            <a:off x="4598943" y="1780642"/>
            <a:ext cx="3786614" cy="707886"/>
          </a:xfrm>
          <a:prstGeom prst="rect">
            <a:avLst/>
          </a:prstGeom>
        </p:spPr>
        <p:txBody>
          <a:bodyPr wrap="none">
            <a:spAutoFit/>
          </a:bodyPr>
          <a:lstStyle/>
          <a:p>
            <a:r>
              <a:rPr lang="zh-CN" altLang="en-US" sz="4000" b="1" dirty="0">
                <a:solidFill>
                  <a:schemeClr val="bg1"/>
                </a:solidFill>
                <a:latin typeface="幼圆" panose="02010509060101010101" pitchFamily="49" charset="-122"/>
                <a:ea typeface="幼圆" panose="02010509060101010101" pitchFamily="49" charset="-122"/>
              </a:rPr>
              <a:t>推理意识的内涵</a:t>
            </a:r>
            <a:endParaRPr lang="en-US" altLang="zh-CN" sz="4000" b="1" dirty="0">
              <a:solidFill>
                <a:schemeClr val="bg1"/>
              </a:solidFill>
              <a:latin typeface="幼圆" panose="02010509060101010101" pitchFamily="49" charset="-122"/>
              <a:ea typeface="幼圆" panose="02010509060101010101" pitchFamily="49" charset="-122"/>
            </a:endParaRPr>
          </a:p>
        </p:txBody>
      </p:sp>
      <p:sp>
        <p:nvSpPr>
          <p:cNvPr id="141" name="矩形 140"/>
          <p:cNvSpPr/>
          <p:nvPr/>
        </p:nvSpPr>
        <p:spPr>
          <a:xfrm>
            <a:off x="5335447" y="2966636"/>
            <a:ext cx="3786614" cy="707886"/>
          </a:xfrm>
          <a:prstGeom prst="rect">
            <a:avLst/>
          </a:prstGeom>
        </p:spPr>
        <p:txBody>
          <a:bodyPr wrap="none">
            <a:spAutoFit/>
          </a:bodyPr>
          <a:lstStyle/>
          <a:p>
            <a:r>
              <a:rPr lang="zh-CN" altLang="en-US" sz="4000" b="1" dirty="0">
                <a:solidFill>
                  <a:schemeClr val="bg1"/>
                </a:solidFill>
                <a:latin typeface="幼圆" panose="02010509060101010101" pitchFamily="49" charset="-122"/>
                <a:ea typeface="幼圆" panose="02010509060101010101" pitchFamily="49" charset="-122"/>
              </a:rPr>
              <a:t>推理意识的表现</a:t>
            </a:r>
            <a:endParaRPr lang="en-US" altLang="zh-CN" sz="4000" b="1" dirty="0">
              <a:solidFill>
                <a:schemeClr val="bg1"/>
              </a:solidFill>
              <a:latin typeface="幼圆" panose="02010509060101010101" pitchFamily="49" charset="-122"/>
              <a:ea typeface="幼圆" panose="02010509060101010101" pitchFamily="49" charset="-122"/>
            </a:endParaRPr>
          </a:p>
        </p:txBody>
      </p:sp>
      <p:sp>
        <p:nvSpPr>
          <p:cNvPr id="142" name="矩形 141"/>
          <p:cNvSpPr/>
          <p:nvPr/>
        </p:nvSpPr>
        <p:spPr>
          <a:xfrm>
            <a:off x="5624636" y="4217726"/>
            <a:ext cx="5330305" cy="707886"/>
          </a:xfrm>
          <a:prstGeom prst="rect">
            <a:avLst/>
          </a:prstGeom>
        </p:spPr>
        <p:txBody>
          <a:bodyPr wrap="none">
            <a:spAutoFit/>
          </a:bodyPr>
          <a:lstStyle/>
          <a:p>
            <a:r>
              <a:rPr lang="zh-CN" altLang="en-US" sz="4000" b="1" dirty="0">
                <a:solidFill>
                  <a:schemeClr val="bg1"/>
                </a:solidFill>
                <a:latin typeface="幼圆" panose="02010509060101010101" pitchFamily="49" charset="-122"/>
                <a:ea typeface="幼圆" panose="02010509060101010101" pitchFamily="49" charset="-122"/>
              </a:rPr>
              <a:t>小学生推理意识的特点</a:t>
            </a:r>
            <a:endParaRPr lang="en-US" altLang="zh-CN" sz="4000" b="1" dirty="0">
              <a:solidFill>
                <a:schemeClr val="bg1"/>
              </a:solidFill>
              <a:latin typeface="幼圆" panose="02010509060101010101" pitchFamily="49" charset="-122"/>
              <a:ea typeface="幼圆" panose="02010509060101010101" pitchFamily="49" charset="-122"/>
            </a:endParaRPr>
          </a:p>
        </p:txBody>
      </p:sp>
      <p:sp>
        <p:nvSpPr>
          <p:cNvPr id="143" name="矩形 142"/>
          <p:cNvSpPr/>
          <p:nvPr/>
        </p:nvSpPr>
        <p:spPr>
          <a:xfrm>
            <a:off x="6168291" y="5436817"/>
            <a:ext cx="6080973" cy="707886"/>
          </a:xfrm>
          <a:prstGeom prst="rect">
            <a:avLst/>
          </a:prstGeom>
        </p:spPr>
        <p:txBody>
          <a:bodyPr wrap="square">
            <a:spAutoFit/>
          </a:bodyPr>
          <a:lstStyle/>
          <a:p>
            <a:r>
              <a:rPr lang="zh-CN" altLang="en-US" sz="4000" b="1" dirty="0">
                <a:solidFill>
                  <a:schemeClr val="bg1"/>
                </a:solidFill>
                <a:latin typeface="幼圆" panose="02010509060101010101" pitchFamily="49" charset="-122"/>
                <a:ea typeface="幼圆" panose="02010509060101010101" pitchFamily="49" charset="-122"/>
              </a:rPr>
              <a:t>如何培养学生推理意识</a:t>
            </a:r>
            <a:endParaRPr lang="en-US" altLang="zh-CN" sz="4000" b="1" dirty="0">
              <a:solidFill>
                <a:schemeClr val="bg1"/>
              </a:solidFill>
              <a:latin typeface="幼圆" panose="02010509060101010101" pitchFamily="49" charset="-122"/>
              <a:ea typeface="幼圆" panose="02010509060101010101" pitchFamily="49" charset="-122"/>
            </a:endParaRPr>
          </a:p>
        </p:txBody>
      </p:sp>
      <p:grpSp>
        <p:nvGrpSpPr>
          <p:cNvPr id="153" name="组合 152"/>
          <p:cNvGrpSpPr/>
          <p:nvPr/>
        </p:nvGrpSpPr>
        <p:grpSpPr>
          <a:xfrm>
            <a:off x="3736036" y="3067325"/>
            <a:ext cx="697628" cy="707886"/>
            <a:chOff x="3981836" y="3067325"/>
            <a:chExt cx="697628" cy="707886"/>
          </a:xfrm>
        </p:grpSpPr>
        <p:sp>
          <p:nvSpPr>
            <p:cNvPr id="136" name="椭圆 135"/>
            <p:cNvSpPr>
              <a:spLocks noChangeAspect="1"/>
            </p:cNvSpPr>
            <p:nvPr/>
          </p:nvSpPr>
          <p:spPr>
            <a:xfrm>
              <a:off x="3998209" y="3087148"/>
              <a:ext cx="652635" cy="652635"/>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44" name="文本框 143"/>
            <p:cNvSpPr txBox="1"/>
            <p:nvPr/>
          </p:nvSpPr>
          <p:spPr>
            <a:xfrm>
              <a:off x="3981836" y="3067325"/>
              <a:ext cx="697628" cy="707886"/>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zh-CN" altLang="en-US" sz="4000" dirty="0">
                  <a:solidFill>
                    <a:schemeClr val="tx1">
                      <a:lumMod val="75000"/>
                      <a:lumOff val="25000"/>
                    </a:schemeClr>
                  </a:solidFill>
                </a:rPr>
                <a:t>二</a:t>
              </a:r>
            </a:p>
          </p:txBody>
        </p:sp>
      </p:grpSp>
      <p:grpSp>
        <p:nvGrpSpPr>
          <p:cNvPr id="154" name="组合 153"/>
          <p:cNvGrpSpPr/>
          <p:nvPr/>
        </p:nvGrpSpPr>
        <p:grpSpPr>
          <a:xfrm>
            <a:off x="4332924" y="4305089"/>
            <a:ext cx="697627" cy="707886"/>
            <a:chOff x="4578724" y="4305089"/>
            <a:chExt cx="697627" cy="707886"/>
          </a:xfrm>
        </p:grpSpPr>
        <p:sp>
          <p:nvSpPr>
            <p:cNvPr id="137" name="椭圆 136"/>
            <p:cNvSpPr>
              <a:spLocks noChangeAspect="1"/>
            </p:cNvSpPr>
            <p:nvPr/>
          </p:nvSpPr>
          <p:spPr>
            <a:xfrm>
              <a:off x="4586272" y="4333683"/>
              <a:ext cx="652635" cy="652635"/>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47" name="文本框 146"/>
            <p:cNvSpPr txBox="1"/>
            <p:nvPr/>
          </p:nvSpPr>
          <p:spPr>
            <a:xfrm>
              <a:off x="4578724" y="4305089"/>
              <a:ext cx="697627" cy="707886"/>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zh-CN" altLang="en-US" sz="4000" dirty="0">
                  <a:solidFill>
                    <a:schemeClr val="tx1">
                      <a:lumMod val="75000"/>
                      <a:lumOff val="25000"/>
                    </a:schemeClr>
                  </a:solidFill>
                </a:rPr>
                <a:t>三</a:t>
              </a:r>
            </a:p>
          </p:txBody>
        </p:sp>
      </p:grpSp>
      <p:grpSp>
        <p:nvGrpSpPr>
          <p:cNvPr id="155" name="组合 154"/>
          <p:cNvGrpSpPr/>
          <p:nvPr/>
        </p:nvGrpSpPr>
        <p:grpSpPr>
          <a:xfrm>
            <a:off x="4978092" y="5551510"/>
            <a:ext cx="706169" cy="707886"/>
            <a:chOff x="5223892" y="5551510"/>
            <a:chExt cx="706169" cy="707886"/>
          </a:xfrm>
        </p:grpSpPr>
        <p:sp>
          <p:nvSpPr>
            <p:cNvPr id="138" name="椭圆 137"/>
            <p:cNvSpPr>
              <a:spLocks noChangeAspect="1"/>
            </p:cNvSpPr>
            <p:nvPr/>
          </p:nvSpPr>
          <p:spPr>
            <a:xfrm>
              <a:off x="5223892" y="5562590"/>
              <a:ext cx="652635" cy="652635"/>
            </a:xfrm>
            <a:prstGeom prst="ellipse">
              <a:avLst/>
            </a:prstGeom>
            <a:gradFill flip="none" rotWithShape="1">
              <a:gsLst>
                <a:gs pos="0">
                  <a:schemeClr val="bg1">
                    <a:lumMod val="95000"/>
                    <a:lumOff val="5000"/>
                  </a:schemeClr>
                </a:gs>
                <a:gs pos="0">
                  <a:schemeClr val="bg1">
                    <a:lumMod val="75000"/>
                  </a:schemeClr>
                </a:gs>
                <a:gs pos="70000">
                  <a:srgbClr val="FAFAFA"/>
                </a:gs>
              </a:gsLst>
              <a:lin ang="8100000" scaled="1"/>
              <a:tileRect/>
            </a:gradFill>
            <a:ln w="19050">
              <a:solidFill>
                <a:schemeClr val="bg1"/>
              </a:solidFill>
            </a:ln>
            <a:effectLst>
              <a:outerShdw blurRad="254000" dist="190500" dir="8100000" algn="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5"/>
            </a:p>
          </p:txBody>
        </p:sp>
        <p:sp>
          <p:nvSpPr>
            <p:cNvPr id="148" name="文本框 147"/>
            <p:cNvSpPr txBox="1"/>
            <p:nvPr/>
          </p:nvSpPr>
          <p:spPr>
            <a:xfrm>
              <a:off x="5232433" y="5551510"/>
              <a:ext cx="697628" cy="707886"/>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zh-CN" altLang="en-US" sz="4000" dirty="0">
                  <a:solidFill>
                    <a:schemeClr val="tx1">
                      <a:lumMod val="75000"/>
                      <a:lumOff val="25000"/>
                    </a:schemeClr>
                  </a:solidFill>
                </a:rPr>
                <a:t>四</a:t>
              </a:r>
            </a:p>
          </p:txBody>
        </p:sp>
      </p:grpSp>
      <p:grpSp>
        <p:nvGrpSpPr>
          <p:cNvPr id="37" name="组合 36"/>
          <p:cNvGrpSpPr/>
          <p:nvPr/>
        </p:nvGrpSpPr>
        <p:grpSpPr>
          <a:xfrm flipH="1">
            <a:off x="11189" y="-1"/>
            <a:ext cx="469934" cy="1184631"/>
            <a:chOff x="11722066" y="1592297"/>
            <a:chExt cx="469934" cy="1431122"/>
          </a:xfrm>
        </p:grpSpPr>
        <p:sp>
          <p:nvSpPr>
            <p:cNvPr id="149" name="矩形 148"/>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矩形 149"/>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51" name="文本框 150"/>
          <p:cNvSpPr txBox="1"/>
          <p:nvPr/>
        </p:nvSpPr>
        <p:spPr>
          <a:xfrm>
            <a:off x="3398749" y="694069"/>
            <a:ext cx="2295821" cy="523220"/>
          </a:xfrm>
          <a:prstGeom prst="rect">
            <a:avLst/>
          </a:prstGeom>
          <a:noFill/>
        </p:spPr>
        <p:txBody>
          <a:bodyPr wrap="none" rtlCol="0">
            <a:spAutoFit/>
          </a:bodyPr>
          <a:lstStyle/>
          <a:p>
            <a:r>
              <a:rPr lang="en-US" altLang="zh-CN" sz="2800" b="1" dirty="0">
                <a:solidFill>
                  <a:schemeClr val="tx1">
                    <a:lumMod val="85000"/>
                    <a:lumOff val="15000"/>
                  </a:schemeClr>
                </a:solidFill>
                <a:latin typeface="Kalinga" panose="020B0502040204020203" pitchFamily="34" charset="0"/>
                <a:ea typeface="方正姚体" panose="02010601030101010101" pitchFamily="2" charset="-122"/>
                <a:cs typeface="Kalinga" panose="020B0502040204020203" pitchFamily="34" charset="0"/>
              </a:rPr>
              <a:t>CONCENTS</a:t>
            </a:r>
            <a:endParaRPr lang="zh-CN" altLang="en-US" sz="2800" b="1" dirty="0">
              <a:solidFill>
                <a:schemeClr val="tx1">
                  <a:lumMod val="85000"/>
                  <a:lumOff val="15000"/>
                </a:schemeClr>
              </a:solidFill>
              <a:latin typeface="Kalinga" panose="020B0502040204020203" pitchFamily="34" charset="0"/>
              <a:ea typeface="方正姚体" panose="02010601030101010101" pitchFamily="2" charset="-122"/>
              <a:cs typeface="Kalinga" panose="020B0502040204020203" pitchFamily="34" charset="0"/>
            </a:endParaRPr>
          </a:p>
        </p:txBody>
      </p:sp>
      <p:sp>
        <p:nvSpPr>
          <p:cNvPr id="152" name="文本框 20"/>
          <p:cNvSpPr>
            <a:spLocks noChangeArrowheads="1"/>
          </p:cNvSpPr>
          <p:nvPr/>
        </p:nvSpPr>
        <p:spPr bwMode="auto">
          <a:xfrm>
            <a:off x="699172" y="133"/>
            <a:ext cx="2736647"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6600" b="1" dirty="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rPr>
              <a:t>目  录</a:t>
            </a:r>
            <a:endParaRPr lang="en-US" altLang="en-US" sz="6600" b="1" dirty="0">
              <a:solidFill>
                <a:schemeClr val="tx1">
                  <a:lumMod val="85000"/>
                  <a:lumOff val="15000"/>
                </a:schemeClr>
              </a:solidFill>
              <a:latin typeface="幼圆" panose="02010509060101010101" pitchFamily="49" charset="-122"/>
              <a:ea typeface="幼圆" panose="02010509060101010101" pitchFamily="49" charset="-122"/>
              <a:sym typeface="微软雅黑" panose="020B0503020204020204" pitchFamily="34" charset="-122"/>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airplane"/>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0-#ppt_w/2"/>
                                          </p:val>
                                        </p:tav>
                                        <p:tav tm="100000">
                                          <p:val>
                                            <p:strVal val="#ppt_x"/>
                                          </p:val>
                                        </p:tav>
                                      </p:tavLst>
                                    </p:anim>
                                    <p:anim calcmode="lin" valueType="num">
                                      <p:cBhvr additive="base">
                                        <p:cTn id="8" dur="500" fill="hold"/>
                                        <p:tgtEl>
                                          <p:spTgt spid="3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8" presetClass="entr" presetSubtype="0" accel="50000" fill="hold" grpId="0" nodeType="afterEffect">
                                  <p:stCondLst>
                                    <p:cond delay="0"/>
                                  </p:stCondLst>
                                  <p:iterate type="lt">
                                    <p:tmPct val="50000"/>
                                  </p:iterate>
                                  <p:childTnLst>
                                    <p:set>
                                      <p:cBhvr>
                                        <p:cTn id="11" dur="1" fill="hold">
                                          <p:stCondLst>
                                            <p:cond delay="0"/>
                                          </p:stCondLst>
                                        </p:cTn>
                                        <p:tgtEl>
                                          <p:spTgt spid="152"/>
                                        </p:tgtEl>
                                        <p:attrNameLst>
                                          <p:attrName>style.visibility</p:attrName>
                                        </p:attrNameLst>
                                      </p:cBhvr>
                                      <p:to>
                                        <p:strVal val="visible"/>
                                      </p:to>
                                    </p:set>
                                    <p:set>
                                      <p:cBhvr>
                                        <p:cTn id="12" dur="455" fill="hold">
                                          <p:stCondLst>
                                            <p:cond delay="0"/>
                                          </p:stCondLst>
                                        </p:cTn>
                                        <p:tgtEl>
                                          <p:spTgt spid="152"/>
                                        </p:tgtEl>
                                        <p:attrNameLst>
                                          <p:attrName>style.rotation</p:attrName>
                                        </p:attrNameLst>
                                      </p:cBhvr>
                                      <p:to>
                                        <p:strVal val="-45.0"/>
                                      </p:to>
                                    </p:set>
                                    <p:anim calcmode="lin" valueType="num">
                                      <p:cBhvr>
                                        <p:cTn id="13" dur="455" fill="hold">
                                          <p:stCondLst>
                                            <p:cond delay="455"/>
                                          </p:stCondLst>
                                        </p:cTn>
                                        <p:tgtEl>
                                          <p:spTgt spid="152"/>
                                        </p:tgtEl>
                                        <p:attrNameLst>
                                          <p:attrName>style.rotation</p:attrName>
                                        </p:attrNameLst>
                                      </p:cBhvr>
                                      <p:tavLst>
                                        <p:tav tm="0">
                                          <p:val>
                                            <p:fltVal val="-45"/>
                                          </p:val>
                                        </p:tav>
                                        <p:tav tm="69900">
                                          <p:val>
                                            <p:fltVal val="45"/>
                                          </p:val>
                                        </p:tav>
                                        <p:tav tm="100000">
                                          <p:val>
                                            <p:fltVal val="0"/>
                                          </p:val>
                                        </p:tav>
                                      </p:tavLst>
                                    </p:anim>
                                    <p:anim calcmode="lin" valueType="num">
                                      <p:cBhvr>
                                        <p:cTn id="14" dur="455" fill="hold">
                                          <p:stCondLst>
                                            <p:cond delay="0"/>
                                          </p:stCondLst>
                                        </p:cTn>
                                        <p:tgtEl>
                                          <p:spTgt spid="152"/>
                                        </p:tgtEl>
                                        <p:attrNameLst>
                                          <p:attrName>ppt_y</p:attrName>
                                        </p:attrNameLst>
                                      </p:cBhvr>
                                      <p:tavLst>
                                        <p:tav tm="0">
                                          <p:val>
                                            <p:strVal val="#ppt_y-1"/>
                                          </p:val>
                                        </p:tav>
                                        <p:tav tm="100000">
                                          <p:val>
                                            <p:strVal val="#ppt_y-(0.354*#ppt_w-0.172*#ppt_h)"/>
                                          </p:val>
                                        </p:tav>
                                      </p:tavLst>
                                    </p:anim>
                                    <p:anim calcmode="lin" valueType="num">
                                      <p:cBhvr>
                                        <p:cTn id="15" dur="156" decel="50000" autoRev="1" fill="hold">
                                          <p:stCondLst>
                                            <p:cond delay="455"/>
                                          </p:stCondLst>
                                        </p:cTn>
                                        <p:tgtEl>
                                          <p:spTgt spid="152"/>
                                        </p:tgtEl>
                                        <p:attrNameLst>
                                          <p:attrName>ppt_y</p:attrName>
                                        </p:attrNameLst>
                                      </p:cBhvr>
                                      <p:tavLst>
                                        <p:tav tm="0">
                                          <p:val>
                                            <p:strVal val="#ppt_y-(0.354*#ppt_w-0.172*#ppt_h)"/>
                                          </p:val>
                                        </p:tav>
                                        <p:tav tm="100000">
                                          <p:val>
                                            <p:strVal val="#ppt_y-(0.354*#ppt_w-0.172*#ppt_h)-#ppt_h/2"/>
                                          </p:val>
                                        </p:tav>
                                      </p:tavLst>
                                    </p:anim>
                                    <p:anim calcmode="lin" valueType="num">
                                      <p:cBhvr>
                                        <p:cTn id="16" dur="136" fill="hold">
                                          <p:stCondLst>
                                            <p:cond delay="864"/>
                                          </p:stCondLst>
                                        </p:cTn>
                                        <p:tgtEl>
                                          <p:spTgt spid="152"/>
                                        </p:tgtEl>
                                        <p:attrNameLst>
                                          <p:attrName>ppt_y</p:attrName>
                                        </p:attrNameLst>
                                      </p:cBhvr>
                                      <p:tavLst>
                                        <p:tav tm="0">
                                          <p:val>
                                            <p:strVal val="#ppt_y-(0.354*#ppt_w-0.172*#ppt_h)"/>
                                          </p:val>
                                        </p:tav>
                                        <p:tav tm="100000">
                                          <p:val>
                                            <p:strVal val="#ppt_y"/>
                                          </p:val>
                                        </p:tav>
                                      </p:tavLst>
                                    </p:anim>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151"/>
                                        </p:tgtEl>
                                        <p:attrNameLst>
                                          <p:attrName>style.visibility</p:attrName>
                                        </p:attrNameLst>
                                      </p:cBhvr>
                                      <p:to>
                                        <p:strVal val="visible"/>
                                      </p:to>
                                    </p:set>
                                    <p:animEffect transition="in" filter="wipe(left)">
                                      <p:cBhvr>
                                        <p:cTn id="20" dur="500"/>
                                        <p:tgtEl>
                                          <p:spTgt spid="151"/>
                                        </p:tgtEl>
                                      </p:cBhvr>
                                    </p:animEffect>
                                  </p:childTnLst>
                                </p:cTn>
                              </p:par>
                            </p:childTnLst>
                          </p:cTn>
                        </p:par>
                        <p:par>
                          <p:cTn id="21" fill="hold">
                            <p:stCondLst>
                              <p:cond delay="3000"/>
                            </p:stCondLst>
                            <p:childTnLst>
                              <p:par>
                                <p:cTn id="22" presetID="2" presetClass="entr" presetSubtype="4" decel="2530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 calcmode="lin" valueType="num">
                                      <p:cBhvr additive="base">
                                        <p:cTn id="24" dur="1000" fill="hold"/>
                                        <p:tgtEl>
                                          <p:spTgt spid="44"/>
                                        </p:tgtEl>
                                        <p:attrNameLst>
                                          <p:attrName>ppt_x</p:attrName>
                                        </p:attrNameLst>
                                      </p:cBhvr>
                                      <p:tavLst>
                                        <p:tav tm="0">
                                          <p:val>
                                            <p:strVal val="#ppt_x"/>
                                          </p:val>
                                        </p:tav>
                                        <p:tav tm="100000">
                                          <p:val>
                                            <p:strVal val="#ppt_x"/>
                                          </p:val>
                                        </p:tav>
                                      </p:tavLst>
                                    </p:anim>
                                    <p:anim calcmode="lin" valueType="num">
                                      <p:cBhvr additive="base">
                                        <p:cTn id="25" dur="1000" fill="hold"/>
                                        <p:tgtEl>
                                          <p:spTgt spid="44"/>
                                        </p:tgtEl>
                                        <p:attrNameLst>
                                          <p:attrName>ppt_y</p:attrName>
                                        </p:attrNameLst>
                                      </p:cBhvr>
                                      <p:tavLst>
                                        <p:tav tm="0">
                                          <p:val>
                                            <p:strVal val="1+#ppt_h/2"/>
                                          </p:val>
                                        </p:tav>
                                        <p:tav tm="100000">
                                          <p:val>
                                            <p:strVal val="#ppt_y"/>
                                          </p:val>
                                        </p:tav>
                                      </p:tavLst>
                                    </p:anim>
                                  </p:childTnLst>
                                </p:cTn>
                              </p:par>
                              <p:par>
                                <p:cTn id="26" presetID="2" presetClass="entr" presetSubtype="4" decel="25300" fill="hold" nodeType="withEffect">
                                  <p:stCondLst>
                                    <p:cond delay="250"/>
                                  </p:stCondLst>
                                  <p:childTnLst>
                                    <p:set>
                                      <p:cBhvr>
                                        <p:cTn id="27" dur="1" fill="hold">
                                          <p:stCondLst>
                                            <p:cond delay="0"/>
                                          </p:stCondLst>
                                        </p:cTn>
                                        <p:tgtEl>
                                          <p:spTgt spid="45"/>
                                        </p:tgtEl>
                                        <p:attrNameLst>
                                          <p:attrName>style.visibility</p:attrName>
                                        </p:attrNameLst>
                                      </p:cBhvr>
                                      <p:to>
                                        <p:strVal val="visible"/>
                                      </p:to>
                                    </p:set>
                                    <p:anim calcmode="lin" valueType="num">
                                      <p:cBhvr additive="base">
                                        <p:cTn id="28" dur="1000" fill="hold"/>
                                        <p:tgtEl>
                                          <p:spTgt spid="45"/>
                                        </p:tgtEl>
                                        <p:attrNameLst>
                                          <p:attrName>ppt_x</p:attrName>
                                        </p:attrNameLst>
                                      </p:cBhvr>
                                      <p:tavLst>
                                        <p:tav tm="0">
                                          <p:val>
                                            <p:strVal val="#ppt_x"/>
                                          </p:val>
                                        </p:tav>
                                        <p:tav tm="100000">
                                          <p:val>
                                            <p:strVal val="#ppt_x"/>
                                          </p:val>
                                        </p:tav>
                                      </p:tavLst>
                                    </p:anim>
                                    <p:anim calcmode="lin" valueType="num">
                                      <p:cBhvr additive="base">
                                        <p:cTn id="29" dur="1000" fill="hold"/>
                                        <p:tgtEl>
                                          <p:spTgt spid="45"/>
                                        </p:tgtEl>
                                        <p:attrNameLst>
                                          <p:attrName>ppt_y</p:attrName>
                                        </p:attrNameLst>
                                      </p:cBhvr>
                                      <p:tavLst>
                                        <p:tav tm="0">
                                          <p:val>
                                            <p:strVal val="1+#ppt_h/2"/>
                                          </p:val>
                                        </p:tav>
                                        <p:tav tm="100000">
                                          <p:val>
                                            <p:strVal val="#ppt_y"/>
                                          </p:val>
                                        </p:tav>
                                      </p:tavLst>
                                    </p:anim>
                                  </p:childTnLst>
                                </p:cTn>
                              </p:par>
                              <p:par>
                                <p:cTn id="30" presetID="2" presetClass="entr" presetSubtype="4" decel="25300" fill="hold" nodeType="withEffect">
                                  <p:stCondLst>
                                    <p:cond delay="50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1000" fill="hold"/>
                                        <p:tgtEl>
                                          <p:spTgt spid="46"/>
                                        </p:tgtEl>
                                        <p:attrNameLst>
                                          <p:attrName>ppt_x</p:attrName>
                                        </p:attrNameLst>
                                      </p:cBhvr>
                                      <p:tavLst>
                                        <p:tav tm="0">
                                          <p:val>
                                            <p:strVal val="#ppt_x"/>
                                          </p:val>
                                        </p:tav>
                                        <p:tav tm="100000">
                                          <p:val>
                                            <p:strVal val="#ppt_x"/>
                                          </p:val>
                                        </p:tav>
                                      </p:tavLst>
                                    </p:anim>
                                    <p:anim calcmode="lin" valueType="num">
                                      <p:cBhvr additive="base">
                                        <p:cTn id="33" dur="1000" fill="hold"/>
                                        <p:tgtEl>
                                          <p:spTgt spid="46"/>
                                        </p:tgtEl>
                                        <p:attrNameLst>
                                          <p:attrName>ppt_y</p:attrName>
                                        </p:attrNameLst>
                                      </p:cBhvr>
                                      <p:tavLst>
                                        <p:tav tm="0">
                                          <p:val>
                                            <p:strVal val="1+#ppt_h/2"/>
                                          </p:val>
                                        </p:tav>
                                        <p:tav tm="100000">
                                          <p:val>
                                            <p:strVal val="#ppt_y"/>
                                          </p:val>
                                        </p:tav>
                                      </p:tavLst>
                                    </p:anim>
                                  </p:childTnLst>
                                </p:cTn>
                              </p:par>
                              <p:par>
                                <p:cTn id="34" presetID="2" presetClass="entr" presetSubtype="4" decel="25300" fill="hold" nodeType="withEffect">
                                  <p:stCondLst>
                                    <p:cond delay="750"/>
                                  </p:stCondLst>
                                  <p:childTnLst>
                                    <p:set>
                                      <p:cBhvr>
                                        <p:cTn id="35" dur="1" fill="hold">
                                          <p:stCondLst>
                                            <p:cond delay="0"/>
                                          </p:stCondLst>
                                        </p:cTn>
                                        <p:tgtEl>
                                          <p:spTgt spid="38"/>
                                        </p:tgtEl>
                                        <p:attrNameLst>
                                          <p:attrName>style.visibility</p:attrName>
                                        </p:attrNameLst>
                                      </p:cBhvr>
                                      <p:to>
                                        <p:strVal val="visible"/>
                                      </p:to>
                                    </p:set>
                                    <p:anim calcmode="lin" valueType="num">
                                      <p:cBhvr additive="base">
                                        <p:cTn id="36" dur="1000" fill="hold"/>
                                        <p:tgtEl>
                                          <p:spTgt spid="38"/>
                                        </p:tgtEl>
                                        <p:attrNameLst>
                                          <p:attrName>ppt_x</p:attrName>
                                        </p:attrNameLst>
                                      </p:cBhvr>
                                      <p:tavLst>
                                        <p:tav tm="0">
                                          <p:val>
                                            <p:strVal val="#ppt_x"/>
                                          </p:val>
                                        </p:tav>
                                        <p:tav tm="100000">
                                          <p:val>
                                            <p:strVal val="#ppt_x"/>
                                          </p:val>
                                        </p:tav>
                                      </p:tavLst>
                                    </p:anim>
                                    <p:anim calcmode="lin" valueType="num">
                                      <p:cBhvr additive="base">
                                        <p:cTn id="37" dur="1000" fill="hold"/>
                                        <p:tgtEl>
                                          <p:spTgt spid="38"/>
                                        </p:tgtEl>
                                        <p:attrNameLst>
                                          <p:attrName>ppt_y</p:attrName>
                                        </p:attrNameLst>
                                      </p:cBhvr>
                                      <p:tavLst>
                                        <p:tav tm="0">
                                          <p:val>
                                            <p:strVal val="1+#ppt_h/2"/>
                                          </p:val>
                                        </p:tav>
                                        <p:tav tm="100000">
                                          <p:val>
                                            <p:strVal val="#ppt_y"/>
                                          </p:val>
                                        </p:tav>
                                      </p:tavLst>
                                    </p:anim>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126"/>
                                        </p:tgtEl>
                                        <p:attrNameLst>
                                          <p:attrName>style.visibility</p:attrName>
                                        </p:attrNameLst>
                                      </p:cBhvr>
                                      <p:to>
                                        <p:strVal val="visible"/>
                                      </p:to>
                                    </p:set>
                                    <p:animEffect transition="in" filter="wipe(left)">
                                      <p:cBhvr>
                                        <p:cTn id="41" dur="500"/>
                                        <p:tgtEl>
                                          <p:spTgt spid="126"/>
                                        </p:tgtEl>
                                      </p:cBhvr>
                                    </p:animEffect>
                                  </p:childTnLst>
                                </p:cTn>
                              </p:par>
                              <p:par>
                                <p:cTn id="42" presetID="22" presetClass="entr" presetSubtype="8" fill="hold" grpId="0" nodeType="withEffect">
                                  <p:stCondLst>
                                    <p:cond delay="250"/>
                                  </p:stCondLst>
                                  <p:childTnLst>
                                    <p:set>
                                      <p:cBhvr>
                                        <p:cTn id="43" dur="1" fill="hold">
                                          <p:stCondLst>
                                            <p:cond delay="0"/>
                                          </p:stCondLst>
                                        </p:cTn>
                                        <p:tgtEl>
                                          <p:spTgt spid="127"/>
                                        </p:tgtEl>
                                        <p:attrNameLst>
                                          <p:attrName>style.visibility</p:attrName>
                                        </p:attrNameLst>
                                      </p:cBhvr>
                                      <p:to>
                                        <p:strVal val="visible"/>
                                      </p:to>
                                    </p:set>
                                    <p:animEffect transition="in" filter="wipe(left)">
                                      <p:cBhvr>
                                        <p:cTn id="44" dur="500"/>
                                        <p:tgtEl>
                                          <p:spTgt spid="127"/>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128"/>
                                        </p:tgtEl>
                                        <p:attrNameLst>
                                          <p:attrName>style.visibility</p:attrName>
                                        </p:attrNameLst>
                                      </p:cBhvr>
                                      <p:to>
                                        <p:strVal val="visible"/>
                                      </p:to>
                                    </p:set>
                                    <p:animEffect transition="in" filter="wipe(left)">
                                      <p:cBhvr>
                                        <p:cTn id="47" dur="500"/>
                                        <p:tgtEl>
                                          <p:spTgt spid="128"/>
                                        </p:tgtEl>
                                      </p:cBhvr>
                                    </p:animEffect>
                                  </p:childTnLst>
                                </p:cTn>
                              </p:par>
                              <p:par>
                                <p:cTn id="48" presetID="22" presetClass="entr" presetSubtype="8" fill="hold" grpId="0" nodeType="withEffect">
                                  <p:stCondLst>
                                    <p:cond delay="750"/>
                                  </p:stCondLst>
                                  <p:childTnLst>
                                    <p:set>
                                      <p:cBhvr>
                                        <p:cTn id="49" dur="1" fill="hold">
                                          <p:stCondLst>
                                            <p:cond delay="0"/>
                                          </p:stCondLst>
                                        </p:cTn>
                                        <p:tgtEl>
                                          <p:spTgt spid="129"/>
                                        </p:tgtEl>
                                        <p:attrNameLst>
                                          <p:attrName>style.visibility</p:attrName>
                                        </p:attrNameLst>
                                      </p:cBhvr>
                                      <p:to>
                                        <p:strVal val="visible"/>
                                      </p:to>
                                    </p:set>
                                    <p:animEffect transition="in" filter="wipe(left)">
                                      <p:cBhvr>
                                        <p:cTn id="50" dur="500"/>
                                        <p:tgtEl>
                                          <p:spTgt spid="129"/>
                                        </p:tgtEl>
                                      </p:cBhvr>
                                    </p:animEffect>
                                  </p:childTnLst>
                                </p:cTn>
                              </p:par>
                            </p:childTnLst>
                          </p:cTn>
                        </p:par>
                        <p:par>
                          <p:cTn id="51" fill="hold">
                            <p:stCondLst>
                              <p:cond delay="4500"/>
                            </p:stCondLst>
                            <p:childTnLst>
                              <p:par>
                                <p:cTn id="52" presetID="53" presetClass="entr" presetSubtype="16" fill="hold" nodeType="after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500" fill="hold"/>
                                        <p:tgtEl>
                                          <p:spTgt spid="48"/>
                                        </p:tgtEl>
                                        <p:attrNameLst>
                                          <p:attrName>ppt_w</p:attrName>
                                        </p:attrNameLst>
                                      </p:cBhvr>
                                      <p:tavLst>
                                        <p:tav tm="0">
                                          <p:val>
                                            <p:fltVal val="0"/>
                                          </p:val>
                                        </p:tav>
                                        <p:tav tm="100000">
                                          <p:val>
                                            <p:strVal val="#ppt_w"/>
                                          </p:val>
                                        </p:tav>
                                      </p:tavLst>
                                    </p:anim>
                                    <p:anim calcmode="lin" valueType="num">
                                      <p:cBhvr>
                                        <p:cTn id="55" dur="500" fill="hold"/>
                                        <p:tgtEl>
                                          <p:spTgt spid="48"/>
                                        </p:tgtEl>
                                        <p:attrNameLst>
                                          <p:attrName>ppt_h</p:attrName>
                                        </p:attrNameLst>
                                      </p:cBhvr>
                                      <p:tavLst>
                                        <p:tav tm="0">
                                          <p:val>
                                            <p:fltVal val="0"/>
                                          </p:val>
                                        </p:tav>
                                        <p:tav tm="100000">
                                          <p:val>
                                            <p:strVal val="#ppt_h"/>
                                          </p:val>
                                        </p:tav>
                                      </p:tavLst>
                                    </p:anim>
                                    <p:animEffect transition="in" filter="fade">
                                      <p:cBhvr>
                                        <p:cTn id="56" dur="500"/>
                                        <p:tgtEl>
                                          <p:spTgt spid="48"/>
                                        </p:tgtEl>
                                      </p:cBhvr>
                                    </p:animEffect>
                                  </p:childTnLst>
                                </p:cTn>
                              </p:par>
                              <p:par>
                                <p:cTn id="57" presetID="53" presetClass="entr" presetSubtype="16" fill="hold" nodeType="withEffect">
                                  <p:stCondLst>
                                    <p:cond delay="250"/>
                                  </p:stCondLst>
                                  <p:childTnLst>
                                    <p:set>
                                      <p:cBhvr>
                                        <p:cTn id="58" dur="1" fill="hold">
                                          <p:stCondLst>
                                            <p:cond delay="0"/>
                                          </p:stCondLst>
                                        </p:cTn>
                                        <p:tgtEl>
                                          <p:spTgt spid="153"/>
                                        </p:tgtEl>
                                        <p:attrNameLst>
                                          <p:attrName>style.visibility</p:attrName>
                                        </p:attrNameLst>
                                      </p:cBhvr>
                                      <p:to>
                                        <p:strVal val="visible"/>
                                      </p:to>
                                    </p:set>
                                    <p:anim calcmode="lin" valueType="num">
                                      <p:cBhvr>
                                        <p:cTn id="59" dur="500" fill="hold"/>
                                        <p:tgtEl>
                                          <p:spTgt spid="153"/>
                                        </p:tgtEl>
                                        <p:attrNameLst>
                                          <p:attrName>ppt_w</p:attrName>
                                        </p:attrNameLst>
                                      </p:cBhvr>
                                      <p:tavLst>
                                        <p:tav tm="0">
                                          <p:val>
                                            <p:fltVal val="0"/>
                                          </p:val>
                                        </p:tav>
                                        <p:tav tm="100000">
                                          <p:val>
                                            <p:strVal val="#ppt_w"/>
                                          </p:val>
                                        </p:tav>
                                      </p:tavLst>
                                    </p:anim>
                                    <p:anim calcmode="lin" valueType="num">
                                      <p:cBhvr>
                                        <p:cTn id="60" dur="500" fill="hold"/>
                                        <p:tgtEl>
                                          <p:spTgt spid="153"/>
                                        </p:tgtEl>
                                        <p:attrNameLst>
                                          <p:attrName>ppt_h</p:attrName>
                                        </p:attrNameLst>
                                      </p:cBhvr>
                                      <p:tavLst>
                                        <p:tav tm="0">
                                          <p:val>
                                            <p:fltVal val="0"/>
                                          </p:val>
                                        </p:tav>
                                        <p:tav tm="100000">
                                          <p:val>
                                            <p:strVal val="#ppt_h"/>
                                          </p:val>
                                        </p:tav>
                                      </p:tavLst>
                                    </p:anim>
                                    <p:animEffect transition="in" filter="fade">
                                      <p:cBhvr>
                                        <p:cTn id="61" dur="500"/>
                                        <p:tgtEl>
                                          <p:spTgt spid="153"/>
                                        </p:tgtEl>
                                      </p:cBhvr>
                                    </p:animEffect>
                                  </p:childTnLst>
                                </p:cTn>
                              </p:par>
                              <p:par>
                                <p:cTn id="62" presetID="53" presetClass="entr" presetSubtype="16" fill="hold" nodeType="withEffect">
                                  <p:stCondLst>
                                    <p:cond delay="500"/>
                                  </p:stCondLst>
                                  <p:childTnLst>
                                    <p:set>
                                      <p:cBhvr>
                                        <p:cTn id="63" dur="1" fill="hold">
                                          <p:stCondLst>
                                            <p:cond delay="0"/>
                                          </p:stCondLst>
                                        </p:cTn>
                                        <p:tgtEl>
                                          <p:spTgt spid="154"/>
                                        </p:tgtEl>
                                        <p:attrNameLst>
                                          <p:attrName>style.visibility</p:attrName>
                                        </p:attrNameLst>
                                      </p:cBhvr>
                                      <p:to>
                                        <p:strVal val="visible"/>
                                      </p:to>
                                    </p:set>
                                    <p:anim calcmode="lin" valueType="num">
                                      <p:cBhvr>
                                        <p:cTn id="64" dur="500" fill="hold"/>
                                        <p:tgtEl>
                                          <p:spTgt spid="154"/>
                                        </p:tgtEl>
                                        <p:attrNameLst>
                                          <p:attrName>ppt_w</p:attrName>
                                        </p:attrNameLst>
                                      </p:cBhvr>
                                      <p:tavLst>
                                        <p:tav tm="0">
                                          <p:val>
                                            <p:fltVal val="0"/>
                                          </p:val>
                                        </p:tav>
                                        <p:tav tm="100000">
                                          <p:val>
                                            <p:strVal val="#ppt_w"/>
                                          </p:val>
                                        </p:tav>
                                      </p:tavLst>
                                    </p:anim>
                                    <p:anim calcmode="lin" valueType="num">
                                      <p:cBhvr>
                                        <p:cTn id="65" dur="500" fill="hold"/>
                                        <p:tgtEl>
                                          <p:spTgt spid="154"/>
                                        </p:tgtEl>
                                        <p:attrNameLst>
                                          <p:attrName>ppt_h</p:attrName>
                                        </p:attrNameLst>
                                      </p:cBhvr>
                                      <p:tavLst>
                                        <p:tav tm="0">
                                          <p:val>
                                            <p:fltVal val="0"/>
                                          </p:val>
                                        </p:tav>
                                        <p:tav tm="100000">
                                          <p:val>
                                            <p:strVal val="#ppt_h"/>
                                          </p:val>
                                        </p:tav>
                                      </p:tavLst>
                                    </p:anim>
                                    <p:animEffect transition="in" filter="fade">
                                      <p:cBhvr>
                                        <p:cTn id="66" dur="500"/>
                                        <p:tgtEl>
                                          <p:spTgt spid="154"/>
                                        </p:tgtEl>
                                      </p:cBhvr>
                                    </p:animEffect>
                                  </p:childTnLst>
                                </p:cTn>
                              </p:par>
                              <p:par>
                                <p:cTn id="67" presetID="53" presetClass="entr" presetSubtype="16" fill="hold" nodeType="withEffect">
                                  <p:stCondLst>
                                    <p:cond delay="750"/>
                                  </p:stCondLst>
                                  <p:childTnLst>
                                    <p:set>
                                      <p:cBhvr>
                                        <p:cTn id="68" dur="1" fill="hold">
                                          <p:stCondLst>
                                            <p:cond delay="0"/>
                                          </p:stCondLst>
                                        </p:cTn>
                                        <p:tgtEl>
                                          <p:spTgt spid="155"/>
                                        </p:tgtEl>
                                        <p:attrNameLst>
                                          <p:attrName>style.visibility</p:attrName>
                                        </p:attrNameLst>
                                      </p:cBhvr>
                                      <p:to>
                                        <p:strVal val="visible"/>
                                      </p:to>
                                    </p:set>
                                    <p:anim calcmode="lin" valueType="num">
                                      <p:cBhvr>
                                        <p:cTn id="69" dur="500" fill="hold"/>
                                        <p:tgtEl>
                                          <p:spTgt spid="155"/>
                                        </p:tgtEl>
                                        <p:attrNameLst>
                                          <p:attrName>ppt_w</p:attrName>
                                        </p:attrNameLst>
                                      </p:cBhvr>
                                      <p:tavLst>
                                        <p:tav tm="0">
                                          <p:val>
                                            <p:fltVal val="0"/>
                                          </p:val>
                                        </p:tav>
                                        <p:tav tm="100000">
                                          <p:val>
                                            <p:strVal val="#ppt_w"/>
                                          </p:val>
                                        </p:tav>
                                      </p:tavLst>
                                    </p:anim>
                                    <p:anim calcmode="lin" valueType="num">
                                      <p:cBhvr>
                                        <p:cTn id="70" dur="500" fill="hold"/>
                                        <p:tgtEl>
                                          <p:spTgt spid="155"/>
                                        </p:tgtEl>
                                        <p:attrNameLst>
                                          <p:attrName>ppt_h</p:attrName>
                                        </p:attrNameLst>
                                      </p:cBhvr>
                                      <p:tavLst>
                                        <p:tav tm="0">
                                          <p:val>
                                            <p:fltVal val="0"/>
                                          </p:val>
                                        </p:tav>
                                        <p:tav tm="100000">
                                          <p:val>
                                            <p:strVal val="#ppt_h"/>
                                          </p:val>
                                        </p:tav>
                                      </p:tavLst>
                                    </p:anim>
                                    <p:animEffect transition="in" filter="fade">
                                      <p:cBhvr>
                                        <p:cTn id="71" dur="500"/>
                                        <p:tgtEl>
                                          <p:spTgt spid="155"/>
                                        </p:tgtEl>
                                      </p:cBhvr>
                                    </p:animEffect>
                                  </p:childTnLst>
                                </p:cTn>
                              </p:par>
                            </p:childTnLst>
                          </p:cTn>
                        </p:par>
                        <p:par>
                          <p:cTn id="72" fill="hold">
                            <p:stCondLst>
                              <p:cond delay="5000"/>
                            </p:stCondLst>
                            <p:childTnLst>
                              <p:par>
                                <p:cTn id="73" presetID="50" presetClass="entr" presetSubtype="0" decel="100000" fill="hold" grpId="0" nodeType="afterEffect">
                                  <p:stCondLst>
                                    <p:cond delay="0"/>
                                  </p:stCondLst>
                                  <p:childTnLst>
                                    <p:set>
                                      <p:cBhvr>
                                        <p:cTn id="74" dur="1" fill="hold">
                                          <p:stCondLst>
                                            <p:cond delay="0"/>
                                          </p:stCondLst>
                                        </p:cTn>
                                        <p:tgtEl>
                                          <p:spTgt spid="140"/>
                                        </p:tgtEl>
                                        <p:attrNameLst>
                                          <p:attrName>style.visibility</p:attrName>
                                        </p:attrNameLst>
                                      </p:cBhvr>
                                      <p:to>
                                        <p:strVal val="visible"/>
                                      </p:to>
                                    </p:set>
                                    <p:anim calcmode="lin" valueType="num">
                                      <p:cBhvr>
                                        <p:cTn id="75" dur="1000" fill="hold"/>
                                        <p:tgtEl>
                                          <p:spTgt spid="140"/>
                                        </p:tgtEl>
                                        <p:attrNameLst>
                                          <p:attrName>ppt_w</p:attrName>
                                        </p:attrNameLst>
                                      </p:cBhvr>
                                      <p:tavLst>
                                        <p:tav tm="0">
                                          <p:val>
                                            <p:strVal val="#ppt_w+.3"/>
                                          </p:val>
                                        </p:tav>
                                        <p:tav tm="100000">
                                          <p:val>
                                            <p:strVal val="#ppt_w"/>
                                          </p:val>
                                        </p:tav>
                                      </p:tavLst>
                                    </p:anim>
                                    <p:anim calcmode="lin" valueType="num">
                                      <p:cBhvr>
                                        <p:cTn id="76" dur="1000" fill="hold"/>
                                        <p:tgtEl>
                                          <p:spTgt spid="140"/>
                                        </p:tgtEl>
                                        <p:attrNameLst>
                                          <p:attrName>ppt_h</p:attrName>
                                        </p:attrNameLst>
                                      </p:cBhvr>
                                      <p:tavLst>
                                        <p:tav tm="0">
                                          <p:val>
                                            <p:strVal val="#ppt_h"/>
                                          </p:val>
                                        </p:tav>
                                        <p:tav tm="100000">
                                          <p:val>
                                            <p:strVal val="#ppt_h"/>
                                          </p:val>
                                        </p:tav>
                                      </p:tavLst>
                                    </p:anim>
                                    <p:animEffect transition="in" filter="fade">
                                      <p:cBhvr>
                                        <p:cTn id="77" dur="1000"/>
                                        <p:tgtEl>
                                          <p:spTgt spid="140"/>
                                        </p:tgtEl>
                                      </p:cBhvr>
                                    </p:animEffect>
                                  </p:childTnLst>
                                </p:cTn>
                              </p:par>
                              <p:par>
                                <p:cTn id="78" presetID="50" presetClass="entr" presetSubtype="0" decel="100000" fill="hold" grpId="0" nodeType="withEffect">
                                  <p:stCondLst>
                                    <p:cond delay="250"/>
                                  </p:stCondLst>
                                  <p:childTnLst>
                                    <p:set>
                                      <p:cBhvr>
                                        <p:cTn id="79" dur="1" fill="hold">
                                          <p:stCondLst>
                                            <p:cond delay="0"/>
                                          </p:stCondLst>
                                        </p:cTn>
                                        <p:tgtEl>
                                          <p:spTgt spid="141"/>
                                        </p:tgtEl>
                                        <p:attrNameLst>
                                          <p:attrName>style.visibility</p:attrName>
                                        </p:attrNameLst>
                                      </p:cBhvr>
                                      <p:to>
                                        <p:strVal val="visible"/>
                                      </p:to>
                                    </p:set>
                                    <p:anim calcmode="lin" valueType="num">
                                      <p:cBhvr>
                                        <p:cTn id="80" dur="1000" fill="hold"/>
                                        <p:tgtEl>
                                          <p:spTgt spid="141"/>
                                        </p:tgtEl>
                                        <p:attrNameLst>
                                          <p:attrName>ppt_w</p:attrName>
                                        </p:attrNameLst>
                                      </p:cBhvr>
                                      <p:tavLst>
                                        <p:tav tm="0">
                                          <p:val>
                                            <p:strVal val="#ppt_w+.3"/>
                                          </p:val>
                                        </p:tav>
                                        <p:tav tm="100000">
                                          <p:val>
                                            <p:strVal val="#ppt_w"/>
                                          </p:val>
                                        </p:tav>
                                      </p:tavLst>
                                    </p:anim>
                                    <p:anim calcmode="lin" valueType="num">
                                      <p:cBhvr>
                                        <p:cTn id="81" dur="1000" fill="hold"/>
                                        <p:tgtEl>
                                          <p:spTgt spid="141"/>
                                        </p:tgtEl>
                                        <p:attrNameLst>
                                          <p:attrName>ppt_h</p:attrName>
                                        </p:attrNameLst>
                                      </p:cBhvr>
                                      <p:tavLst>
                                        <p:tav tm="0">
                                          <p:val>
                                            <p:strVal val="#ppt_h"/>
                                          </p:val>
                                        </p:tav>
                                        <p:tav tm="100000">
                                          <p:val>
                                            <p:strVal val="#ppt_h"/>
                                          </p:val>
                                        </p:tav>
                                      </p:tavLst>
                                    </p:anim>
                                    <p:animEffect transition="in" filter="fade">
                                      <p:cBhvr>
                                        <p:cTn id="82" dur="1000"/>
                                        <p:tgtEl>
                                          <p:spTgt spid="141"/>
                                        </p:tgtEl>
                                      </p:cBhvr>
                                    </p:animEffect>
                                  </p:childTnLst>
                                </p:cTn>
                              </p:par>
                              <p:par>
                                <p:cTn id="83" presetID="50" presetClass="entr" presetSubtype="0" decel="100000" fill="hold" grpId="0" nodeType="withEffect">
                                  <p:stCondLst>
                                    <p:cond delay="500"/>
                                  </p:stCondLst>
                                  <p:childTnLst>
                                    <p:set>
                                      <p:cBhvr>
                                        <p:cTn id="84" dur="1" fill="hold">
                                          <p:stCondLst>
                                            <p:cond delay="0"/>
                                          </p:stCondLst>
                                        </p:cTn>
                                        <p:tgtEl>
                                          <p:spTgt spid="142"/>
                                        </p:tgtEl>
                                        <p:attrNameLst>
                                          <p:attrName>style.visibility</p:attrName>
                                        </p:attrNameLst>
                                      </p:cBhvr>
                                      <p:to>
                                        <p:strVal val="visible"/>
                                      </p:to>
                                    </p:set>
                                    <p:anim calcmode="lin" valueType="num">
                                      <p:cBhvr>
                                        <p:cTn id="85" dur="1000" fill="hold"/>
                                        <p:tgtEl>
                                          <p:spTgt spid="142"/>
                                        </p:tgtEl>
                                        <p:attrNameLst>
                                          <p:attrName>ppt_w</p:attrName>
                                        </p:attrNameLst>
                                      </p:cBhvr>
                                      <p:tavLst>
                                        <p:tav tm="0">
                                          <p:val>
                                            <p:strVal val="#ppt_w+.3"/>
                                          </p:val>
                                        </p:tav>
                                        <p:tav tm="100000">
                                          <p:val>
                                            <p:strVal val="#ppt_w"/>
                                          </p:val>
                                        </p:tav>
                                      </p:tavLst>
                                    </p:anim>
                                    <p:anim calcmode="lin" valueType="num">
                                      <p:cBhvr>
                                        <p:cTn id="86" dur="1000" fill="hold"/>
                                        <p:tgtEl>
                                          <p:spTgt spid="142"/>
                                        </p:tgtEl>
                                        <p:attrNameLst>
                                          <p:attrName>ppt_h</p:attrName>
                                        </p:attrNameLst>
                                      </p:cBhvr>
                                      <p:tavLst>
                                        <p:tav tm="0">
                                          <p:val>
                                            <p:strVal val="#ppt_h"/>
                                          </p:val>
                                        </p:tav>
                                        <p:tav tm="100000">
                                          <p:val>
                                            <p:strVal val="#ppt_h"/>
                                          </p:val>
                                        </p:tav>
                                      </p:tavLst>
                                    </p:anim>
                                    <p:animEffect transition="in" filter="fade">
                                      <p:cBhvr>
                                        <p:cTn id="87" dur="1000"/>
                                        <p:tgtEl>
                                          <p:spTgt spid="142"/>
                                        </p:tgtEl>
                                      </p:cBhvr>
                                    </p:animEffect>
                                  </p:childTnLst>
                                </p:cTn>
                              </p:par>
                              <p:par>
                                <p:cTn id="88" presetID="50" presetClass="entr" presetSubtype="0" decel="100000" fill="hold" grpId="0" nodeType="withEffect">
                                  <p:stCondLst>
                                    <p:cond delay="750"/>
                                  </p:stCondLst>
                                  <p:childTnLst>
                                    <p:set>
                                      <p:cBhvr>
                                        <p:cTn id="89" dur="1" fill="hold">
                                          <p:stCondLst>
                                            <p:cond delay="0"/>
                                          </p:stCondLst>
                                        </p:cTn>
                                        <p:tgtEl>
                                          <p:spTgt spid="143"/>
                                        </p:tgtEl>
                                        <p:attrNameLst>
                                          <p:attrName>style.visibility</p:attrName>
                                        </p:attrNameLst>
                                      </p:cBhvr>
                                      <p:to>
                                        <p:strVal val="visible"/>
                                      </p:to>
                                    </p:set>
                                    <p:anim calcmode="lin" valueType="num">
                                      <p:cBhvr>
                                        <p:cTn id="90" dur="1000" fill="hold"/>
                                        <p:tgtEl>
                                          <p:spTgt spid="143"/>
                                        </p:tgtEl>
                                        <p:attrNameLst>
                                          <p:attrName>ppt_w</p:attrName>
                                        </p:attrNameLst>
                                      </p:cBhvr>
                                      <p:tavLst>
                                        <p:tav tm="0">
                                          <p:val>
                                            <p:strVal val="#ppt_w+.3"/>
                                          </p:val>
                                        </p:tav>
                                        <p:tav tm="100000">
                                          <p:val>
                                            <p:strVal val="#ppt_w"/>
                                          </p:val>
                                        </p:tav>
                                      </p:tavLst>
                                    </p:anim>
                                    <p:anim calcmode="lin" valueType="num">
                                      <p:cBhvr>
                                        <p:cTn id="91" dur="1000" fill="hold"/>
                                        <p:tgtEl>
                                          <p:spTgt spid="143"/>
                                        </p:tgtEl>
                                        <p:attrNameLst>
                                          <p:attrName>ppt_h</p:attrName>
                                        </p:attrNameLst>
                                      </p:cBhvr>
                                      <p:tavLst>
                                        <p:tav tm="0">
                                          <p:val>
                                            <p:strVal val="#ppt_h"/>
                                          </p:val>
                                        </p:tav>
                                        <p:tav tm="100000">
                                          <p:val>
                                            <p:strVal val="#ppt_h"/>
                                          </p:val>
                                        </p:tav>
                                      </p:tavLst>
                                    </p:anim>
                                    <p:animEffect transition="in" filter="fade">
                                      <p:cBhvr>
                                        <p:cTn id="92" dur="1000"/>
                                        <p:tgtEl>
                                          <p:spTgt spid="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 grpId="0" animBg="1"/>
      <p:bldP spid="127" grpId="0" animBg="1"/>
      <p:bldP spid="128" grpId="0" animBg="1"/>
      <p:bldP spid="129" grpId="0" animBg="1"/>
      <p:bldP spid="140" grpId="0"/>
      <p:bldP spid="141" grpId="0"/>
      <p:bldP spid="142" grpId="0"/>
      <p:bldP spid="143" grpId="0"/>
      <p:bldP spid="151" grpId="0"/>
      <p:bldP spid="15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6E6E6"/>
            </a:gs>
          </a:gsLst>
          <a:path path="shape">
            <a:fillToRect l="50000" t="50000" r="50000" b="50000"/>
          </a:path>
        </a:gradFill>
        <a:effectLst/>
      </p:bgPr>
    </p:bg>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2700000">
            <a:off x="2443187" y="2496677"/>
            <a:ext cx="2017032" cy="2017032"/>
          </a:xfrm>
          <a:prstGeom prst="rect">
            <a:avLst/>
          </a:prstGeom>
          <a:solidFill>
            <a:srgbClr val="1D6FA9"/>
          </a:solidFill>
          <a:ln>
            <a:noFill/>
          </a:ln>
          <a:effectLst>
            <a:outerShdw blurRad="190500" dist="1270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60404" y="1296477"/>
            <a:ext cx="10870792" cy="4457419"/>
            <a:chOff x="560404" y="1296477"/>
            <a:chExt cx="10870792" cy="4457419"/>
          </a:xfrm>
        </p:grpSpPr>
        <p:sp>
          <p:nvSpPr>
            <p:cNvPr id="46" name="矩形 45"/>
            <p:cNvSpPr/>
            <p:nvPr/>
          </p:nvSpPr>
          <p:spPr>
            <a:xfrm rot="2700000">
              <a:off x="3127598" y="1296477"/>
              <a:ext cx="648210" cy="648210"/>
            </a:xfrm>
            <a:prstGeom prst="rect">
              <a:avLst/>
            </a:prstGeom>
            <a:solidFill>
              <a:srgbClr val="1F9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1242987" y="3181089"/>
              <a:ext cx="648210" cy="648210"/>
            </a:xfrm>
            <a:prstGeom prst="rect">
              <a:avLst/>
            </a:prstGeom>
            <a:solidFill>
              <a:srgbClr val="F29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1336254" y="4059163"/>
              <a:ext cx="461671" cy="461671"/>
            </a:xfrm>
            <a:prstGeom prst="rect">
              <a:avLst/>
            </a:prstGeom>
            <a:solidFill>
              <a:srgbClr val="CA2A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700000">
              <a:off x="2513787" y="1428488"/>
              <a:ext cx="384187" cy="384187"/>
            </a:xfrm>
            <a:prstGeom prst="rect">
              <a:avLst/>
            </a:prstGeom>
            <a:solidFill>
              <a:srgbClr val="89C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a:spLocks noChangeAspect="1"/>
            </p:cNvSpPr>
            <p:nvPr/>
          </p:nvSpPr>
          <p:spPr>
            <a:xfrm rot="2700000">
              <a:off x="560404" y="3688141"/>
              <a:ext cx="252000" cy="252000"/>
            </a:xfrm>
            <a:prstGeom prst="rect">
              <a:avLst/>
            </a:prstGeom>
            <a:solidFill>
              <a:srgbClr val="1F9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2766431" y="5461531"/>
              <a:ext cx="292365" cy="292365"/>
            </a:xfrm>
            <a:prstGeom prst="rect">
              <a:avLst/>
            </a:prstGeom>
            <a:solidFill>
              <a:srgbClr val="1D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25550" y="4386730"/>
              <a:ext cx="467064" cy="467064"/>
            </a:xfrm>
            <a:prstGeom prst="rect">
              <a:avLst/>
            </a:prstGeom>
            <a:solidFill>
              <a:srgbClr val="89C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10606525" y="4856666"/>
              <a:ext cx="264046" cy="264044"/>
            </a:xfrm>
            <a:prstGeom prst="rect">
              <a:avLst/>
            </a:prstGeom>
            <a:solidFill>
              <a:srgbClr val="F29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1079846" y="2519568"/>
              <a:ext cx="351350" cy="351350"/>
            </a:xfrm>
            <a:prstGeom prst="rect">
              <a:avLst/>
            </a:prstGeom>
            <a:solidFill>
              <a:srgbClr val="CA2A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p:cNvSpPr txBox="1"/>
          <p:nvPr/>
        </p:nvSpPr>
        <p:spPr>
          <a:xfrm>
            <a:off x="2910528" y="2359287"/>
            <a:ext cx="1082348" cy="2215991"/>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13800" b="1" dirty="0">
                <a:solidFill>
                  <a:srgbClr val="FDFDFD"/>
                </a:solidFill>
              </a:rPr>
              <a:t>1</a:t>
            </a:r>
            <a:endParaRPr lang="zh-CN" altLang="en-US" sz="13800" b="1" dirty="0">
              <a:solidFill>
                <a:srgbClr val="FDFDFD"/>
              </a:solidFill>
            </a:endParaRPr>
          </a:p>
        </p:txBody>
      </p:sp>
      <p:sp>
        <p:nvSpPr>
          <p:cNvPr id="63" name="矩形 62"/>
          <p:cNvSpPr/>
          <p:nvPr/>
        </p:nvSpPr>
        <p:spPr>
          <a:xfrm>
            <a:off x="4877958" y="2713987"/>
            <a:ext cx="6670416" cy="1200329"/>
          </a:xfrm>
          <a:prstGeom prst="rect">
            <a:avLst/>
          </a:prstGeom>
        </p:spPr>
        <p:txBody>
          <a:bodyPr wrap="none">
            <a:spAutoFit/>
          </a:bodyPr>
          <a:lstStyle/>
          <a:p>
            <a:r>
              <a:rPr lang="zh-CN" altLang="en-US" sz="7200" b="1" dirty="0">
                <a:solidFill>
                  <a:schemeClr val="tx1">
                    <a:lumMod val="85000"/>
                    <a:lumOff val="15000"/>
                  </a:schemeClr>
                </a:solidFill>
                <a:latin typeface="幼圆" panose="02010509060101010101" pitchFamily="49" charset="-122"/>
                <a:ea typeface="幼圆" panose="02010509060101010101" pitchFamily="49" charset="-122"/>
              </a:rPr>
              <a:t>推理意识的内涵</a:t>
            </a:r>
            <a:endParaRPr lang="en-US" altLang="zh-CN" sz="7200" b="1" dirty="0">
              <a:solidFill>
                <a:schemeClr val="tx1">
                  <a:lumMod val="85000"/>
                  <a:lumOff val="15000"/>
                </a:schemeClr>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10" dur="1000" fill="hold"/>
                                        <p:tgtEl>
                                          <p:spTgt spid="4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5"/>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2"/>
                                        </p:tgtEl>
                                        <p:attrNameLst>
                                          <p:attrName>style.visibility</p:attrName>
                                        </p:attrNameLst>
                                      </p:cBhvr>
                                      <p:to>
                                        <p:strVal val="visible"/>
                                      </p:to>
                                    </p:set>
                                    <p:anim by="(-#ppt_w*2)" calcmode="lin" valueType="num">
                                      <p:cBhvr rctx="PPT">
                                        <p:cTn id="18" dur="625" autoRev="1" fill="hold">
                                          <p:stCondLst>
                                            <p:cond delay="0"/>
                                          </p:stCondLst>
                                        </p:cTn>
                                        <p:tgtEl>
                                          <p:spTgt spid="62"/>
                                        </p:tgtEl>
                                        <p:attrNameLst>
                                          <p:attrName>ppt_w</p:attrName>
                                        </p:attrNameLst>
                                      </p:cBhvr>
                                    </p:anim>
                                    <p:anim by="(#ppt_w*0.50)" calcmode="lin" valueType="num">
                                      <p:cBhvr>
                                        <p:cTn id="19" dur="625" decel="50000" autoRev="1" fill="hold">
                                          <p:stCondLst>
                                            <p:cond delay="0"/>
                                          </p:stCondLst>
                                        </p:cTn>
                                        <p:tgtEl>
                                          <p:spTgt spid="62"/>
                                        </p:tgtEl>
                                        <p:attrNameLst>
                                          <p:attrName>ppt_x</p:attrName>
                                        </p:attrNameLst>
                                      </p:cBhvr>
                                    </p:anim>
                                    <p:anim from="(-#ppt_h/2)" to="(#ppt_y)" calcmode="lin" valueType="num">
                                      <p:cBhvr>
                                        <p:cTn id="20" dur="1250" fill="hold">
                                          <p:stCondLst>
                                            <p:cond delay="0"/>
                                          </p:stCondLst>
                                        </p:cTn>
                                        <p:tgtEl>
                                          <p:spTgt spid="62"/>
                                        </p:tgtEl>
                                        <p:attrNameLst>
                                          <p:attrName>ppt_y</p:attrName>
                                        </p:attrNameLst>
                                      </p:cBhvr>
                                    </p:anim>
                                    <p:animRot by="21600000">
                                      <p:cBhvr>
                                        <p:cTn id="21" dur="1250" fill="hold">
                                          <p:stCondLst>
                                            <p:cond delay="0"/>
                                          </p:stCondLst>
                                        </p:cTn>
                                        <p:tgtEl>
                                          <p:spTgt spid="62"/>
                                        </p:tgtEl>
                                        <p:attrNameLst>
                                          <p:attrName>r</p:attrName>
                                        </p:attrNameLst>
                                      </p:cBhvr>
                                    </p:animRot>
                                  </p:childTnLst>
                                </p:cTn>
                              </p:par>
                            </p:childTnLst>
                          </p:cTn>
                        </p:par>
                        <p:par>
                          <p:cTn id="22" fill="hold">
                            <p:stCondLst>
                              <p:cond delay="2250"/>
                            </p:stCondLst>
                            <p:childTnLst>
                              <p:par>
                                <p:cTn id="23" presetID="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ssolve">
                                      <p:cBhvr>
                                        <p:cTn id="25" dur="500"/>
                                        <p:tgtEl>
                                          <p:spTgt spid="2"/>
                                        </p:tgtEl>
                                      </p:cBhvr>
                                    </p:animEffect>
                                  </p:childTnLst>
                                </p:cTn>
                              </p:par>
                            </p:childTnLst>
                          </p:cTn>
                        </p:par>
                        <p:par>
                          <p:cTn id="26" fill="hold">
                            <p:stCondLst>
                              <p:cond delay="2750"/>
                            </p:stCondLst>
                            <p:childTnLst>
                              <p:par>
                                <p:cTn id="27" presetID="52" presetClass="entr" presetSubtype="0"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Scale>
                                      <p:cBhvr>
                                        <p:cTn id="29"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3"/>
                                        </p:tgtEl>
                                        <p:attrNameLst>
                                          <p:attrName>ppt_x</p:attrName>
                                          <p:attrName>ppt_y</p:attrName>
                                        </p:attrNameLst>
                                      </p:cBhvr>
                                    </p:animMotion>
                                    <p:animEffect transition="in" filter="fade">
                                      <p:cBhvr>
                                        <p:cTn id="31"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2" grpId="0"/>
      <p:bldP spid="6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725027"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837474" y="142188"/>
            <a:ext cx="5624980" cy="923330"/>
          </a:xfrm>
          <a:prstGeom prst="rect">
            <a:avLst/>
          </a:prstGeom>
          <a:noFill/>
        </p:spPr>
        <p:txBody>
          <a:bodyPr wrap="square" rtlCol="0">
            <a:spAutoFit/>
          </a:bodyPr>
          <a:lstStyle/>
          <a:p>
            <a:r>
              <a:rPr lang="zh-CN" altLang="en-US" sz="5400" b="1" dirty="0">
                <a:solidFill>
                  <a:schemeClr val="tx1">
                    <a:lumMod val="85000"/>
                    <a:lumOff val="15000"/>
                  </a:schemeClr>
                </a:solidFill>
                <a:latin typeface="幼圆" panose="02010509060101010101" pitchFamily="49" charset="-122"/>
                <a:ea typeface="幼圆" panose="02010509060101010101" pitchFamily="49" charset="-122"/>
              </a:rPr>
              <a:t>推理意识的内涵</a:t>
            </a:r>
          </a:p>
        </p:txBody>
      </p:sp>
      <p:sp>
        <p:nvSpPr>
          <p:cNvPr id="5" name="文本框 4">
            <a:extLst>
              <a:ext uri="{FF2B5EF4-FFF2-40B4-BE49-F238E27FC236}">
                <a16:creationId xmlns:a16="http://schemas.microsoft.com/office/drawing/2014/main" id="{B3544CF2-18E0-4413-8CFB-A48DD73262BD}"/>
              </a:ext>
            </a:extLst>
          </p:cNvPr>
          <p:cNvSpPr txBox="1"/>
          <p:nvPr/>
        </p:nvSpPr>
        <p:spPr>
          <a:xfrm>
            <a:off x="796278" y="1463429"/>
            <a:ext cx="10599443" cy="4440062"/>
          </a:xfrm>
          <a:prstGeom prst="rect">
            <a:avLst/>
          </a:prstGeom>
          <a:noFill/>
        </p:spPr>
        <p:txBody>
          <a:bodyPr wrap="square">
            <a:spAutoFit/>
          </a:bodyPr>
          <a:lstStyle/>
          <a:p>
            <a:pPr>
              <a:lnSpc>
                <a:spcPct val="150000"/>
              </a:lnSpc>
            </a:pPr>
            <a:r>
              <a:rPr lang="en-US" altLang="zh-CN" sz="3200" dirty="0"/>
              <a:t>     2022</a:t>
            </a:r>
            <a:r>
              <a:rPr lang="zh-CN" altLang="en-US" sz="3200" dirty="0"/>
              <a:t>年版课标把</a:t>
            </a:r>
            <a:r>
              <a:rPr lang="en-US" altLang="zh-CN" sz="3200" dirty="0"/>
              <a:t>2011</a:t>
            </a:r>
            <a:r>
              <a:rPr lang="zh-CN" altLang="en-US" sz="3200" dirty="0"/>
              <a:t>版课标中的推理能力改为推理意识，主要是对小学和初中阶段的推理要求进行水平区分。推理意识主要是指“对逻辑推理过程及其意义的初步感悟”。推理意识可以看作推理能力的初期阶段，主要是让学生经历初步的逻辑推理过程，基于经验的感悟，形成初步的意识，既能进行合情推理，又能进行初步的演绎推理。</a:t>
            </a:r>
          </a:p>
        </p:txBody>
      </p:sp>
    </p:spTree>
    <p:extLst>
      <p:ext uri="{BB962C8B-B14F-4D97-AF65-F5344CB8AC3E}">
        <p14:creationId xmlns:p14="http://schemas.microsoft.com/office/powerpoint/2010/main" val="2854940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 name="图片 3">
            <a:extLst>
              <a:ext uri="{FF2B5EF4-FFF2-40B4-BE49-F238E27FC236}">
                <a16:creationId xmlns:a16="http://schemas.microsoft.com/office/drawing/2014/main" id="{5562DEA0-B269-3C51-2426-30AA8A65EC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1102" y="498022"/>
            <a:ext cx="10256501" cy="6858000"/>
          </a:xfrm>
          <a:prstGeom prst="rect">
            <a:avLst/>
          </a:prstGeom>
        </p:spPr>
      </p:pic>
    </p:spTree>
    <p:extLst>
      <p:ext uri="{BB962C8B-B14F-4D97-AF65-F5344CB8AC3E}">
        <p14:creationId xmlns:p14="http://schemas.microsoft.com/office/powerpoint/2010/main" val="1649331836"/>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6E6E6"/>
            </a:gs>
          </a:gsLst>
          <a:path path="shape">
            <a:fillToRect l="50000" t="50000" r="50000" b="50000"/>
          </a:path>
        </a:gradFill>
        <a:effectLst/>
      </p:bgPr>
    </p:bg>
    <p:spTree>
      <p:nvGrpSpPr>
        <p:cNvPr id="1" name=""/>
        <p:cNvGrpSpPr/>
        <p:nvPr/>
      </p:nvGrpSpPr>
      <p:grpSpPr>
        <a:xfrm>
          <a:off x="0" y="0"/>
          <a:ext cx="0" cy="0"/>
          <a:chOff x="0" y="0"/>
          <a:chExt cx="0" cy="0"/>
        </a:xfrm>
      </p:grpSpPr>
      <p:sp>
        <p:nvSpPr>
          <p:cNvPr id="50" name="矩形 49"/>
          <p:cNvSpPr/>
          <p:nvPr/>
        </p:nvSpPr>
        <p:spPr>
          <a:xfrm>
            <a:off x="490494"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47804" y="-304801"/>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2" name="文本框 21"/>
          <p:cNvSpPr txBox="1"/>
          <p:nvPr/>
        </p:nvSpPr>
        <p:spPr>
          <a:xfrm>
            <a:off x="520200" y="211834"/>
            <a:ext cx="7914454" cy="923330"/>
          </a:xfrm>
          <a:prstGeom prst="rect">
            <a:avLst/>
          </a:prstGeom>
          <a:noFill/>
        </p:spPr>
        <p:txBody>
          <a:bodyPr wrap="square" rtlCol="0">
            <a:spAutoFit/>
          </a:bodyPr>
          <a:lstStyle/>
          <a:p>
            <a:r>
              <a:rPr lang="zh-CN" altLang="en-US" sz="5400" b="1" dirty="0">
                <a:solidFill>
                  <a:schemeClr val="tx1">
                    <a:lumMod val="85000"/>
                    <a:lumOff val="15000"/>
                  </a:schemeClr>
                </a:solidFill>
                <a:latin typeface="幼圆" panose="02010509060101010101" pitchFamily="49" charset="-122"/>
                <a:ea typeface="幼圆" panose="02010509060101010101" pitchFamily="49" charset="-122"/>
              </a:rPr>
              <a:t>推理意识与推理能力</a:t>
            </a:r>
          </a:p>
        </p:txBody>
      </p:sp>
      <p:pic>
        <p:nvPicPr>
          <p:cNvPr id="4" name="图片 3">
            <a:extLst>
              <a:ext uri="{FF2B5EF4-FFF2-40B4-BE49-F238E27FC236}">
                <a16:creationId xmlns:a16="http://schemas.microsoft.com/office/drawing/2014/main" id="{8F23B37A-90FB-E6C3-B961-7A49F9914407}"/>
              </a:ext>
            </a:extLst>
          </p:cNvPr>
          <p:cNvPicPr>
            <a:picLocks noChangeAspect="1"/>
          </p:cNvPicPr>
          <p:nvPr/>
        </p:nvPicPr>
        <p:blipFill rotWithShape="1">
          <a:blip r:embed="rId3">
            <a:extLst>
              <a:ext uri="{28A0092B-C50C-407E-A947-70E740481C1C}">
                <a14:useLocalDpi xmlns:a14="http://schemas.microsoft.com/office/drawing/2010/main" val="0"/>
              </a:ext>
            </a:extLst>
          </a:blip>
          <a:srcRect l="15299" t="11941" r="19484" b="62113"/>
          <a:stretch/>
        </p:blipFill>
        <p:spPr>
          <a:xfrm>
            <a:off x="175146" y="1602721"/>
            <a:ext cx="6145292" cy="3463123"/>
          </a:xfrm>
          <a:prstGeom prst="rect">
            <a:avLst/>
          </a:prstGeom>
        </p:spPr>
      </p:pic>
      <p:pic>
        <p:nvPicPr>
          <p:cNvPr id="5" name="图片 4">
            <a:extLst>
              <a:ext uri="{FF2B5EF4-FFF2-40B4-BE49-F238E27FC236}">
                <a16:creationId xmlns:a16="http://schemas.microsoft.com/office/drawing/2014/main" id="{4DD69B5D-3935-A20B-447F-E4BB10AE4C83}"/>
              </a:ext>
            </a:extLst>
          </p:cNvPr>
          <p:cNvPicPr>
            <a:picLocks noChangeAspect="1"/>
          </p:cNvPicPr>
          <p:nvPr/>
        </p:nvPicPr>
        <p:blipFill rotWithShape="1">
          <a:blip r:embed="rId3">
            <a:extLst>
              <a:ext uri="{28A0092B-C50C-407E-A947-70E740481C1C}">
                <a14:useLocalDpi xmlns:a14="http://schemas.microsoft.com/office/drawing/2010/main" val="0"/>
              </a:ext>
            </a:extLst>
          </a:blip>
          <a:srcRect l="14928" t="38265" r="19503" b="28830"/>
          <a:stretch/>
        </p:blipFill>
        <p:spPr>
          <a:xfrm>
            <a:off x="6264636" y="2340693"/>
            <a:ext cx="5677155" cy="4035793"/>
          </a:xfrm>
          <a:prstGeom prst="rect">
            <a:avLst/>
          </a:prstGeom>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flipH="1">
            <a:off x="-8475" y="0"/>
            <a:ext cx="469934" cy="996044"/>
            <a:chOff x="11722066" y="1592297"/>
            <a:chExt cx="469934" cy="1431122"/>
          </a:xfrm>
        </p:grpSpPr>
        <p:sp>
          <p:nvSpPr>
            <p:cNvPr id="20" name="矩形 19"/>
            <p:cNvSpPr/>
            <p:nvPr/>
          </p:nvSpPr>
          <p:spPr>
            <a:xfrm>
              <a:off x="11857703" y="1592297"/>
              <a:ext cx="334297"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1722066" y="1592297"/>
              <a:ext cx="72000" cy="1431122"/>
            </a:xfrm>
            <a:prstGeom prst="rect">
              <a:avLst/>
            </a:prstGeom>
            <a:solidFill>
              <a:srgbClr val="1D6FA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6" name="图片 5">
            <a:extLst>
              <a:ext uri="{FF2B5EF4-FFF2-40B4-BE49-F238E27FC236}">
                <a16:creationId xmlns:a16="http://schemas.microsoft.com/office/drawing/2014/main" id="{030394D6-BA83-D2E7-8127-E16519FD7C7F}"/>
              </a:ext>
            </a:extLst>
          </p:cNvPr>
          <p:cNvPicPr>
            <a:picLocks noChangeAspect="1"/>
          </p:cNvPicPr>
          <p:nvPr/>
        </p:nvPicPr>
        <p:blipFill rotWithShape="1">
          <a:blip r:embed="rId3">
            <a:extLst>
              <a:ext uri="{28A0092B-C50C-407E-A947-70E740481C1C}">
                <a14:useLocalDpi xmlns:a14="http://schemas.microsoft.com/office/drawing/2010/main" val="0"/>
              </a:ext>
            </a:extLst>
          </a:blip>
          <a:srcRect t="28019" b="18306"/>
          <a:stretch/>
        </p:blipFill>
        <p:spPr>
          <a:xfrm>
            <a:off x="1577182" y="416136"/>
            <a:ext cx="7595419" cy="5707592"/>
          </a:xfrm>
          <a:prstGeom prst="rect">
            <a:avLst/>
          </a:prstGeom>
        </p:spPr>
      </p:pic>
    </p:spTree>
    <p:extLst>
      <p:ext uri="{BB962C8B-B14F-4D97-AF65-F5344CB8AC3E}">
        <p14:creationId xmlns:p14="http://schemas.microsoft.com/office/powerpoint/2010/main" val="163559657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0">
        <p15:prstTrans prst="pageCurlDouble"/>
      </p:transition>
    </mc:Choice>
    <mc:Fallback xmlns="">
      <p:transition spd="slow" advClick="0" advTm="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451165" y="-1250822"/>
            <a:ext cx="652635" cy="995099"/>
          </a:xfrm>
          <a:prstGeom prst="rect">
            <a:avLst/>
          </a:prstGeom>
          <a:solidFill>
            <a:srgbClr val="1D6FA9"/>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1250865" y="-1250822"/>
            <a:ext cx="652635" cy="995099"/>
          </a:xfrm>
          <a:prstGeom prst="rect">
            <a:avLst/>
          </a:prstGeom>
          <a:solidFill>
            <a:srgbClr val="1F9776"/>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050564" y="-1250822"/>
            <a:ext cx="652635" cy="995099"/>
          </a:xfrm>
          <a:prstGeom prst="rect">
            <a:avLst/>
          </a:prstGeom>
          <a:solidFill>
            <a:srgbClr val="89C14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2850264" y="-1250822"/>
            <a:ext cx="652635" cy="995099"/>
          </a:xfrm>
          <a:prstGeom prst="rect">
            <a:avLst/>
          </a:prstGeom>
          <a:solidFill>
            <a:srgbClr val="F29C15"/>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3649964" y="-1250822"/>
            <a:ext cx="652635" cy="995099"/>
          </a:xfrm>
          <a:prstGeom prst="rect">
            <a:avLst/>
          </a:prstGeom>
          <a:solidFill>
            <a:srgbClr val="CA2A2B"/>
          </a:solidFill>
          <a:ln>
            <a:noFill/>
          </a:ln>
          <a:effectLst>
            <a:outerShdw blurRad="635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rot="2700000">
            <a:off x="2443187" y="2496677"/>
            <a:ext cx="2017032" cy="2017032"/>
          </a:xfrm>
          <a:prstGeom prst="rect">
            <a:avLst/>
          </a:prstGeom>
          <a:solidFill>
            <a:srgbClr val="1D6FA9"/>
          </a:solidFill>
          <a:ln>
            <a:noFill/>
          </a:ln>
          <a:effectLst>
            <a:outerShdw blurRad="190500" dist="127000" dir="5400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60404" y="1296477"/>
            <a:ext cx="10870792" cy="4457419"/>
            <a:chOff x="560404" y="1296477"/>
            <a:chExt cx="10870792" cy="4457419"/>
          </a:xfrm>
        </p:grpSpPr>
        <p:sp>
          <p:nvSpPr>
            <p:cNvPr id="46" name="矩形 45"/>
            <p:cNvSpPr/>
            <p:nvPr/>
          </p:nvSpPr>
          <p:spPr>
            <a:xfrm rot="2700000">
              <a:off x="3127598" y="1296477"/>
              <a:ext cx="648210" cy="648210"/>
            </a:xfrm>
            <a:prstGeom prst="rect">
              <a:avLst/>
            </a:prstGeom>
            <a:solidFill>
              <a:srgbClr val="1F9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rot="2700000">
              <a:off x="1242987" y="3181089"/>
              <a:ext cx="648210" cy="648210"/>
            </a:xfrm>
            <a:prstGeom prst="rect">
              <a:avLst/>
            </a:prstGeom>
            <a:solidFill>
              <a:srgbClr val="F29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p:cNvSpPr/>
            <p:nvPr/>
          </p:nvSpPr>
          <p:spPr>
            <a:xfrm rot="2700000">
              <a:off x="1336254" y="4059163"/>
              <a:ext cx="461671" cy="461671"/>
            </a:xfrm>
            <a:prstGeom prst="rect">
              <a:avLst/>
            </a:prstGeom>
            <a:solidFill>
              <a:srgbClr val="CA2A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rot="2700000">
              <a:off x="2513787" y="1428488"/>
              <a:ext cx="384187" cy="384187"/>
            </a:xfrm>
            <a:prstGeom prst="rect">
              <a:avLst/>
            </a:prstGeom>
            <a:solidFill>
              <a:srgbClr val="89C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a:spLocks noChangeAspect="1"/>
            </p:cNvSpPr>
            <p:nvPr/>
          </p:nvSpPr>
          <p:spPr>
            <a:xfrm rot="2700000">
              <a:off x="560404" y="3688141"/>
              <a:ext cx="252000" cy="252000"/>
            </a:xfrm>
            <a:prstGeom prst="rect">
              <a:avLst/>
            </a:prstGeom>
            <a:solidFill>
              <a:srgbClr val="1F97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矩形 55"/>
            <p:cNvSpPr/>
            <p:nvPr/>
          </p:nvSpPr>
          <p:spPr>
            <a:xfrm rot="2700000">
              <a:off x="2766431" y="5461531"/>
              <a:ext cx="292365" cy="292365"/>
            </a:xfrm>
            <a:prstGeom prst="rect">
              <a:avLst/>
            </a:prstGeom>
            <a:solidFill>
              <a:srgbClr val="1D6F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rot="2700000">
              <a:off x="10225550" y="4386730"/>
              <a:ext cx="467064" cy="467064"/>
            </a:xfrm>
            <a:prstGeom prst="rect">
              <a:avLst/>
            </a:prstGeom>
            <a:solidFill>
              <a:srgbClr val="89C1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矩形 57"/>
            <p:cNvSpPr/>
            <p:nvPr/>
          </p:nvSpPr>
          <p:spPr>
            <a:xfrm rot="2700000">
              <a:off x="10606525" y="4856666"/>
              <a:ext cx="264046" cy="264044"/>
            </a:xfrm>
            <a:prstGeom prst="rect">
              <a:avLst/>
            </a:prstGeom>
            <a:solidFill>
              <a:srgbClr val="F29C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rot="2700000">
              <a:off x="11079846" y="2519568"/>
              <a:ext cx="351350" cy="351350"/>
            </a:xfrm>
            <a:prstGeom prst="rect">
              <a:avLst/>
            </a:prstGeom>
            <a:solidFill>
              <a:srgbClr val="CA2A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文本框 61"/>
          <p:cNvSpPr txBox="1"/>
          <p:nvPr/>
        </p:nvSpPr>
        <p:spPr>
          <a:xfrm>
            <a:off x="2910528" y="2359287"/>
            <a:ext cx="1082348" cy="2215991"/>
          </a:xfrm>
          <a:prstGeom prst="rect">
            <a:avLst/>
          </a:prstGeom>
          <a:noFill/>
        </p:spPr>
        <p:txBody>
          <a:bodyPr wrap="none" rtlCol="0">
            <a:spAutoFit/>
          </a:bodyPr>
          <a:lstStyle>
            <a:defPPr>
              <a:defRPr lang="zh-CN"/>
            </a:defPPr>
            <a:lvl1pPr algn="ctr">
              <a:defRPr sz="2000">
                <a:solidFill>
                  <a:schemeClr val="tx1">
                    <a:lumMod val="65000"/>
                    <a:lumOff val="35000"/>
                  </a:schemeClr>
                </a:solidFill>
                <a:ea typeface="方正兰亭纤黑简体" panose="02000000000000000000" pitchFamily="65" charset="-122"/>
                <a:cs typeface="Microsoft Himalaya" panose="01010100010101010101" pitchFamily="2" charset="0"/>
              </a:defRPr>
            </a:lvl1pPr>
          </a:lstStyle>
          <a:p>
            <a:r>
              <a:rPr lang="en-US" altLang="zh-CN" sz="13800" b="1" dirty="0">
                <a:solidFill>
                  <a:srgbClr val="FDFDFD"/>
                </a:solidFill>
              </a:rPr>
              <a:t>2</a:t>
            </a:r>
            <a:endParaRPr lang="zh-CN" altLang="en-US" sz="13800" b="1" dirty="0">
              <a:solidFill>
                <a:srgbClr val="FDFDFD"/>
              </a:solidFill>
            </a:endParaRPr>
          </a:p>
        </p:txBody>
      </p:sp>
      <p:sp>
        <p:nvSpPr>
          <p:cNvPr id="63" name="矩形 62"/>
          <p:cNvSpPr/>
          <p:nvPr/>
        </p:nvSpPr>
        <p:spPr>
          <a:xfrm>
            <a:off x="4939374" y="2890811"/>
            <a:ext cx="5054589" cy="923330"/>
          </a:xfrm>
          <a:prstGeom prst="rect">
            <a:avLst/>
          </a:prstGeom>
        </p:spPr>
        <p:txBody>
          <a:bodyPr wrap="none">
            <a:spAutoFit/>
          </a:bodyPr>
          <a:lstStyle/>
          <a:p>
            <a:r>
              <a:rPr lang="zh-CN" altLang="en-US" sz="5400" b="1" dirty="0">
                <a:solidFill>
                  <a:schemeClr val="tx1">
                    <a:lumMod val="85000"/>
                    <a:lumOff val="15000"/>
                  </a:schemeClr>
                </a:solidFill>
                <a:latin typeface="幼圆" panose="02010509060101010101" pitchFamily="49" charset="-122"/>
                <a:ea typeface="幼圆" panose="02010509060101010101" pitchFamily="49" charset="-122"/>
              </a:rPr>
              <a:t>推理意识的表现</a:t>
            </a:r>
            <a:endParaRPr lang="en-US" altLang="zh-CN" sz="5400" b="1" dirty="0">
              <a:solidFill>
                <a:schemeClr val="tx1">
                  <a:lumMod val="85000"/>
                  <a:lumOff val="15000"/>
                </a:schemeClr>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2380816535"/>
      </p:ext>
    </p:extLst>
  </p:cSld>
  <p:clrMapOvr>
    <a:masterClrMapping/>
  </p:clrMapOvr>
  <mc:AlternateContent xmlns:mc="http://schemas.openxmlformats.org/markup-compatibility/2006" xmlns:p14="http://schemas.microsoft.com/office/powerpoint/2010/main">
    <mc:Choice Requires="p14">
      <p:transition spd="slow" p14:dur="2500" advClick="0" advTm="0">
        <p:checker/>
      </p:transition>
    </mc:Choice>
    <mc:Fallback xmlns="">
      <p:transition spd="slow" advClick="0" advTm="0">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with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decel="50000" fill="hold">
                                          <p:stCondLst>
                                            <p:cond delay="0"/>
                                          </p:stCondLst>
                                        </p:cTn>
                                        <p:tgtEl>
                                          <p:spTgt spid="4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5"/>
                                        </p:tgtEl>
                                        <p:attrNameLst>
                                          <p:attrName>ppt_w</p:attrName>
                                        </p:attrNameLst>
                                      </p:cBhvr>
                                      <p:tavLst>
                                        <p:tav tm="0">
                                          <p:val>
                                            <p:strVal val="#ppt_w*.05"/>
                                          </p:val>
                                        </p:tav>
                                        <p:tav tm="100000">
                                          <p:val>
                                            <p:strVal val="#ppt_w"/>
                                          </p:val>
                                        </p:tav>
                                      </p:tavLst>
                                    </p:anim>
                                    <p:anim calcmode="lin" valueType="num">
                                      <p:cBhvr>
                                        <p:cTn id="10" dur="1000" fill="hold"/>
                                        <p:tgtEl>
                                          <p:spTgt spid="4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5"/>
                                        </p:tgtEl>
                                      </p:cBhvr>
                                    </p:animEffect>
                                  </p:childTnLst>
                                </p:cTn>
                              </p:par>
                            </p:childTnLst>
                          </p:cTn>
                        </p:par>
                        <p:par>
                          <p:cTn id="15" fill="hold">
                            <p:stCondLst>
                              <p:cond delay="10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2"/>
                                        </p:tgtEl>
                                        <p:attrNameLst>
                                          <p:attrName>style.visibility</p:attrName>
                                        </p:attrNameLst>
                                      </p:cBhvr>
                                      <p:to>
                                        <p:strVal val="visible"/>
                                      </p:to>
                                    </p:set>
                                    <p:anim by="(-#ppt_w*2)" calcmode="lin" valueType="num">
                                      <p:cBhvr rctx="PPT">
                                        <p:cTn id="18" dur="625" autoRev="1" fill="hold">
                                          <p:stCondLst>
                                            <p:cond delay="0"/>
                                          </p:stCondLst>
                                        </p:cTn>
                                        <p:tgtEl>
                                          <p:spTgt spid="62"/>
                                        </p:tgtEl>
                                        <p:attrNameLst>
                                          <p:attrName>ppt_w</p:attrName>
                                        </p:attrNameLst>
                                      </p:cBhvr>
                                    </p:anim>
                                    <p:anim by="(#ppt_w*0.50)" calcmode="lin" valueType="num">
                                      <p:cBhvr>
                                        <p:cTn id="19" dur="625" decel="50000" autoRev="1" fill="hold">
                                          <p:stCondLst>
                                            <p:cond delay="0"/>
                                          </p:stCondLst>
                                        </p:cTn>
                                        <p:tgtEl>
                                          <p:spTgt spid="62"/>
                                        </p:tgtEl>
                                        <p:attrNameLst>
                                          <p:attrName>ppt_x</p:attrName>
                                        </p:attrNameLst>
                                      </p:cBhvr>
                                    </p:anim>
                                    <p:anim from="(-#ppt_h/2)" to="(#ppt_y)" calcmode="lin" valueType="num">
                                      <p:cBhvr>
                                        <p:cTn id="20" dur="1250" fill="hold">
                                          <p:stCondLst>
                                            <p:cond delay="0"/>
                                          </p:stCondLst>
                                        </p:cTn>
                                        <p:tgtEl>
                                          <p:spTgt spid="62"/>
                                        </p:tgtEl>
                                        <p:attrNameLst>
                                          <p:attrName>ppt_y</p:attrName>
                                        </p:attrNameLst>
                                      </p:cBhvr>
                                    </p:anim>
                                    <p:animRot by="21600000">
                                      <p:cBhvr>
                                        <p:cTn id="21" dur="1250" fill="hold">
                                          <p:stCondLst>
                                            <p:cond delay="0"/>
                                          </p:stCondLst>
                                        </p:cTn>
                                        <p:tgtEl>
                                          <p:spTgt spid="62"/>
                                        </p:tgtEl>
                                        <p:attrNameLst>
                                          <p:attrName>r</p:attrName>
                                        </p:attrNameLst>
                                      </p:cBhvr>
                                    </p:animRot>
                                  </p:childTnLst>
                                </p:cTn>
                              </p:par>
                            </p:childTnLst>
                          </p:cTn>
                        </p:par>
                        <p:par>
                          <p:cTn id="22" fill="hold">
                            <p:stCondLst>
                              <p:cond delay="2250"/>
                            </p:stCondLst>
                            <p:childTnLst>
                              <p:par>
                                <p:cTn id="23" presetID="9" presetClass="entr" presetSubtype="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ssolve">
                                      <p:cBhvr>
                                        <p:cTn id="25" dur="500"/>
                                        <p:tgtEl>
                                          <p:spTgt spid="2"/>
                                        </p:tgtEl>
                                      </p:cBhvr>
                                    </p:animEffect>
                                  </p:childTnLst>
                                </p:cTn>
                              </p:par>
                            </p:childTnLst>
                          </p:cTn>
                        </p:par>
                        <p:par>
                          <p:cTn id="26" fill="hold">
                            <p:stCondLst>
                              <p:cond delay="2750"/>
                            </p:stCondLst>
                            <p:childTnLst>
                              <p:par>
                                <p:cTn id="27" presetID="52" presetClass="entr" presetSubtype="0" fill="hold" grpId="0" nodeType="afterEffect">
                                  <p:stCondLst>
                                    <p:cond delay="0"/>
                                  </p:stCondLst>
                                  <p:childTnLst>
                                    <p:set>
                                      <p:cBhvr>
                                        <p:cTn id="28" dur="1" fill="hold">
                                          <p:stCondLst>
                                            <p:cond delay="0"/>
                                          </p:stCondLst>
                                        </p:cTn>
                                        <p:tgtEl>
                                          <p:spTgt spid="63"/>
                                        </p:tgtEl>
                                        <p:attrNameLst>
                                          <p:attrName>style.visibility</p:attrName>
                                        </p:attrNameLst>
                                      </p:cBhvr>
                                      <p:to>
                                        <p:strVal val="visible"/>
                                      </p:to>
                                    </p:set>
                                    <p:animScale>
                                      <p:cBhvr>
                                        <p:cTn id="29" dur="1000" decel="50000" fill="hold">
                                          <p:stCondLst>
                                            <p:cond delay="0"/>
                                          </p:stCondLst>
                                        </p:cTn>
                                        <p:tgtEl>
                                          <p:spTgt spid="6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63"/>
                                        </p:tgtEl>
                                        <p:attrNameLst>
                                          <p:attrName>ppt_x</p:attrName>
                                          <p:attrName>ppt_y</p:attrName>
                                        </p:attrNameLst>
                                      </p:cBhvr>
                                    </p:animMotion>
                                    <p:animEffect transition="in" filter="fade">
                                      <p:cBhvr>
                                        <p:cTn id="31" dur="10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62" grpId="0"/>
      <p:bldP spid="6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4277</TotalTime>
  <Words>716</Words>
  <Application>Microsoft Office PowerPoint</Application>
  <PresentationFormat>宽屏</PresentationFormat>
  <Paragraphs>123</Paragraphs>
  <Slides>24</Slides>
  <Notes>22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24</vt:i4>
      </vt:variant>
    </vt:vector>
  </HeadingPairs>
  <TitlesOfParts>
    <vt:vector size="35" baseType="lpstr">
      <vt:lpstr>等线</vt:lpstr>
      <vt:lpstr>方正姚体</vt:lpstr>
      <vt:lpstr>华文行楷</vt:lpstr>
      <vt:lpstr>微软雅黑</vt:lpstr>
      <vt:lpstr>幼圆</vt:lpstr>
      <vt:lpstr>Arial</vt:lpstr>
      <vt:lpstr>Arial Rounded MT Bold</vt:lpstr>
      <vt:lpstr>Calibri</vt:lpstr>
      <vt:lpstr>Calibri Light</vt:lpstr>
      <vt:lpstr>Kalinga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熊猫办公ppt</dc:title>
  <dc:creator>熊猫办公</dc:creator>
  <cp:lastModifiedBy>王 敏</cp:lastModifiedBy>
  <cp:revision>34</cp:revision>
  <dcterms:created xsi:type="dcterms:W3CDTF">2016-09-30T10:39:00Z</dcterms:created>
  <dcterms:modified xsi:type="dcterms:W3CDTF">2023-06-06T04:33:47Z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2052-10.1.0.6490</vt:lpwstr>
  </property>
</Properties>
</file>