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notesSlides/notesSlide2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917" r:id="rId2"/>
    <p:sldId id="1025" r:id="rId3"/>
    <p:sldId id="1059" r:id="rId4"/>
    <p:sldId id="1028" r:id="rId5"/>
    <p:sldId id="1032" r:id="rId6"/>
    <p:sldId id="528" r:id="rId7"/>
    <p:sldId id="1005" r:id="rId8"/>
    <p:sldId id="1096" r:id="rId9"/>
    <p:sldId id="1094" r:id="rId10"/>
    <p:sldId id="1095" r:id="rId11"/>
    <p:sldId id="1093" r:id="rId12"/>
    <p:sldId id="483" r:id="rId13"/>
    <p:sldId id="1090" r:id="rId14"/>
    <p:sldId id="1009" r:id="rId15"/>
    <p:sldId id="374" r:id="rId16"/>
    <p:sldId id="534" r:id="rId17"/>
    <p:sldId id="1097" r:id="rId18"/>
    <p:sldId id="1035" r:id="rId19"/>
    <p:sldId id="676" r:id="rId20"/>
    <p:sldId id="1055" r:id="rId21"/>
    <p:sldId id="1053" r:id="rId22"/>
    <p:sldId id="1078" r:id="rId23"/>
    <p:sldId id="1056" r:id="rId24"/>
    <p:sldId id="1091" r:id="rId25"/>
    <p:sldId id="1098" r:id="rId26"/>
    <p:sldId id="1079" r:id="rId27"/>
    <p:sldId id="1072" r:id="rId28"/>
    <p:sldId id="1099" r:id="rId29"/>
    <p:sldId id="1100" r:id="rId30"/>
    <p:sldId id="1083" r:id="rId31"/>
    <p:sldId id="1101" r:id="rId32"/>
    <p:sldId id="1102" r:id="rId33"/>
    <p:sldId id="1103" r:id="rId34"/>
    <p:sldId id="1104" r:id="rId35"/>
    <p:sldId id="1105" r:id="rId36"/>
    <p:sldId id="682" r:id="rId37"/>
    <p:sldId id="795" r:id="rId38"/>
    <p:sldId id="530" r:id="rId39"/>
    <p:sldId id="561" r:id="rId40"/>
    <p:sldId id="1088" r:id="rId41"/>
    <p:sldId id="1082" r:id="rId42"/>
    <p:sldId id="1067" r:id="rId43"/>
  </p:sldIdLst>
  <p:sldSz cx="9144000" cy="5143500" type="screen16x9"/>
  <p:notesSz cx="6858000" cy="9144000"/>
  <p:embeddedFontLst>
    <p:embeddedFont>
      <p:font typeface="微软雅黑" pitchFamily="34" charset="-122"/>
      <p:regular r:id="rId46"/>
      <p:bold r:id="rId47"/>
    </p:embeddedFont>
    <p:embeddedFont>
      <p:font typeface="楷体" charset="-122"/>
      <p:regular r:id="rId48"/>
    </p:embeddedFont>
    <p:embeddedFont>
      <p:font typeface="黑体" pitchFamily="2" charset="-122"/>
      <p:regular r:id="rId49"/>
    </p:embeddedFont>
    <p:embeddedFont>
      <p:font typeface="YouYuan" pitchFamily="49" charset="-122"/>
      <p:regular r:id="rId50"/>
    </p:embeddedFont>
    <p:embeddedFont>
      <p:font typeface="汉语拼音" charset="-122"/>
      <p:regular r:id="rId51"/>
    </p:embeddedFont>
    <p:embeddedFont>
      <p:font typeface="华文楷体" pitchFamily="2" charset="-122"/>
      <p:regular r:id="rId52"/>
    </p:embeddedFont>
    <p:embeddedFont>
      <p:font typeface="Calibri" pitchFamily="34" charset="0"/>
      <p:regular r:id="rId53"/>
      <p:bold r:id="rId54"/>
      <p:italic r:id="rId55"/>
      <p:boldItalic r:id="rId56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99"/>
    <a:srgbClr val="0000FF"/>
    <a:srgbClr val="FFFFFF"/>
    <a:srgbClr val="AD0FB9"/>
    <a:srgbClr val="66FFFF"/>
    <a:srgbClr val="33CCFF"/>
    <a:srgbClr val="FF0000"/>
    <a:srgbClr val="8B3D82"/>
    <a:srgbClr val="C503A9"/>
    <a:srgbClr val="FF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006" autoAdjust="0"/>
    <p:restoredTop sz="94660"/>
  </p:normalViewPr>
  <p:slideViewPr>
    <p:cSldViewPr>
      <p:cViewPr>
        <p:scale>
          <a:sx n="90" d="100"/>
          <a:sy n="90" d="100"/>
        </p:scale>
        <p:origin x="-984" y="-588"/>
      </p:cViewPr>
      <p:guideLst>
        <p:guide orient="horz" pos="2346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2562" y="-108"/>
      </p:cViewPr>
      <p:guideLst>
        <p:guide orient="horz" pos="2916"/>
        <p:guide pos="229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1.fntdata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3" Type="http://schemas.openxmlformats.org/officeDocument/2006/relationships/font" Target="fonts/font8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4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7.fntdata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8" Type="http://schemas.openxmlformats.org/officeDocument/2006/relationships/slide" Target="slides/slide7.xml"/><Relationship Id="rId51" Type="http://schemas.openxmlformats.org/officeDocument/2006/relationships/font" Target="fonts/font6.fntdata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pPr/>
              <a:t>2020-1-5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pPr/>
              <a:t>2020-1-5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40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62" y="1200151"/>
            <a:ext cx="8229481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781" y="2914650"/>
            <a:ext cx="6400443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wangyanwen\Desktop\e30393e1dd841898b9d975cf15b7bd4a_c8177f3e6709c93d469546ce943df8dcd10054a7.jpg"/>
          <p:cNvPicPr>
            <a:picLocks noChangeAspect="1" noChangeArrowheads="1"/>
          </p:cNvPicPr>
          <p:nvPr userDrawn="1"/>
        </p:nvPicPr>
        <p:blipFill rotWithShape="1">
          <a:blip r:embed="rId3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1563" r="1168"/>
          <a:stretch>
            <a:fillRect/>
          </a:stretch>
        </p:blipFill>
        <p:spPr bwMode="auto">
          <a:xfrm>
            <a:off x="-36512" y="4823048"/>
            <a:ext cx="9217024" cy="356617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 flipH="1">
            <a:off x="-2" y="123478"/>
            <a:ext cx="3707905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文本框 10"/>
          <p:cNvSpPr txBox="1"/>
          <p:nvPr/>
        </p:nvSpPr>
        <p:spPr>
          <a:xfrm>
            <a:off x="216023" y="86481"/>
            <a:ext cx="27718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200" b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16</a:t>
            </a:r>
            <a:r>
              <a:rPr kumimoji="1" lang="zh-CN" altLang="en-US" sz="1200" b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真理诞生于一百个问号之后</a:t>
            </a:r>
            <a:endParaRPr kumimoji="1" lang="zh-CN" altLang="en-US" sz="1200" b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AutoShape 5" descr="http://img.chuansong.me/mmbiz_jpg/lcUVQD7J7fccoY3V603LibZQImJ6my1dxxF0p4a2l6qaUlGDWDbWcfNoDeqQ5dgJtosI1iaFbBoQvHrRziasn3Qfg/640?wx_fmt=jpeg"/>
          <p:cNvSpPr>
            <a:spLocks noChangeAspect="1" noChangeArrowheads="1"/>
          </p:cNvSpPr>
          <p:nvPr userDrawn="1"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9" name="AutoShape 13" descr="http://img3.imgtn.bdimg.com/it/u=1270035513,2457988618&amp;fm=214&amp;gp=0.jpg"/>
          <p:cNvSpPr>
            <a:spLocks noChangeAspect="1" noChangeArrowheads="1"/>
          </p:cNvSpPr>
          <p:nvPr userDrawn="1"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10" name="AutoShape 15" descr="http://img3.imgtn.bdimg.com/it/u=1270035513,2457988618&amp;fm=214&amp;gp=0.jpg"/>
          <p:cNvSpPr>
            <a:spLocks noChangeAspect="1" noChangeArrowheads="1"/>
          </p:cNvSpPr>
          <p:nvPr userDrawn="1"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11" name="AutoShape 2" descr="http://img3.imgtn.bdimg.com/it/u=1183900443,1088175051&amp;fm=214&amp;gp=0.jpg"/>
          <p:cNvSpPr>
            <a:spLocks noChangeAspect="1" noChangeArrowheads="1"/>
          </p:cNvSpPr>
          <p:nvPr userDrawn="1"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12" name="AutoShape 4" descr="http://img3.imgtn.bdimg.com/it/u=1183900443,1088175051&amp;fm=214&amp;gp=0.jpg"/>
          <p:cNvSpPr>
            <a:spLocks noChangeAspect="1" noChangeArrowheads="1"/>
          </p:cNvSpPr>
          <p:nvPr userDrawn="1"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</p:sldLayoutIdLst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&#38142;&#25509;1&#65306;&#28457;&#28065;.pptx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&#20845;&#19979;&#23383;&#35789;&#21548;&#20889;16&#30495;&#29702;&#35806;&#29983;&#20110;&#19968;&#30334;&#20010;&#38382;&#21495;&#20043;&#21518;.MP3" TargetMode="External"/><Relationship Id="rId2" Type="http://schemas.openxmlformats.org/officeDocument/2006/relationships/hyperlink" Target="&#19971;&#24425;&#20845;&#19979;&#23383;&#35789;&#21548;&#20889;16&#30495;&#29702;&#35806;&#29983;&#20110;&#19968;&#30334;&#20010;&#38382;&#21495;&#20043;&#21518;.mp4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4.png"/><Relationship Id="rId4" Type="http://schemas.openxmlformats.org/officeDocument/2006/relationships/slide" Target="slide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4" Type="http://schemas.openxmlformats.org/officeDocument/2006/relationships/slide" Target="slide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hyperlink" Target="&#35270;&#39057;&#65306;&#35449;&#22825;&#20305;.mp4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35838;&#25991;&#26391;&#35835;-16&#30495;&#29702;&#35806;&#29983;&#20110;&#19968;&#30334;&#20010;&#38382;&#21495;&#20043;&#21518;.mp4" TargetMode="External"/><Relationship Id="rId7" Type="http://schemas.openxmlformats.org/officeDocument/2006/relationships/hyperlink" Target="&#20845;&#19979;&#29983;&#23383;&#35270;&#39057;16&#30495;&#29702;&#35806;&#29983;&#20110;&#19968;&#30334;&#20010;&#38382;&#21495;&#20043;&#21518;.mp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4" name="AutoShape 4" descr="http://img1.imgtn.bdimg.com/it/u=2943624781,3531689380&amp;fm=214&amp;gp=0.jpg"/>
          <p:cNvSpPr>
            <a:spLocks noChangeAspect="1" noChangeArrowheads="1"/>
          </p:cNvSpPr>
          <p:nvPr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539552" y="830858"/>
            <a:ext cx="8136904" cy="319991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“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灯不拨不亮，理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不问不明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，问是开启成功之路的基石。历史上有很多科学家都是凭借对生活的细心、对追问的热心、对研究的痴心取得了不菲的成绩。来吧，让我们学习这篇课文，一起探寻真理的诞生过程。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437815" y="627534"/>
            <a:ext cx="4854265" cy="2654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锲而不舍：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雕刻一件东西，一直刻下去不放手，比喻做事情能坚持到底，不半途而废。也形容有恒心，有毅力。</a:t>
            </a:r>
            <a:endParaRPr lang="zh-CN" altLang="en-US" sz="28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39752" y="3651870"/>
            <a:ext cx="4320480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学习要有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锲而不舍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的精神。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1745" b="15183"/>
          <a:stretch>
            <a:fillRect/>
          </a:stretch>
        </p:blipFill>
        <p:spPr bwMode="auto">
          <a:xfrm>
            <a:off x="5300670" y="771550"/>
            <a:ext cx="3519802" cy="2272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611560" y="771550"/>
            <a:ext cx="5296632" cy="2008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打破砂锅问到底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比喻追究事情的根底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课文中用一句口头禅形象地写出探索精神的重要性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8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96922" y="3367757"/>
            <a:ext cx="5855398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妹妹从小遇事就爱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打破砂锅问到底。</a:t>
            </a:r>
          </a:p>
        </p:txBody>
      </p:sp>
      <p:pic>
        <p:nvPicPr>
          <p:cNvPr id="3074" name="Picture 2" descr="http://pic.58pic.com/58pic/11/39/09/82F58PICUGu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99542"/>
            <a:ext cx="2309375" cy="206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6"/>
          <p:cNvSpPr txBox="1"/>
          <p:nvPr/>
        </p:nvSpPr>
        <p:spPr>
          <a:xfrm>
            <a:off x="2147483" y="1397382"/>
            <a:ext cx="7008349" cy="7325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作者在文中提出的观点是什么？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07704" y="3075806"/>
            <a:ext cx="59046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真理诞生于一百个问号之后。</a:t>
            </a:r>
          </a:p>
        </p:txBody>
      </p:sp>
      <p:sp>
        <p:nvSpPr>
          <p:cNvPr id="10" name="文本框 14"/>
          <p:cNvSpPr txBox="1"/>
          <p:nvPr/>
        </p:nvSpPr>
        <p:spPr>
          <a:xfrm>
            <a:off x="536936" y="436158"/>
            <a:ext cx="2147372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整体感知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490" y="488835"/>
            <a:ext cx="366860" cy="45633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189" y="1178599"/>
            <a:ext cx="1104039" cy="15821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522566" y="2236281"/>
            <a:ext cx="7716167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二是地质学家魏格纳从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__________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推论出地球上大陆和海洋的形成；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216654" y="2230230"/>
            <a:ext cx="1685398" cy="438582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蚯蚓的分布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814424" y="3125939"/>
            <a:ext cx="2293234" cy="438581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做梦时眼珠转动</a:t>
            </a:r>
          </a:p>
        </p:txBody>
      </p:sp>
      <p:sp>
        <p:nvSpPr>
          <p:cNvPr id="2" name="矩形 1"/>
          <p:cNvSpPr/>
          <p:nvPr/>
        </p:nvSpPr>
        <p:spPr>
          <a:xfrm>
            <a:off x="467544" y="493028"/>
            <a:ext cx="7803236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为了证明这个观点，课文具体写了哪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几个事例呢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?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2566" y="1275606"/>
            <a:ext cx="8091407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一是谢皮罗教授从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____________,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联想到地球的自转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并作出了合乎逻辑的判断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；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2566" y="3131989"/>
            <a:ext cx="8091407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三是一位奥地利医生从儿子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_______________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这个现象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推断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出凡睡者眼珠转动都表示在做梦的普遍规律。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372200" y="4155926"/>
            <a:ext cx="2350323" cy="5043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（课后</a:t>
            </a:r>
            <a:r>
              <a:rPr lang="zh-CN" altLang="en-US" sz="24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第二题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</p:txBody>
      </p:sp>
      <p:sp>
        <p:nvSpPr>
          <p:cNvPr id="15" name="矩形 14"/>
          <p:cNvSpPr/>
          <p:nvPr/>
        </p:nvSpPr>
        <p:spPr>
          <a:xfrm>
            <a:off x="3635895" y="1275606"/>
            <a:ext cx="1985417" cy="438581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洗澡水的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hlinkClick r:id="rId3" action="ppaction://hlinkpres?slideindex=1&amp;slidetitle="/>
              </a:rPr>
              <a:t>漩涡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057708">
            <a:off x="5427142" y="1546137"/>
            <a:ext cx="335134" cy="47233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r="-1049"/>
          <a:stretch>
            <a:fillRect/>
          </a:stretch>
        </p:blipFill>
        <p:spPr>
          <a:xfrm>
            <a:off x="467544" y="411510"/>
            <a:ext cx="8382268" cy="6631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6" grpId="0"/>
      <p:bldP spid="17" grpId="0"/>
      <p:bldP spid="7" grpId="0"/>
      <p:bldP spid="8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6"/>
          <p:cNvSpPr txBox="1"/>
          <p:nvPr/>
        </p:nvSpPr>
        <p:spPr>
          <a:xfrm>
            <a:off x="1286569" y="771550"/>
            <a:ext cx="4946581" cy="6524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本文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是采用什么结构来写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的呢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? 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1501713"/>
            <a:ext cx="7563805" cy="136191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按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en-US" altLang="zh-CN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___________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的结构写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</a:t>
            </a:r>
            <a:r>
              <a:rPr lang="en-US" altLang="zh-CN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先提出中心论点</a:t>
            </a:r>
            <a:r>
              <a:rPr lang="en-US" altLang="zh-CN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用三个事例证明中心论点</a:t>
            </a:r>
            <a:r>
              <a:rPr lang="en-US" altLang="zh-CN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最后总结全文</a:t>
            </a:r>
            <a:r>
              <a:rPr lang="en-US" altLang="zh-CN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重申论点。</a:t>
            </a:r>
          </a:p>
        </p:txBody>
      </p:sp>
      <p:sp>
        <p:nvSpPr>
          <p:cNvPr id="8" name="矩形 7"/>
          <p:cNvSpPr/>
          <p:nvPr/>
        </p:nvSpPr>
        <p:spPr>
          <a:xfrm>
            <a:off x="2070770" y="1496380"/>
            <a:ext cx="1933863" cy="50013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总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分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总</a:t>
            </a:r>
          </a:p>
        </p:txBody>
      </p:sp>
      <p:sp>
        <p:nvSpPr>
          <p:cNvPr id="5" name="文本框 6"/>
          <p:cNvSpPr txBox="1"/>
          <p:nvPr/>
        </p:nvSpPr>
        <p:spPr>
          <a:xfrm>
            <a:off x="611560" y="2931790"/>
            <a:ext cx="7848872" cy="12126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课文又是按照怎样的顺序来介绍这三个事例的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呢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?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我们下节课再学习。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408050" y="970345"/>
            <a:ext cx="8412920" cy="274690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  <a:cs typeface="汉语拼音" panose="020B0604020202020204" pitchFamily="34" charset="0"/>
              </a:rPr>
              <a:t>一、把词语补充完整。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司</a:t>
            </a:r>
            <a:r>
              <a:rPr kumimoji="1"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（   ）（    ）</a:t>
            </a: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惯  </a:t>
            </a:r>
            <a:r>
              <a:rPr kumimoji="1"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 无</a:t>
            </a: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独</a:t>
            </a:r>
            <a:r>
              <a:rPr kumimoji="1"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（    ）（    ）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见</a:t>
            </a:r>
            <a:r>
              <a:rPr kumimoji="1"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(    )</a:t>
            </a: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知</a:t>
            </a:r>
            <a:r>
              <a:rPr kumimoji="1"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(    ) </a:t>
            </a:r>
            <a:r>
              <a:rPr kumimoji="1"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    （    </a:t>
            </a:r>
            <a:r>
              <a:rPr kumimoji="1"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）</a:t>
            </a: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而不</a:t>
            </a:r>
            <a:r>
              <a:rPr kumimoji="1"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（    </a:t>
            </a:r>
            <a:r>
              <a:rPr kumimoji="1"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）</a:t>
            </a:r>
          </a:p>
          <a:p>
            <a:pPr>
              <a:lnSpc>
                <a:spcPct val="150000"/>
              </a:lnSpc>
            </a:pPr>
            <a:r>
              <a:rPr kumimoji="1"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（    </a:t>
            </a:r>
            <a:r>
              <a:rPr kumimoji="1"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）（    ）</a:t>
            </a: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不得其</a:t>
            </a:r>
            <a:r>
              <a:rPr kumimoji="1"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解</a:t>
            </a:r>
            <a:endParaRPr kumimoji="1" lang="en-US" altLang="zh-CN" sz="2800" b="1" dirty="0">
              <a:latin typeface="楷体" panose="02010609060101010101" pitchFamily="49" charset="-122"/>
              <a:ea typeface="楷体" panose="02010609060101010101" pitchFamily="49" charset="-122"/>
              <a:cs typeface="汉语拼音" panose="020B0604020202020204" pitchFamily="34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231366" y="1785916"/>
            <a:ext cx="499176" cy="50013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kumimoji="1"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空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2626180" y="1785916"/>
            <a:ext cx="499176" cy="50013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kumimoji="1"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见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594842" y="1785915"/>
            <a:ext cx="499176" cy="50013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kumimoji="1"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有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041640" y="1785915"/>
            <a:ext cx="497572" cy="50013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kumimoji="1"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偶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161126" y="2470189"/>
            <a:ext cx="497572" cy="50013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kumimoji="1"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微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627784" y="2470189"/>
            <a:ext cx="497572" cy="50013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kumimoji="1"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著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927323" y="3104720"/>
            <a:ext cx="497572" cy="50013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kumimoji="1"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百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377394" y="3125007"/>
            <a:ext cx="497572" cy="50013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kumimoji="1"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思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768484" y="2470189"/>
            <a:ext cx="497572" cy="50013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kumimoji="1"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锲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876998" y="2470189"/>
            <a:ext cx="497572" cy="50013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kumimoji="1"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舍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" name="文本框 14"/>
          <p:cNvSpPr txBox="1"/>
          <p:nvPr/>
        </p:nvSpPr>
        <p:spPr>
          <a:xfrm>
            <a:off x="624428" y="411510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课堂演练</a:t>
            </a: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4620" y="464186"/>
            <a:ext cx="366860" cy="4563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8" grpId="0"/>
      <p:bldP spid="9" grpId="0"/>
      <p:bldP spid="10" grpId="0"/>
      <p:bldP spid="11" grpId="0"/>
      <p:bldP spid="12" grpId="0"/>
      <p:bldP spid="13" grpId="0"/>
      <p:bldP spid="19" grpId="0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03868" y="619457"/>
            <a:ext cx="7984236" cy="30239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 marL="723900" indent="-723900">
              <a:lnSpc>
                <a:spcPct val="150000"/>
              </a:lnSpc>
            </a:pPr>
            <a:r>
              <a:rPr kumimoji="1" lang="zh-CN" altLang="en-US" sz="3200" b="1" dirty="0" smtClean="0">
                <a:ea typeface="宋体" panose="02010600030101010101" pitchFamily="2" charset="-122"/>
              </a:rPr>
              <a:t>二</a:t>
            </a:r>
            <a:r>
              <a:rPr kumimoji="1" lang="zh-CN" altLang="en-US" sz="3200" b="1" dirty="0">
                <a:ea typeface="宋体" panose="02010600030101010101" pitchFamily="2" charset="-122"/>
              </a:rPr>
              <a:t>、以下四个选项中，与“见微知著”词语意思最接近的是（  </a:t>
            </a:r>
            <a:r>
              <a:rPr kumimoji="1" lang="zh-CN" altLang="en-US" sz="3200" b="1" dirty="0" smtClean="0">
                <a:ea typeface="宋体" panose="02010600030101010101" pitchFamily="2" charset="-122"/>
              </a:rPr>
              <a:t>  </a:t>
            </a:r>
            <a:r>
              <a:rPr kumimoji="1" lang="zh-CN" altLang="en-US" sz="3200" b="1" dirty="0">
                <a:ea typeface="宋体" panose="02010600030101010101" pitchFamily="2" charset="-122"/>
              </a:rPr>
              <a:t>）。</a:t>
            </a:r>
          </a:p>
          <a:p>
            <a:pPr>
              <a:lnSpc>
                <a:spcPct val="150000"/>
              </a:lnSpc>
            </a:pPr>
            <a:r>
              <a:rPr kumimoji="1" lang="en-US" altLang="zh-CN" sz="3200" b="1" dirty="0" smtClean="0">
                <a:ea typeface="宋体" panose="02010600030101010101" pitchFamily="2" charset="-122"/>
              </a:rPr>
              <a:t>       A</a:t>
            </a:r>
            <a:r>
              <a:rPr kumimoji="1" lang="en-US" altLang="zh-CN" sz="3200" b="1" dirty="0">
                <a:ea typeface="宋体" panose="02010600030101010101" pitchFamily="2" charset="-122"/>
              </a:rPr>
              <a:t>.</a:t>
            </a:r>
            <a:r>
              <a:rPr kumimoji="1" lang="zh-CN" altLang="en-US" sz="3200" b="1" dirty="0">
                <a:ea typeface="宋体" panose="02010600030101010101" pitchFamily="2" charset="-122"/>
              </a:rPr>
              <a:t>古为今用   </a:t>
            </a:r>
            <a:r>
              <a:rPr kumimoji="1" lang="zh-CN" altLang="en-US" sz="3200" b="1" dirty="0" smtClean="0">
                <a:ea typeface="宋体" panose="02010600030101010101" pitchFamily="2" charset="-122"/>
              </a:rPr>
              <a:t>  </a:t>
            </a:r>
            <a:r>
              <a:rPr kumimoji="1" lang="en-US" altLang="zh-CN" sz="3200" b="1" dirty="0" smtClean="0">
                <a:ea typeface="宋体" panose="02010600030101010101" pitchFamily="2" charset="-122"/>
              </a:rPr>
              <a:t>B</a:t>
            </a:r>
            <a:r>
              <a:rPr kumimoji="1" lang="en-US" altLang="zh-CN" sz="3200" b="1" dirty="0">
                <a:ea typeface="宋体" panose="02010600030101010101" pitchFamily="2" charset="-122"/>
              </a:rPr>
              <a:t>.</a:t>
            </a:r>
            <a:r>
              <a:rPr kumimoji="1" lang="zh-CN" altLang="en-US" sz="3200" b="1" dirty="0">
                <a:ea typeface="宋体" panose="02010600030101010101" pitchFamily="2" charset="-122"/>
              </a:rPr>
              <a:t>标新立异  </a:t>
            </a:r>
            <a:endParaRPr kumimoji="1" lang="en-US" altLang="zh-CN" sz="3200" b="1" dirty="0" smtClean="0"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kumimoji="1" lang="en-US" altLang="zh-CN" sz="3200" b="1" dirty="0" smtClean="0">
                <a:ea typeface="宋体" panose="02010600030101010101" pitchFamily="2" charset="-122"/>
              </a:rPr>
              <a:t>       C</a:t>
            </a:r>
            <a:r>
              <a:rPr kumimoji="1" lang="en-US" altLang="zh-CN" sz="3200" b="1" dirty="0">
                <a:ea typeface="宋体" panose="02010600030101010101" pitchFamily="2" charset="-122"/>
              </a:rPr>
              <a:t>.</a:t>
            </a:r>
            <a:r>
              <a:rPr kumimoji="1" lang="zh-CN" altLang="en-US" sz="3200" b="1" dirty="0">
                <a:ea typeface="宋体" panose="02010600030101010101" pitchFamily="2" charset="-122"/>
              </a:rPr>
              <a:t>一叶知秋     </a:t>
            </a:r>
            <a:r>
              <a:rPr kumimoji="1" lang="en-US" altLang="zh-CN" sz="3200" b="1" dirty="0">
                <a:ea typeface="宋体" panose="02010600030101010101" pitchFamily="2" charset="-122"/>
              </a:rPr>
              <a:t>D.</a:t>
            </a:r>
            <a:r>
              <a:rPr kumimoji="1" lang="zh-CN" altLang="en-US" sz="3200" b="1" dirty="0" smtClean="0">
                <a:ea typeface="宋体" panose="02010600030101010101" pitchFamily="2" charset="-122"/>
              </a:rPr>
              <a:t>无独有偶</a:t>
            </a:r>
            <a:endParaRPr kumimoji="1" lang="zh-CN" altLang="en-US" sz="2800" b="1" dirty="0">
              <a:ea typeface="楷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559300" y="1454899"/>
            <a:ext cx="508794" cy="684803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kumimoji="1" lang="en-US" altLang="zh-CN" sz="40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C</a:t>
            </a:r>
            <a:endParaRPr lang="zh-CN" altLang="en-US" sz="40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555526"/>
            <a:ext cx="7992771" cy="136191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622300" indent="-622300">
              <a:lnSpc>
                <a:spcPct val="150000"/>
              </a:lnSpc>
            </a:pP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三、为了证明“真理诞生于一百个问号之后”这个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观点，课文具体写了哪几件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事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?</a:t>
            </a:r>
            <a:endParaRPr lang="zh-CN" altLang="en-US" sz="2800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88019" y="1923678"/>
            <a:ext cx="4480125" cy="200824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    </a:t>
            </a:r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1.</a:t>
            </a:r>
            <a:r>
              <a:rPr lang="zh-CN" altLang="en-US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洗澡</a:t>
            </a:r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水的</a:t>
            </a:r>
            <a:r>
              <a:rPr lang="zh-CN" altLang="en-US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漩涡</a:t>
            </a:r>
            <a:endParaRPr lang="en-US" altLang="zh-CN" sz="2800" b="1" dirty="0" smtClean="0">
              <a:solidFill>
                <a:srgbClr val="FF0000"/>
              </a:solidFill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    </a:t>
            </a:r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2.</a:t>
            </a:r>
            <a:r>
              <a:rPr lang="zh-CN" altLang="en-US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蚯蚓的分布</a:t>
            </a:r>
            <a:endParaRPr lang="en-US" altLang="zh-CN" sz="2800" b="1" dirty="0" smtClean="0">
              <a:solidFill>
                <a:srgbClr val="FF0000"/>
              </a:solidFill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    </a:t>
            </a:r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3.</a:t>
            </a:r>
            <a:r>
              <a:rPr lang="zh-CN" altLang="en-US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睡觉</a:t>
            </a:r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时眼珠的转动</a:t>
            </a:r>
          </a:p>
        </p:txBody>
      </p:sp>
      <p:sp>
        <p:nvSpPr>
          <p:cNvPr id="4" name="TextBox 11">
            <a:hlinkClick r:id="rId2" action="ppaction://hlinkfile"/>
          </p:cNvPr>
          <p:cNvSpPr txBox="1">
            <a:spLocks noChangeArrowheads="1"/>
          </p:cNvSpPr>
          <p:nvPr/>
        </p:nvSpPr>
        <p:spPr bwMode="auto">
          <a:xfrm>
            <a:off x="6337898" y="3931255"/>
            <a:ext cx="139805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>
                <a:latin typeface="Kaiti SC" panose="02010600040101010101" pitchFamily="2" charset="-122"/>
                <a:ea typeface="Kaiti SC" panose="02010600040101010101" pitchFamily="2" charset="-122"/>
                <a:hlinkClick r:id="rId3" action="ppaction://hlinkfile"/>
              </a:rPr>
              <a:t>字词听写</a:t>
            </a:r>
            <a:endParaRPr lang="zh-CN" altLang="en-US" sz="2400" b="1" dirty="0">
              <a:latin typeface="Kaiti SC" panose="02010600040101010101" pitchFamily="2" charset="-122"/>
              <a:ea typeface="Kaiti SC" panose="0201060004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25269" y="3980690"/>
            <a:ext cx="351070" cy="380165"/>
          </a:xfrm>
          <a:prstGeom prst="rect">
            <a:avLst/>
          </a:prstGeom>
        </p:spPr>
      </p:pic>
      <p:pic>
        <p:nvPicPr>
          <p:cNvPr id="6" name="图片 5">
            <a:hlinkClick r:id="rId3" action="ppaction://hlinkfil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057708">
            <a:off x="7851227" y="3914666"/>
            <a:ext cx="335134" cy="47233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00430" y="5143500"/>
            <a:ext cx="24994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更多教学资源微信</a:t>
            </a:r>
            <a:r>
              <a:rPr lang="en-US" altLang="zh-CN" dirty="0" smtClean="0"/>
              <a:t>dzzy888666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1077" y="546963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文本框 11"/>
          <p:cNvSpPr txBox="1"/>
          <p:nvPr/>
        </p:nvSpPr>
        <p:spPr>
          <a:xfrm>
            <a:off x="333190" y="536227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</a:rPr>
              <a:t>第二课时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5576" y="1203598"/>
            <a:ext cx="7488832" cy="256224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上</a:t>
            </a:r>
            <a:r>
              <a:rPr lang="zh-CN" altLang="en-US" sz="2700" dirty="0">
                <a:latin typeface="黑体" panose="02010609060101010101" pitchFamily="49" charset="-122"/>
                <a:ea typeface="黑体" panose="02010609060101010101" pitchFamily="49" charset="-122"/>
              </a:rPr>
              <a:t>一节</a:t>
            </a:r>
            <a:r>
              <a:rPr lang="zh-CN" altLang="en-US" sz="27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课我们知道，为了证明“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真理诞生于一百个问号之后</a:t>
            </a:r>
            <a:r>
              <a:rPr lang="zh-CN" altLang="en-US" sz="27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”这个</a:t>
            </a:r>
            <a:r>
              <a:rPr lang="zh-CN" altLang="en-US" sz="2700" dirty="0">
                <a:latin typeface="黑体" panose="02010609060101010101" pitchFamily="49" charset="-122"/>
                <a:ea typeface="黑体" panose="02010609060101010101" pitchFamily="49" charset="-122"/>
              </a:rPr>
              <a:t>观点，课文具体写</a:t>
            </a:r>
            <a:r>
              <a:rPr lang="zh-CN" altLang="en-US" sz="27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了三件事例，这节课我们就来看看每个事例是按照怎样的顺序来介绍的</a:t>
            </a:r>
            <a:r>
              <a:rPr lang="en-US" altLang="zh-CN" sz="27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?</a:t>
            </a:r>
            <a:endParaRPr lang="zh-CN" altLang="en-US" sz="2700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980"/>
          <a:stretch>
            <a:fillRect/>
          </a:stretch>
        </p:blipFill>
        <p:spPr>
          <a:xfrm>
            <a:off x="912872" y="1853068"/>
            <a:ext cx="7174240" cy="66317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980"/>
          <a:stretch>
            <a:fillRect/>
          </a:stretch>
        </p:blipFill>
        <p:spPr>
          <a:xfrm>
            <a:off x="769506" y="2484718"/>
            <a:ext cx="7317606" cy="66317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517" r="7979"/>
          <a:stretch>
            <a:fillRect/>
          </a:stretch>
        </p:blipFill>
        <p:spPr>
          <a:xfrm>
            <a:off x="4636896" y="1256755"/>
            <a:ext cx="3391685" cy="66317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905" r="-955"/>
          <a:stretch>
            <a:fillRect/>
          </a:stretch>
        </p:blipFill>
        <p:spPr>
          <a:xfrm>
            <a:off x="611560" y="3102666"/>
            <a:ext cx="3434315" cy="6631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6"/>
          <p:cNvSpPr txBox="1"/>
          <p:nvPr/>
        </p:nvSpPr>
        <p:spPr>
          <a:xfrm>
            <a:off x="2054547" y="1419622"/>
            <a:ext cx="5973837" cy="193899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默读</a:t>
            </a:r>
            <a:r>
              <a:rPr lang="zh-CN" altLang="en-US" sz="2700" dirty="0">
                <a:latin typeface="黑体" panose="02010609060101010101" pitchFamily="49" charset="-122"/>
                <a:ea typeface="黑体" panose="02010609060101010101" pitchFamily="49" charset="-122"/>
              </a:rPr>
              <a:t>第一个</a:t>
            </a:r>
            <a:r>
              <a:rPr lang="zh-CN" altLang="en-US" sz="27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事例</a:t>
            </a:r>
            <a:r>
              <a:rPr lang="zh-CN" altLang="en-US" sz="27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（第</a:t>
            </a:r>
            <a:r>
              <a:rPr lang="en-US" altLang="zh-CN" sz="27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7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自然段）</a:t>
            </a:r>
            <a:r>
              <a:rPr lang="zh-CN" altLang="en-US" sz="27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。想一想</a:t>
            </a:r>
            <a:r>
              <a:rPr lang="zh-CN" altLang="en-US" sz="2700" dirty="0">
                <a:latin typeface="黑体" panose="02010609060101010101" pitchFamily="49" charset="-122"/>
                <a:ea typeface="黑体" panose="02010609060101010101" pitchFamily="49" charset="-122"/>
              </a:rPr>
              <a:t>这个事例中</a:t>
            </a:r>
            <a:r>
              <a:rPr lang="zh-CN" altLang="en-US" sz="27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的“？”是</a:t>
            </a:r>
            <a:r>
              <a:rPr lang="zh-CN" altLang="en-US" sz="2700" dirty="0">
                <a:latin typeface="黑体" panose="02010609060101010101" pitchFamily="49" charset="-122"/>
                <a:ea typeface="黑体" panose="02010609060101010101" pitchFamily="49" charset="-122"/>
              </a:rPr>
              <a:t>什么</a:t>
            </a:r>
            <a:r>
              <a:rPr lang="zh-CN" altLang="en-US" sz="27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？由此</a:t>
            </a:r>
            <a:r>
              <a:rPr lang="zh-CN" altLang="en-US" sz="2700" dirty="0">
                <a:latin typeface="黑体" panose="02010609060101010101" pitchFamily="49" charset="-122"/>
                <a:ea typeface="黑体" panose="02010609060101010101" pitchFamily="49" charset="-122"/>
              </a:rPr>
              <a:t>发现的“真理”是什么</a:t>
            </a:r>
            <a:r>
              <a:rPr lang="zh-CN" altLang="en-US" sz="27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？</a:t>
            </a:r>
            <a:endParaRPr lang="zh-CN" altLang="en-US" sz="27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14"/>
          <p:cNvSpPr txBox="1"/>
          <p:nvPr/>
        </p:nvSpPr>
        <p:spPr>
          <a:xfrm>
            <a:off x="624428" y="411510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 smtClean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互动课堂</a:t>
            </a:r>
            <a:endParaRPr lang="zh-CN" altLang="en-US" sz="3200" b="1" dirty="0">
              <a:solidFill>
                <a:srgbClr val="875000"/>
              </a:solidFill>
              <a:latin typeface="YouYuan" panose="02010509060101010101" pitchFamily="49" charset="-122"/>
              <a:ea typeface="YouYuan" panose="02010509060101010101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6194" y="464186"/>
            <a:ext cx="366861" cy="45633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1563638"/>
            <a:ext cx="1104039" cy="15821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6862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矩形 10"/>
          <p:cNvSpPr/>
          <p:nvPr/>
        </p:nvSpPr>
        <p:spPr>
          <a:xfrm flipH="1">
            <a:off x="0" y="159510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文本框 1"/>
          <p:cNvSpPr txBox="1"/>
          <p:nvPr/>
        </p:nvSpPr>
        <p:spPr>
          <a:xfrm>
            <a:off x="156260" y="137511"/>
            <a:ext cx="17235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语文  六年级  </a:t>
            </a:r>
            <a:r>
              <a:rPr kumimoji="1"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下</a:t>
            </a:r>
            <a:r>
              <a:rPr kumimoji="1" lang="zh-CN" altLang="en-US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册</a:t>
            </a:r>
            <a:endParaRPr kumimoji="1" lang="zh-CN" altLang="en-US" sz="1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43143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48"/>
          <p:cNvSpPr txBox="1"/>
          <p:nvPr/>
        </p:nvSpPr>
        <p:spPr>
          <a:xfrm>
            <a:off x="791580" y="1436896"/>
            <a:ext cx="7560840" cy="1638910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sz="5100" b="1" dirty="0" smtClean="0">
                <a:ln w="0"/>
                <a:solidFill>
                  <a:schemeClr val="bg1"/>
                </a:solidFill>
                <a:effectLst>
                  <a:glow rad="139700">
                    <a:schemeClr val="accent1">
                      <a:lumMod val="75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16 </a:t>
            </a:r>
            <a:r>
              <a:rPr lang="zh-CN" altLang="en-US" sz="5100" b="1" dirty="0" smtClean="0">
                <a:ln w="0"/>
                <a:solidFill>
                  <a:schemeClr val="bg1"/>
                </a:solidFill>
                <a:effectLst>
                  <a:glow rad="139700">
                    <a:schemeClr val="accent1">
                      <a:lumMod val="75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 真理诞生于一百个</a:t>
            </a:r>
            <a:endParaRPr lang="en-US" altLang="zh-CN" sz="5100" b="1" dirty="0" smtClean="0">
              <a:ln w="0"/>
              <a:solidFill>
                <a:schemeClr val="bg1"/>
              </a:solidFill>
              <a:effectLst>
                <a:glow rad="139700">
                  <a:schemeClr val="accent1">
                    <a:lumMod val="75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5100" b="1" dirty="0" smtClean="0">
                <a:ln w="0"/>
                <a:solidFill>
                  <a:schemeClr val="bg1"/>
                </a:solidFill>
                <a:effectLst>
                  <a:glow rad="139700">
                    <a:schemeClr val="accent1">
                      <a:lumMod val="75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问号之后</a:t>
            </a:r>
            <a:endParaRPr lang="zh-CN" altLang="en-US" sz="5100" b="1" dirty="0">
              <a:ln w="0"/>
              <a:solidFill>
                <a:schemeClr val="bg1"/>
              </a:solidFill>
              <a:effectLst>
                <a:glow rad="139700">
                  <a:schemeClr val="accent1">
                    <a:lumMod val="75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9" name="图片 18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08304" y="4461166"/>
            <a:ext cx="1629583" cy="3785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0" name="组合 19"/>
          <p:cNvGrpSpPr/>
          <p:nvPr/>
        </p:nvGrpSpPr>
        <p:grpSpPr>
          <a:xfrm>
            <a:off x="7300954" y="4025043"/>
            <a:ext cx="1636934" cy="400110"/>
            <a:chOff x="7300953" y="4066664"/>
            <a:chExt cx="1636934" cy="400162"/>
          </a:xfrm>
        </p:grpSpPr>
        <p:pic>
          <p:nvPicPr>
            <p:cNvPr id="21" name="图片 20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308304" y="4069434"/>
              <a:ext cx="1629583" cy="37863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2" name="文本框 15">
              <a:hlinkClick r:id="rId6" action="ppaction://hlinksldjump"/>
            </p:cNvPr>
            <p:cNvSpPr txBox="1"/>
            <p:nvPr/>
          </p:nvSpPr>
          <p:spPr>
            <a:xfrm>
              <a:off x="7300953" y="4066664"/>
              <a:ext cx="1231486" cy="400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000" dirty="0">
                  <a:solidFill>
                    <a:srgbClr val="FFFFFF"/>
                  </a:solidFill>
                </a:rPr>
                <a:t>第一课时</a:t>
              </a:r>
            </a:p>
          </p:txBody>
        </p:sp>
      </p:grpSp>
      <p:sp>
        <p:nvSpPr>
          <p:cNvPr id="23" name="文本框 14">
            <a:hlinkClick r:id="rId4" action="ppaction://hlinksldjump"/>
          </p:cNvPr>
          <p:cNvSpPr txBox="1"/>
          <p:nvPr/>
        </p:nvSpPr>
        <p:spPr>
          <a:xfrm>
            <a:off x="7300888" y="4467023"/>
            <a:ext cx="1231486" cy="3769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rgbClr val="FFFFFF"/>
                </a:solidFill>
              </a:rPr>
              <a:t>第二课时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075"/>
            <a:ext cx="9144000" cy="5135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文本框 3"/>
          <p:cNvSpPr txBox="1"/>
          <p:nvPr/>
        </p:nvSpPr>
        <p:spPr>
          <a:xfrm>
            <a:off x="1051708" y="776630"/>
            <a:ext cx="6756853" cy="931024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每次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放掉洗澡水时，水的漩涡总是朝逆时针方向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旋转。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这是为什么呢？</a:t>
            </a:r>
          </a:p>
        </p:txBody>
      </p:sp>
      <p:sp>
        <p:nvSpPr>
          <p:cNvPr id="2" name="矩形 1"/>
          <p:cNvSpPr/>
          <p:nvPr/>
        </p:nvSpPr>
        <p:spPr>
          <a:xfrm rot="314665">
            <a:off x="669511" y="195446"/>
            <a:ext cx="121058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CN" altLang="en-US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？</a:t>
            </a:r>
            <a:endParaRPr lang="zh-CN" altLang="en-US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95536" y="2016777"/>
            <a:ext cx="7763449" cy="1635093"/>
            <a:chOff x="395536" y="2016777"/>
            <a:chExt cx="7763449" cy="1635093"/>
          </a:xfrm>
        </p:grpSpPr>
        <p:sp>
          <p:nvSpPr>
            <p:cNvPr id="3" name="矩形 2"/>
            <p:cNvSpPr/>
            <p:nvPr/>
          </p:nvSpPr>
          <p:spPr>
            <a:xfrm>
              <a:off x="802269" y="2289959"/>
              <a:ext cx="7356716" cy="1361911"/>
            </a:xfrm>
            <a:prstGeom prst="rect">
              <a:avLst/>
            </a:prstGeom>
            <a:solidFill>
              <a:schemeClr val="bg1">
                <a:alpha val="85000"/>
              </a:schemeClr>
            </a:solidFill>
          </p:spPr>
          <p:txBody>
            <a:bodyPr wrap="square" lIns="68580" tIns="34290" rIns="68580" bIns="34290">
              <a:spAutoFit/>
            </a:bodyPr>
            <a:lstStyle/>
            <a:p>
              <a:r>
                <a:rPr lang="zh-CN" altLang="en-US" sz="28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en-US" sz="2800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  </a:t>
              </a:r>
              <a:r>
                <a:rPr lang="zh-CN" altLang="en-US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他</a:t>
              </a: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认为，在北半球，洗澡水朝逆时针方向旋转；如果是在南半球，洗澡水的漩涡将朝顺时针方向旋转；而在赤道，则不会形成漩涡。</a:t>
              </a:r>
            </a:p>
          </p:txBody>
        </p:sp>
        <p:sp>
          <p:nvSpPr>
            <p:cNvPr id="4" name="矩形 3"/>
            <p:cNvSpPr/>
            <p:nvPr/>
          </p:nvSpPr>
          <p:spPr>
            <a:xfrm>
              <a:off x="395536" y="2016777"/>
              <a:ext cx="121379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40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真理</a:t>
              </a:r>
              <a:endParaRPr lang="zh-CN" altLang="en-US" sz="2000" b="1" dirty="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3"/>
          <p:cNvSpPr txBox="1"/>
          <p:nvPr/>
        </p:nvSpPr>
        <p:spPr>
          <a:xfrm>
            <a:off x="5724128" y="3118835"/>
            <a:ext cx="3096344" cy="500137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反复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的实验和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研究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文本框 6"/>
          <p:cNvSpPr txBox="1"/>
          <p:nvPr/>
        </p:nvSpPr>
        <p:spPr>
          <a:xfrm>
            <a:off x="1658068" y="771550"/>
            <a:ext cx="6616832" cy="1749710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这个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真理是怎么诞生的呢？为什么谢皮罗教授能从洗澡水的现象中发现真理呢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？从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书上找找关键的词句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说一说。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8097" y="855322"/>
            <a:ext cx="1104039" cy="158216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423715" y="3095752"/>
            <a:ext cx="19880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敏锐地注意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2552403" y="3095752"/>
            <a:ext cx="30997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紧紧抓住问号不放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6"/>
          <p:cNvSpPr txBox="1"/>
          <p:nvPr/>
        </p:nvSpPr>
        <p:spPr>
          <a:xfrm>
            <a:off x="323528" y="404307"/>
            <a:ext cx="7823479" cy="609398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700" dirty="0">
                <a:latin typeface="黑体" panose="02010609060101010101" pitchFamily="49" charset="-122"/>
                <a:ea typeface="黑体" panose="02010609060101010101" pitchFamily="49" charset="-122"/>
              </a:rPr>
              <a:t>按照第一个事例的学习方法，对照表格自己完成。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336228" y="1047275"/>
          <a:ext cx="8560268" cy="3468691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152128"/>
                <a:gridCol w="2651596"/>
                <a:gridCol w="1800200"/>
                <a:gridCol w="2956344"/>
              </a:tblGrid>
              <a:tr h="6581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 i="0" kern="1200" dirty="0" smtClean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+mn-cs"/>
                        </a:rPr>
                        <a:t>人物</a:t>
                      </a:r>
                      <a:endParaRPr lang="zh-CN" altLang="en-US" sz="2400" b="1" dirty="0" smtClean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89" marR="68589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>
                          <a:solidFill>
                            <a:srgbClr val="0000FF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“？”</a:t>
                      </a:r>
                      <a:endParaRPr lang="zh-CN" altLang="en-US" sz="2000" dirty="0">
                        <a:solidFill>
                          <a:srgbClr val="0000FF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89" marR="68589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1" i="0" kern="1200" dirty="0" smtClean="0">
                          <a:solidFill>
                            <a:srgbClr val="0000FF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+mn-cs"/>
                        </a:rPr>
                        <a:t>从“？”到“！”的过程</a:t>
                      </a:r>
                      <a:endParaRPr lang="zh-CN" altLang="en-US" sz="2000" dirty="0"/>
                    </a:p>
                  </a:txBody>
                  <a:tcPr marL="68589" marR="68589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i="0" kern="1200" dirty="0" smtClean="0">
                          <a:solidFill>
                            <a:srgbClr val="0000FF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+mn-cs"/>
                        </a:rPr>
                        <a:t>“！”</a:t>
                      </a:r>
                      <a:endParaRPr lang="zh-CN" altLang="en-US" sz="2000" b="1" dirty="0">
                        <a:solidFill>
                          <a:srgbClr val="0000FF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89" marR="68589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5646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 i="0" kern="1200" dirty="0" smtClean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+mn-cs"/>
                        </a:rPr>
                        <a:t>魏格纳</a:t>
                      </a:r>
                      <a:endParaRPr lang="zh-CN" altLang="en-US" sz="2400" b="1" i="0" kern="1200" dirty="0"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+mn-cs"/>
                      </a:endParaRPr>
                    </a:p>
                  </a:txBody>
                  <a:tcPr marL="68589" marR="68589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 marL="68589" marR="68589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 marL="68589" marR="68589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 marL="68589" marR="68589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2258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 i="0" kern="1200" dirty="0" smtClean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+mn-cs"/>
                        </a:rPr>
                        <a:t>奥地利医生</a:t>
                      </a:r>
                      <a:endParaRPr lang="zh-CN" altLang="en-US" sz="2400" b="1" i="0" kern="1200" dirty="0"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+mn-cs"/>
                      </a:endParaRPr>
                    </a:p>
                  </a:txBody>
                  <a:tcPr marL="68589" marR="68589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 marL="68589" marR="68589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 marL="68589" marR="68589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 marL="68589" marR="68589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1544600" y="1666046"/>
            <a:ext cx="2529917" cy="160813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美国东海岸有一种蚯蚓，欧洲西海岸同纬度地区也有这种蚯蚓，为什么美国西海岸却没有这种蚯蚓</a:t>
            </a:r>
            <a:r>
              <a:rPr lang="en-US" altLang="zh-CN" sz="2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?</a:t>
            </a:r>
            <a:endParaRPr lang="zh-CN" altLang="en-US" sz="2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940152" y="1847458"/>
            <a:ext cx="2952328" cy="130035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蚯蚓的这种分布情况正说明欧洲大陆与美洲大陆本来是连在一起的，后来裂开了，分为两个洲。</a:t>
            </a:r>
            <a:endParaRPr lang="zh-CN" altLang="en-US" sz="2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283968" y="2212424"/>
            <a:ext cx="1428917" cy="37702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引起了注意</a:t>
            </a:r>
            <a:endParaRPr lang="zh-CN" altLang="en-US" sz="2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534964" y="3466246"/>
            <a:ext cx="2660262" cy="99257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眼珠转动会不会与做梦有关呢？</a:t>
            </a:r>
            <a:r>
              <a:rPr lang="zh-CN" altLang="en-US" sz="2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会有什么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关系呢？</a:t>
            </a:r>
          </a:p>
        </p:txBody>
      </p:sp>
      <p:sp>
        <p:nvSpPr>
          <p:cNvPr id="9" name="矩形 8"/>
          <p:cNvSpPr/>
          <p:nvPr/>
        </p:nvSpPr>
        <p:spPr>
          <a:xfrm>
            <a:off x="4127252" y="3326323"/>
            <a:ext cx="1872208" cy="11772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1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以儿子、妻子、邻居为实验对象，进行了反复的观察实验</a:t>
            </a:r>
          </a:p>
        </p:txBody>
      </p:sp>
      <p:sp>
        <p:nvSpPr>
          <p:cNvPr id="10" name="矩形 9"/>
          <p:cNvSpPr/>
          <p:nvPr/>
        </p:nvSpPr>
        <p:spPr>
          <a:xfrm>
            <a:off x="6096868" y="3543131"/>
            <a:ext cx="2548865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当睡觉的人眼珠转动时，他确实正在做梦。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3"/>
          <p:cNvSpPr txBox="1"/>
          <p:nvPr/>
        </p:nvSpPr>
        <p:spPr>
          <a:xfrm>
            <a:off x="3203848" y="1923678"/>
            <a:ext cx="2432729" cy="500137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最平常的小事</a:t>
            </a:r>
          </a:p>
        </p:txBody>
      </p:sp>
      <p:sp>
        <p:nvSpPr>
          <p:cNvPr id="11" name="文本框 6"/>
          <p:cNvSpPr txBox="1"/>
          <p:nvPr/>
        </p:nvSpPr>
        <p:spPr>
          <a:xfrm>
            <a:off x="1691680" y="1131590"/>
            <a:ext cx="5733646" cy="629403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7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这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三个事例有什么共同点呢？</a:t>
            </a:r>
          </a:p>
        </p:txBody>
      </p:sp>
      <p:sp>
        <p:nvSpPr>
          <p:cNvPr id="3" name="矩形 2"/>
          <p:cNvSpPr/>
          <p:nvPr/>
        </p:nvSpPr>
        <p:spPr>
          <a:xfrm>
            <a:off x="2458269" y="2807463"/>
            <a:ext cx="4806444" cy="50013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请用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书上的一个词语来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形容。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203848" y="3511773"/>
            <a:ext cx="1574790" cy="50013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司空见惯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843558"/>
            <a:ext cx="1104039" cy="15821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02916" y="1380969"/>
            <a:ext cx="6844244" cy="2666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本框 6"/>
          <p:cNvSpPr txBox="1"/>
          <p:nvPr/>
        </p:nvSpPr>
        <p:spPr>
          <a:xfrm>
            <a:off x="1403648" y="1849528"/>
            <a:ext cx="5976664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不足为奇  见怪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惊  不乏先例</a:t>
            </a:r>
            <a:endParaRPr lang="en-US" altLang="zh-CN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层出不穷  熟视无睹  屡见不鲜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11"/>
          <p:cNvSpPr txBox="1"/>
          <p:nvPr/>
        </p:nvSpPr>
        <p:spPr>
          <a:xfrm>
            <a:off x="1115616" y="674491"/>
            <a:ext cx="652965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词语积累</a:t>
            </a: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sz="26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和“司空见惯”意思相近的词语</a:t>
            </a: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627534"/>
            <a:ext cx="447979" cy="539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6"/>
          <p:cNvSpPr txBox="1"/>
          <p:nvPr/>
        </p:nvSpPr>
        <p:spPr>
          <a:xfrm>
            <a:off x="1547664" y="699542"/>
            <a:ext cx="6591449" cy="629403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这三个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事例是按照怎样的顺序来介绍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的？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485528"/>
            <a:ext cx="1104039" cy="1582166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47664" y="1857643"/>
            <a:ext cx="6408712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从细小的、司空见惯的现象中看出问题</a:t>
            </a:r>
            <a:endParaRPr lang="zh-CN" altLang="en-US" sz="2800" dirty="0"/>
          </a:p>
        </p:txBody>
      </p:sp>
      <p:sp>
        <p:nvSpPr>
          <p:cNvPr id="6" name="下箭头 5"/>
          <p:cNvSpPr/>
          <p:nvPr/>
        </p:nvSpPr>
        <p:spPr>
          <a:xfrm>
            <a:off x="4427984" y="2380863"/>
            <a:ext cx="144016" cy="199869"/>
          </a:xfrm>
          <a:prstGeom prst="downArrow">
            <a:avLst/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3686307" y="2580732"/>
            <a:ext cx="1627369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不断发问</a:t>
            </a:r>
          </a:p>
        </p:txBody>
      </p:sp>
      <p:sp>
        <p:nvSpPr>
          <p:cNvPr id="8" name="下箭头 7"/>
          <p:cNvSpPr/>
          <p:nvPr/>
        </p:nvSpPr>
        <p:spPr>
          <a:xfrm>
            <a:off x="4436368" y="3129352"/>
            <a:ext cx="144016" cy="199869"/>
          </a:xfrm>
          <a:prstGeom prst="downArrow">
            <a:avLst/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3325631" y="3346586"/>
            <a:ext cx="2348720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不断解决问题</a:t>
            </a:r>
          </a:p>
        </p:txBody>
      </p:sp>
      <p:sp>
        <p:nvSpPr>
          <p:cNvPr id="10" name="下箭头 9"/>
          <p:cNvSpPr/>
          <p:nvPr/>
        </p:nvSpPr>
        <p:spPr>
          <a:xfrm>
            <a:off x="4444753" y="3896749"/>
            <a:ext cx="144016" cy="199869"/>
          </a:xfrm>
          <a:prstGeom prst="downArrow">
            <a:avLst/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2873395" y="4136762"/>
            <a:ext cx="3430747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追根溯源，找到真理</a:t>
            </a:r>
          </a:p>
        </p:txBody>
      </p:sp>
      <p:sp>
        <p:nvSpPr>
          <p:cNvPr id="12" name="矩形 11"/>
          <p:cNvSpPr/>
          <p:nvPr/>
        </p:nvSpPr>
        <p:spPr>
          <a:xfrm>
            <a:off x="5796136" y="1203598"/>
            <a:ext cx="2350323" cy="5043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（课后</a:t>
            </a:r>
            <a:r>
              <a:rPr lang="zh-CN" altLang="en-US" sz="24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第二题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6"/>
          <p:cNvSpPr txBox="1"/>
          <p:nvPr/>
        </p:nvSpPr>
        <p:spPr>
          <a:xfrm>
            <a:off x="1564027" y="1419622"/>
            <a:ext cx="6680381" cy="125880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读一读第</a:t>
            </a:r>
            <a:r>
              <a:rPr lang="en-US" altLang="zh-CN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自然段，说一说这三个事例中的主人公都有怎样的特点？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491629"/>
            <a:ext cx="1224821" cy="17552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3"/>
          <p:cNvSpPr txBox="1"/>
          <p:nvPr/>
        </p:nvSpPr>
        <p:spPr>
          <a:xfrm>
            <a:off x="1259632" y="699542"/>
            <a:ext cx="6539178" cy="2008242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en-US" altLang="zh-CN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这些都是很平常的事情。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善于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打破砂锅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问到底”的人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，却从中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有所发现，有所发明，有所创造，有所成就。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487506" y="1445022"/>
            <a:ext cx="2916979" cy="479694"/>
          </a:xfrm>
          <a:prstGeom prst="rect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9"/>
          <p:cNvSpPr/>
          <p:nvPr/>
        </p:nvSpPr>
        <p:spPr bwMode="gray">
          <a:xfrm rot="2920795" flipH="1">
            <a:off x="3937581" y="2032754"/>
            <a:ext cx="917044" cy="801142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0">
                <a:solidFill>
                  <a:srgbClr val="00A06C"/>
                </a:solidFill>
                <a:prstDash val="solid"/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0" name="组合 9"/>
          <p:cNvGrpSpPr/>
          <p:nvPr/>
        </p:nvGrpSpPr>
        <p:grpSpPr>
          <a:xfrm>
            <a:off x="5138057" y="2565499"/>
            <a:ext cx="2118632" cy="993144"/>
            <a:chOff x="8078372" y="1828555"/>
            <a:chExt cx="1046819" cy="549508"/>
          </a:xfrm>
        </p:grpSpPr>
        <p:sp>
          <p:nvSpPr>
            <p:cNvPr id="11" name="云形 10"/>
            <p:cNvSpPr/>
            <p:nvPr/>
          </p:nvSpPr>
          <p:spPr>
            <a:xfrm>
              <a:off x="8078372" y="1828555"/>
              <a:ext cx="1043608" cy="549508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221479" y="1939933"/>
              <a:ext cx="903712" cy="3404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不断探索</a:t>
              </a:r>
              <a:endPara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2686242" y="2856999"/>
            <a:ext cx="1971147" cy="1010895"/>
            <a:chOff x="8100392" y="1962696"/>
            <a:chExt cx="1043608" cy="549508"/>
          </a:xfrm>
        </p:grpSpPr>
        <p:sp>
          <p:nvSpPr>
            <p:cNvPr id="14" name="云形 13"/>
            <p:cNvSpPr/>
            <p:nvPr/>
          </p:nvSpPr>
          <p:spPr>
            <a:xfrm>
              <a:off x="8100392" y="1962696"/>
              <a:ext cx="1043608" cy="549508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171260" y="2074170"/>
              <a:ext cx="972740" cy="3265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锲而不舍</a:t>
              </a:r>
              <a:endPara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/>
          <p:nvPr/>
        </p:nvSpPr>
        <p:spPr>
          <a:xfrm>
            <a:off x="1187624" y="925289"/>
            <a:ext cx="6841108" cy="2654573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他们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都善于从细小的、司空见惯的现象中看出问题，不断发问，不断解决疑问，追根求源，最后把“？”拉直变成“！”，找到了真理。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6"/>
          <p:cNvSpPr txBox="1"/>
          <p:nvPr/>
        </p:nvSpPr>
        <p:spPr>
          <a:xfrm>
            <a:off x="1602127" y="1404912"/>
            <a:ext cx="6680381" cy="118955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读一读最后两个自然段，说一说“真理诞生于一百个问号之后”这句话的含义。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6427" y="1190898"/>
            <a:ext cx="1104039" cy="15821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83011" y="2557040"/>
            <a:ext cx="2232248" cy="504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课后第一题）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3347864" y="1089747"/>
            <a:ext cx="5112568" cy="2585901"/>
          </a:xfrm>
          <a:prstGeom prst="rect">
            <a:avLst/>
          </a:prstGeom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20000"/>
              </a:lnSpc>
            </a:pPr>
            <a:r>
              <a:rPr kumimoji="1" lang="zh-CN" altLang="en-US" sz="2800" b="1" u="sng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叶永烈</a:t>
            </a:r>
            <a:r>
              <a:rPr kumimoji="1"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kumimoji="1"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著名科普作家、传记文学</a:t>
            </a: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作家。以长篇小说及纪实文学为主要创作内容。作品</a:t>
            </a:r>
            <a:r>
              <a:rPr kumimoji="1"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真理诞生于一百个问号</a:t>
            </a:r>
            <a:r>
              <a:rPr kumimoji="1"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之后</a:t>
            </a:r>
            <a:r>
              <a:rPr kumimoji="1"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被选入小学教材</a:t>
            </a:r>
            <a:r>
              <a:rPr kumimoji="1"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kumimoji="1" lang="zh-CN" altLang="en-US" sz="28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84995" name="Picture 3" descr="https://timgsa.baidu.com/timg?image&amp;quality=80&amp;size=b9999_10000&amp;sec=1534917101045&amp;di=fb0e41bcef7febe183f0c03c6adee9b4&amp;imgtype=jpg&amp;src=http%3A%2F%2Fimg3.imgtn.bdimg.com%2Fit%2Fu%3D107561903%2C2519046043%26fm%3D214%26gp%3D0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568876" y="1001254"/>
            <a:ext cx="2130916" cy="2650616"/>
          </a:xfrm>
          <a:prstGeom prst="rect">
            <a:avLst/>
          </a:prstGeom>
          <a:noFill/>
        </p:spPr>
      </p:pic>
      <p:grpSp>
        <p:nvGrpSpPr>
          <p:cNvPr id="4" name="组合 3"/>
          <p:cNvGrpSpPr/>
          <p:nvPr/>
        </p:nvGrpSpPr>
        <p:grpSpPr>
          <a:xfrm>
            <a:off x="107504" y="411510"/>
            <a:ext cx="1636934" cy="400110"/>
            <a:chOff x="7300953" y="4066664"/>
            <a:chExt cx="1636934" cy="400162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308304" y="4069434"/>
              <a:ext cx="1629583" cy="37863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6" name="文本框 15">
              <a:hlinkClick r:id="rId4" action="ppaction://hlinksldjump"/>
            </p:cNvPr>
            <p:cNvSpPr txBox="1"/>
            <p:nvPr/>
          </p:nvSpPr>
          <p:spPr>
            <a:xfrm>
              <a:off x="7300953" y="4066664"/>
              <a:ext cx="1231486" cy="400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000" dirty="0">
                  <a:solidFill>
                    <a:srgbClr val="FFFFFF"/>
                  </a:solidFill>
                </a:rPr>
                <a:t>第一课时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3"/>
          <p:cNvSpPr txBox="1"/>
          <p:nvPr/>
        </p:nvSpPr>
        <p:spPr>
          <a:xfrm>
            <a:off x="827584" y="915566"/>
            <a:ext cx="7571853" cy="9002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glow rad="127000">
              <a:schemeClr val="tx2">
                <a:lumMod val="20000"/>
                <a:lumOff val="80000"/>
              </a:schemeClr>
            </a:glow>
          </a:effectLst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只要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你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见微知著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，善于发问并不断探索，那么，当你解答了若干个问号之后，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就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能发现真理。</a:t>
            </a:r>
            <a:endParaRPr lang="zh-CN" altLang="en-US" sz="27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3"/>
          <p:cNvSpPr txBox="1"/>
          <p:nvPr/>
        </p:nvSpPr>
        <p:spPr>
          <a:xfrm>
            <a:off x="820890" y="2211710"/>
            <a:ext cx="7571853" cy="131574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glow rad="127000">
              <a:schemeClr val="tx2">
                <a:lumMod val="20000"/>
                <a:lumOff val="80000"/>
              </a:schemeClr>
            </a:glow>
          </a:effectLst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这种“偶然的机遇”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只能给那些有准备的人，给那些善于独立思考的人，给那些具有锲而不舍精神的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人。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02137" y="661442"/>
            <a:ext cx="734227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“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真理诞生于一百个问号之后”这句话的含义是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en-US" altLang="zh-CN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99592" y="2050802"/>
            <a:ext cx="7200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只要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善于观察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 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不断发问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 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不断解决疑问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 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锲而不舍地追根求源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 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就能在现实生活中发现真理。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68144" y="4083918"/>
            <a:ext cx="2232248" cy="504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课后第一题）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6"/>
          <p:cNvSpPr txBox="1"/>
          <p:nvPr/>
        </p:nvSpPr>
        <p:spPr>
          <a:xfrm>
            <a:off x="1475656" y="987574"/>
            <a:ext cx="6680381" cy="549959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学完这篇课文，你受到了怎样的启发？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0113" y="632541"/>
            <a:ext cx="1104039" cy="158216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331640" y="1851670"/>
            <a:ext cx="67687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科学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并不神秘，也不遥远，关键在于“知微见著”，不断探索，善于独立思考，具有锲而不舍的精神。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68144" y="4083918"/>
            <a:ext cx="2232248" cy="504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课后第一题）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550360" y="555526"/>
            <a:ext cx="7748365" cy="12126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小练笔：仿照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课文的写法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，选择下面任一观点用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几个具体的事例来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说明。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619992"/>
            <a:ext cx="520700" cy="508000"/>
          </a:xfrm>
          <a:prstGeom prst="rect">
            <a:avLst/>
          </a:prstGeom>
        </p:spPr>
      </p:pic>
      <p:sp>
        <p:nvSpPr>
          <p:cNvPr id="4" name="TextBox 19"/>
          <p:cNvSpPr txBox="1"/>
          <p:nvPr/>
        </p:nvSpPr>
        <p:spPr>
          <a:xfrm>
            <a:off x="2889660" y="1923678"/>
            <a:ext cx="3014461" cy="689550"/>
          </a:xfrm>
          <a:prstGeom prst="roundRect">
            <a:avLst/>
          </a:prstGeom>
          <a:solidFill>
            <a:srgbClr val="008216"/>
          </a:solidFill>
          <a:effectLst>
            <a:softEdge rad="8890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有志者事竟成</a:t>
            </a:r>
            <a:endParaRPr lang="zh-CN" altLang="en-US" sz="3600" b="1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TextBox 19"/>
          <p:cNvSpPr txBox="1"/>
          <p:nvPr/>
        </p:nvSpPr>
        <p:spPr>
          <a:xfrm>
            <a:off x="2627784" y="2793898"/>
            <a:ext cx="3492361" cy="689550"/>
          </a:xfrm>
          <a:prstGeom prst="roundRect">
            <a:avLst/>
          </a:prstGeom>
          <a:solidFill>
            <a:srgbClr val="008216"/>
          </a:solidFill>
          <a:effectLst>
            <a:softEdge rad="8890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玩也能玩出名堂</a:t>
            </a:r>
            <a:endParaRPr lang="zh-CN" altLang="en-US" sz="3600" b="1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TextBox 19"/>
          <p:cNvSpPr txBox="1"/>
          <p:nvPr/>
        </p:nvSpPr>
        <p:spPr>
          <a:xfrm>
            <a:off x="3383867" y="3651870"/>
            <a:ext cx="2088206" cy="689550"/>
          </a:xfrm>
          <a:prstGeom prst="roundRect">
            <a:avLst/>
          </a:prstGeom>
          <a:solidFill>
            <a:srgbClr val="008216"/>
          </a:solidFill>
          <a:effectLst>
            <a:softEdge rad="8890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勤能补拙</a:t>
            </a:r>
            <a:endParaRPr lang="zh-CN" altLang="en-US" sz="3600" b="1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80112" y="1152856"/>
            <a:ext cx="2232248" cy="504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（课后题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248" r="7980"/>
          <a:stretch>
            <a:fillRect/>
          </a:stretch>
        </p:blipFill>
        <p:spPr>
          <a:xfrm>
            <a:off x="2713231" y="531796"/>
            <a:ext cx="5517684" cy="66317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300" r="-390"/>
          <a:stretch>
            <a:fillRect/>
          </a:stretch>
        </p:blipFill>
        <p:spPr>
          <a:xfrm>
            <a:off x="627320" y="1127992"/>
            <a:ext cx="5074739" cy="6631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91355" y="1156990"/>
            <a:ext cx="79928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清代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小说家蒲松龄在自己后期的科举考试屡次不中、落魄至极之际，亲自写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下励志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自勉联：“有志者事竟成，破釜沉舟百二秦关终属楚；苦心人天不负，卧薪尝胆三千越甲可吞吴。”开始时是刻在铜尺之上，后悬置于书屋聊斋书房。终于他凭着自己的雄心壮志，不懈努力，以一部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聊斋志异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名垂青史，成就一番大事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19"/>
          <p:cNvSpPr txBox="1"/>
          <p:nvPr/>
        </p:nvSpPr>
        <p:spPr>
          <a:xfrm>
            <a:off x="2304751" y="506162"/>
            <a:ext cx="4464496" cy="689550"/>
          </a:xfrm>
          <a:prstGeom prst="roundRect">
            <a:avLst/>
          </a:prstGeom>
          <a:solidFill>
            <a:srgbClr val="008216"/>
          </a:solidFill>
          <a:effectLst>
            <a:softEdge rad="8890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示例：有志者事竟成</a:t>
            </a:r>
            <a:endParaRPr lang="zh-CN" altLang="en-US" sz="3600" b="1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52252" y="483518"/>
            <a:ext cx="7992888" cy="422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春秋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时期，吴越相争，吴胜越败，越王勾践沦为阶下囚。但他不甘屈服，立志复仇，最后终于打败了吴国，留下了“卧薪尝胆”的千古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美谈。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40000"/>
              </a:lnSpc>
            </a:pP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著名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数学家华罗庚小时候面对“没有数学头脑”的斥责而确立志向，虽然连初中毕业文凭都没有，但最终成为数学领域的巨人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</a:p>
          <a:p>
            <a:pPr>
              <a:lnSpc>
                <a:spcPct val="140000"/>
              </a:lnSpc>
            </a:pP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古今中外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诸多的政治家、科学家，都以其自身的行动证明了“有志者事竟成”这句话的正确性。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6"/>
          <p:cNvSpPr txBox="1"/>
          <p:nvPr/>
        </p:nvSpPr>
        <p:spPr>
          <a:xfrm>
            <a:off x="1755277" y="1059582"/>
            <a:ext cx="5519304" cy="438581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noProof="1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提出观点：真理诞生于一百个问号之后</a:t>
            </a:r>
          </a:p>
        </p:txBody>
      </p:sp>
      <p:sp>
        <p:nvSpPr>
          <p:cNvPr id="37" name="文本框 8"/>
          <p:cNvSpPr txBox="1">
            <a:spLocks noChangeArrowheads="1"/>
          </p:cNvSpPr>
          <p:nvPr/>
        </p:nvSpPr>
        <p:spPr bwMode="auto">
          <a:xfrm>
            <a:off x="3297437" y="1741994"/>
            <a:ext cx="2046509" cy="438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洗澡水的漩涡</a:t>
            </a:r>
          </a:p>
        </p:txBody>
      </p:sp>
      <p:sp>
        <p:nvSpPr>
          <p:cNvPr id="38" name="文本框 9"/>
          <p:cNvSpPr txBox="1">
            <a:spLocks noChangeArrowheads="1"/>
          </p:cNvSpPr>
          <p:nvPr/>
        </p:nvSpPr>
        <p:spPr bwMode="auto">
          <a:xfrm>
            <a:off x="1828967" y="2339900"/>
            <a:ext cx="1446808" cy="807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运用事例证明观点</a:t>
            </a:r>
          </a:p>
        </p:txBody>
      </p:sp>
      <p:sp>
        <p:nvSpPr>
          <p:cNvPr id="2" name="左大括号 1"/>
          <p:cNvSpPr/>
          <p:nvPr/>
        </p:nvSpPr>
        <p:spPr>
          <a:xfrm>
            <a:off x="1551056" y="1240772"/>
            <a:ext cx="267927" cy="3053975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24" name="文本框 16"/>
          <p:cNvSpPr txBox="1">
            <a:spLocks noChangeArrowheads="1"/>
          </p:cNvSpPr>
          <p:nvPr/>
        </p:nvSpPr>
        <p:spPr bwMode="auto">
          <a:xfrm>
            <a:off x="1828967" y="3933369"/>
            <a:ext cx="3107958" cy="438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重申全文，总结全文</a:t>
            </a:r>
          </a:p>
        </p:txBody>
      </p:sp>
      <p:sp>
        <p:nvSpPr>
          <p:cNvPr id="13" name="文本框 6"/>
          <p:cNvSpPr txBox="1"/>
          <p:nvPr/>
        </p:nvSpPr>
        <p:spPr>
          <a:xfrm>
            <a:off x="757258" y="1702523"/>
            <a:ext cx="803782" cy="2285241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noProof="1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真理诞生于一百个问号之后</a:t>
            </a:r>
          </a:p>
        </p:txBody>
      </p:sp>
      <p:sp>
        <p:nvSpPr>
          <p:cNvPr id="19" name="左大括号 18"/>
          <p:cNvSpPr/>
          <p:nvPr/>
        </p:nvSpPr>
        <p:spPr>
          <a:xfrm>
            <a:off x="3168604" y="1816982"/>
            <a:ext cx="214342" cy="1948309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19"/>
          <p:cNvSpPr txBox="1">
            <a:spLocks noChangeArrowheads="1"/>
          </p:cNvSpPr>
          <p:nvPr/>
        </p:nvSpPr>
        <p:spPr bwMode="auto">
          <a:xfrm>
            <a:off x="3297437" y="3285296"/>
            <a:ext cx="2858739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睡觉时眼珠的转动</a:t>
            </a:r>
          </a:p>
        </p:txBody>
      </p:sp>
      <p:sp>
        <p:nvSpPr>
          <p:cNvPr id="29" name="文本框 19"/>
          <p:cNvSpPr txBox="1">
            <a:spLocks noChangeArrowheads="1"/>
          </p:cNvSpPr>
          <p:nvPr/>
        </p:nvSpPr>
        <p:spPr bwMode="auto">
          <a:xfrm>
            <a:off x="3297437" y="2499742"/>
            <a:ext cx="2357761" cy="438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 b="1" dirty="0" smtClean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蚯蚓的分布</a:t>
            </a:r>
            <a:endParaRPr lang="zh-CN" altLang="en-US" sz="2400" b="1" dirty="0">
              <a:solidFill>
                <a:srgbClr val="7030A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" name="左大括号 17"/>
          <p:cNvSpPr/>
          <p:nvPr/>
        </p:nvSpPr>
        <p:spPr>
          <a:xfrm flipH="1">
            <a:off x="7165970" y="1202800"/>
            <a:ext cx="214342" cy="3176670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>
            <a:spLocks noChangeArrowheads="1"/>
          </p:cNvSpPr>
          <p:nvPr/>
        </p:nvSpPr>
        <p:spPr bwMode="auto">
          <a:xfrm>
            <a:off x="7308304" y="2211710"/>
            <a:ext cx="1507306" cy="1177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400" b="1" dirty="0" smtClean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见微知著</a:t>
            </a:r>
            <a:endParaRPr lang="en-US" altLang="zh-CN" sz="2400" b="1" dirty="0" smtClean="0">
              <a:solidFill>
                <a:srgbClr val="7030A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2400" b="1" dirty="0" smtClean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善于发问</a:t>
            </a:r>
            <a:endParaRPr lang="en-US" altLang="zh-CN" sz="2400" b="1" dirty="0" smtClean="0">
              <a:solidFill>
                <a:srgbClr val="7030A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2400" b="1" dirty="0" smtClean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不断</a:t>
            </a:r>
            <a:r>
              <a:rPr lang="zh-CN" altLang="en-US" sz="24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探索</a:t>
            </a: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0" y="572029"/>
            <a:ext cx="138564" cy="28469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68580" tIns="34290" rIns="68580" bIns="34290" numCol="1" anchor="ctr" anchorCtr="0" compatLnSpc="1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zh-CN"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7" name="文本框 14"/>
          <p:cNvSpPr txBox="1"/>
          <p:nvPr/>
        </p:nvSpPr>
        <p:spPr>
          <a:xfrm>
            <a:off x="624428" y="411510"/>
            <a:ext cx="2219380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结构梳理</a:t>
            </a: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2083" y="479078"/>
            <a:ext cx="366860" cy="4563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0"/>
      <p:bldP spid="38" grpId="0"/>
      <p:bldP spid="2" grpId="0" animBg="1"/>
      <p:bldP spid="24" grpId="0"/>
      <p:bldP spid="19" grpId="0" animBg="1"/>
      <p:bldP spid="21" grpId="0"/>
      <p:bldP spid="29" grpId="0"/>
      <p:bldP spid="18" grpId="0" animBg="1"/>
      <p:bldP spid="2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07292" y="1114454"/>
            <a:ext cx="7818590" cy="3185488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700" dirty="0"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本文开门见山提出论点“真理诞生于一百个问号之后”，接下来主要用科学发展史上的</a:t>
            </a: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_____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有代表性的事例，证明了只要</a:t>
            </a: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_________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_________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______________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锲而不舍地追根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求源，就能在现实生活中发现真理。</a:t>
            </a:r>
          </a:p>
        </p:txBody>
      </p:sp>
      <p:sp>
        <p:nvSpPr>
          <p:cNvPr id="4" name="矩形 3"/>
          <p:cNvSpPr/>
          <p:nvPr/>
        </p:nvSpPr>
        <p:spPr>
          <a:xfrm>
            <a:off x="4891992" y="2452124"/>
            <a:ext cx="1661150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善于观察</a:t>
            </a:r>
          </a:p>
        </p:txBody>
      </p:sp>
      <p:sp>
        <p:nvSpPr>
          <p:cNvPr id="5" name="矩形 4"/>
          <p:cNvSpPr/>
          <p:nvPr/>
        </p:nvSpPr>
        <p:spPr>
          <a:xfrm>
            <a:off x="6891395" y="2452124"/>
            <a:ext cx="1929077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不断发问</a:t>
            </a:r>
          </a:p>
        </p:txBody>
      </p:sp>
      <p:sp>
        <p:nvSpPr>
          <p:cNvPr id="9" name="矩形 8"/>
          <p:cNvSpPr/>
          <p:nvPr/>
        </p:nvSpPr>
        <p:spPr>
          <a:xfrm>
            <a:off x="7012631" y="1824963"/>
            <a:ext cx="916398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三个</a:t>
            </a:r>
          </a:p>
        </p:txBody>
      </p:sp>
      <p:sp>
        <p:nvSpPr>
          <p:cNvPr id="10" name="矩形 9"/>
          <p:cNvSpPr/>
          <p:nvPr/>
        </p:nvSpPr>
        <p:spPr>
          <a:xfrm>
            <a:off x="838336" y="3066888"/>
            <a:ext cx="2411346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不断解决疑问</a:t>
            </a:r>
          </a:p>
        </p:txBody>
      </p:sp>
      <p:sp>
        <p:nvSpPr>
          <p:cNvPr id="12" name="文本框 14"/>
          <p:cNvSpPr txBox="1"/>
          <p:nvPr/>
        </p:nvSpPr>
        <p:spPr>
          <a:xfrm>
            <a:off x="696435" y="465319"/>
            <a:ext cx="2036757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主题概括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517996"/>
            <a:ext cx="366860" cy="4563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"/>
          <p:cNvSpPr>
            <a:spLocks noChangeArrowheads="1"/>
          </p:cNvSpPr>
          <p:nvPr/>
        </p:nvSpPr>
        <p:spPr bwMode="auto">
          <a:xfrm>
            <a:off x="467544" y="2067694"/>
            <a:ext cx="3528392" cy="105413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</a:ln>
          <a:effectLst/>
        </p:spPr>
        <p:txBody>
          <a:bodyPr wrap="square" lIns="68579" tIns="34289" rIns="68579" bIns="34289">
            <a:spAutoFit/>
          </a:bodyPr>
          <a:lstStyle/>
          <a:p>
            <a:pPr algn="ctr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詹天佑</a:t>
            </a:r>
            <a:endParaRPr lang="en-US" altLang="zh-CN" sz="36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（点击图片观看）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14"/>
          <p:cNvSpPr txBox="1"/>
          <p:nvPr/>
        </p:nvSpPr>
        <p:spPr>
          <a:xfrm>
            <a:off x="624428" y="411510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拓展延伸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464187"/>
            <a:ext cx="366860" cy="456338"/>
          </a:xfrm>
          <a:prstGeom prst="rect">
            <a:avLst/>
          </a:prstGeom>
        </p:spPr>
      </p:pic>
      <p:pic>
        <p:nvPicPr>
          <p:cNvPr id="6146" name="Picture 2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852717"/>
            <a:ext cx="2597727" cy="3879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60260" y="1042447"/>
            <a:ext cx="7615837" cy="318548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一、理解句子，判断正误。</a:t>
            </a:r>
            <a:endParaRPr lang="en-US" altLang="zh-CN" sz="27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如果说，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科学领域的发现有什么偶然的机遇的话，那么这种“偶然的机遇”只能给那些有准备的人，给那些善于独立思考的人，给那些具有锲而不舍精神的人。</a:t>
            </a:r>
          </a:p>
        </p:txBody>
      </p:sp>
      <p:sp>
        <p:nvSpPr>
          <p:cNvPr id="4" name="文本框 14"/>
          <p:cNvSpPr txBox="1"/>
          <p:nvPr/>
        </p:nvSpPr>
        <p:spPr>
          <a:xfrm>
            <a:off x="624428" y="411510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smtClean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课堂演练</a:t>
            </a:r>
            <a:endParaRPr lang="zh-CN" altLang="en-US" sz="3200" b="1" dirty="0">
              <a:solidFill>
                <a:srgbClr val="875000"/>
              </a:solidFill>
              <a:latin typeface="YouYuan" panose="02010509060101010101" pitchFamily="49" charset="-122"/>
              <a:ea typeface="YouYuan" panose="020105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464186"/>
            <a:ext cx="366860" cy="4563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文本框 14">
            <a:hlinkClick r:id="rId3" action="ppaction://hlinkfile"/>
          </p:cNvPr>
          <p:cNvSpPr txBox="1"/>
          <p:nvPr/>
        </p:nvSpPr>
        <p:spPr>
          <a:xfrm>
            <a:off x="653667" y="422324"/>
            <a:ext cx="4033837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朗读课文 扫清障碍</a:t>
            </a:r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13018" y="603851"/>
            <a:ext cx="351070" cy="380165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057708">
            <a:off x="4408959" y="550061"/>
            <a:ext cx="335134" cy="472337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0041" y="489080"/>
            <a:ext cx="366860" cy="456339"/>
          </a:xfrm>
          <a:prstGeom prst="rect">
            <a:avLst/>
          </a:prstGeom>
        </p:spPr>
      </p:pic>
      <p:sp>
        <p:nvSpPr>
          <p:cNvPr id="40" name="TextBox 11">
            <a:hlinkClick r:id="rId7" action="ppaction://hlinkfile"/>
          </p:cNvPr>
          <p:cNvSpPr txBox="1">
            <a:spLocks noChangeArrowheads="1"/>
          </p:cNvSpPr>
          <p:nvPr/>
        </p:nvSpPr>
        <p:spPr bwMode="auto">
          <a:xfrm>
            <a:off x="687115" y="1102712"/>
            <a:ext cx="1121491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我会写</a:t>
            </a:r>
          </a:p>
        </p:txBody>
      </p:sp>
      <p:pic>
        <p:nvPicPr>
          <p:cNvPr id="41" name="图片 4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057708">
            <a:off x="1897851" y="1110822"/>
            <a:ext cx="335134" cy="472337"/>
          </a:xfrm>
          <a:prstGeom prst="rect">
            <a:avLst/>
          </a:prstGeom>
        </p:spPr>
      </p:pic>
      <p:sp>
        <p:nvSpPr>
          <p:cNvPr id="42" name="矩形 41"/>
          <p:cNvSpPr/>
          <p:nvPr/>
        </p:nvSpPr>
        <p:spPr>
          <a:xfrm>
            <a:off x="1724106" y="1160003"/>
            <a:ext cx="36000" cy="324000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4" name="矩形 43"/>
          <p:cNvSpPr/>
          <p:nvPr/>
        </p:nvSpPr>
        <p:spPr>
          <a:xfrm>
            <a:off x="707484" y="1160003"/>
            <a:ext cx="36000" cy="324000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35" name="组合 7"/>
          <p:cNvGrpSpPr/>
          <p:nvPr/>
        </p:nvGrpSpPr>
        <p:grpSpPr>
          <a:xfrm>
            <a:off x="1338790" y="2145645"/>
            <a:ext cx="965084" cy="963900"/>
            <a:chOff x="2437" y="2032"/>
            <a:chExt cx="1244" cy="1264"/>
          </a:xfrm>
        </p:grpSpPr>
        <p:sp>
          <p:nvSpPr>
            <p:cNvPr id="45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46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61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65" name="文本框 64"/>
          <p:cNvSpPr txBox="1"/>
          <p:nvPr/>
        </p:nvSpPr>
        <p:spPr>
          <a:xfrm>
            <a:off x="1407484" y="2100927"/>
            <a:ext cx="608489" cy="992572"/>
          </a:xfrm>
          <a:prstGeom prst="rect">
            <a:avLst/>
          </a:prstGeom>
          <a:noFill/>
          <a:ln w="9525">
            <a:noFill/>
          </a:ln>
        </p:spPr>
        <p:txBody>
          <a:bodyPr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诞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66" name="组合 7"/>
          <p:cNvGrpSpPr/>
          <p:nvPr/>
        </p:nvGrpSpPr>
        <p:grpSpPr>
          <a:xfrm>
            <a:off x="2419051" y="2145958"/>
            <a:ext cx="965084" cy="963900"/>
            <a:chOff x="2437" y="2032"/>
            <a:chExt cx="1244" cy="1264"/>
          </a:xfrm>
        </p:grpSpPr>
        <p:sp>
          <p:nvSpPr>
            <p:cNvPr id="67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7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7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77" name="文本框 64"/>
          <p:cNvSpPr txBox="1"/>
          <p:nvPr/>
        </p:nvSpPr>
        <p:spPr>
          <a:xfrm>
            <a:off x="2487744" y="2101240"/>
            <a:ext cx="608489" cy="992572"/>
          </a:xfrm>
          <a:prstGeom prst="rect">
            <a:avLst/>
          </a:prstGeom>
          <a:noFill/>
          <a:ln w="9525">
            <a:noFill/>
          </a:ln>
        </p:spPr>
        <p:txBody>
          <a:bodyPr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澡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78" name="组合 7"/>
          <p:cNvGrpSpPr/>
          <p:nvPr/>
        </p:nvGrpSpPr>
        <p:grpSpPr>
          <a:xfrm>
            <a:off x="3499312" y="2145645"/>
            <a:ext cx="965084" cy="963900"/>
            <a:chOff x="2437" y="2032"/>
            <a:chExt cx="1244" cy="1264"/>
          </a:xfrm>
        </p:grpSpPr>
        <p:sp>
          <p:nvSpPr>
            <p:cNvPr id="79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0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81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82" name="文本框 64"/>
          <p:cNvSpPr txBox="1"/>
          <p:nvPr/>
        </p:nvSpPr>
        <p:spPr>
          <a:xfrm>
            <a:off x="3568005" y="2100927"/>
            <a:ext cx="608489" cy="992572"/>
          </a:xfrm>
          <a:prstGeom prst="rect">
            <a:avLst/>
          </a:prstGeom>
          <a:noFill/>
          <a:ln w="9525">
            <a:noFill/>
          </a:ln>
        </p:spPr>
        <p:txBody>
          <a:bodyPr lIns="68573" tIns="34286" rIns="68573" bIns="34286">
            <a:spAutoFit/>
          </a:bodyPr>
          <a:lstStyle/>
          <a:p>
            <a:r>
              <a:rPr lang="zh-CN" altLang="en-US" sz="6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械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83" name="组合 7"/>
          <p:cNvGrpSpPr/>
          <p:nvPr/>
        </p:nvGrpSpPr>
        <p:grpSpPr>
          <a:xfrm>
            <a:off x="4579572" y="2145958"/>
            <a:ext cx="965084" cy="963900"/>
            <a:chOff x="2437" y="2032"/>
            <a:chExt cx="1244" cy="1264"/>
          </a:xfrm>
        </p:grpSpPr>
        <p:sp>
          <p:nvSpPr>
            <p:cNvPr id="8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8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87" name="文本框 64"/>
          <p:cNvSpPr txBox="1"/>
          <p:nvPr/>
        </p:nvSpPr>
        <p:spPr>
          <a:xfrm>
            <a:off x="4648265" y="2101240"/>
            <a:ext cx="608489" cy="992572"/>
          </a:xfrm>
          <a:prstGeom prst="rect">
            <a:avLst/>
          </a:prstGeom>
          <a:noFill/>
          <a:ln w="9525">
            <a:noFill/>
          </a:ln>
        </p:spPr>
        <p:txBody>
          <a:bodyPr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授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88" name="组合 7"/>
          <p:cNvGrpSpPr/>
          <p:nvPr/>
        </p:nvGrpSpPr>
        <p:grpSpPr>
          <a:xfrm>
            <a:off x="5659833" y="2145958"/>
            <a:ext cx="965084" cy="963900"/>
            <a:chOff x="2437" y="2032"/>
            <a:chExt cx="1244" cy="1264"/>
          </a:xfrm>
        </p:grpSpPr>
        <p:sp>
          <p:nvSpPr>
            <p:cNvPr id="89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90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91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92" name="文本框 64"/>
          <p:cNvSpPr txBox="1"/>
          <p:nvPr/>
        </p:nvSpPr>
        <p:spPr>
          <a:xfrm>
            <a:off x="5728526" y="2101240"/>
            <a:ext cx="608489" cy="992572"/>
          </a:xfrm>
          <a:prstGeom prst="rect">
            <a:avLst/>
          </a:prstGeom>
          <a:noFill/>
          <a:ln w="9525">
            <a:noFill/>
          </a:ln>
        </p:spPr>
        <p:txBody>
          <a:bodyPr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涡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93" name="组合 7"/>
          <p:cNvGrpSpPr/>
          <p:nvPr/>
        </p:nvGrpSpPr>
        <p:grpSpPr>
          <a:xfrm>
            <a:off x="6740093" y="2145645"/>
            <a:ext cx="965084" cy="963900"/>
            <a:chOff x="2437" y="2032"/>
            <a:chExt cx="1244" cy="1264"/>
          </a:xfrm>
        </p:grpSpPr>
        <p:sp>
          <p:nvSpPr>
            <p:cNvPr id="9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9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9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97" name="文本框 64"/>
          <p:cNvSpPr txBox="1"/>
          <p:nvPr/>
        </p:nvSpPr>
        <p:spPr>
          <a:xfrm>
            <a:off x="6808787" y="2100927"/>
            <a:ext cx="608489" cy="992572"/>
          </a:xfrm>
          <a:prstGeom prst="rect">
            <a:avLst/>
          </a:prstGeom>
          <a:noFill/>
          <a:ln w="9525">
            <a:noFill/>
          </a:ln>
        </p:spPr>
        <p:txBody>
          <a:bodyPr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逆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98" name="组合 7"/>
          <p:cNvGrpSpPr/>
          <p:nvPr/>
        </p:nvGrpSpPr>
        <p:grpSpPr>
          <a:xfrm>
            <a:off x="1331640" y="3615428"/>
            <a:ext cx="965084" cy="963900"/>
            <a:chOff x="2437" y="2032"/>
            <a:chExt cx="1244" cy="1264"/>
          </a:xfrm>
        </p:grpSpPr>
        <p:sp>
          <p:nvSpPr>
            <p:cNvPr id="99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00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01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02" name="文本框 64"/>
          <p:cNvSpPr txBox="1"/>
          <p:nvPr/>
        </p:nvSpPr>
        <p:spPr>
          <a:xfrm>
            <a:off x="1400333" y="3570710"/>
            <a:ext cx="608489" cy="992572"/>
          </a:xfrm>
          <a:prstGeom prst="rect">
            <a:avLst/>
          </a:prstGeom>
          <a:noFill/>
          <a:ln w="9525">
            <a:noFill/>
          </a:ln>
        </p:spPr>
        <p:txBody>
          <a:bodyPr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纬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03" name="组合 7"/>
          <p:cNvGrpSpPr/>
          <p:nvPr/>
        </p:nvGrpSpPr>
        <p:grpSpPr>
          <a:xfrm>
            <a:off x="2411900" y="3615741"/>
            <a:ext cx="965084" cy="963900"/>
            <a:chOff x="2437" y="2032"/>
            <a:chExt cx="1244" cy="1264"/>
          </a:xfrm>
        </p:grpSpPr>
        <p:sp>
          <p:nvSpPr>
            <p:cNvPr id="10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0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0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07" name="文本框 64"/>
          <p:cNvSpPr txBox="1"/>
          <p:nvPr/>
        </p:nvSpPr>
        <p:spPr>
          <a:xfrm>
            <a:off x="2480594" y="3571023"/>
            <a:ext cx="608489" cy="992572"/>
          </a:xfrm>
          <a:prstGeom prst="rect">
            <a:avLst/>
          </a:prstGeom>
          <a:noFill/>
          <a:ln w="9525">
            <a:noFill/>
          </a:ln>
        </p:spPr>
        <p:txBody>
          <a:bodyPr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砂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08" name="组合 7"/>
          <p:cNvGrpSpPr/>
          <p:nvPr/>
        </p:nvGrpSpPr>
        <p:grpSpPr>
          <a:xfrm>
            <a:off x="3492161" y="3615428"/>
            <a:ext cx="965084" cy="963900"/>
            <a:chOff x="2437" y="2032"/>
            <a:chExt cx="1244" cy="1264"/>
          </a:xfrm>
        </p:grpSpPr>
        <p:sp>
          <p:nvSpPr>
            <p:cNvPr id="109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10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11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12" name="文本框 64"/>
          <p:cNvSpPr txBox="1"/>
          <p:nvPr/>
        </p:nvSpPr>
        <p:spPr>
          <a:xfrm>
            <a:off x="3560854" y="3570710"/>
            <a:ext cx="608489" cy="992572"/>
          </a:xfrm>
          <a:prstGeom prst="rect">
            <a:avLst/>
          </a:prstGeom>
          <a:noFill/>
          <a:ln w="9525">
            <a:noFill/>
          </a:ln>
        </p:spPr>
        <p:txBody>
          <a:bodyPr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庚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13" name="组合 7"/>
          <p:cNvGrpSpPr/>
          <p:nvPr/>
        </p:nvGrpSpPr>
        <p:grpSpPr>
          <a:xfrm>
            <a:off x="4572422" y="3615741"/>
            <a:ext cx="965084" cy="963900"/>
            <a:chOff x="2437" y="2032"/>
            <a:chExt cx="1244" cy="1264"/>
          </a:xfrm>
        </p:grpSpPr>
        <p:sp>
          <p:nvSpPr>
            <p:cNvPr id="11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1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1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17" name="文本框 64"/>
          <p:cNvSpPr txBox="1"/>
          <p:nvPr/>
        </p:nvSpPr>
        <p:spPr>
          <a:xfrm>
            <a:off x="4641115" y="3571023"/>
            <a:ext cx="608489" cy="992572"/>
          </a:xfrm>
          <a:prstGeom prst="rect">
            <a:avLst/>
          </a:prstGeom>
          <a:noFill/>
          <a:ln w="9525">
            <a:noFill/>
          </a:ln>
        </p:spPr>
        <p:txBody>
          <a:bodyPr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域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18" name="组合 7"/>
          <p:cNvGrpSpPr/>
          <p:nvPr/>
        </p:nvGrpSpPr>
        <p:grpSpPr>
          <a:xfrm>
            <a:off x="5652682" y="3615741"/>
            <a:ext cx="965084" cy="963900"/>
            <a:chOff x="2437" y="2032"/>
            <a:chExt cx="1244" cy="1264"/>
          </a:xfrm>
        </p:grpSpPr>
        <p:sp>
          <p:nvSpPr>
            <p:cNvPr id="119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20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21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22" name="文本框 64"/>
          <p:cNvSpPr txBox="1"/>
          <p:nvPr/>
        </p:nvSpPr>
        <p:spPr>
          <a:xfrm>
            <a:off x="5721375" y="3571023"/>
            <a:ext cx="608489" cy="992572"/>
          </a:xfrm>
          <a:prstGeom prst="rect">
            <a:avLst/>
          </a:prstGeom>
          <a:noFill/>
          <a:ln w="9525">
            <a:noFill/>
          </a:ln>
        </p:spPr>
        <p:txBody>
          <a:bodyPr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锲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8" name="文本框 23"/>
          <p:cNvSpPr txBox="1"/>
          <p:nvPr/>
        </p:nvSpPr>
        <p:spPr>
          <a:xfrm>
            <a:off x="1331640" y="1591924"/>
            <a:ext cx="9433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 smtClean="0">
                <a:latin typeface="汉语拼音" panose="020B0604020202020204" pitchFamily="34" charset="0"/>
                <a:cs typeface="汉语拼音" panose="020B0604020202020204" pitchFamily="34" charset="0"/>
              </a:rPr>
              <a:t>dàn</a:t>
            </a:r>
            <a:endParaRPr lang="en-US" altLang="zh-CN" sz="3200" b="1" dirty="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129" name="文本框 24"/>
          <p:cNvSpPr txBox="1"/>
          <p:nvPr/>
        </p:nvSpPr>
        <p:spPr>
          <a:xfrm>
            <a:off x="2411760" y="1599129"/>
            <a:ext cx="10441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 smtClean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zǎo</a:t>
            </a:r>
            <a:endParaRPr lang="en-US" altLang="zh-CN" sz="3000" b="1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130" name="文本框 26"/>
          <p:cNvSpPr txBox="1"/>
          <p:nvPr/>
        </p:nvSpPr>
        <p:spPr>
          <a:xfrm>
            <a:off x="3560855" y="1591647"/>
            <a:ext cx="7945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 smtClean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xiè</a:t>
            </a:r>
            <a:endParaRPr lang="en-US" altLang="zh-CN" sz="3000" b="1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131" name="文本框 27"/>
          <p:cNvSpPr txBox="1"/>
          <p:nvPr/>
        </p:nvSpPr>
        <p:spPr>
          <a:xfrm>
            <a:off x="4499992" y="1601754"/>
            <a:ext cx="10802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 smtClean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shòu</a:t>
            </a:r>
            <a:endParaRPr lang="en-US" altLang="zh-CN" sz="3000" b="1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132" name="文本框 28"/>
          <p:cNvSpPr txBox="1"/>
          <p:nvPr/>
        </p:nvSpPr>
        <p:spPr>
          <a:xfrm>
            <a:off x="5804809" y="1599129"/>
            <a:ext cx="8137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 smtClean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wō</a:t>
            </a:r>
            <a:endParaRPr lang="en-US" altLang="zh-CN" sz="3000" b="1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133" name="文本框 28"/>
          <p:cNvSpPr txBox="1"/>
          <p:nvPr/>
        </p:nvSpPr>
        <p:spPr>
          <a:xfrm>
            <a:off x="6978481" y="1579688"/>
            <a:ext cx="9778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 smtClean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nì</a:t>
            </a:r>
            <a:endParaRPr lang="en-US" altLang="zh-CN" sz="3000" b="1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134" name="文本框 23"/>
          <p:cNvSpPr txBox="1"/>
          <p:nvPr/>
        </p:nvSpPr>
        <p:spPr>
          <a:xfrm>
            <a:off x="2460364" y="3055881"/>
            <a:ext cx="1031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 smtClean="0">
                <a:latin typeface="汉语拼音" panose="020B0604020202020204" pitchFamily="34" charset="0"/>
                <a:cs typeface="汉语拼音" panose="020B0604020202020204" pitchFamily="34" charset="0"/>
              </a:rPr>
              <a:t>shā</a:t>
            </a:r>
            <a:endParaRPr lang="en-US" altLang="zh-CN" sz="3200" b="1" dirty="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135" name="文本框 24"/>
          <p:cNvSpPr txBox="1"/>
          <p:nvPr/>
        </p:nvSpPr>
        <p:spPr>
          <a:xfrm>
            <a:off x="1429098" y="3115365"/>
            <a:ext cx="8306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 smtClean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wěi</a:t>
            </a:r>
            <a:endParaRPr lang="en-US" altLang="zh-CN" sz="3000" b="1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136" name="文本框 27"/>
          <p:cNvSpPr txBox="1"/>
          <p:nvPr/>
        </p:nvSpPr>
        <p:spPr>
          <a:xfrm>
            <a:off x="4788025" y="3109502"/>
            <a:ext cx="8218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 smtClean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yù</a:t>
            </a:r>
            <a:endParaRPr lang="en-US" altLang="zh-CN" sz="3000" b="1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137" name="文本框 28"/>
          <p:cNvSpPr txBox="1"/>
          <p:nvPr/>
        </p:nvSpPr>
        <p:spPr>
          <a:xfrm>
            <a:off x="5754345" y="3087571"/>
            <a:ext cx="97789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qiè</a:t>
            </a:r>
            <a:endParaRPr lang="en-US" altLang="zh-CN" sz="3000" b="1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139" name="文本框 23"/>
          <p:cNvSpPr txBox="1"/>
          <p:nvPr/>
        </p:nvSpPr>
        <p:spPr>
          <a:xfrm>
            <a:off x="3419872" y="3055881"/>
            <a:ext cx="1182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 smtClean="0">
                <a:latin typeface="汉语拼音" panose="020B0604020202020204" pitchFamily="34" charset="0"/>
                <a:cs typeface="汉语拼音" panose="020B0604020202020204" pitchFamily="34" charset="0"/>
                <a:sym typeface="+mn-ea"/>
              </a:rPr>
              <a:t>ɡē</a:t>
            </a:r>
            <a:r>
              <a:rPr lang="en-US" altLang="zh-CN" sz="3000" b="1" dirty="0" err="1" smtClean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n</a:t>
            </a:r>
            <a:r>
              <a:rPr lang="en-US" altLang="zh-CN" sz="3200" b="1" dirty="0" err="1" smtClean="0">
                <a:latin typeface="汉语拼音" panose="020B0604020202020204" pitchFamily="34" charset="0"/>
                <a:cs typeface="汉语拼音" panose="020B0604020202020204" pitchFamily="34" charset="0"/>
                <a:sym typeface="+mn-ea"/>
              </a:rPr>
              <a:t>ɡ</a:t>
            </a:r>
            <a:endParaRPr lang="en-US" altLang="zh-CN" sz="3200" b="1" dirty="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/>
      <p:bldP spid="128" grpId="1"/>
      <p:bldP spid="129" grpId="0"/>
      <p:bldP spid="129" grpId="1"/>
      <p:bldP spid="130" grpId="0"/>
      <p:bldP spid="130" grpId="1"/>
      <p:bldP spid="131" grpId="0"/>
      <p:bldP spid="131" grpId="1"/>
      <p:bldP spid="132" grpId="0"/>
      <p:bldP spid="132" grpId="1"/>
      <p:bldP spid="133" grpId="0"/>
      <p:bldP spid="133" grpId="1"/>
      <p:bldP spid="134" grpId="0"/>
      <p:bldP spid="134" grpId="1"/>
      <p:bldP spid="135" grpId="0"/>
      <p:bldP spid="135" grpId="1"/>
      <p:bldP spid="136" grpId="0"/>
      <p:bldP spid="136" grpId="1"/>
      <p:bldP spid="137" grpId="0"/>
      <p:bldP spid="137" grpId="1"/>
      <p:bldP spid="139" grpId="0"/>
      <p:bldP spid="139" grpId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44962" y="646995"/>
            <a:ext cx="7777370" cy="380873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355600" indent="-355600">
              <a:lnSpc>
                <a:spcPct val="150000"/>
              </a:lnSpc>
            </a:pP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A.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这句话对发现真理的条件作了说明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   （ 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  ）</a:t>
            </a:r>
          </a:p>
          <a:p>
            <a:pPr marL="355600" indent="-355600">
              <a:lnSpc>
                <a:spcPct val="150000"/>
              </a:lnSpc>
            </a:pP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B.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说明真理就存在于我们身边，但是特别神秘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7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55600" indent="-355600" algn="r">
              <a:lnSpc>
                <a:spcPct val="150000"/>
              </a:lnSpc>
            </a:pP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 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  ）</a:t>
            </a:r>
          </a:p>
          <a:p>
            <a:pPr marL="355600" indent="-355600">
              <a:lnSpc>
                <a:spcPct val="150000"/>
              </a:lnSpc>
            </a:pP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C.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真理的发现是有条件的，那就是只能给那些“有准备”“善于独立思考”“锲而不舍的人。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endParaRPr lang="en-US" altLang="zh-CN" sz="27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55600" indent="-355600" algn="r">
              <a:lnSpc>
                <a:spcPct val="150000"/>
              </a:lnSpc>
            </a:pP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 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  ）</a:t>
            </a:r>
          </a:p>
        </p:txBody>
      </p:sp>
      <p:sp>
        <p:nvSpPr>
          <p:cNvPr id="3" name="矩形 2"/>
          <p:cNvSpPr/>
          <p:nvPr/>
        </p:nvSpPr>
        <p:spPr>
          <a:xfrm>
            <a:off x="7430904" y="737382"/>
            <a:ext cx="834712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√  </a:t>
            </a:r>
          </a:p>
        </p:txBody>
      </p:sp>
      <p:sp>
        <p:nvSpPr>
          <p:cNvPr id="4" name="矩形 3"/>
          <p:cNvSpPr/>
          <p:nvPr/>
        </p:nvSpPr>
        <p:spPr>
          <a:xfrm>
            <a:off x="7449327" y="3804056"/>
            <a:ext cx="834712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√  </a:t>
            </a:r>
          </a:p>
        </p:txBody>
      </p:sp>
      <p:sp>
        <p:nvSpPr>
          <p:cNvPr id="5" name="矩形 4"/>
          <p:cNvSpPr/>
          <p:nvPr/>
        </p:nvSpPr>
        <p:spPr>
          <a:xfrm>
            <a:off x="7502912" y="1997866"/>
            <a:ext cx="834712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7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×  </a:t>
            </a:r>
            <a:endParaRPr lang="zh-CN" altLang="en-US" sz="27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683568" y="631373"/>
            <a:ext cx="7560840" cy="33932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ea typeface="宋体" panose="02010600030101010101" pitchFamily="2" charset="-122"/>
              </a:rPr>
              <a:t>二、细读课文深感悟。</a:t>
            </a:r>
            <a:r>
              <a:rPr lang="en-US" altLang="zh-CN" sz="3200" b="1" dirty="0">
                <a:ea typeface="宋体" panose="02010600030101010101" pitchFamily="2" charset="-122"/>
              </a:rPr>
              <a:t>(</a:t>
            </a:r>
            <a:r>
              <a:rPr lang="zh-CN" altLang="en-US" sz="3200" b="1" dirty="0">
                <a:ea typeface="宋体" panose="02010600030101010101" pitchFamily="2" charset="-122"/>
              </a:rPr>
              <a:t>选一选</a:t>
            </a:r>
            <a:r>
              <a:rPr lang="en-US" altLang="zh-CN" sz="3200" b="1" dirty="0" smtClean="0">
                <a:ea typeface="宋体" panose="02010600030101010101" pitchFamily="2" charset="-122"/>
              </a:rPr>
              <a:t>)</a:t>
            </a:r>
            <a:endParaRPr lang="en-US" altLang="zh-CN" sz="3200" b="1" dirty="0"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ea typeface="楷体" panose="02010609060101010101" pitchFamily="49" charset="-122"/>
              </a:rPr>
              <a:t>本文在表达方法上比较突出的特点是</a:t>
            </a:r>
            <a:r>
              <a:rPr lang="en-US" altLang="zh-CN" sz="2800" b="1" dirty="0">
                <a:ea typeface="楷体" panose="02010609060101010101" pitchFamily="49" charset="-122"/>
              </a:rPr>
              <a:t>(</a:t>
            </a:r>
            <a:r>
              <a:rPr lang="zh-CN" altLang="en-US" sz="2800" b="1" dirty="0">
                <a:ea typeface="楷体" panose="02010609060101010101" pitchFamily="49" charset="-122"/>
              </a:rPr>
              <a:t>　　　</a:t>
            </a:r>
            <a:r>
              <a:rPr lang="en-US" altLang="zh-CN" sz="2800" b="1" dirty="0">
                <a:ea typeface="楷体" panose="02010609060101010101" pitchFamily="49" charset="-122"/>
              </a:rPr>
              <a:t>)</a:t>
            </a:r>
            <a:r>
              <a:rPr lang="zh-CN" altLang="en-US" sz="2800" b="1" dirty="0">
                <a:ea typeface="楷体" panose="02010609060101010101" pitchFamily="49" charset="-122"/>
              </a:rPr>
              <a:t/>
            </a:r>
            <a:br>
              <a:rPr lang="zh-CN" altLang="en-US" sz="2800" b="1" dirty="0">
                <a:ea typeface="楷体" panose="02010609060101010101" pitchFamily="49" charset="-122"/>
              </a:rPr>
            </a:br>
            <a:r>
              <a:rPr lang="en-US" altLang="zh-CN" sz="2800" b="1" dirty="0" smtClean="0">
                <a:ea typeface="楷体" panose="02010609060101010101" pitchFamily="49" charset="-122"/>
              </a:rPr>
              <a:t>A</a:t>
            </a:r>
            <a:r>
              <a:rPr lang="zh-CN" altLang="en-US" sz="2800" b="1" dirty="0">
                <a:ea typeface="楷体" panose="02010609060101010101" pitchFamily="49" charset="-122"/>
              </a:rPr>
              <a:t>．用具体事实说明道理。</a:t>
            </a:r>
            <a:br>
              <a:rPr lang="zh-CN" altLang="en-US" sz="2800" b="1" dirty="0">
                <a:ea typeface="楷体" panose="02010609060101010101" pitchFamily="49" charset="-122"/>
              </a:rPr>
            </a:br>
            <a:r>
              <a:rPr lang="en-US" altLang="zh-CN" sz="2800" b="1" dirty="0">
                <a:ea typeface="楷体" panose="02010609060101010101" pitchFamily="49" charset="-122"/>
              </a:rPr>
              <a:t>B</a:t>
            </a:r>
            <a:r>
              <a:rPr lang="zh-CN" altLang="en-US" sz="2800" b="1" dirty="0">
                <a:ea typeface="楷体" panose="02010609060101010101" pitchFamily="49" charset="-122"/>
              </a:rPr>
              <a:t>．前后照应的写法。</a:t>
            </a:r>
            <a:br>
              <a:rPr lang="zh-CN" altLang="en-US" sz="2800" b="1" dirty="0">
                <a:ea typeface="楷体" panose="02010609060101010101" pitchFamily="49" charset="-122"/>
              </a:rPr>
            </a:br>
            <a:r>
              <a:rPr lang="en-US" altLang="zh-CN" sz="2800" b="1" dirty="0">
                <a:ea typeface="楷体" panose="02010609060101010101" pitchFamily="49" charset="-122"/>
              </a:rPr>
              <a:t>C</a:t>
            </a:r>
            <a:r>
              <a:rPr lang="zh-CN" altLang="en-US" sz="2800" b="1" dirty="0">
                <a:ea typeface="楷体" panose="02010609060101010101" pitchFamily="49" charset="-122"/>
              </a:rPr>
              <a:t>．运用比较的写作方法</a:t>
            </a:r>
            <a:r>
              <a:rPr lang="zh-CN" altLang="en-US" sz="2800" b="1" dirty="0" smtClean="0">
                <a:ea typeface="楷体" panose="02010609060101010101" pitchFamily="49" charset="-122"/>
              </a:rPr>
              <a:t>。</a:t>
            </a:r>
            <a:endParaRPr lang="zh-CN" altLang="en-US" sz="2800" b="1" dirty="0">
              <a:ea typeface="楷体" panose="02010609060101010101" pitchFamily="49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30213" y="1487477"/>
            <a:ext cx="378091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ea typeface="黑体" panose="02010609060101010101" pitchFamily="49" charset="-122"/>
              </a:rPr>
              <a:t>A</a:t>
            </a:r>
            <a:endParaRPr lang="zh-CN" altLang="en-US" sz="2800" b="1" dirty="0">
              <a:solidFill>
                <a:srgbClr val="FF0000"/>
              </a:solidFill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76196" y="630724"/>
            <a:ext cx="7691319" cy="154657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 marL="622300" indent="-622300">
              <a:lnSpc>
                <a:spcPct val="150000"/>
              </a:lnSpc>
            </a:pPr>
            <a:r>
              <a:rPr kumimoji="1" lang="zh-CN" altLang="en-US" sz="32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三</a:t>
            </a:r>
            <a:r>
              <a:rPr kumimoji="1"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、受到课文的启示，你能想出其他例子来说明本文的观点吗？</a:t>
            </a:r>
          </a:p>
        </p:txBody>
      </p:sp>
      <p:sp>
        <p:nvSpPr>
          <p:cNvPr id="3" name="矩形 2"/>
          <p:cNvSpPr/>
          <p:nvPr/>
        </p:nvSpPr>
        <p:spPr>
          <a:xfrm>
            <a:off x="1052260" y="2249309"/>
            <a:ext cx="7120140" cy="154657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示例：牛顿看到苹果落地，由此展开思考，创立了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万有引力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定律。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Group 12"/>
          <p:cNvGraphicFramePr>
            <a:graphicFrameLocks noGrp="1"/>
          </p:cNvGraphicFramePr>
          <p:nvPr/>
        </p:nvGraphicFramePr>
        <p:xfrm>
          <a:off x="1169954" y="2197458"/>
          <a:ext cx="1481202" cy="1528636"/>
        </p:xfrm>
        <a:graphic>
          <a:graphicData uri="http://schemas.openxmlformats.org/drawingml/2006/table">
            <a:tbl>
              <a:tblPr/>
              <a:tblGrid>
                <a:gridCol w="740601"/>
                <a:gridCol w="740601"/>
              </a:tblGrid>
              <a:tr h="7790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496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2" name="TextBox 23"/>
          <p:cNvSpPr txBox="1"/>
          <p:nvPr/>
        </p:nvSpPr>
        <p:spPr>
          <a:xfrm>
            <a:off x="1207790" y="2098748"/>
            <a:ext cx="1420517" cy="1661993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4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诞</a:t>
            </a:r>
            <a:endParaRPr lang="zh-CN" altLang="en-US" sz="104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3" name="TextBox 24"/>
          <p:cNvSpPr txBox="1"/>
          <p:nvPr/>
        </p:nvSpPr>
        <p:spPr>
          <a:xfrm>
            <a:off x="1296793" y="1285131"/>
            <a:ext cx="1595892" cy="838683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5000" b="1" dirty="0" err="1" smtClean="0">
                <a:solidFill>
                  <a:prstClr val="black"/>
                </a:solidFill>
                <a:latin typeface="汉语拼音" panose="020B0604020202020204" pitchFamily="34" charset="0"/>
                <a:ea typeface="GB Pinyinok-B" pitchFamily="2" charset="-122"/>
                <a:cs typeface="汉语拼音" panose="020B0604020202020204" pitchFamily="34" charset="0"/>
              </a:rPr>
              <a:t>dàn</a:t>
            </a:r>
            <a:r>
              <a:rPr lang="en-US" altLang="zh-CN" sz="5000" dirty="0" smtClean="0">
                <a:solidFill>
                  <a:prstClr val="black"/>
                </a:solidFill>
                <a:latin typeface="汉语拼音" panose="020B0604020202020204" pitchFamily="34" charset="0"/>
                <a:ea typeface="GB Pinyinok-B" pitchFamily="2" charset="-122"/>
                <a:cs typeface="汉语拼音" panose="020B0604020202020204" pitchFamily="34" charset="0"/>
              </a:rPr>
              <a:t> </a:t>
            </a:r>
            <a:endParaRPr lang="zh-CN" altLang="en-US" sz="5000" dirty="0">
              <a:solidFill>
                <a:prstClr val="black"/>
              </a:solidFill>
              <a:latin typeface="汉语拼音" panose="020B0604020202020204" pitchFamily="34" charset="0"/>
              <a:ea typeface="GB Pinyinok-B" pitchFamily="2" charset="-122"/>
              <a:cs typeface="汉语拼音" panose="020B0604020202020204" pitchFamily="34" charset="0"/>
            </a:endParaRPr>
          </a:p>
        </p:txBody>
      </p:sp>
      <p:sp>
        <p:nvSpPr>
          <p:cNvPr id="4" name="线形标注 2 3"/>
          <p:cNvSpPr/>
          <p:nvPr/>
        </p:nvSpPr>
        <p:spPr>
          <a:xfrm>
            <a:off x="3216613" y="1467247"/>
            <a:ext cx="2219483" cy="814048"/>
          </a:xfrm>
          <a:prstGeom prst="borderCallout2">
            <a:avLst>
              <a:gd name="adj1" fmla="val 50183"/>
              <a:gd name="adj2" fmla="val -611"/>
              <a:gd name="adj3" fmla="val 52130"/>
              <a:gd name="adj4" fmla="val -13118"/>
              <a:gd name="adj5" fmla="val 166050"/>
              <a:gd name="adj6" fmla="val -39276"/>
            </a:avLst>
          </a:prstGeom>
          <a:grpFill/>
          <a:ln w="31750"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6" rIns="68573" bIns="34286" rtlCol="0" anchor="ctr"/>
          <a:lstStyle/>
          <a:p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注意右部与</a:t>
            </a:r>
            <a:r>
              <a:rPr lang="en-US" altLang="zh-CN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廷</a:t>
            </a:r>
            <a:r>
              <a:rPr lang="en-US" altLang="zh-CN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的区别</a:t>
            </a:r>
            <a:endParaRPr lang="zh-CN" altLang="en-US" sz="27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9" name="Group 12"/>
          <p:cNvGraphicFramePr>
            <a:graphicFrameLocks noGrp="1"/>
          </p:cNvGraphicFramePr>
          <p:nvPr/>
        </p:nvGraphicFramePr>
        <p:xfrm>
          <a:off x="5971118" y="2199996"/>
          <a:ext cx="1481202" cy="1528636"/>
        </p:xfrm>
        <a:graphic>
          <a:graphicData uri="http://schemas.openxmlformats.org/drawingml/2006/table">
            <a:tbl>
              <a:tblPr/>
              <a:tblGrid>
                <a:gridCol w="740601"/>
                <a:gridCol w="740601"/>
              </a:tblGrid>
              <a:tr h="7790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496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" name="TextBox 23"/>
          <p:cNvSpPr txBox="1"/>
          <p:nvPr/>
        </p:nvSpPr>
        <p:spPr>
          <a:xfrm>
            <a:off x="6008954" y="2101286"/>
            <a:ext cx="1420517" cy="1673528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4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械</a:t>
            </a:r>
          </a:p>
        </p:txBody>
      </p:sp>
      <p:sp>
        <p:nvSpPr>
          <p:cNvPr id="11" name="TextBox 24"/>
          <p:cNvSpPr txBox="1"/>
          <p:nvPr/>
        </p:nvSpPr>
        <p:spPr>
          <a:xfrm>
            <a:off x="6233487" y="1361313"/>
            <a:ext cx="1125295" cy="842531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5000" b="1" dirty="0" err="1">
                <a:solidFill>
                  <a:prstClr val="black"/>
                </a:solidFill>
                <a:latin typeface="汉语拼音" panose="020B0604020202020204" pitchFamily="34" charset="0"/>
                <a:ea typeface="GB Pinyinok-B" pitchFamily="2" charset="-122"/>
                <a:cs typeface="汉语拼音" panose="020B0604020202020204" pitchFamily="34" charset="0"/>
              </a:rPr>
              <a:t>xiè</a:t>
            </a:r>
            <a:endParaRPr lang="zh-CN" altLang="en-US" sz="5000" b="1" dirty="0">
              <a:solidFill>
                <a:prstClr val="black"/>
              </a:solidFill>
              <a:latin typeface="汉语拼音" panose="020B0604020202020204" pitchFamily="34" charset="0"/>
              <a:ea typeface="GB Pinyinok-B" pitchFamily="2" charset="-122"/>
              <a:cs typeface="汉语拼音" panose="020B0604020202020204" pitchFamily="34" charset="0"/>
            </a:endParaRPr>
          </a:p>
        </p:txBody>
      </p:sp>
      <p:sp>
        <p:nvSpPr>
          <p:cNvPr id="13" name="线形标注 2 12"/>
          <p:cNvSpPr/>
          <p:nvPr/>
        </p:nvSpPr>
        <p:spPr>
          <a:xfrm>
            <a:off x="2987824" y="2758058"/>
            <a:ext cx="2819384" cy="584651"/>
          </a:xfrm>
          <a:prstGeom prst="borderCallout2">
            <a:avLst>
              <a:gd name="adj1" fmla="val 51058"/>
              <a:gd name="adj2" fmla="val 99571"/>
              <a:gd name="adj3" fmla="val 51467"/>
              <a:gd name="adj4" fmla="val 106304"/>
              <a:gd name="adj5" fmla="val 77636"/>
              <a:gd name="adj6" fmla="val 141148"/>
            </a:avLst>
          </a:prstGeom>
          <a:grpFill/>
          <a:ln w="31750"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6" rIns="68573" bIns="34286" rtlCol="0" anchor="ctr"/>
          <a:lstStyle/>
          <a:p>
            <a:pPr algn="ctr"/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不要少写 </a:t>
            </a:r>
            <a:r>
              <a:rPr lang="en-US" altLang="zh-CN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丿</a:t>
            </a:r>
            <a:r>
              <a:rPr lang="en-US" altLang="zh-CN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endParaRPr lang="zh-CN" altLang="en-US" sz="27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>
            <a:off x="4125341" y="554509"/>
            <a:ext cx="1454771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易写错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3488083" y="614866"/>
            <a:ext cx="456833" cy="456366"/>
            <a:chOff x="631825" y="5181600"/>
            <a:chExt cx="1554163" cy="1552575"/>
          </a:xfrm>
        </p:grpSpPr>
        <p:sp>
          <p:nvSpPr>
            <p:cNvPr id="17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8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9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1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4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5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6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7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8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9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0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1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2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3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4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5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6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7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8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9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0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1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2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3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4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5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6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7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8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9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0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1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822819" y="1275606"/>
            <a:ext cx="7349581" cy="931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定理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已经证明具有正确性、可以作为原则或规律的命题或公式，如几何定理。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TextBox 11"/>
          <p:cNvSpPr txBox="1">
            <a:spLocks noChangeArrowheads="1"/>
          </p:cNvSpPr>
          <p:nvPr/>
        </p:nvSpPr>
        <p:spPr bwMode="auto">
          <a:xfrm>
            <a:off x="547818" y="627534"/>
            <a:ext cx="1944216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dirty="0" smtClean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词语解释</a:t>
            </a:r>
            <a:endParaRPr lang="zh-CN" altLang="en-US" sz="2800" b="1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123728" y="734652"/>
            <a:ext cx="36000" cy="324000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515169" y="734652"/>
            <a:ext cx="36000" cy="324000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822819" y="2427734"/>
            <a:ext cx="7349581" cy="1361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定律：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科学上对某种客观规律的概括，反映事物在一定条件下发生一定变化过程的必然关系，如能量守恒定律。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509823" y="779532"/>
            <a:ext cx="4710249" cy="2008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司空见惯：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指看惯了就不觉得奇怪。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文中是说一些现象常见就不觉得奇怪了。</a:t>
            </a:r>
            <a:endParaRPr lang="zh-CN" altLang="en-US" sz="28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93701" y="3439765"/>
            <a:ext cx="6346651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对于他的无理取闹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我们早已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司空见惯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55526"/>
            <a:ext cx="3737438" cy="2489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447340" y="773379"/>
            <a:ext cx="4422217" cy="2230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50000"/>
              </a:spcBef>
              <a:defRPr/>
            </a:pP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无独有偶：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虽然罕见，但是不只一个，还有一个可以成对儿。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文中是说这样的事不止一件。</a:t>
            </a:r>
            <a:endParaRPr lang="zh-CN" altLang="en-US" sz="28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95362" y="3507854"/>
            <a:ext cx="7311529" cy="9310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indent="628650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无独有偶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，最近另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一家技术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公司也发布了一个免费软件。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8604"/>
          <a:stretch>
            <a:fillRect/>
          </a:stretch>
        </p:blipFill>
        <p:spPr bwMode="auto">
          <a:xfrm>
            <a:off x="5076056" y="503485"/>
            <a:ext cx="3890756" cy="2788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581831" y="843558"/>
            <a:ext cx="4422217" cy="2008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见微知著：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见到一点儿苗头就能知道它的发展趋向或问题的实质。</a:t>
            </a:r>
            <a:endParaRPr lang="zh-CN" altLang="en-US" sz="28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11192" y="3481467"/>
            <a:ext cx="5641128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学习就是一个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见微知著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的过程。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42004" y="676356"/>
            <a:ext cx="3639435" cy="2416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课件主题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1876</Words>
  <Application>WPS 演示</Application>
  <PresentationFormat>全屏显示(16:9)</PresentationFormat>
  <Paragraphs>218</Paragraphs>
  <Slides>42</Slides>
  <Notes>27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42</vt:i4>
      </vt:variant>
    </vt:vector>
  </HeadingPairs>
  <TitlesOfParts>
    <vt:vector size="55" baseType="lpstr">
      <vt:lpstr>Arial</vt:lpstr>
      <vt:lpstr>宋体</vt:lpstr>
      <vt:lpstr>Times New Roman</vt:lpstr>
      <vt:lpstr>微软雅黑</vt:lpstr>
      <vt:lpstr>楷体</vt:lpstr>
      <vt:lpstr>黑体</vt:lpstr>
      <vt:lpstr>YouYuan</vt:lpstr>
      <vt:lpstr>汉语拼音</vt:lpstr>
      <vt:lpstr>华文楷体</vt:lpstr>
      <vt:lpstr>GB Pinyinok-B</vt:lpstr>
      <vt:lpstr>Kaiti SC</vt:lpstr>
      <vt:lpstr>Calibri</vt:lpstr>
      <vt:lpstr>课件主题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  <vt:lpstr>幻灯片 38</vt:lpstr>
      <vt:lpstr>幻灯片 39</vt:lpstr>
      <vt:lpstr>幻灯片 40</vt:lpstr>
      <vt:lpstr>幻灯片 41</vt:lpstr>
      <vt:lpstr>幻灯片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3588.pptx</dc:title>
  <dc:creator/>
  <cp:lastModifiedBy/>
  <cp:revision>41</cp:revision>
  <dcterms:created xsi:type="dcterms:W3CDTF">2017-03-17T02:28:00Z</dcterms:created>
  <dcterms:modified xsi:type="dcterms:W3CDTF">2020-01-05T03:03:06Z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2052-10.1.0.7698</vt:lpwstr>
  </property>
</Properties>
</file>