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1002" r:id="rId2"/>
    <p:sldId id="523" r:id="rId3"/>
    <p:sldId id="978" r:id="rId4"/>
    <p:sldId id="1038" r:id="rId5"/>
    <p:sldId id="1039" r:id="rId6"/>
    <p:sldId id="1040" r:id="rId7"/>
    <p:sldId id="923" r:id="rId8"/>
    <p:sldId id="1003" r:id="rId9"/>
    <p:sldId id="1021" r:id="rId10"/>
    <p:sldId id="1036" r:id="rId11"/>
    <p:sldId id="1046" r:id="rId12"/>
    <p:sldId id="991" r:id="rId13"/>
    <p:sldId id="1050" r:id="rId14"/>
    <p:sldId id="1047" r:id="rId15"/>
    <p:sldId id="1048" r:id="rId16"/>
    <p:sldId id="1049" r:id="rId17"/>
    <p:sldId id="1037" r:id="rId18"/>
    <p:sldId id="980" r:id="rId19"/>
    <p:sldId id="1051" r:id="rId20"/>
    <p:sldId id="1052" r:id="rId21"/>
    <p:sldId id="1053" r:id="rId22"/>
    <p:sldId id="1054" r:id="rId23"/>
    <p:sldId id="1055" r:id="rId24"/>
    <p:sldId id="1056" r:id="rId25"/>
    <p:sldId id="1027" r:id="rId26"/>
    <p:sldId id="1012" r:id="rId27"/>
    <p:sldId id="1058" r:id="rId28"/>
    <p:sldId id="1057" r:id="rId29"/>
    <p:sldId id="985" r:id="rId30"/>
    <p:sldId id="987" r:id="rId31"/>
    <p:sldId id="1013" r:id="rId32"/>
    <p:sldId id="1061" r:id="rId33"/>
    <p:sldId id="1059" r:id="rId34"/>
    <p:sldId id="1063" r:id="rId35"/>
    <p:sldId id="601" r:id="rId36"/>
    <p:sldId id="1062" r:id="rId37"/>
    <p:sldId id="986" r:id="rId38"/>
    <p:sldId id="1060" r:id="rId39"/>
    <p:sldId id="1041" r:id="rId40"/>
    <p:sldId id="1064" r:id="rId41"/>
    <p:sldId id="1065" r:id="rId42"/>
    <p:sldId id="1066" r:id="rId43"/>
    <p:sldId id="1043" r:id="rId44"/>
    <p:sldId id="1044" r:id="rId45"/>
    <p:sldId id="1045" r:id="rId46"/>
    <p:sldId id="1067" r:id="rId47"/>
    <p:sldId id="1042" r:id="rId48"/>
    <p:sldId id="1017" r:id="rId49"/>
    <p:sldId id="936" r:id="rId50"/>
    <p:sldId id="937" r:id="rId51"/>
    <p:sldId id="938" r:id="rId52"/>
    <p:sldId id="1069" r:id="rId53"/>
    <p:sldId id="1068" r:id="rId54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FFFF"/>
    <a:srgbClr val="FF00FF"/>
    <a:srgbClr val="0066CC"/>
    <a:srgbClr val="FF6600"/>
    <a:srgbClr val="FFFFCC"/>
    <a:srgbClr val="FF0000"/>
    <a:srgbClr val="CC3300"/>
    <a:srgbClr val="00B050"/>
    <a:srgbClr val="A3830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45" autoAdjust="0"/>
    <p:restoredTop sz="94718" autoAdjust="0"/>
  </p:normalViewPr>
  <p:slideViewPr>
    <p:cSldViewPr>
      <p:cViewPr>
        <p:scale>
          <a:sx n="90" d="100"/>
          <a:sy n="90" d="100"/>
        </p:scale>
        <p:origin x="-972" y="-480"/>
      </p:cViewPr>
      <p:guideLst>
        <p:guide orient="horz" pos="2618"/>
        <p:guide pos="16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004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76"/>
        <p:guide pos="226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pPr/>
              <a:t>2020-1-5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pPr/>
              <a:t>2020-1-5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35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flipH="1">
            <a:off x="1" y="123478"/>
            <a:ext cx="2771800" cy="216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10"/>
          <p:cNvSpPr txBox="1"/>
          <p:nvPr/>
        </p:nvSpPr>
        <p:spPr>
          <a:xfrm>
            <a:off x="193237" y="8004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15  </a:t>
            </a:r>
            <a:r>
              <a:rPr kumimoji="1" lang="zh-CN" altLang="en-US" sz="14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表里的生物</a:t>
            </a:r>
            <a:endParaRPr kumimoji="1" lang="zh-CN" altLang="en-US" sz="14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6807" name="Picture 7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-25400" y="4113212"/>
            <a:ext cx="91694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&#38142;&#25509;1&#65306;&#34638;&#23376;.pptx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20845;&#19979;&#23383;&#35789;&#21548;&#20889;15&#34920;&#37324;&#30340;&#29983;&#29289;.MP3" TargetMode="External"/><Relationship Id="rId2" Type="http://schemas.openxmlformats.org/officeDocument/2006/relationships/hyperlink" Target="&#19971;&#24425;&#20845;&#19979;&#23383;&#35789;&#21548;&#20889;15&#34920;&#37324;&#30340;&#29983;&#29289;.mp4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microsoft.com/office/2007/relationships/media" Target="../media/media1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7.xml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microsoft.com/office/2007/relationships/media" Target="../media/media2.mp3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microsoft.com/office/2007/relationships/media" Target="../media/media3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microsoft.com/office/2007/relationships/media" Target="../media/media4.mp3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20845;&#19979;&#29983;&#23383;&#35270;&#39057;15&#34920;&#37324;&#30340;&#29983;&#29289;.mp4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&#35838;&#25991;&#26391;&#35835;-15&#34920;&#37324;&#30340;&#29983;&#29289;.mp4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timgsa.baidu.com/timg?image&amp;quality=80&amp;size=b9999_10000&amp;sec=1566206154&amp;di=8f76ddda5e767d6dc01eb5a874b20e95&amp;imgtype=jpg&amp;er=1&amp;src=http%3A%2F%2Fimg.zcool.cn%2Fcommunity%2F01dce25568cf9e00000127166fb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413284" y="195486"/>
            <a:ext cx="8317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你见过手表吗？你知道表里面有什么东西吗？</a:t>
            </a:r>
            <a:endParaRPr lang="zh-CN" altLang="zh-CN" sz="3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699542"/>
            <a:ext cx="756084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拒绝：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不答应，明确地表示不愿意做或不愿意。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唯恐：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唯独害怕（担心）。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单调：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单一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;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重复而缺少变化。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神秘：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难以捉摸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;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高深莫测。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轻易：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随随便便；轻率。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6572" y="426024"/>
            <a:ext cx="1947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近义词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3585" y="1146104"/>
            <a:ext cx="82809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洪亮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嘹亮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清脆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清亮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单调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单一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lang="en-US" altLang="zh-CN" sz="28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唯恐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担心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拒绝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谢绝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丑恶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丑陋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lang="en-US" altLang="zh-CN" sz="28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恐怖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恐惧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证实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证明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和谐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和睦</a:t>
            </a:r>
            <a:endParaRPr lang="zh-CN" altLang="en-US" sz="28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16044" y="2658272"/>
            <a:ext cx="1947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反义词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8727" y="3348978"/>
            <a:ext cx="82809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洪亮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低沉 　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清脆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沉闷　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单调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复杂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拒绝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答应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丑恶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美丽  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柔和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强烈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8936" y="975023"/>
            <a:ext cx="882506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默读课文，划分段落，说说每部分讲了什么？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4428" y="353874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整体感知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982" y="406551"/>
            <a:ext cx="366860" cy="45633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5496" y="1850630"/>
            <a:ext cx="3167593" cy="2233288"/>
            <a:chOff x="318936" y="1850630"/>
            <a:chExt cx="3167593" cy="2233288"/>
          </a:xfrm>
          <a:effectLst/>
        </p:grpSpPr>
        <p:sp>
          <p:nvSpPr>
            <p:cNvPr id="8" name="圆角矩形 7"/>
            <p:cNvSpPr/>
            <p:nvPr/>
          </p:nvSpPr>
          <p:spPr>
            <a:xfrm>
              <a:off x="318936" y="1850630"/>
              <a:ext cx="3167593" cy="22332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31387" y="1850630"/>
              <a:ext cx="2435404" cy="6376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lang="zh-CN" altLang="en-US" sz="2800" dirty="0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</a:t>
              </a:r>
              <a:r>
                <a:rPr lang="en-US" altLang="zh-CN" sz="2800" dirty="0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1-9</a:t>
              </a:r>
              <a:r>
                <a:rPr lang="zh-CN" altLang="en-US" sz="2800" dirty="0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自然段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425412" y="2463849"/>
              <a:ext cx="306111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小时候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的“我”认为能发出声音的都是活的生物</a:t>
              </a:r>
              <a:r>
                <a:rPr lang="en-US" altLang="zh-CN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,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所以对父亲的表极为</a:t>
              </a:r>
              <a:r>
                <a:rPr lang="zh-CN" altLang="en-US" sz="2400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好奇。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280448" y="1850630"/>
            <a:ext cx="2881769" cy="2233288"/>
            <a:chOff x="318936" y="1850630"/>
            <a:chExt cx="3167593" cy="2233288"/>
          </a:xfrm>
          <a:effectLst/>
        </p:grpSpPr>
        <p:sp>
          <p:nvSpPr>
            <p:cNvPr id="14" name="圆角矩形 13"/>
            <p:cNvSpPr/>
            <p:nvPr/>
          </p:nvSpPr>
          <p:spPr>
            <a:xfrm>
              <a:off x="318936" y="1850630"/>
              <a:ext cx="3167593" cy="22332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6776" y="1850630"/>
              <a:ext cx="2914827" cy="6376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lang="zh-CN" altLang="en-US" sz="2800" dirty="0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</a:t>
              </a:r>
              <a:r>
                <a:rPr lang="en-US" altLang="zh-CN" sz="2800" dirty="0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10-16</a:t>
              </a:r>
              <a:r>
                <a:rPr lang="zh-CN" altLang="en-US" sz="2800" dirty="0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自然段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425412" y="2463849"/>
              <a:ext cx="306111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父亲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打开表让“我”观看，并解答了“我“的疑问。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232776" y="1850630"/>
            <a:ext cx="2881769" cy="2233288"/>
            <a:chOff x="318936" y="1850630"/>
            <a:chExt cx="3167593" cy="2233288"/>
          </a:xfrm>
          <a:effectLst/>
        </p:grpSpPr>
        <p:sp>
          <p:nvSpPr>
            <p:cNvPr id="20" name="圆角矩形 19"/>
            <p:cNvSpPr/>
            <p:nvPr/>
          </p:nvSpPr>
          <p:spPr>
            <a:xfrm>
              <a:off x="318936" y="1850630"/>
              <a:ext cx="3167593" cy="22332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6776" y="1850630"/>
              <a:ext cx="2914827" cy="6376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lang="zh-CN" altLang="en-US" sz="2800" dirty="0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</a:t>
              </a:r>
              <a:r>
                <a:rPr lang="en-US" altLang="zh-CN" sz="2800" dirty="0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17-21</a:t>
              </a:r>
              <a:r>
                <a:rPr lang="zh-CN" altLang="en-US" sz="2800" dirty="0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自然段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425412" y="2463849"/>
              <a:ext cx="306111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“我”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相信了父亲说的表里有个小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hlinkClick r:id="rId3" action="ppaction://hlinkpres?slideindex=1&amp;slidetitle="/>
                </a:rPr>
                <a:t>蝎子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这件</a:t>
              </a:r>
              <a:r>
                <a:rPr lang="zh-CN" altLang="en-US" sz="2400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事。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057708">
            <a:off x="6949793" y="3480904"/>
            <a:ext cx="335134" cy="472337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2869" y="555526"/>
            <a:ext cx="659539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连起来说说课文主要写了什么事？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403940"/>
            <a:ext cx="8148020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写小时候的“我”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认为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能发出声音的都是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活的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生物</a:t>
            </a:r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所以对父亲的表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极为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好奇，父亲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打开表让“我”观看，并解答了“我“的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疑问</a:t>
            </a:r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并相信了父亲说的表里有个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蝎子这件事。</a:t>
            </a:r>
          </a:p>
        </p:txBody>
      </p:sp>
      <p:sp>
        <p:nvSpPr>
          <p:cNvPr id="4" name="矩形 3"/>
          <p:cNvSpPr/>
          <p:nvPr/>
        </p:nvSpPr>
        <p:spPr>
          <a:xfrm>
            <a:off x="6221774" y="629391"/>
            <a:ext cx="2339102" cy="4766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2400" b="1" kern="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（课后第一题）</a:t>
            </a:r>
            <a:endParaRPr lang="zh-CN" altLang="en-US" sz="2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28436" y="3651870"/>
            <a:ext cx="8085151" cy="6832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表里到底有没有生物呢？我们下节课再学习。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838458" y="1123891"/>
            <a:ext cx="7477958" cy="24698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一、给下面句中加点的字选择恰当的解释。</a:t>
            </a: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盖：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①器物上有遮蔽作用的东西。②伞。③由上向下遮、蒙。④建造。⑤动物的甲壳。⑥文言词。⑦姓。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1.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父亲取出一把小刀，把表盖揭开。（    ）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2.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父亲还是把表盖上了。（    </a:t>
            </a:r>
            <a:r>
              <a:rPr lang="zh-CN" altLang="en-US" sz="24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987964" y="3360575"/>
            <a:ext cx="972235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·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         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4" name="文本框 14"/>
          <p:cNvSpPr txBox="1"/>
          <p:nvPr/>
        </p:nvSpPr>
        <p:spPr>
          <a:xfrm>
            <a:off x="630337" y="443193"/>
            <a:ext cx="1925439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606" y="495231"/>
            <a:ext cx="363433" cy="452017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35869" y="2824681"/>
            <a:ext cx="972235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·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         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56176" y="2585178"/>
            <a:ext cx="972235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①             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729896" y="3147073"/>
            <a:ext cx="826444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③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483518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二、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读句子，从句中各找出一对反义词。</a:t>
            </a:r>
          </a:p>
          <a:p>
            <a:pPr marL="363855" indent="-363855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1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此后我就常常请求父亲把他的表打开给我看，有时父亲答应我，有时却拒绝我，这要看他高兴不高兴。</a:t>
            </a: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（      ）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——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（      ）</a:t>
            </a:r>
          </a:p>
          <a:p>
            <a:pPr marL="363855" indent="-363855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我吓了一跳，蝎子是多么丑恶而恐怖的东西，为什么把它放在这样一个美丽的世界里呢？</a:t>
            </a: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（      ）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——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（      ）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131840" y="2218612"/>
            <a:ext cx="972235" cy="5001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答应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         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292080" y="2218611"/>
            <a:ext cx="972235" cy="5001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拒绝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         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131840" y="3867894"/>
            <a:ext cx="972235" cy="5001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丑恶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         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292080" y="3867893"/>
            <a:ext cx="972235" cy="5001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美丽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         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713421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三、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表内的世界是怎样的</a:t>
            </a:r>
            <a:r>
              <a:rPr lang="zh-CN" altLang="en-US" sz="28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？在文中找出相关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的语句。</a:t>
            </a:r>
          </a:p>
        </p:txBody>
      </p:sp>
      <p:sp>
        <p:nvSpPr>
          <p:cNvPr id="3" name="矩形 2"/>
          <p:cNvSpPr/>
          <p:nvPr/>
        </p:nvSpPr>
        <p:spPr>
          <a:xfrm>
            <a:off x="1115616" y="1505509"/>
            <a:ext cx="7200800" cy="193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蓝色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的、红色的小宝石，钉住几个金黄色的齿轮，里边还有一个小尾巴似的东西不停地摆来摆去。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337935" y="3704590"/>
            <a:ext cx="2338070" cy="472440"/>
            <a:chOff x="9981" y="5834"/>
            <a:chExt cx="3682" cy="744"/>
          </a:xfrm>
        </p:grpSpPr>
        <p:sp>
          <p:nvSpPr>
            <p:cNvPr id="5" name="TextBox 11">
              <a:hlinkClick r:id="rId2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9981" y="5860"/>
              <a:ext cx="220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latin typeface="Kaiti SC" panose="02010600040101010101" pitchFamily="2" charset="-122"/>
                  <a:ea typeface="Kaiti SC" panose="02010600040101010101" pitchFamily="2" charset="-122"/>
                  <a:hlinkClick r:id="rId3" action="ppaction://hlinkfile"/>
                </a:rPr>
                <a:t>字词听写</a:t>
              </a:r>
              <a:endParaRPr lang="zh-CN" altLang="en-US" sz="2400" b="1" dirty="0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111" y="5938"/>
              <a:ext cx="553" cy="599"/>
            </a:xfrm>
            <a:prstGeom prst="rect">
              <a:avLst/>
            </a:prstGeom>
          </p:spPr>
        </p:pic>
        <p:pic>
          <p:nvPicPr>
            <p:cNvPr id="7" name="图片 6">
              <a:hlinkClick r:id="rId3" action="ppaction://hlinkfile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057708">
              <a:off x="12364" y="5834"/>
              <a:ext cx="528" cy="744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357422" y="5143500"/>
            <a:ext cx="2499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更多教学资源微信</a:t>
            </a:r>
            <a:r>
              <a:rPr lang="en-US" altLang="zh-CN" dirty="0" smtClean="0"/>
              <a:t>dzzy888666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077" y="546963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11"/>
          <p:cNvSpPr txBox="1"/>
          <p:nvPr/>
        </p:nvSpPr>
        <p:spPr>
          <a:xfrm>
            <a:off x="333190" y="536227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568" y="1491630"/>
            <a:ext cx="7506290" cy="14542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表里到底有没有生物？“我”解开这个谜底了吗？这节课，我们一起去探索。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87624" y="1491629"/>
            <a:ext cx="74168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小时候</a:t>
            </a:r>
            <a:r>
              <a:rPr lang="zh-CN" altLang="en-US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28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“我”认为</a:t>
            </a:r>
            <a:r>
              <a:rPr lang="zh-CN" altLang="en-US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800" kern="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凡能发出声音的都是活的生物</a:t>
            </a:r>
            <a:r>
              <a:rPr lang="zh-CN" altLang="en-US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8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默读第</a:t>
            </a:r>
            <a:r>
              <a:rPr lang="en-US" altLang="zh-CN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r>
              <a:rPr lang="zh-CN" altLang="en-US" sz="28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，“我”用了哪些具体</a:t>
            </a:r>
            <a:r>
              <a:rPr lang="zh-CN" altLang="en-US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的事例来说明“我”的观点是正确</a:t>
            </a:r>
            <a:r>
              <a:rPr lang="zh-CN" altLang="en-US" sz="28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的？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720" y="1716209"/>
            <a:ext cx="1104039" cy="1582166"/>
          </a:xfrm>
          <a:prstGeom prst="rect">
            <a:avLst/>
          </a:prstGeom>
        </p:spPr>
      </p:pic>
      <p:sp>
        <p:nvSpPr>
          <p:cNvPr id="5" name="文本框 14"/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互动课堂</a:t>
            </a:r>
            <a:endParaRPr lang="zh-CN" altLang="en-US" sz="3200" b="1" dirty="0">
              <a:solidFill>
                <a:srgbClr val="875000"/>
              </a:solidFill>
              <a:latin typeface="YouYuan" panose="02010509060101010101" pitchFamily="49" charset="-122"/>
              <a:ea typeface="YouYuan" panose="020105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194" y="464186"/>
            <a:ext cx="366861" cy="45633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9357" y="2859782"/>
            <a:ext cx="7874643" cy="6631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5541"/>
          <a:stretch>
            <a:fillRect/>
          </a:stretch>
        </p:blipFill>
        <p:spPr>
          <a:xfrm>
            <a:off x="6516216" y="2196610"/>
            <a:ext cx="1926057" cy="663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59" b="6718"/>
          <a:stretch>
            <a:fillRect/>
          </a:stretch>
        </p:blipFill>
        <p:spPr bwMode="auto">
          <a:xfrm>
            <a:off x="-1" y="-35342"/>
            <a:ext cx="9144001" cy="517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51520" y="195486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早晨有鸟叫得很好听</a:t>
            </a:r>
            <a:endParaRPr lang="zh-CN" altLang="en-US" sz="36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纯音乐 - 大自然中的鸟叫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699248" y="35235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C:\Users\windows\AppData\Roaming\Tencent\Users\785852412\QQ\WinTemp\RichOle\8M({1E58Z9MVC7HN]2IS0{O.png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-1" y="0"/>
            <a:ext cx="9132923" cy="5143500"/>
          </a:xfrm>
          <a:prstGeom prst="rect">
            <a:avLst/>
          </a:prstGeom>
          <a:noFill/>
        </p:spPr>
      </p:pic>
      <p:grpSp>
        <p:nvGrpSpPr>
          <p:cNvPr id="13" name="组合 12"/>
          <p:cNvGrpSpPr/>
          <p:nvPr/>
        </p:nvGrpSpPr>
        <p:grpSpPr>
          <a:xfrm>
            <a:off x="0" y="134511"/>
            <a:ext cx="3419872" cy="307777"/>
            <a:chOff x="-36512" y="134511"/>
            <a:chExt cx="2771800" cy="307777"/>
          </a:xfrm>
        </p:grpSpPr>
        <p:sp>
          <p:nvSpPr>
            <p:cNvPr id="15" name="矩形 14"/>
            <p:cNvSpPr/>
            <p:nvPr/>
          </p:nvSpPr>
          <p:spPr>
            <a:xfrm flipH="1">
              <a:off x="-36512" y="159510"/>
              <a:ext cx="2771800" cy="252000"/>
            </a:xfrm>
            <a:prstGeom prst="rect">
              <a:avLst/>
            </a:prstGeom>
            <a:gradFill flip="none" rotWithShape="1">
              <a:gsLst>
                <a:gs pos="40000">
                  <a:schemeClr val="bg1"/>
                </a:gs>
                <a:gs pos="99000">
                  <a:schemeClr val="bg1">
                    <a:alpha val="0"/>
                  </a:schemeClr>
                </a:gs>
                <a:gs pos="77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文本框 1"/>
            <p:cNvSpPr txBox="1"/>
            <p:nvPr/>
          </p:nvSpPr>
          <p:spPr>
            <a:xfrm>
              <a:off x="46018" y="134511"/>
              <a:ext cx="1677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   语文  </a:t>
              </a:r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六</a:t>
              </a:r>
              <a:r>
                <a:rPr kumimoji="1" lang="zh-CN" altLang="en-US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年级  </a:t>
              </a:r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下</a:t>
              </a:r>
              <a:r>
                <a:rPr kumimoji="1" lang="zh-CN" altLang="en-US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册</a:t>
              </a:r>
              <a:endPara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7" name="TextBox 48"/>
          <p:cNvSpPr txBox="1"/>
          <p:nvPr/>
        </p:nvSpPr>
        <p:spPr>
          <a:xfrm>
            <a:off x="1898395" y="1867203"/>
            <a:ext cx="5347211" cy="99257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6000" b="1" dirty="0" smtClean="0">
                <a:ln w="0"/>
                <a:effectLst>
                  <a:glow rad="330200">
                    <a:schemeClr val="bg1"/>
                  </a:glow>
                  <a:outerShdw blurRad="38100" dist="19050" dir="2700000" algn="tl" rotWithShape="0">
                    <a:schemeClr val="bg1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15 </a:t>
            </a:r>
            <a:r>
              <a:rPr lang="zh-CN" altLang="en-US" sz="6000" b="1" dirty="0" smtClean="0">
                <a:ln w="0"/>
                <a:effectLst>
                  <a:glow rad="330200">
                    <a:schemeClr val="bg1"/>
                  </a:glow>
                  <a:outerShdw blurRad="38100" dist="19050" dir="2700000" algn="tl" rotWithShape="0">
                    <a:schemeClr val="bg1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表里的生物</a:t>
            </a:r>
            <a:endParaRPr lang="zh-CN" altLang="en-US" sz="6000" b="1" dirty="0">
              <a:ln w="0"/>
              <a:effectLst>
                <a:glow rad="330200">
                  <a:schemeClr val="bg1"/>
                </a:glow>
                <a:outerShdw blurRad="38100" dist="19050" dir="2700000" algn="tl" rotWithShape="0">
                  <a:schemeClr val="bg1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" name="图片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2897" y="4166662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2897" y="4558640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文本框 15">
            <a:hlinkClick r:id="rId4" action="ppaction://hlinksldjump"/>
          </p:cNvPr>
          <p:cNvSpPr txBox="1"/>
          <p:nvPr/>
        </p:nvSpPr>
        <p:spPr>
          <a:xfrm>
            <a:off x="7275010" y="4155926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第一课时</a:t>
            </a:r>
          </a:p>
        </p:txBody>
      </p:sp>
      <p:sp>
        <p:nvSpPr>
          <p:cNvPr id="21" name="文本框 14">
            <a:hlinkClick r:id="rId6" action="ppaction://hlinksldjump"/>
          </p:cNvPr>
          <p:cNvSpPr txBox="1"/>
          <p:nvPr/>
        </p:nvSpPr>
        <p:spPr>
          <a:xfrm>
            <a:off x="7275010" y="4547904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518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51520" y="195486"/>
            <a:ext cx="4752528" cy="793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夜里有狗吠得很怕人</a:t>
            </a:r>
          </a:p>
        </p:txBody>
      </p:sp>
      <p:pic>
        <p:nvPicPr>
          <p:cNvPr id="2" name="纯音乐 - 狗叫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72000" y="39842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888"/>
          <a:stretch>
            <a:fillRect/>
          </a:stretch>
        </p:blipFill>
        <p:spPr bwMode="auto">
          <a:xfrm>
            <a:off x="-108520" y="0"/>
            <a:ext cx="925252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987824" y="161231"/>
            <a:ext cx="4752528" cy="793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夏天蝉在绿树上叫</a:t>
            </a:r>
          </a:p>
        </p:txBody>
      </p:sp>
      <p:pic>
        <p:nvPicPr>
          <p:cNvPr id="4" name="纯音乐 - 蝉鸣叫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76256" y="34511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518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51520" y="161231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秋晚有各种的虫在草丛中唱不同的歌曲</a:t>
            </a:r>
          </a:p>
        </p:txBody>
      </p:sp>
      <p:pic>
        <p:nvPicPr>
          <p:cNvPr id="2" name="纯音乐 - 虫鸣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82880" y="31809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21" y="771550"/>
            <a:ext cx="5651468" cy="350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796136" y="1169333"/>
            <a:ext cx="3096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钟楼上的钟不是活的，有时却洪亮地响起来，那是有一个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老人在敲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596"/>
          <a:stretch>
            <a:fillRect/>
          </a:stretch>
        </p:blipFill>
        <p:spPr bwMode="auto">
          <a:xfrm>
            <a:off x="266328" y="843558"/>
            <a:ext cx="5486383" cy="329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940152" y="1275606"/>
            <a:ext cx="29523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街心有时响着三弦的声音，那是一个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盲人在弹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71472" y="857238"/>
            <a:ext cx="7744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哪里有死的东西会自己走动，并且能自动地发出和谐的声音呢？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线形标注 1 16"/>
          <p:cNvSpPr/>
          <p:nvPr/>
        </p:nvSpPr>
        <p:spPr>
          <a:xfrm>
            <a:off x="1348740" y="3536163"/>
            <a:ext cx="1500198" cy="571504"/>
          </a:xfrm>
          <a:prstGeom prst="borderCallout1">
            <a:avLst>
              <a:gd name="adj1" fmla="val -2917"/>
              <a:gd name="adj2" fmla="val 3096"/>
              <a:gd name="adj3" fmla="val 3500"/>
              <a:gd name="adj4" fmla="val 263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反问句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右箭头 17"/>
          <p:cNvSpPr/>
          <p:nvPr/>
        </p:nvSpPr>
        <p:spPr>
          <a:xfrm>
            <a:off x="3063252" y="3679039"/>
            <a:ext cx="357190" cy="357190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635896" y="3536163"/>
            <a:ext cx="4392488" cy="5715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确信自己的观点是正确的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1472" y="2105894"/>
            <a:ext cx="7744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没有死的东西会自己走动，并且能自动地发出和谐的声音。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3826328" y="987455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嘹亮</a:t>
            </a:r>
            <a:endParaRPr lang="zh-CN" altLang="en-US" sz="36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51520" y="407422"/>
            <a:ext cx="1683940" cy="493842"/>
          </a:xfrm>
          <a:prstGeom prst="rect">
            <a:avLst/>
          </a:prstGeom>
          <a:solidFill>
            <a:srgbClr val="FF9999"/>
          </a:solidFill>
          <a:effectLst>
            <a:outerShdw blurRad="50800" dir="21594000" sy="23000" kx="12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词语辨析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20205" y="987455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洪亮</a:t>
            </a:r>
            <a:endParaRPr lang="zh-CN" altLang="en-US" sz="36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642540" y="987455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响亮</a:t>
            </a:r>
            <a:endParaRPr lang="zh-CN" altLang="en-US" sz="36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2578" y="1592666"/>
            <a:ext cx="2384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声音大而清晰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着重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形容声音宏大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。多形容嗓音、话音、回声、钟声等。</a:t>
            </a:r>
          </a:p>
        </p:txBody>
      </p:sp>
      <p:sp>
        <p:nvSpPr>
          <p:cNvPr id="16" name="矩形 15"/>
          <p:cNvSpPr/>
          <p:nvPr/>
        </p:nvSpPr>
        <p:spPr>
          <a:xfrm>
            <a:off x="3131278" y="1592666"/>
            <a:ext cx="26776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着重形容音色清脆，而且声音高、传得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远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一般只形容歌声、号声、喇叭声、鸡叫声等。常用于书面语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中。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946112" y="1592666"/>
            <a:ext cx="26722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着重形容听者感觉到的响度大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。使用范围较广，除了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“洪亮”“嘹亮”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所形容的以外，还可以形容说笑声、喊声、掌声、脚步声、雷声等。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3101688" y="835752"/>
            <a:ext cx="0" cy="3672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5881534" y="835752"/>
            <a:ext cx="0" cy="3672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5463" y="1131590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下列选项正确的是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　 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）云雀唱着＿＿＿的歌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，一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个接一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个地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从田野里腾空而起。</a:t>
            </a:r>
          </a:p>
          <a:p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）他身强力壮，嗓音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＿＿＿。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）＿＿＿的铃声叮叮当当传遍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了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体育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馆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A. 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嘹亮 洪亮 响亮   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. 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嘹亮 响亮 洪亮    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C. 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响亮 嘹亮 洪亮</a:t>
            </a:r>
          </a:p>
        </p:txBody>
      </p:sp>
      <p:sp>
        <p:nvSpPr>
          <p:cNvPr id="3" name="矩形 2"/>
          <p:cNvSpPr/>
          <p:nvPr/>
        </p:nvSpPr>
        <p:spPr>
          <a:xfrm>
            <a:off x="277466" y="483518"/>
            <a:ext cx="1683940" cy="485326"/>
          </a:xfrm>
          <a:prstGeom prst="rect">
            <a:avLst/>
          </a:prstGeom>
          <a:solidFill>
            <a:srgbClr val="FF9999"/>
          </a:solidFill>
          <a:effectLst>
            <a:outerShdw blurRad="50800" dir="21594000" sy="23000" kx="12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小练习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278" y="1036357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ea typeface="楷体" panose="02010609060101010101" pitchFamily="49" charset="-122"/>
              </a:rPr>
              <a:t>A</a:t>
            </a:r>
            <a:endParaRPr lang="zh-CN" altLang="en-US" sz="3200" b="1" dirty="0">
              <a:solidFill>
                <a:srgbClr val="FF0000"/>
              </a:solidFill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87624" y="1491629"/>
            <a:ext cx="74168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默读第</a:t>
            </a:r>
            <a:r>
              <a:rPr lang="en-US" altLang="zh-CN" sz="28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2-10</a:t>
            </a:r>
            <a:r>
              <a:rPr lang="zh-CN" altLang="en-US" sz="28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自然段，思考：“我”</a:t>
            </a:r>
            <a:r>
              <a:rPr lang="zh-CN" altLang="en-US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猜测一定有活的生物被父亲关在</a:t>
            </a:r>
            <a:r>
              <a:rPr lang="zh-CN" altLang="en-US" sz="28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表里的理由是什么？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347614"/>
            <a:ext cx="1104039" cy="1582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28662" y="843558"/>
            <a:ext cx="7272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可是父亲怀里的表有时放在桌子上，不但它的秒针会自己走动，并且它坚硬的表盖里会发出清脆的声音：滴答，滴答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没有一刻的休息，这声音比蝉鸣要柔和些，比虫的歌曲要单调些。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线形标注 1 9"/>
          <p:cNvSpPr/>
          <p:nvPr/>
        </p:nvSpPr>
        <p:spPr>
          <a:xfrm>
            <a:off x="3479910" y="3474415"/>
            <a:ext cx="4260442" cy="642942"/>
          </a:xfrm>
          <a:prstGeom prst="borderCallout1">
            <a:avLst>
              <a:gd name="adj1" fmla="val 972"/>
              <a:gd name="adj2" fmla="val 15812"/>
              <a:gd name="adj3" fmla="val -71280"/>
              <a:gd name="adj4" fmla="val 7673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符合“活的生物”的特征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214546" y="1486500"/>
            <a:ext cx="642942" cy="500066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228184" y="1486500"/>
            <a:ext cx="642942" cy="500066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571472" y="1131590"/>
            <a:ext cx="8159534" cy="3046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u="sng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冯志</a:t>
            </a:r>
            <a:r>
              <a:rPr lang="zh-CN" altLang="en-US" sz="32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河北涿县人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原名冯承植。现代诗人，翻译家，教授。发表了许多诗与散文。</a:t>
            </a:r>
          </a:p>
          <a:p>
            <a:pPr>
              <a:lnSpc>
                <a:spcPct val="150000"/>
              </a:lnSpc>
            </a:pPr>
            <a:r>
              <a:rPr lang="zh-CN" altLang="en-US" sz="32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主要作品</a:t>
            </a:r>
            <a:r>
              <a:rPr lang="en-US" altLang="zh-CN" sz="32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诗集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昨日之歌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十四行集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等，鲁迅评价他为“中国最杰出的抒情诗人”。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113" y="494254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11"/>
          <p:cNvSpPr txBox="1"/>
          <p:nvPr/>
        </p:nvSpPr>
        <p:spPr>
          <a:xfrm>
            <a:off x="218226" y="483518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 smtClean="0">
                <a:solidFill>
                  <a:schemeClr val="bg1"/>
                </a:solidFill>
              </a:rPr>
              <a:t>第一课时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38552" y="915566"/>
            <a:ext cx="7865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树上的蝉，草里的虫，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都不会轻易被人看见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，我想：表里边一定也有一个蝉或虫一类的生物吧，这生物被父亲关在表里，不许小孩子动。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线形标注 1 6"/>
          <p:cNvSpPr/>
          <p:nvPr/>
        </p:nvSpPr>
        <p:spPr>
          <a:xfrm>
            <a:off x="2699792" y="3219822"/>
            <a:ext cx="4857784" cy="1000132"/>
          </a:xfrm>
          <a:prstGeom prst="borderCallout1">
            <a:avLst>
              <a:gd name="adj1" fmla="val -297"/>
              <a:gd name="adj2" fmla="val 10098"/>
              <a:gd name="adj3" fmla="val -40793"/>
              <a:gd name="adj4" fmla="val 4034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依据自己生活经验，猜测表里一定有一个生物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724038" y="1695709"/>
            <a:ext cx="1071570" cy="500066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331640" y="1281403"/>
            <a:ext cx="7416824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从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课文中的哪些描写可以看出“我”对父亲的表充满</a:t>
            </a:r>
            <a:r>
              <a:rPr lang="zh-CN" altLang="en-US" sz="3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好奇心？找一找用“</a:t>
            </a:r>
            <a:r>
              <a:rPr lang="zh-CN" altLang="en-US" sz="3000" u="sng" kern="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”画出来。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697" y="1281403"/>
            <a:ext cx="1305028" cy="1870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9552" y="699542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可是父亲怀里的表有时放在桌子上，不但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它的秒针会自己走动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，并且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它坚硬的表盖里会发出清脆的声音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：滴答，滴答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没有一刻的休息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这声音比蝉鸣要柔和些，比虫的歌曲要单调些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75581" y="2859782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我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对父亲说：“我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爱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听这表的声音。”我一边说一边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向着表伸出手去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19685" y="915566"/>
            <a:ext cx="7188186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zh-CN" altLang="zh-CN" sz="3200" b="1" kern="100" dirty="0">
                <a:ea typeface="楷体" panose="02010609060101010101" pitchFamily="49" charset="-122"/>
              </a:rPr>
              <a:t>我对于它的</a:t>
            </a:r>
            <a:r>
              <a:rPr lang="zh-CN" altLang="zh-CN" sz="3200" b="1" kern="100" dirty="0">
                <a:solidFill>
                  <a:srgbClr val="FF0000"/>
                </a:solidFill>
                <a:ea typeface="楷体" panose="02010609060101010101" pitchFamily="49" charset="-122"/>
              </a:rPr>
              <a:t>好奇心也一天比一天增加</a:t>
            </a:r>
            <a:r>
              <a:rPr lang="zh-CN" altLang="zh-CN" sz="3200" b="1" kern="100" dirty="0">
                <a:ea typeface="楷体" panose="02010609060101010101" pitchFamily="49" charset="-122"/>
              </a:rPr>
              <a:t>。</a:t>
            </a:r>
            <a:endParaRPr lang="zh-CN" altLang="zh-CN" sz="2400" b="1" kern="100" dirty="0"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83568" y="1612801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kern="100" dirty="0" smtClean="0">
                <a:ea typeface="楷体" panose="02010609060101010101" pitchFamily="49" charset="-122"/>
              </a:rPr>
              <a:t>        </a:t>
            </a:r>
            <a:r>
              <a:rPr lang="zh-CN" altLang="zh-CN" sz="3200" b="1" kern="100" dirty="0" smtClean="0">
                <a:solidFill>
                  <a:srgbClr val="FF0000"/>
                </a:solidFill>
                <a:ea typeface="楷体" panose="02010609060101010101" pitchFamily="49" charset="-122"/>
              </a:rPr>
              <a:t>越</a:t>
            </a:r>
            <a:r>
              <a:rPr lang="zh-CN" altLang="zh-CN" sz="3200" b="1" kern="100" dirty="0">
                <a:solidFill>
                  <a:srgbClr val="FF0000"/>
                </a:solidFill>
                <a:ea typeface="楷体" panose="02010609060101010101" pitchFamily="49" charset="-122"/>
              </a:rPr>
              <a:t>不许我动我越想动</a:t>
            </a:r>
            <a:r>
              <a:rPr lang="zh-CN" altLang="zh-CN" sz="3200" b="1" kern="100" dirty="0">
                <a:ea typeface="楷体" panose="02010609060101010101" pitchFamily="49" charset="-122"/>
              </a:rPr>
              <a:t>，但是我又不敢，因此</a:t>
            </a:r>
            <a:r>
              <a:rPr lang="zh-CN" altLang="zh-CN" sz="3200" b="1" kern="100" dirty="0">
                <a:solidFill>
                  <a:srgbClr val="FF0000"/>
                </a:solidFill>
                <a:ea typeface="楷体" panose="02010609060101010101" pitchFamily="49" charset="-122"/>
              </a:rPr>
              <a:t>很痛苦</a:t>
            </a:r>
            <a:r>
              <a:rPr lang="zh-CN" altLang="zh-CN" sz="3200" b="1" kern="100" dirty="0">
                <a:ea typeface="楷体" panose="02010609060101010101" pitchFamily="49" charset="-122"/>
              </a:rPr>
              <a:t>。</a:t>
            </a:r>
            <a:endParaRPr lang="zh-CN" altLang="en-US" sz="3200" b="1" kern="100" dirty="0"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3568" y="3003798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b="1" kern="100" dirty="0" smtClean="0">
                <a:ea typeface="楷体" panose="02010609060101010101" pitchFamily="49" charset="-122"/>
              </a:rPr>
              <a:t>        </a:t>
            </a:r>
            <a:r>
              <a:rPr lang="zh-CN" altLang="zh-CN" sz="3200" b="1" kern="100" dirty="0" smtClean="0">
                <a:ea typeface="楷体" panose="02010609060101010101" pitchFamily="49" charset="-122"/>
              </a:rPr>
              <a:t>父亲</a:t>
            </a:r>
            <a:r>
              <a:rPr lang="zh-CN" altLang="zh-CN" sz="3200" b="1" kern="100" dirty="0">
                <a:ea typeface="楷体" panose="02010609060101010101" pitchFamily="49" charset="-122"/>
              </a:rPr>
              <a:t>一把表放在桌子上，</a:t>
            </a:r>
            <a:r>
              <a:rPr lang="zh-CN" altLang="zh-CN" sz="3200" b="1" kern="100" dirty="0">
                <a:solidFill>
                  <a:srgbClr val="FF0000"/>
                </a:solidFill>
                <a:ea typeface="楷体" panose="02010609060101010101" pitchFamily="49" charset="-122"/>
              </a:rPr>
              <a:t>我的眼睛就再也离不开它</a:t>
            </a:r>
            <a:r>
              <a:rPr lang="zh-CN" altLang="zh-CN" sz="3200" b="1" kern="100" dirty="0"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5" name="线形标注 1 4"/>
          <p:cNvSpPr/>
          <p:nvPr/>
        </p:nvSpPr>
        <p:spPr>
          <a:xfrm>
            <a:off x="3275856" y="2175208"/>
            <a:ext cx="2364864" cy="642942"/>
          </a:xfrm>
          <a:prstGeom prst="borderCallout1">
            <a:avLst>
              <a:gd name="adj1" fmla="val 3935"/>
              <a:gd name="adj2" fmla="val 297"/>
              <a:gd name="adj3" fmla="val 5132"/>
              <a:gd name="adj4" fmla="val 469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矛盾而又痛苦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35832" y="1281403"/>
            <a:ext cx="7416824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父亲终于要把表打开给“我”看了，表里的世界是什么样子的？读第</a:t>
            </a:r>
            <a:r>
              <a:rPr lang="en-US" altLang="zh-CN" sz="3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11</a:t>
            </a:r>
            <a:r>
              <a:rPr lang="zh-CN" altLang="en-US" sz="3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自然段画出相关语句。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697" y="1281403"/>
            <a:ext cx="1305028" cy="1870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14"/>
          <p:cNvSpPr/>
          <p:nvPr/>
        </p:nvSpPr>
        <p:spPr>
          <a:xfrm>
            <a:off x="611560" y="771550"/>
            <a:ext cx="800105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父亲取出一把小刀，把表盖拨开，我的面前立即呈现出一个美丽的世界：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蓝色的、红色的小宝石，钉住几个金黄色的齿轮，里边还有一个小尾巴似的东西不停地摆来摆去。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这小世界不但被表盖保护着，还被一层玻璃蒙着。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619672" y="1366664"/>
            <a:ext cx="1584176" cy="578098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475656" y="1131590"/>
            <a:ext cx="7056784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父亲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再三禁止“我”不许动表</a:t>
            </a:r>
            <a:r>
              <a:rPr lang="zh-CN" altLang="en-US" sz="3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，通读课文，找一找这样的话，用“</a:t>
            </a:r>
            <a:r>
              <a:rPr lang="zh-CN" altLang="en-US" sz="3000" u="wavyHeavy" kern="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zh-CN" altLang="en-US" sz="3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”画出来。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281403"/>
            <a:ext cx="1305028" cy="1870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265" y="655543"/>
            <a:ext cx="7222992" cy="390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标注 6"/>
          <p:cNvSpPr/>
          <p:nvPr/>
        </p:nvSpPr>
        <p:spPr>
          <a:xfrm>
            <a:off x="107504" y="703694"/>
            <a:ext cx="2748274" cy="642942"/>
          </a:xfrm>
          <a:prstGeom prst="wedgeRectCallout">
            <a:avLst>
              <a:gd name="adj1" fmla="val 36473"/>
              <a:gd name="adj2" fmla="val 84160"/>
            </a:avLst>
          </a:prstGeom>
          <a:grpFill/>
          <a:ln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我爱听这表的声音。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4427984" y="52229"/>
            <a:ext cx="2643206" cy="584493"/>
          </a:xfrm>
          <a:prstGeom prst="wedgeRectCallout">
            <a:avLst>
              <a:gd name="adj1" fmla="val -29799"/>
              <a:gd name="adj2" fmla="val 117518"/>
            </a:avLst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只许听，不许动。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标注 10"/>
          <p:cNvSpPr/>
          <p:nvPr/>
        </p:nvSpPr>
        <p:spPr>
          <a:xfrm>
            <a:off x="5819810" y="717986"/>
            <a:ext cx="2428892" cy="642942"/>
          </a:xfrm>
          <a:prstGeom prst="wedgeRectCallout">
            <a:avLst>
              <a:gd name="adj1" fmla="val -61365"/>
              <a:gd name="adj2" fmla="val 29396"/>
            </a:avLst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小孩儿不许动表。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6156176" y="2938060"/>
            <a:ext cx="2428892" cy="785818"/>
          </a:xfrm>
          <a:prstGeom prst="wedgeRectCallout">
            <a:avLst>
              <a:gd name="adj1" fmla="val -70384"/>
              <a:gd name="adj2" fmla="val -54603"/>
            </a:avLst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这就是叫你只许看，不许动。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5955392" y="1563638"/>
            <a:ext cx="3064286" cy="1125411"/>
          </a:xfrm>
          <a:prstGeom prst="wedgeRectCallout">
            <a:avLst>
              <a:gd name="adj1" fmla="val -61676"/>
              <a:gd name="adj2" fmla="val 6544"/>
            </a:avLst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你来，我给你看看表里是什么在响，可是只许看，不许动。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72008" y="2211710"/>
            <a:ext cx="2195736" cy="792088"/>
          </a:xfrm>
          <a:prstGeom prst="wedgeRectCallout">
            <a:avLst>
              <a:gd name="adj1" fmla="val 60559"/>
              <a:gd name="adj2" fmla="val 24550"/>
            </a:avLst>
          </a:prstGeom>
          <a:grpFill/>
          <a:ln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为什么还蒙着一层玻璃呢？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9" grpId="0" animBg="1"/>
      <p:bldP spid="10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403648" y="1110655"/>
            <a:ext cx="7416824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认真读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3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12-21</a:t>
            </a:r>
            <a:r>
              <a:rPr lang="zh-CN" altLang="en-US" sz="3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自然段，父亲为了不让“我”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动</a:t>
            </a:r>
            <a:r>
              <a:rPr lang="zh-CN" altLang="en-US" sz="3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表，编了一个什么谎言？为什么“我”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会</a:t>
            </a:r>
            <a:r>
              <a:rPr lang="zh-CN" altLang="en-US" sz="3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深信不疑？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697" y="1281403"/>
            <a:ext cx="1305028" cy="1870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74" y="2063800"/>
            <a:ext cx="4357718" cy="307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标注 6"/>
          <p:cNvSpPr/>
          <p:nvPr/>
        </p:nvSpPr>
        <p:spPr>
          <a:xfrm>
            <a:off x="842262" y="1059582"/>
            <a:ext cx="2361586" cy="785818"/>
          </a:xfrm>
          <a:prstGeom prst="wedgeRectCallout">
            <a:avLst>
              <a:gd name="adj1" fmla="val 54836"/>
              <a:gd name="adj2" fmla="val 167038"/>
            </a:avLst>
          </a:prstGeom>
          <a:grpFill/>
          <a:ln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为什么还蒙着一层玻璃呢？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5857884" y="1000114"/>
            <a:ext cx="2428892" cy="714380"/>
          </a:xfrm>
          <a:prstGeom prst="wedgeRectCallout">
            <a:avLst>
              <a:gd name="adj1" fmla="val -49992"/>
              <a:gd name="adj2" fmla="val 102729"/>
            </a:avLst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这就是叫你只许看，不许动。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611560" y="2203281"/>
            <a:ext cx="1895173" cy="584493"/>
          </a:xfrm>
          <a:prstGeom prst="wedgeRectCallout">
            <a:avLst>
              <a:gd name="adj1" fmla="val 73384"/>
              <a:gd name="adj2" fmla="val 59821"/>
            </a:avLst>
          </a:prstGeom>
          <a:grpFill/>
          <a:ln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为什么呢？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6429388" y="2143122"/>
            <a:ext cx="2714612" cy="1285884"/>
          </a:xfrm>
          <a:prstGeom prst="wedgeRectCallout">
            <a:avLst>
              <a:gd name="adj1" fmla="val -61365"/>
              <a:gd name="adj2" fmla="val -3574"/>
            </a:avLst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这摆来摆去的是一个小蝎子的尾巴，一动就要螫你。 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标注 10"/>
          <p:cNvSpPr/>
          <p:nvPr/>
        </p:nvSpPr>
        <p:spPr>
          <a:xfrm>
            <a:off x="0" y="2859782"/>
            <a:ext cx="2571768" cy="1285884"/>
          </a:xfrm>
          <a:prstGeom prst="wedgeRectCallout">
            <a:avLst>
              <a:gd name="adj1" fmla="val 56575"/>
              <a:gd name="adj2" fmla="val 36753"/>
            </a:avLst>
          </a:prstGeom>
          <a:grpFill/>
          <a:ln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为什么把那样可怕的东西放在这么好的表里？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1187624" y="411510"/>
            <a:ext cx="6968784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父亲的回答证实了“我”的思考和判断是正确的。</a:t>
            </a:r>
            <a:endParaRPr kumimoji="0" 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798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057708">
            <a:off x="1685901" y="1500205"/>
            <a:ext cx="335134" cy="47233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01493" y="1517082"/>
            <a:ext cx="1159241" cy="438582"/>
            <a:chOff x="467544" y="1510576"/>
            <a:chExt cx="1159241" cy="438582"/>
          </a:xfrm>
        </p:grpSpPr>
        <p:sp>
          <p:nvSpPr>
            <p:cNvPr id="4" name="TextBox 11">
              <a:hlinkClick r:id="rId3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505294" y="1510576"/>
              <a:ext cx="1121491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我</a:t>
              </a:r>
              <a:r>
                <a:rPr lang="zh-CN" altLang="en-US" sz="2400" b="1" dirty="0" smtClean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会写</a:t>
              </a:r>
              <a:endParaRPr lang="zh-CN" altLang="en-US" sz="24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547664" y="1563638"/>
              <a:ext cx="36000" cy="324000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467544" y="1563638"/>
              <a:ext cx="36000" cy="324000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2017588" y="1878769"/>
            <a:ext cx="982070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 smtClean="0">
                <a:latin typeface="汉语拼音" panose="020B0604020202020204" pitchFamily="34" charset="0"/>
                <a:ea typeface="GB Pinyinok-B" pitchFamily="2" charset="-122"/>
                <a:cs typeface="汉语拼音" panose="020B0604020202020204" pitchFamily="34" charset="0"/>
              </a:rPr>
              <a:t>cuì</a:t>
            </a:r>
            <a:endParaRPr lang="zh-CN" altLang="en-US" sz="3000" b="1" dirty="0">
              <a:latin typeface="汉语拼音" panose="020B0604020202020204" pitchFamily="34" charset="0"/>
              <a:ea typeface="GB Pinyinok-B" pitchFamily="2" charset="-122"/>
              <a:cs typeface="汉语拼音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68229" y="1874017"/>
            <a:ext cx="982070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 smtClean="0">
                <a:latin typeface="汉语拼音" panose="020B0604020202020204" pitchFamily="34" charset="0"/>
                <a:ea typeface="GB Pinyinok-B" pitchFamily="2" charset="-122"/>
                <a:cs typeface="汉语拼音" panose="020B0604020202020204" pitchFamily="34" charset="0"/>
              </a:rPr>
              <a:t>lán</a:t>
            </a:r>
            <a:endParaRPr lang="zh-CN" altLang="en-US" sz="3000" b="1" dirty="0">
              <a:latin typeface="汉语拼音" panose="020B0604020202020204" pitchFamily="34" charset="0"/>
              <a:ea typeface="GB Pinyinok-B" pitchFamily="2" charset="-122"/>
              <a:cs typeface="汉语拼音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83968" y="1891161"/>
            <a:ext cx="982070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 smtClean="0">
                <a:latin typeface="汉语拼音" panose="020B0604020202020204" pitchFamily="34" charset="0"/>
                <a:ea typeface="GB Pinyinok-B" pitchFamily="2" charset="-122"/>
                <a:cs typeface="汉语拼音" panose="020B0604020202020204" pitchFamily="34" charset="0"/>
              </a:rPr>
              <a:t>bù</a:t>
            </a:r>
            <a:endParaRPr lang="zh-CN" altLang="en-US" sz="3000" b="1" dirty="0">
              <a:latin typeface="汉语拼音" panose="020B0604020202020204" pitchFamily="34" charset="0"/>
              <a:ea typeface="GB Pinyinok-B" pitchFamily="2" charset="-122"/>
              <a:cs typeface="汉语拼音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64088" y="1907195"/>
            <a:ext cx="982070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 smtClean="0">
                <a:latin typeface="汉语拼音" panose="020B0604020202020204" pitchFamily="34" charset="0"/>
                <a:ea typeface="GB Pinyinok-B" pitchFamily="2" charset="-122"/>
                <a:cs typeface="汉语拼音" panose="020B0604020202020204" pitchFamily="34" charset="0"/>
              </a:rPr>
              <a:t>xī</a:t>
            </a:r>
            <a:endParaRPr lang="zh-CN" altLang="en-US" sz="3000" b="1" dirty="0">
              <a:latin typeface="汉语拼音" panose="020B0604020202020204" pitchFamily="34" charset="0"/>
              <a:ea typeface="GB Pinyinok-B" pitchFamily="2" charset="-122"/>
              <a:cs typeface="汉语拼音" panose="020B0604020202020204" pitchFamily="34" charset="0"/>
            </a:endParaRPr>
          </a:p>
        </p:txBody>
      </p:sp>
      <p:grpSp>
        <p:nvGrpSpPr>
          <p:cNvPr id="11" name="组合 7"/>
          <p:cNvGrpSpPr/>
          <p:nvPr/>
        </p:nvGrpSpPr>
        <p:grpSpPr>
          <a:xfrm>
            <a:off x="1840826" y="2461689"/>
            <a:ext cx="1029163" cy="1085656"/>
            <a:chOff x="2437" y="2032"/>
            <a:chExt cx="1244" cy="1264"/>
          </a:xfrm>
        </p:grpSpPr>
        <p:sp>
          <p:nvSpPr>
            <p:cNvPr id="12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3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4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5" name="组合 7"/>
          <p:cNvGrpSpPr/>
          <p:nvPr/>
        </p:nvGrpSpPr>
        <p:grpSpPr>
          <a:xfrm>
            <a:off x="2920946" y="2467225"/>
            <a:ext cx="1029163" cy="1085656"/>
            <a:chOff x="2437" y="2032"/>
            <a:chExt cx="1244" cy="1264"/>
          </a:xfrm>
        </p:grpSpPr>
        <p:sp>
          <p:nvSpPr>
            <p:cNvPr id="16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7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8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9" name="组合 7"/>
          <p:cNvGrpSpPr/>
          <p:nvPr/>
        </p:nvGrpSpPr>
        <p:grpSpPr>
          <a:xfrm>
            <a:off x="4017408" y="2467225"/>
            <a:ext cx="1029163" cy="1085656"/>
            <a:chOff x="2437" y="2032"/>
            <a:chExt cx="1244" cy="1264"/>
          </a:xfrm>
        </p:grpSpPr>
        <p:sp>
          <p:nvSpPr>
            <p:cNvPr id="2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1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22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23" name="组合 7"/>
          <p:cNvGrpSpPr/>
          <p:nvPr/>
        </p:nvGrpSpPr>
        <p:grpSpPr>
          <a:xfrm>
            <a:off x="5097528" y="2472761"/>
            <a:ext cx="1029163" cy="1085656"/>
            <a:chOff x="2437" y="2032"/>
            <a:chExt cx="1244" cy="1264"/>
          </a:xfrm>
        </p:grpSpPr>
        <p:sp>
          <p:nvSpPr>
            <p:cNvPr id="2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2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27" name="组合 7"/>
          <p:cNvGrpSpPr/>
          <p:nvPr/>
        </p:nvGrpSpPr>
        <p:grpSpPr>
          <a:xfrm>
            <a:off x="6198699" y="2467225"/>
            <a:ext cx="1029163" cy="1085656"/>
            <a:chOff x="2437" y="2032"/>
            <a:chExt cx="1244" cy="1264"/>
          </a:xfrm>
        </p:grpSpPr>
        <p:sp>
          <p:nvSpPr>
            <p:cNvPr id="28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9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30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31" name="文本框 64"/>
          <p:cNvSpPr txBox="1"/>
          <p:nvPr/>
        </p:nvSpPr>
        <p:spPr>
          <a:xfrm>
            <a:off x="1875279" y="2399629"/>
            <a:ext cx="608489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脆</a:t>
            </a:r>
            <a:endParaRPr lang="en-US" altLang="zh-CN" sz="66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文本框 64"/>
          <p:cNvSpPr txBox="1"/>
          <p:nvPr/>
        </p:nvSpPr>
        <p:spPr>
          <a:xfrm>
            <a:off x="2954132" y="2452587"/>
            <a:ext cx="999303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拦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文本框 64"/>
          <p:cNvSpPr txBox="1"/>
          <p:nvPr/>
        </p:nvSpPr>
        <p:spPr>
          <a:xfrm>
            <a:off x="4020116" y="2421356"/>
            <a:ext cx="944527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怖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文本框 64"/>
          <p:cNvSpPr txBox="1"/>
          <p:nvPr/>
        </p:nvSpPr>
        <p:spPr>
          <a:xfrm>
            <a:off x="5084997" y="2421356"/>
            <a:ext cx="944527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蟋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文本框 64"/>
          <p:cNvSpPr txBox="1"/>
          <p:nvPr/>
        </p:nvSpPr>
        <p:spPr>
          <a:xfrm>
            <a:off x="6201315" y="2421356"/>
            <a:ext cx="935477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蟀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167006" y="1892715"/>
            <a:ext cx="1357322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 smtClean="0">
                <a:latin typeface="汉语拼音" panose="020B0604020202020204" pitchFamily="34" charset="0"/>
                <a:ea typeface="GB Pinyinok-B" pitchFamily="2" charset="-122"/>
                <a:cs typeface="汉语拼音" panose="020B0604020202020204" pitchFamily="34" charset="0"/>
              </a:rPr>
              <a:t>shuài</a:t>
            </a:r>
            <a:endParaRPr lang="zh-CN" altLang="en-US" sz="3000" b="1" dirty="0">
              <a:latin typeface="汉语拼音" panose="020B0604020202020204" pitchFamily="34" charset="0"/>
              <a:ea typeface="GB Pinyinok-B" pitchFamily="2" charset="-122"/>
              <a:cs typeface="汉语拼音" panose="020B0604020202020204" pitchFamily="34" charset="0"/>
            </a:endParaRPr>
          </a:p>
        </p:txBody>
      </p:sp>
      <p:sp>
        <p:nvSpPr>
          <p:cNvPr id="37" name="左大括号 36"/>
          <p:cNvSpPr/>
          <p:nvPr/>
        </p:nvSpPr>
        <p:spPr>
          <a:xfrm rot="16200000">
            <a:off x="4335661" y="1357915"/>
            <a:ext cx="505358" cy="4929224"/>
          </a:xfrm>
          <a:prstGeom prst="leftBrace">
            <a:avLst>
              <a:gd name="adj1" fmla="val 8333"/>
              <a:gd name="adj2" fmla="val 50193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07904" y="4075207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左右结构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文本框 14">
            <a:hlinkClick r:id="rId4" action="ppaction://hlinkfile"/>
          </p:cNvPr>
          <p:cNvSpPr txBox="1"/>
          <p:nvPr/>
        </p:nvSpPr>
        <p:spPr>
          <a:xfrm>
            <a:off x="490313" y="339502"/>
            <a:ext cx="3703169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 smtClean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听范读 </a:t>
            </a:r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扫清障碍</a:t>
            </a: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9534" y="502176"/>
            <a:ext cx="307598" cy="35573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057708">
            <a:off x="3750973" y="430434"/>
            <a:ext cx="334277" cy="47106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73" y="389569"/>
            <a:ext cx="376560" cy="468343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532261" y="1000363"/>
            <a:ext cx="7491780" cy="484740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algn="just"/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7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听范读，在文中圈出本课的生字。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36" grpId="0"/>
      <p:bldP spid="36" grpId="1"/>
      <p:bldP spid="37" grpId="0" animBg="1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3648" y="1131590"/>
            <a:ext cx="7416824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结合课文，说说“我”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是一个怎样的孩子</a:t>
            </a:r>
            <a:r>
              <a:rPr lang="zh-CN" altLang="en-US" sz="3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？你从哪里看出来的？从文中找出相关语句印证你的观点。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697" y="1281403"/>
            <a:ext cx="1305028" cy="187019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749899" y="2765884"/>
            <a:ext cx="233910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2400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（课后</a:t>
            </a:r>
            <a:r>
              <a:rPr lang="zh-CN" altLang="en-US" sz="2400" kern="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第二题</a:t>
            </a:r>
            <a:r>
              <a:rPr lang="zh-CN" altLang="en-US" sz="2400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07"/>
          <a:stretch>
            <a:fillRect/>
          </a:stretch>
        </p:blipFill>
        <p:spPr>
          <a:xfrm>
            <a:off x="1403648" y="2638243"/>
            <a:ext cx="4346251" cy="663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187" r="7980"/>
          <a:stretch>
            <a:fillRect/>
          </a:stretch>
        </p:blipFill>
        <p:spPr>
          <a:xfrm>
            <a:off x="5940152" y="1955406"/>
            <a:ext cx="2637736" cy="663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38552" y="915566"/>
            <a:ext cx="7865896" cy="193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树上的蝉，草里的虫，都不会轻易被人看见，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我想：表里边一定也有一个蝉或虫一类的生物吧，这生物被父亲关在表里，不许小孩子动。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17371" y="3219822"/>
            <a:ext cx="3486213" cy="5886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天真幼稚、富有幻想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0738" y="722809"/>
            <a:ext cx="7920880" cy="2214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kern="100" dirty="0" smtClean="0">
                <a:ea typeface="楷体" panose="02010609060101010101" pitchFamily="49" charset="-122"/>
              </a:rPr>
              <a:t>        </a:t>
            </a:r>
            <a:r>
              <a:rPr lang="zh-CN" altLang="zh-CN" sz="3200" b="1" kern="100" dirty="0" smtClean="0">
                <a:solidFill>
                  <a:srgbClr val="FF0000"/>
                </a:solidFill>
                <a:ea typeface="楷体" panose="02010609060101010101" pitchFamily="49" charset="-122"/>
              </a:rPr>
              <a:t>越</a:t>
            </a:r>
            <a:r>
              <a:rPr lang="zh-CN" altLang="zh-CN" sz="3200" b="1" kern="100" dirty="0">
                <a:solidFill>
                  <a:srgbClr val="FF0000"/>
                </a:solidFill>
                <a:ea typeface="楷体" panose="02010609060101010101" pitchFamily="49" charset="-122"/>
              </a:rPr>
              <a:t>不许我动我越想动</a:t>
            </a:r>
            <a:r>
              <a:rPr lang="zh-CN" altLang="zh-CN" sz="3200" b="1" kern="100" dirty="0">
                <a:ea typeface="楷体" panose="02010609060101010101" pitchFamily="49" charset="-122"/>
              </a:rPr>
              <a:t>，但是我又不敢，因此</a:t>
            </a:r>
            <a:r>
              <a:rPr lang="zh-CN" altLang="zh-CN" sz="3200" b="1" kern="100" dirty="0">
                <a:solidFill>
                  <a:srgbClr val="FF0000"/>
                </a:solidFill>
                <a:ea typeface="楷体" panose="02010609060101010101" pitchFamily="49" charset="-122"/>
              </a:rPr>
              <a:t>很痛苦</a:t>
            </a:r>
            <a:r>
              <a:rPr lang="zh-CN" altLang="zh-CN" sz="3200" b="1" kern="100" dirty="0" smtClean="0">
                <a:ea typeface="楷体" panose="02010609060101010101" pitchFamily="49" charset="-122"/>
              </a:rPr>
              <a:t>。</a:t>
            </a:r>
            <a:r>
              <a:rPr lang="zh-CN" altLang="en-US" sz="3200" b="1" kern="100" dirty="0">
                <a:ea typeface="楷体" panose="02010609060101010101" pitchFamily="49" charset="-122"/>
              </a:rPr>
              <a:t>这样过了许多天。父亲一把表放在桌子上，</a:t>
            </a:r>
            <a:r>
              <a:rPr lang="zh-CN" altLang="en-US" sz="3200" b="1" kern="100" dirty="0">
                <a:solidFill>
                  <a:srgbClr val="FF0000"/>
                </a:solidFill>
                <a:ea typeface="楷体" panose="02010609060101010101" pitchFamily="49" charset="-122"/>
              </a:rPr>
              <a:t>我的眼睛就再也离不开它</a:t>
            </a:r>
            <a:r>
              <a:rPr lang="zh-CN" altLang="en-US" sz="3200" b="1" kern="100" dirty="0" smtClean="0">
                <a:ea typeface="楷体" panose="02010609060101010101" pitchFamily="49" charset="-122"/>
              </a:rPr>
              <a:t>。</a:t>
            </a:r>
            <a:endParaRPr lang="zh-CN" altLang="en-US" sz="3200" b="1" kern="100" dirty="0"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07904" y="3239244"/>
            <a:ext cx="1942661" cy="5886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充满好奇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57224" y="1000114"/>
            <a:ext cx="76438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我吓了一跳，蝎子是多么丑恶而恐怖的东西，为什么把它放在这样一个美丽的世界里呢？但是我也感到愉快，证实我的猜测没有错：表里边有一个活的生物。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线形标注 1 2"/>
          <p:cNvSpPr/>
          <p:nvPr/>
        </p:nvSpPr>
        <p:spPr>
          <a:xfrm>
            <a:off x="3563888" y="3643320"/>
            <a:ext cx="5429288" cy="857256"/>
          </a:xfrm>
          <a:prstGeom prst="borderCallout1">
            <a:avLst>
              <a:gd name="adj1" fmla="val -92411"/>
              <a:gd name="adj2" fmla="val 1362"/>
              <a:gd name="adj3" fmla="val -1163"/>
              <a:gd name="adj4" fmla="val 22079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得到父亲肯定的回答，并证实自己的推断，所以感到愉快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500166" y="1785932"/>
            <a:ext cx="1285884" cy="500066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2357422" y="2428874"/>
            <a:ext cx="1571636" cy="500066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线形标注 1 5"/>
          <p:cNvSpPr/>
          <p:nvPr/>
        </p:nvSpPr>
        <p:spPr>
          <a:xfrm>
            <a:off x="467544" y="142858"/>
            <a:ext cx="4011928" cy="857256"/>
          </a:xfrm>
          <a:prstGeom prst="borderCallout1">
            <a:avLst>
              <a:gd name="adj1" fmla="val 102032"/>
              <a:gd name="adj2" fmla="val 10753"/>
              <a:gd name="adj3" fmla="val 196612"/>
              <a:gd name="adj4" fmla="val 3099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不明白为什么要把这么丑陋的生物放到表里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10602" y="376902"/>
            <a:ext cx="2935859" cy="5886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有强烈的求知欲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57224" y="1000114"/>
            <a:ext cx="76438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我想，大半因为它有好听的声音吧。但是一般的蝎子都没有这么好的声音，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也许这里边的蝎子与一般的不同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线形标注 1 2"/>
          <p:cNvSpPr/>
          <p:nvPr/>
        </p:nvSpPr>
        <p:spPr>
          <a:xfrm>
            <a:off x="1668122" y="3321286"/>
            <a:ext cx="6072230" cy="644069"/>
          </a:xfrm>
          <a:prstGeom prst="borderCallout1">
            <a:avLst>
              <a:gd name="adj1" fmla="val -49110"/>
              <a:gd name="adj2" fmla="val 41736"/>
              <a:gd name="adj3" fmla="val 1037"/>
              <a:gd name="adj4" fmla="val 50394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在小作者的眼中任何事物都充满童趣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000100" y="1785932"/>
            <a:ext cx="1714512" cy="500066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228184" y="1785932"/>
            <a:ext cx="864096" cy="500066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936049" y="267494"/>
            <a:ext cx="3486213" cy="5886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天真幼稚、富有幻想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windows\AppData\Roaming\Tencent\Users\785852412\QQ\WinTemp\RichOle\8M({1E58Z9MVC7HN]2IS0{O.png"/>
          <p:cNvPicPr>
            <a:picLocks noChangeAspect="1" noChangeArrowheads="1"/>
          </p:cNvPicPr>
          <p:nvPr/>
        </p:nvPicPr>
        <p:blipFill rotWithShape="1">
          <a:blip r:embed="rId2">
            <a:lum contrast="40000"/>
          </a:blip>
          <a:srcRect l="4805"/>
          <a:stretch>
            <a:fillRect/>
          </a:stretch>
        </p:blipFill>
        <p:spPr bwMode="auto">
          <a:xfrm>
            <a:off x="-2" y="1"/>
            <a:ext cx="9144001" cy="514350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395536" y="483518"/>
            <a:ext cx="5616624" cy="13601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“我”是一个天真幼稚、富有幻想、充满好奇、有强烈的求知欲的孩子。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19211" y="1635646"/>
            <a:ext cx="741682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0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课文最后，“我”为什么后来不说了？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697" y="1281403"/>
            <a:ext cx="1305028" cy="1870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57224" y="945281"/>
            <a:ext cx="73151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后来我见人就说：“我有蟋蟀在钵子里，蝈蝈儿在葫芦里，鸟儿在笼子里；父亲却有一个小蝎子在表里。” 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线形标注 1 2"/>
          <p:cNvSpPr/>
          <p:nvPr/>
        </p:nvSpPr>
        <p:spPr>
          <a:xfrm>
            <a:off x="3143240" y="251279"/>
            <a:ext cx="3444984" cy="531357"/>
          </a:xfrm>
          <a:prstGeom prst="borderCallout1">
            <a:avLst>
              <a:gd name="adj1" fmla="val 131897"/>
              <a:gd name="adj2" fmla="val 7146"/>
              <a:gd name="adj3" fmla="val 101428"/>
              <a:gd name="adj4" fmla="val 10930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对父亲的话深信不疑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714612" y="981304"/>
            <a:ext cx="1571636" cy="500066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57224" y="2590065"/>
            <a:ext cx="7315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这样的话我不知说了多久，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也不知道到什么时候才不说了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 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32868" y="3569299"/>
            <a:ext cx="5429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zh-CN" sz="2400" b="1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说明</a:t>
            </a:r>
            <a:r>
              <a:rPr lang="zh-CN" altLang="zh-CN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“我”后来长大了，终于明白“表里的生物”指的</a:t>
            </a:r>
            <a:r>
              <a:rPr lang="zh-CN" altLang="zh-CN" sz="2400" b="1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是表</a:t>
            </a:r>
            <a:r>
              <a:rPr lang="zh-CN" altLang="zh-CN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zh-CN" sz="2400" b="1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秒针</a:t>
            </a:r>
            <a:r>
              <a:rPr lang="zh-CN" altLang="en-US" sz="2400" b="1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4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474"/>
            <a:ext cx="9144000" cy="514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791580" y="1131590"/>
            <a:ext cx="7560840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“这样的话我不知说了多久，也不知道到什么时候才不说了。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”你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有过类似的经历吗</a:t>
            </a:r>
            <a:r>
              <a:rPr lang="en-US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和同学交流。</a:t>
            </a:r>
            <a:r>
              <a:rPr lang="zh-CN" altLang="en-US" sz="28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（选做题）</a:t>
            </a:r>
            <a:endParaRPr lang="zh-CN" altLang="en-US" sz="28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0"/>
          <p:cNvSpPr txBox="1">
            <a:spLocks noChangeArrowheads="1"/>
          </p:cNvSpPr>
          <p:nvPr/>
        </p:nvSpPr>
        <p:spPr bwMode="auto">
          <a:xfrm>
            <a:off x="3652318" y="673779"/>
            <a:ext cx="1863658" cy="954107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活的都会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发出声响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3"/>
          <p:cNvSpPr txBox="1">
            <a:spLocks noChangeArrowheads="1"/>
          </p:cNvSpPr>
          <p:nvPr/>
        </p:nvSpPr>
        <p:spPr bwMode="auto">
          <a:xfrm>
            <a:off x="590378" y="1366254"/>
            <a:ext cx="857224" cy="25545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noProof="1" smtClean="0">
                <a:latin typeface="黑体" panose="02010609060101010101" pitchFamily="49" charset="-122"/>
                <a:ea typeface="黑体" panose="02010609060101010101" pitchFamily="49" charset="-122"/>
              </a:rPr>
              <a:t>表里的生物</a:t>
            </a:r>
            <a:endParaRPr lang="zh-CN" altLang="en-US" sz="3200" b="1" noProof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文本框 16"/>
          <p:cNvSpPr txBox="1">
            <a:spLocks noChangeArrowheads="1"/>
          </p:cNvSpPr>
          <p:nvPr/>
        </p:nvSpPr>
        <p:spPr bwMode="auto">
          <a:xfrm>
            <a:off x="1503373" y="1438261"/>
            <a:ext cx="1857388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提出猜测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文本框 19"/>
          <p:cNvSpPr txBox="1">
            <a:spLocks noChangeArrowheads="1"/>
          </p:cNvSpPr>
          <p:nvPr/>
        </p:nvSpPr>
        <p:spPr bwMode="auto">
          <a:xfrm>
            <a:off x="1503373" y="3375069"/>
            <a:ext cx="2233612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得到证实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1202867" y="1592767"/>
            <a:ext cx="297212" cy="2217633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4"/>
          <p:cNvSpPr txBox="1"/>
          <p:nvPr/>
        </p:nvSpPr>
        <p:spPr>
          <a:xfrm>
            <a:off x="696436" y="339502"/>
            <a:ext cx="221938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结构梳理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091" y="397138"/>
            <a:ext cx="366860" cy="456338"/>
          </a:xfrm>
          <a:prstGeom prst="rect">
            <a:avLst/>
          </a:prstGeom>
        </p:spPr>
      </p:pic>
      <p:sp>
        <p:nvSpPr>
          <p:cNvPr id="15" name="左大括号 14"/>
          <p:cNvSpPr/>
          <p:nvPr/>
        </p:nvSpPr>
        <p:spPr>
          <a:xfrm>
            <a:off x="3333919" y="916185"/>
            <a:ext cx="214690" cy="1697983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10"/>
          <p:cNvSpPr txBox="1">
            <a:spLocks noChangeArrowheads="1"/>
          </p:cNvSpPr>
          <p:nvPr/>
        </p:nvSpPr>
        <p:spPr bwMode="auto">
          <a:xfrm>
            <a:off x="3670517" y="1755772"/>
            <a:ext cx="1845459" cy="954107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秒针在走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发出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声响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左大括号 30"/>
          <p:cNvSpPr/>
          <p:nvPr/>
        </p:nvSpPr>
        <p:spPr>
          <a:xfrm flipH="1">
            <a:off x="6647465" y="843558"/>
            <a:ext cx="270504" cy="3456384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文本框 10"/>
          <p:cNvSpPr txBox="1">
            <a:spLocks noChangeArrowheads="1"/>
          </p:cNvSpPr>
          <p:nvPr/>
        </p:nvSpPr>
        <p:spPr bwMode="auto">
          <a:xfrm>
            <a:off x="6953162" y="2023035"/>
            <a:ext cx="242886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好奇心强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善于思考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左大括号 26"/>
          <p:cNvSpPr/>
          <p:nvPr/>
        </p:nvSpPr>
        <p:spPr>
          <a:xfrm>
            <a:off x="3267297" y="3057832"/>
            <a:ext cx="214690" cy="1256624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文本框 10"/>
          <p:cNvSpPr txBox="1">
            <a:spLocks noChangeArrowheads="1"/>
          </p:cNvSpPr>
          <p:nvPr/>
        </p:nvSpPr>
        <p:spPr bwMode="auto">
          <a:xfrm>
            <a:off x="3374642" y="2872016"/>
            <a:ext cx="351984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看到小尾巴似的东西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文本框 10"/>
          <p:cNvSpPr txBox="1">
            <a:spLocks noChangeArrowheads="1"/>
          </p:cNvSpPr>
          <p:nvPr/>
        </p:nvSpPr>
        <p:spPr bwMode="auto">
          <a:xfrm>
            <a:off x="3374642" y="3450360"/>
            <a:ext cx="280828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表里有蝎子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10"/>
          <p:cNvSpPr txBox="1">
            <a:spLocks noChangeArrowheads="1"/>
          </p:cNvSpPr>
          <p:nvPr/>
        </p:nvSpPr>
        <p:spPr bwMode="auto">
          <a:xfrm>
            <a:off x="3374642" y="3954416"/>
            <a:ext cx="321471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听到一动就要蜇你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6" grpId="0"/>
      <p:bldP spid="2" grpId="0" animBg="1"/>
      <p:bldP spid="15" grpId="0" animBg="1"/>
      <p:bldP spid="22" grpId="0" animBg="1"/>
      <p:bldP spid="31" grpId="0" animBg="1"/>
      <p:bldP spid="32" grpId="0"/>
      <p:bldP spid="27" grpId="0" animBg="1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2"/>
          <p:cNvGraphicFramePr>
            <a:graphicFrameLocks noGrp="1"/>
          </p:cNvGraphicFramePr>
          <p:nvPr/>
        </p:nvGraphicFramePr>
        <p:xfrm>
          <a:off x="1562254" y="2073241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/>
                <a:gridCol w="740601"/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3"/>
          <p:cNvSpPr txBox="1"/>
          <p:nvPr/>
        </p:nvSpPr>
        <p:spPr>
          <a:xfrm>
            <a:off x="1600089" y="1974531"/>
            <a:ext cx="1420517" cy="16619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脆</a:t>
            </a:r>
            <a:endParaRPr lang="zh-CN" altLang="en-US" sz="10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24"/>
          <p:cNvSpPr txBox="1"/>
          <p:nvPr/>
        </p:nvSpPr>
        <p:spPr>
          <a:xfrm>
            <a:off x="1807957" y="1179980"/>
            <a:ext cx="2071702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400" b="1" dirty="0" err="1" smtClean="0">
                <a:latin typeface="GB Pinyinok-B" pitchFamily="2" charset="-122"/>
                <a:ea typeface="GB Pinyinok-B" pitchFamily="2" charset="-122"/>
                <a:cs typeface="汉语拼音" panose="020B0604020202020204" pitchFamily="34" charset="0"/>
              </a:rPr>
              <a:t>cuì</a:t>
            </a:r>
            <a:endParaRPr lang="zh-CN" altLang="en-US" sz="5400" b="1" dirty="0">
              <a:latin typeface="GB Pinyinok-B" pitchFamily="2" charset="-122"/>
              <a:ea typeface="GB Pinyinok-B" pitchFamily="2" charset="-122"/>
              <a:cs typeface="汉语拼音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624464"/>
            <a:ext cx="648072" cy="25314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左窄右宽</a:t>
            </a:r>
            <a:endParaRPr lang="en-US" altLang="zh-CN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3333253" y="411510"/>
            <a:ext cx="397505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重难点字书写指导</a:t>
            </a:r>
            <a:endParaRPr lang="zh-CN" altLang="en-US" sz="33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843808" y="484535"/>
            <a:ext cx="456833" cy="456366"/>
            <a:chOff x="631825" y="5181600"/>
            <a:chExt cx="1554163" cy="1552575"/>
          </a:xfrm>
        </p:grpSpPr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0" name="线形标注 2 39"/>
          <p:cNvSpPr/>
          <p:nvPr/>
        </p:nvSpPr>
        <p:spPr>
          <a:xfrm>
            <a:off x="4062665" y="1431455"/>
            <a:ext cx="2957607" cy="733647"/>
          </a:xfrm>
          <a:prstGeom prst="borderCallout2">
            <a:avLst>
              <a:gd name="adj1" fmla="val 48986"/>
              <a:gd name="adj2" fmla="val -660"/>
              <a:gd name="adj3" fmla="val 49947"/>
              <a:gd name="adj4" fmla="val -13014"/>
              <a:gd name="adj5" fmla="val 167122"/>
              <a:gd name="adj6" fmla="val -42153"/>
            </a:avLst>
          </a:prstGeom>
          <a:solidFill>
            <a:srgbClr val="CCFFCC"/>
          </a:solidFill>
          <a:ln w="15875" cmpd="sng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这一横没有钩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" name="线形标注 2 40"/>
          <p:cNvSpPr/>
          <p:nvPr/>
        </p:nvSpPr>
        <p:spPr>
          <a:xfrm>
            <a:off x="4062665" y="2438703"/>
            <a:ext cx="4181743" cy="733647"/>
          </a:xfrm>
          <a:prstGeom prst="borderCallout2">
            <a:avLst>
              <a:gd name="adj1" fmla="val 55681"/>
              <a:gd name="adj2" fmla="val -463"/>
              <a:gd name="adj3" fmla="val 55970"/>
              <a:gd name="adj4" fmla="val -10082"/>
              <a:gd name="adj5" fmla="val 75919"/>
              <a:gd name="adj6" fmla="val -33633"/>
            </a:avLst>
          </a:prstGeom>
          <a:solidFill>
            <a:srgbClr val="CCFFCC"/>
          </a:solidFill>
          <a:ln w="15875" cmpd="sng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右下不要写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成“匕”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  <p:bldP spid="41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88628" y="1045630"/>
            <a:ext cx="7585282" cy="33009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课文通过写小时候的“我”认为能发出声音的都是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_________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，所以对父亲的表极为好奇，并相信了父亲说的表里有个小蝎子在里面。表现了童年的“我”对事物有着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______________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，是个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___________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，爱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的孩子。</a:t>
            </a:r>
          </a:p>
        </p:txBody>
      </p:sp>
      <p:sp>
        <p:nvSpPr>
          <p:cNvPr id="16" name="文本框 14"/>
          <p:cNvSpPr txBox="1"/>
          <p:nvPr/>
        </p:nvSpPr>
        <p:spPr>
          <a:xfrm>
            <a:off x="692063" y="426586"/>
            <a:ext cx="203675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主题概括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148" y="479263"/>
            <a:ext cx="366860" cy="45633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67182" y="1818554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活的生物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5625710" y="3057204"/>
            <a:ext cx="2574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强烈的好奇心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726453" y="3709926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善于观察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4419108" y="3709926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思考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4"/>
          <p:cNvSpPr txBox="1"/>
          <p:nvPr/>
        </p:nvSpPr>
        <p:spPr>
          <a:xfrm>
            <a:off x="638942" y="48453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拓展延伸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026" y="537207"/>
            <a:ext cx="366860" cy="456338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661097" y="1593258"/>
            <a:ext cx="7813849" cy="26776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52425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宋体-18030"/>
              </a:rPr>
              <a:t>  这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宋体-18030"/>
              </a:rPr>
              <a:t>要从机械钟表的擒纵机构说起，如果仅仅是让上满发条的表自由走起来，那么很快就会变成飞表，指针飞跑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宋体-18030"/>
              </a:rPr>
              <a:t>，无法计时，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宋体-18030"/>
              </a:rPr>
              <a:t>所以机械钟表都要有一个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宋体-18030"/>
              </a:rPr>
              <a:t>擒纵机构（一种机械结构），由钟摆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宋体-18030"/>
              </a:rPr>
              <a:t>或摆轮来一格一格释放齿轮，这样才能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宋体-18030"/>
              </a:rPr>
              <a:t>计时。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-18030"/>
              </a:rPr>
              <a:t>滴答声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-18030"/>
              </a:rPr>
              <a:t>就是擒纵机构一格格走的声音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宋体-18030"/>
              </a:rPr>
              <a:t>。</a:t>
            </a:r>
            <a:endParaRPr kumimoji="0" lang="zh-CN" altLang="zh-CN" sz="2800" b="1" i="0" u="none" strike="noStrike" cap="none" normalizeH="0" baseline="0" dirty="0" smtClean="0">
              <a:ln>
                <a:noFill/>
              </a:ln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94226" y="1140892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-18030"/>
              </a:rPr>
              <a:t>钟表为什么会发出滴答的声音？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755576" y="1447937"/>
            <a:ext cx="7477958" cy="191590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一</a:t>
            </a:r>
            <a:r>
              <a:rPr lang="zh-CN" altLang="en-US" sz="24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、联系课文内容填空。</a:t>
            </a: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这样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的话我不知道说了多久，也不知道什么时候才不说了。</a:t>
            </a:r>
          </a:p>
          <a:p>
            <a:pPr>
              <a:spcBef>
                <a:spcPct val="50000"/>
              </a:spcBef>
            </a:pP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“这样的话”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指的是</a:t>
            </a:r>
            <a:r>
              <a:rPr lang="zh-CN" altLang="en-US" sz="2400" b="1" u="sng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400" b="1" u="sng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                    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文本框 14"/>
          <p:cNvSpPr txBox="1"/>
          <p:nvPr/>
        </p:nvSpPr>
        <p:spPr>
          <a:xfrm>
            <a:off x="702345" y="627534"/>
            <a:ext cx="1925439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614" y="679572"/>
            <a:ext cx="363433" cy="452017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417110" y="2909224"/>
            <a:ext cx="3456384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父亲表里有小蝎子的话             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376793" y="2196125"/>
            <a:ext cx="1484716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····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5312" y="567711"/>
            <a:ext cx="79906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4205" indent="-624205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二、作者小时候认为“凡能发出声音的都是活的生物”，你能举出一些事例反驳他吗？</a:t>
            </a:r>
            <a:endParaRPr lang="zh-CN" altLang="zh-CN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45118" y="2096722"/>
            <a:ext cx="3456384" cy="56168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小溪能发出流水声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45118" y="2810806"/>
            <a:ext cx="1152128" cy="56168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风声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757286" y="2824072"/>
            <a:ext cx="1152128" cy="56168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雨声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07740" y="2824072"/>
            <a:ext cx="1833922" cy="56168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雷电声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65698" y="2886875"/>
            <a:ext cx="1833922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……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349574" y="2096722"/>
            <a:ext cx="2960712" cy="56168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火山爆发声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2"/>
          <p:cNvGraphicFramePr>
            <a:graphicFrameLocks noGrp="1"/>
          </p:cNvGraphicFramePr>
          <p:nvPr/>
        </p:nvGraphicFramePr>
        <p:xfrm>
          <a:off x="1023891" y="2071684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/>
                <a:gridCol w="740601"/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3"/>
          <p:cNvSpPr txBox="1"/>
          <p:nvPr/>
        </p:nvSpPr>
        <p:spPr>
          <a:xfrm>
            <a:off x="1061726" y="1972974"/>
            <a:ext cx="1420517" cy="166968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蟋</a:t>
            </a:r>
            <a:endParaRPr lang="zh-CN" altLang="en-US" sz="10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24"/>
          <p:cNvSpPr txBox="1"/>
          <p:nvPr/>
        </p:nvSpPr>
        <p:spPr>
          <a:xfrm>
            <a:off x="1259632" y="1071552"/>
            <a:ext cx="2071702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400" b="1" dirty="0" err="1" smtClean="0">
                <a:latin typeface="汉语拼音" panose="020B0604020202020204" pitchFamily="34" charset="0"/>
                <a:ea typeface="GB Pinyinok-B" pitchFamily="2" charset="-122"/>
                <a:cs typeface="汉语拼音" panose="020B0604020202020204" pitchFamily="34" charset="0"/>
              </a:rPr>
              <a:t>xī</a:t>
            </a:r>
            <a:endParaRPr lang="zh-CN" altLang="en-US" sz="5400" b="1" dirty="0">
              <a:latin typeface="汉语拼音" panose="020B0604020202020204" pitchFamily="34" charset="0"/>
              <a:ea typeface="GB Pinyinok-B" pitchFamily="2" charset="-122"/>
              <a:cs typeface="汉语拼音" panose="020B0604020202020204" pitchFamily="34" charset="0"/>
            </a:endParaRPr>
          </a:p>
        </p:txBody>
      </p:sp>
      <p:graphicFrame>
        <p:nvGraphicFramePr>
          <p:cNvPr id="7" name="Group 12"/>
          <p:cNvGraphicFramePr>
            <a:graphicFrameLocks noGrp="1"/>
          </p:cNvGraphicFramePr>
          <p:nvPr/>
        </p:nvGraphicFramePr>
        <p:xfrm>
          <a:off x="2666965" y="2071684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/>
                <a:gridCol w="740601"/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23"/>
          <p:cNvSpPr txBox="1"/>
          <p:nvPr/>
        </p:nvSpPr>
        <p:spPr>
          <a:xfrm>
            <a:off x="2704800" y="1972974"/>
            <a:ext cx="1420517" cy="166968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蟀</a:t>
            </a:r>
            <a:endParaRPr lang="zh-CN" altLang="en-US" sz="10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24"/>
          <p:cNvSpPr txBox="1"/>
          <p:nvPr/>
        </p:nvSpPr>
        <p:spPr>
          <a:xfrm>
            <a:off x="2447455" y="1089710"/>
            <a:ext cx="2071702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400" b="1" dirty="0" err="1" smtClean="0">
                <a:latin typeface="汉语拼音" panose="020B0604020202020204" pitchFamily="34" charset="0"/>
                <a:ea typeface="GB Pinyinok-B" pitchFamily="2" charset="-122"/>
                <a:cs typeface="汉语拼音" panose="020B0604020202020204" pitchFamily="34" charset="0"/>
              </a:rPr>
              <a:t>shuài</a:t>
            </a:r>
            <a:endParaRPr lang="zh-CN" altLang="en-US" sz="5400" b="1" dirty="0">
              <a:latin typeface="汉语拼音" panose="020B0604020202020204" pitchFamily="34" charset="0"/>
              <a:ea typeface="GB Pinyinok-B" pitchFamily="2" charset="-122"/>
              <a:cs typeface="汉语拼音" panose="020B0604020202020204" pitchFamily="34" charset="0"/>
            </a:endParaRPr>
          </a:p>
        </p:txBody>
      </p:sp>
      <p:pic>
        <p:nvPicPr>
          <p:cNvPr id="78850" name="Picture 2" descr="https://timgsa.baidu.com/timg?image&amp;quality=80&amp;size=b9999_10000&amp;sec=1565613177509&amp;di=40880065e53ecb2009a9bf57b7659abe&amp;imgtype=0&amp;src=http%3A%2F%2Fimg.pconline.com.cn%2Fimages%2Fbbs4%2F20089%2F19%2F1221801999437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460474" y="1491630"/>
            <a:ext cx="4071966" cy="247651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38105" y="1480448"/>
            <a:ext cx="648072" cy="25314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左窄右宽</a:t>
            </a:r>
            <a:endParaRPr lang="en-US" altLang="zh-CN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线形标注 2 5"/>
          <p:cNvSpPr/>
          <p:nvPr/>
        </p:nvSpPr>
        <p:spPr>
          <a:xfrm>
            <a:off x="4667229" y="807837"/>
            <a:ext cx="3577179" cy="654347"/>
          </a:xfrm>
          <a:prstGeom prst="borderCallout2">
            <a:avLst>
              <a:gd name="adj1" fmla="val 239244"/>
              <a:gd name="adj2" fmla="val -44491"/>
              <a:gd name="adj3" fmla="val 51764"/>
              <a:gd name="adj4" fmla="val -220"/>
              <a:gd name="adj5" fmla="val 255007"/>
              <a:gd name="adj6" fmla="val -87215"/>
            </a:avLst>
          </a:prstGeom>
          <a:solidFill>
            <a:srgbClr val="CCFFCC"/>
          </a:solidFill>
          <a:ln w="15875" cmpd="sng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“虫”靠上一点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64547" y="1401619"/>
            <a:ext cx="4251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洪亮：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（声音）宏大，响亮。</a:t>
            </a:r>
            <a:r>
              <a:rPr lang="zh-CN" altLang="en-US" sz="28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本课指钟楼的钟响起。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87624" y="3416682"/>
            <a:ext cx="7222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张亮读课文不仅吐字清晰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而且声音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洪亮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23528" y="527060"/>
            <a:ext cx="1620176" cy="500137"/>
            <a:chOff x="251520" y="527060"/>
            <a:chExt cx="1620176" cy="500137"/>
          </a:xfrm>
        </p:grpSpPr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251520" y="527060"/>
              <a:ext cx="1620176" cy="5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 smtClean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词语解释</a:t>
              </a:r>
              <a:endParaRPr lang="zh-CN" altLang="en-US" sz="2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835696" y="627534"/>
              <a:ext cx="36000" cy="324000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51520" y="627534"/>
              <a:ext cx="36000" cy="324000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64514" name="Picture 2" descr="https://timgsa.baidu.com/timg?image&amp;quality=80&amp;size=b9999_10000&amp;sec=1565611878455&amp;di=5cefa2d94f42ce4c4527fa8dbaf845aa&amp;imgtype=0&amp;src=http%3A%2F%2Fcms.qinxue100.com%2Fuploads%2Fallimg%2F1807%2F115-1PG61H94R40.jpg"/>
          <p:cNvPicPr>
            <a:picLocks noChangeAspect="1" noChangeArrowheads="1"/>
          </p:cNvPicPr>
          <p:nvPr/>
        </p:nvPicPr>
        <p:blipFill>
          <a:blip r:embed="rId2"/>
          <a:srcRect b="14999"/>
          <a:stretch>
            <a:fillRect/>
          </a:stretch>
        </p:blipFill>
        <p:spPr bwMode="auto">
          <a:xfrm>
            <a:off x="4991042" y="561471"/>
            <a:ext cx="3443262" cy="25977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75656" y="3507854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黑夜里突然传来一阵令人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恐怖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的叫声。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2066" y="795357"/>
            <a:ext cx="4289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恐怖：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感到可怕而畏惧。</a:t>
            </a:r>
            <a:r>
              <a:rPr lang="zh-CN" altLang="en-US" sz="28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本课指“我”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听</a:t>
            </a:r>
            <a:r>
              <a:rPr lang="zh-CN" altLang="en-US" sz="28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父亲说表里有蝎子，以为蝎子是一种很恐怖的东西。</a:t>
            </a:r>
            <a:endParaRPr lang="zh-CN" altLang="en-US" sz="28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3490" name="Picture 2" descr="https://timgsa.baidu.com/timg?image&amp;quality=80&amp;size=b9999_10000&amp;sec=1565612061214&amp;di=96add02cdd47e0a41abfae313897d740&amp;imgtype=0&amp;src=http%3A%2F%2Fpic63.nipic.com%2Ffile%2F20150408%2F18116742_120337610000_2.jpg"/>
          <p:cNvPicPr>
            <a:picLocks noChangeAspect="1" noChangeArrowheads="1"/>
          </p:cNvPicPr>
          <p:nvPr/>
        </p:nvPicPr>
        <p:blipFill>
          <a:blip r:embed="rId2"/>
          <a:srcRect b="4977"/>
          <a:stretch>
            <a:fillRect/>
          </a:stretch>
        </p:blipFill>
        <p:spPr bwMode="auto">
          <a:xfrm>
            <a:off x="5072065" y="503468"/>
            <a:ext cx="3506391" cy="25003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699542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和谐：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配合得适当和匀称。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清脆：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声音清亮好听。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证实：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用人物、事实来表明或断定、证明。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钵（</a:t>
            </a:r>
            <a:r>
              <a:rPr lang="en-US" altLang="zh-CN" sz="2800" dirty="0" err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bō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）：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一种盛物品的器具。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334" b="7000"/>
          <a:stretch>
            <a:fillRect/>
          </a:stretch>
        </p:blipFill>
        <p:spPr bwMode="auto">
          <a:xfrm>
            <a:off x="5940152" y="2715766"/>
            <a:ext cx="2966485" cy="182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2289</Words>
  <Application>WPS 演示</Application>
  <PresentationFormat>全屏显示(16:9)</PresentationFormat>
  <Paragraphs>210</Paragraphs>
  <Slides>53</Slides>
  <Notes>7</Notes>
  <HiddenSlides>0</HiddenSlides>
  <MMClips>4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54" baseType="lpstr">
      <vt:lpstr>《七彩课堂》课件模板（新）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98</cp:revision>
  <dcterms:created xsi:type="dcterms:W3CDTF">2017-03-17T02:28:00Z</dcterms:created>
  <dcterms:modified xsi:type="dcterms:W3CDTF">2020-01-05T03:02:49Z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