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002" r:id="rId2"/>
    <p:sldId id="523" r:id="rId3"/>
    <p:sldId id="978" r:id="rId4"/>
    <p:sldId id="923" r:id="rId5"/>
    <p:sldId id="1003" r:id="rId6"/>
    <p:sldId id="1024" r:id="rId7"/>
    <p:sldId id="1025" r:id="rId8"/>
    <p:sldId id="991" r:id="rId9"/>
    <p:sldId id="980" r:id="rId10"/>
    <p:sldId id="981" r:id="rId11"/>
    <p:sldId id="1026" r:id="rId12"/>
    <p:sldId id="984" r:id="rId13"/>
    <p:sldId id="985" r:id="rId14"/>
    <p:sldId id="1043" r:id="rId15"/>
    <p:sldId id="1028" r:id="rId16"/>
    <p:sldId id="1044" r:id="rId17"/>
    <p:sldId id="1036" r:id="rId18"/>
    <p:sldId id="1045" r:id="rId19"/>
    <p:sldId id="1038" r:id="rId20"/>
    <p:sldId id="1039" r:id="rId21"/>
    <p:sldId id="1040" r:id="rId22"/>
    <p:sldId id="1041" r:id="rId23"/>
    <p:sldId id="1042" r:id="rId24"/>
    <p:sldId id="1046" r:id="rId25"/>
    <p:sldId id="1013" r:id="rId26"/>
    <p:sldId id="992" r:id="rId27"/>
    <p:sldId id="1047" r:id="rId28"/>
    <p:sldId id="559" r:id="rId29"/>
    <p:sldId id="1035" r:id="rId30"/>
    <p:sldId id="1017" r:id="rId31"/>
    <p:sldId id="936" r:id="rId32"/>
    <p:sldId id="937" r:id="rId33"/>
    <p:sldId id="938" r:id="rId34"/>
    <p:sldId id="1049" r:id="rId35"/>
    <p:sldId id="1048" r:id="rId3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461E64"/>
    <a:srgbClr val="FF00FF"/>
    <a:srgbClr val="FFFFFF"/>
    <a:srgbClr val="0066CC"/>
    <a:srgbClr val="FF6600"/>
    <a:srgbClr val="FFFFCC"/>
    <a:srgbClr val="FF0000"/>
    <a:srgbClr val="CC3300"/>
    <a:srgbClr val="00B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245" autoAdjust="0"/>
    <p:restoredTop sz="94660"/>
  </p:normalViewPr>
  <p:slideViewPr>
    <p:cSldViewPr>
      <p:cViewPr>
        <p:scale>
          <a:sx n="75" d="100"/>
          <a:sy n="75" d="100"/>
        </p:scale>
        <p:origin x="-1392" y="-828"/>
      </p:cViewPr>
      <p:guideLst>
        <p:guide orient="horz" pos="2618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193237" y="70520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17  </a:t>
            </a:r>
            <a:r>
              <a:rPr kumimoji="1" lang="zh-CN" altLang="en-US" sz="14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他们那时候多有趣啊</a:t>
            </a:r>
            <a:endParaRPr kumimoji="1" lang="zh-CN" altLang="en-US" sz="1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6804" name="Picture 4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4714890"/>
            <a:ext cx="9156700" cy="42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3" name="Picture 3"/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572396" y="3897403"/>
            <a:ext cx="1379182" cy="88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7&#20182;&#20204;&#37027;&#26102;&#20505;&#22810;&#26377;&#36259;&#21834;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792862" y="1203598"/>
            <a:ext cx="3357554" cy="2798191"/>
            <a:chOff x="4788024" y="3147814"/>
            <a:chExt cx="3357554" cy="2798191"/>
          </a:xfrm>
        </p:grpSpPr>
        <p:pic>
          <p:nvPicPr>
            <p:cNvPr id="69636" name="Picture 4" descr="https://timgsa.baidu.com/timg?image&amp;quality=80&amp;size=b9999_10000&amp;sec=1565656217024&amp;di=28b67fe6b2d9fdae90e445e5d89c0def&amp;imgtype=0&amp;src=http%3A%2F%2Fimg3.redocn.com%2F20140314%2F20140313_b4bf070b5dbbdb906f5bNT8t0Qpeqolm.jpg"/>
            <p:cNvPicPr>
              <a:picLocks noChangeAspect="1" noChangeArrowheads="1"/>
            </p:cNvPicPr>
            <p:nvPr/>
          </p:nvPicPr>
          <p:blipFill>
            <a:blip r:embed="rId2"/>
            <a:srcRect t="4228" b="7276"/>
            <a:stretch>
              <a:fillRect/>
            </a:stretch>
          </p:blipFill>
          <p:spPr bwMode="auto">
            <a:xfrm>
              <a:off x="4788024" y="3588551"/>
              <a:ext cx="3357554" cy="2357454"/>
            </a:xfrm>
            <a:prstGeom prst="rect">
              <a:avLst/>
            </a:prstGeom>
            <a:noFill/>
          </p:spPr>
        </p:pic>
        <p:sp>
          <p:nvSpPr>
            <p:cNvPr id="6" name="矩形 5"/>
            <p:cNvSpPr/>
            <p:nvPr/>
          </p:nvSpPr>
          <p:spPr>
            <a:xfrm>
              <a:off x="7086893" y="3147814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读书</a:t>
              </a:r>
              <a:endParaRPr lang="zh-CN" altLang="en-US" dirty="0"/>
            </a:p>
          </p:txBody>
        </p:sp>
      </p:grpSp>
      <p:sp>
        <p:nvSpPr>
          <p:cNvPr id="3" name="矩形 2"/>
          <p:cNvSpPr/>
          <p:nvPr/>
        </p:nvSpPr>
        <p:spPr>
          <a:xfrm>
            <a:off x="611560" y="411510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同学们，你们觉得有趣的事是什么？谁来说一说？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56495" y="1289425"/>
            <a:ext cx="3671689" cy="2767889"/>
            <a:chOff x="591766" y="1419622"/>
            <a:chExt cx="3671689" cy="276788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66" y="1419622"/>
              <a:ext cx="3671689" cy="27678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3169715" y="1491630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滑冰</a:t>
              </a:r>
              <a:endParaRPr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667896" y="1395791"/>
            <a:ext cx="3436930" cy="3142145"/>
            <a:chOff x="3953538" y="1809761"/>
            <a:chExt cx="3436930" cy="3142145"/>
          </a:xfrm>
        </p:grpSpPr>
        <p:pic>
          <p:nvPicPr>
            <p:cNvPr id="69638" name="Picture 6" descr="https://ss1.bdstatic.com/70cFvXSh_Q1YnxGkpoWK1HF6hhy/it/u=245627505,2123517904&amp;fm=26&amp;gp=0.jpg"/>
            <p:cNvPicPr>
              <a:picLocks noChangeAspect="1" noChangeArrowheads="1"/>
            </p:cNvPicPr>
            <p:nvPr/>
          </p:nvPicPr>
          <p:blipFill>
            <a:blip r:embed="rId4"/>
            <a:srcRect b="20551"/>
            <a:stretch>
              <a:fillRect/>
            </a:stretch>
          </p:blipFill>
          <p:spPr bwMode="auto">
            <a:xfrm>
              <a:off x="3953538" y="1809761"/>
              <a:ext cx="3436930" cy="2565399"/>
            </a:xfrm>
            <a:prstGeom prst="rect">
              <a:avLst/>
            </a:prstGeom>
            <a:noFill/>
          </p:spPr>
        </p:pic>
        <p:sp>
          <p:nvSpPr>
            <p:cNvPr id="5" name="矩形 4"/>
            <p:cNvSpPr/>
            <p:nvPr/>
          </p:nvSpPr>
          <p:spPr>
            <a:xfrm>
              <a:off x="4360558" y="4213242"/>
              <a:ext cx="246224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听奶奶讲故事</a:t>
              </a:r>
              <a:endPara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6084168" y="2357436"/>
            <a:ext cx="720080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33869" y="1694305"/>
            <a:ext cx="107613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1600" y="972473"/>
            <a:ext cx="71008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那天晚上，玛琪甚至把这件事记在自己的日记里了。在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2155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日这一天里她写道：“今天，托米发现了一本真正的书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线形标注 1 8"/>
          <p:cNvSpPr/>
          <p:nvPr/>
        </p:nvSpPr>
        <p:spPr>
          <a:xfrm>
            <a:off x="2928926" y="357172"/>
            <a:ext cx="4143404" cy="642942"/>
          </a:xfrm>
          <a:prstGeom prst="borderCallout1">
            <a:avLst>
              <a:gd name="adj1" fmla="val 212823"/>
              <a:gd name="adj2" fmla="val 27989"/>
              <a:gd name="adj3" fmla="val 100648"/>
              <a:gd name="adj4" fmla="val 21988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写的是</a:t>
            </a:r>
            <a:r>
              <a:rPr lang="en-US" altLang="zh-CN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多年后的事情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1857356" y="3357568"/>
            <a:ext cx="5857916" cy="785818"/>
          </a:xfrm>
          <a:prstGeom prst="borderCallout1">
            <a:avLst>
              <a:gd name="adj1" fmla="val 568"/>
              <a:gd name="adj2" fmla="val 66626"/>
              <a:gd name="adj3" fmla="val -64769"/>
              <a:gd name="adj4" fmla="val 79303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说明平时他们阅读的不是真正的书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504256" y="3059846"/>
            <a:ext cx="1453270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4348" y="2383559"/>
            <a:ext cx="467006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58016" y="1826349"/>
            <a:ext cx="109835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28236" y="1826349"/>
            <a:ext cx="428797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9156" y="1131020"/>
            <a:ext cx="183705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28926" y="1131020"/>
            <a:ext cx="785818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4348" y="1059582"/>
            <a:ext cx="7500990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这是一本很旧的书。玛琪的爷爷有一次告诉过她，当他还是一个小孩子的时候，他的爷爷对他讲，曾经有那么一个时候，所有的故事都是印在纸上的。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线形标注 1 8"/>
          <p:cNvSpPr/>
          <p:nvPr/>
        </p:nvSpPr>
        <p:spPr>
          <a:xfrm>
            <a:off x="3471528" y="323287"/>
            <a:ext cx="2415259" cy="531357"/>
          </a:xfrm>
          <a:prstGeom prst="borderCallout1">
            <a:avLst>
              <a:gd name="adj1" fmla="val 147875"/>
              <a:gd name="adj2" fmla="val -4723"/>
              <a:gd name="adj3" fmla="val 100648"/>
              <a:gd name="adj4" fmla="val 1144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说明年代久远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2857488" y="3802726"/>
            <a:ext cx="4000528" cy="857256"/>
          </a:xfrm>
          <a:prstGeom prst="borderCallout1">
            <a:avLst>
              <a:gd name="adj1" fmla="val 50972"/>
              <a:gd name="adj2" fmla="val -79"/>
              <a:gd name="adj3" fmla="val -16634"/>
              <a:gd name="adj4" fmla="val -10814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真正的书是纸质的，所有的故事都印在纸上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  <p:bldP spid="11" grpId="0" animBg="1"/>
      <p:bldP spid="10" grpId="0" animBg="1"/>
      <p:bldP spid="8" grpId="0" animBg="1"/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387004" y="1125385"/>
            <a:ext cx="7416824" cy="214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100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多年前的教学方式和现在有什么差异？</a:t>
            </a: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</a:t>
            </a:r>
            <a:r>
              <a:rPr lang="zh-CN" altLang="en-US" sz="32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课文，看看课文是从哪些方面来进行说明的。</a:t>
            </a:r>
            <a:endParaRPr lang="zh-CN" altLang="en-US" sz="32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688" y="1471927"/>
            <a:ext cx="1256184" cy="1800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02" r="7980"/>
          <a:stretch>
            <a:fillRect/>
          </a:stretch>
        </p:blipFill>
        <p:spPr>
          <a:xfrm>
            <a:off x="2131020" y="1995686"/>
            <a:ext cx="6402244" cy="66317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04" r="-684"/>
          <a:stretch>
            <a:fillRect/>
          </a:stretch>
        </p:blipFill>
        <p:spPr>
          <a:xfrm>
            <a:off x="1387004" y="2711100"/>
            <a:ext cx="3834264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34486" y="652523"/>
            <a:ext cx="84859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他们翻着这本书，书页已经发黄，皱皱巴巴的。他们读到的字全都静止不动，不像他们通常在荧光屏上看到的那样，顺序移动，真是有趣极了，你说是不是？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32040" y="1176146"/>
            <a:ext cx="1656184" cy="51955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5684325" y="1678633"/>
            <a:ext cx="1695987" cy="519549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6160" y="3016498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读到后面，再翻回来看前面的一页时，刚刚读过的那些字仍然停留在原地。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46400" y="3566889"/>
            <a:ext cx="4104456" cy="489645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线形标注 1 1"/>
          <p:cNvSpPr/>
          <p:nvPr/>
        </p:nvSpPr>
        <p:spPr>
          <a:xfrm>
            <a:off x="1763688" y="814575"/>
            <a:ext cx="1512168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纸质书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5436096" y="813062"/>
            <a:ext cx="1596755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电子书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11896" y="2507190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静止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不动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18441" y="2481953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顺序移动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529780" y="178710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字在纸上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810696" y="1779662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字在荧光屏上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4427984" y="555526"/>
            <a:ext cx="0" cy="4154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1927" y="3084519"/>
            <a:ext cx="2299922" cy="151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02" r="10413" b="3767"/>
          <a:stretch>
            <a:fillRect/>
          </a:stretch>
        </p:blipFill>
        <p:spPr bwMode="auto">
          <a:xfrm>
            <a:off x="7467192" y="2680678"/>
            <a:ext cx="1552984" cy="206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67544" y="771550"/>
            <a:ext cx="1215350" cy="649380"/>
            <a:chOff x="4193311" y="4287558"/>
            <a:chExt cx="1215350" cy="649380"/>
          </a:xfrm>
        </p:grpSpPr>
        <p:sp>
          <p:nvSpPr>
            <p:cNvPr id="14" name="云形 13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 前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157393" y="838058"/>
            <a:ext cx="1215350" cy="649380"/>
            <a:chOff x="4193311" y="4287558"/>
            <a:chExt cx="1215350" cy="649380"/>
          </a:xfrm>
        </p:grpSpPr>
        <p:sp>
          <p:nvSpPr>
            <p:cNvPr id="17" name="云形 16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现 在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2" name="矩形标注 1"/>
          <p:cNvSpPr/>
          <p:nvPr/>
        </p:nvSpPr>
        <p:spPr>
          <a:xfrm>
            <a:off x="1357290" y="2428874"/>
            <a:ext cx="1167518" cy="523220"/>
          </a:xfrm>
          <a:prstGeom prst="wedgeRectCallout">
            <a:avLst>
              <a:gd name="adj1" fmla="val 86872"/>
              <a:gd name="adj2" fmla="val -3933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ea typeface="黑体" panose="02010609060101010101" pitchFamily="49" charset="-122"/>
              </a:rPr>
              <a:t>学校。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15652" y="553153"/>
            <a:ext cx="3188196" cy="523220"/>
          </a:xfrm>
          <a:prstGeom prst="wedgeRectCallout">
            <a:avLst>
              <a:gd name="adj1" fmla="val 44484"/>
              <a:gd name="adj2" fmla="val 10779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在我们家的顶楼上。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5940152" y="3000377"/>
            <a:ext cx="2606472" cy="954107"/>
          </a:xfrm>
          <a:prstGeom prst="wedgeRectCallout">
            <a:avLst>
              <a:gd name="adj1" fmla="val -64803"/>
              <a:gd name="adj2" fmla="val -4219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你在哪儿找到这本书的？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6372200" y="2167264"/>
            <a:ext cx="2606472" cy="523220"/>
          </a:xfrm>
          <a:prstGeom prst="wedgeRectCallout">
            <a:avLst>
              <a:gd name="adj1" fmla="val -61513"/>
              <a:gd name="adj2" fmla="val 3790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书里写的什么？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5929064" y="277325"/>
            <a:ext cx="2606472" cy="1384995"/>
          </a:xfrm>
          <a:prstGeom prst="wedgeRectCallout">
            <a:avLst>
              <a:gd name="adj1" fmla="val -45800"/>
              <a:gd name="adj2" fmla="val 6577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学校？学校有什么好写的？我讨厌学校。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843558"/>
            <a:ext cx="7929618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那个机器老师一次又一次地给她做地理测验，她一次比一次答得糟，最后她的妈妈发愁地摇了摇头，把教学视察员找了来。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3117825" y="3003798"/>
            <a:ext cx="2732415" cy="644069"/>
          </a:xfrm>
          <a:prstGeom prst="borderCallout1">
            <a:avLst>
              <a:gd name="adj1" fmla="val 45046"/>
              <a:gd name="adj2" fmla="val -530"/>
              <a:gd name="adj3" fmla="val -8558"/>
              <a:gd name="adj4" fmla="val -11606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老师是机器老师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196" y="627534"/>
            <a:ext cx="79296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视察员把机器调好以后，拍拍她的脑袋，笑着对她妈妈说：“这不是小姑娘的错，琼斯太太。我认为是这个机器里的地理部分调得太快了一些，这种事是常有的。我把它调慢了，已经适合于十岁左右孩子们的水平了。说实在的，她总的学习情况够令人满意的了。”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657772" y="2271018"/>
            <a:ext cx="328614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729830" y="2842112"/>
            <a:ext cx="335758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线形标注 1 10"/>
          <p:cNvSpPr/>
          <p:nvPr/>
        </p:nvSpPr>
        <p:spPr>
          <a:xfrm>
            <a:off x="5395922" y="3363838"/>
            <a:ext cx="3521547" cy="642942"/>
          </a:xfrm>
          <a:prstGeom prst="borderCallout1">
            <a:avLst>
              <a:gd name="adj1" fmla="val -2484"/>
              <a:gd name="adj2" fmla="val 49821"/>
              <a:gd name="adj3" fmla="val -77336"/>
              <a:gd name="adj4" fmla="val 33192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地理成绩不好的原因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线形标注 1 5"/>
          <p:cNvSpPr/>
          <p:nvPr/>
        </p:nvSpPr>
        <p:spPr>
          <a:xfrm>
            <a:off x="355448" y="3727881"/>
            <a:ext cx="4936632" cy="644069"/>
          </a:xfrm>
          <a:prstGeom prst="borderCallout1">
            <a:avLst>
              <a:gd name="adj1" fmla="val -2361"/>
              <a:gd name="adj2" fmla="val 50339"/>
              <a:gd name="adj3" fmla="val -52909"/>
              <a:gd name="adj4" fmla="val 54843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机器老师的教学内容可以调节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627534"/>
            <a:ext cx="7929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玛琪失望极了，她本来希望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这个机器老师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拿走，他们有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次就把托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米的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老师搬走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将近一个月之久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，因为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历史那部分的装置完全显示不出图像来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3257007" y="3219822"/>
            <a:ext cx="3187201" cy="644069"/>
          </a:xfrm>
          <a:prstGeom prst="borderCallout1">
            <a:avLst>
              <a:gd name="adj1" fmla="val -880"/>
              <a:gd name="adj2" fmla="val 50819"/>
              <a:gd name="adj3" fmla="val -65523"/>
              <a:gd name="adj4" fmla="val 39878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机器老师会出故障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2" name="矩形标注 1"/>
          <p:cNvSpPr/>
          <p:nvPr/>
        </p:nvSpPr>
        <p:spPr>
          <a:xfrm>
            <a:off x="571472" y="2715766"/>
            <a:ext cx="2000264" cy="461665"/>
          </a:xfrm>
          <a:prstGeom prst="wedgeRectCallout">
            <a:avLst>
              <a:gd name="adj1" fmla="val 64380"/>
              <a:gd name="adj2" fmla="val -8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几世纪前。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71406" y="396336"/>
            <a:ext cx="2700394" cy="1569660"/>
          </a:xfrm>
          <a:prstGeom prst="wedgeRectCallout">
            <a:avLst>
              <a:gd name="adj1" fmla="val 59982"/>
              <a:gd name="adj2" fmla="val 3894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因为那不是我们这种类型的学校，傻瓜。那是几百年前的那种老式学校。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084168" y="2832230"/>
            <a:ext cx="2606472" cy="830997"/>
          </a:xfrm>
          <a:prstGeom prst="wedgeRectCallout">
            <a:avLst>
              <a:gd name="adj1" fmla="val -63706"/>
              <a:gd name="adj2" fmla="val -4977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怎么会有人写学校呢？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6448450" y="581002"/>
            <a:ext cx="2300014" cy="1200329"/>
          </a:xfrm>
          <a:prstGeom prst="wedgeRectCallout">
            <a:avLst>
              <a:gd name="adj1" fmla="val -58638"/>
              <a:gd name="adj2" fmla="val 4834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嗯，我不知道古时候他们有什么样的学校。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3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0" y="195486"/>
            <a:ext cx="3419872" cy="307777"/>
            <a:chOff x="-36512" y="134511"/>
            <a:chExt cx="2771800" cy="307777"/>
          </a:xfrm>
        </p:grpSpPr>
        <p:sp>
          <p:nvSpPr>
            <p:cNvPr id="15" name="矩形 14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anose="02010609060101010101" pitchFamily="49" charset="-122"/>
              </a:endParaRPr>
            </a:p>
          </p:txBody>
        </p:sp>
        <p:sp>
          <p:nvSpPr>
            <p:cNvPr id="16" name="文本框 1"/>
            <p:cNvSpPr txBox="1"/>
            <p:nvPr/>
          </p:nvSpPr>
          <p:spPr>
            <a:xfrm>
              <a:off x="46018" y="134511"/>
              <a:ext cx="16775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 语文  </a:t>
              </a:r>
              <a:r>
                <a:rPr kumimoji="1"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六</a:t>
              </a:r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年级  </a:t>
              </a:r>
              <a:r>
                <a:rPr kumimoji="1"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下</a:t>
              </a:r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册</a:t>
              </a:r>
              <a:endParaRPr kumimoji="1"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7" name="TextBox 48"/>
          <p:cNvSpPr txBox="1"/>
          <p:nvPr/>
        </p:nvSpPr>
        <p:spPr>
          <a:xfrm>
            <a:off x="115940" y="1059582"/>
            <a:ext cx="5243956" cy="623248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17 </a:t>
            </a:r>
            <a:r>
              <a:rPr lang="zh-CN" alt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他们那时候多有趣啊</a:t>
            </a:r>
            <a:endParaRPr lang="zh-CN" alt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>
          <a:xfrm>
            <a:off x="0" y="1070413"/>
            <a:ext cx="2708120" cy="1815882"/>
          </a:xfrm>
          <a:prstGeom prst="wedgeRectCallout">
            <a:avLst>
              <a:gd name="adj1" fmla="val 65158"/>
              <a:gd name="adj2" fmla="val 1806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ea typeface="黑体" panose="02010609060101010101" pitchFamily="49" charset="-122"/>
              </a:rPr>
              <a:t>当然，他们有个老师，可不是我们这样的老师。是一个真人！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5928444" y="3028630"/>
            <a:ext cx="3069902" cy="954107"/>
          </a:xfrm>
          <a:prstGeom prst="wedgeRectCallout">
            <a:avLst>
              <a:gd name="adj1" fmla="val -50108"/>
              <a:gd name="adj2" fmla="val -6615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不管怎么说，他们得有一个老师吧？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6391874" y="593359"/>
            <a:ext cx="2606472" cy="1384995"/>
          </a:xfrm>
          <a:prstGeom prst="wedgeRectCallout">
            <a:avLst>
              <a:gd name="adj1" fmla="val -52743"/>
              <a:gd name="adj2" fmla="val 7273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一个真人？真人怎么会是个老师呢？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2" name="矩形标注 1"/>
          <p:cNvSpPr/>
          <p:nvPr/>
        </p:nvSpPr>
        <p:spPr>
          <a:xfrm>
            <a:off x="35843" y="2076443"/>
            <a:ext cx="2714644" cy="1200329"/>
          </a:xfrm>
          <a:prstGeom prst="wedgeRectCallout">
            <a:avLst>
              <a:gd name="adj1" fmla="val 64030"/>
              <a:gd name="adj2" fmla="val -1921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当然聪明啦。我爸爸就和我的机器老师知道得一样多。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251520" y="483518"/>
            <a:ext cx="3024336" cy="1200329"/>
          </a:xfrm>
          <a:prstGeom prst="wedgeRectCallout">
            <a:avLst>
              <a:gd name="adj1" fmla="val 43138"/>
              <a:gd name="adj2" fmla="val 6625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是这样的，他只不过给孩子们讲讲课，留些作业，提提问题。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155257" y="2931790"/>
            <a:ext cx="2796579" cy="461665"/>
          </a:xfrm>
          <a:prstGeom prst="wedgeRectCallout">
            <a:avLst>
              <a:gd name="adj1" fmla="val -57436"/>
              <a:gd name="adj2" fmla="val -51382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真人可没那么聪明。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6345364" y="561952"/>
            <a:ext cx="2606472" cy="1200329"/>
          </a:xfrm>
          <a:prstGeom prst="wedgeRectCallout">
            <a:avLst>
              <a:gd name="adj1" fmla="val -57859"/>
              <a:gd name="adj2" fmla="val 4120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我可不想让一个陌生人到家里来教我功课。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>
          <a:xfrm>
            <a:off x="107504" y="428610"/>
            <a:ext cx="2952328" cy="2308324"/>
          </a:xfrm>
          <a:prstGeom prst="wedgeRectCallout">
            <a:avLst>
              <a:gd name="adj1" fmla="val 54813"/>
              <a:gd name="adj2" fmla="val 1943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你不知道的事太多了，玛琪。那些老师才不到你家里上课呢。他们有一个专门的地方，所有的孩子都到那儿去上学。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300192" y="2859782"/>
            <a:ext cx="2326617" cy="830997"/>
          </a:xfrm>
          <a:prstGeom prst="wedgeRectCallout">
            <a:avLst>
              <a:gd name="adj1" fmla="val -53919"/>
              <a:gd name="adj2" fmla="val -6123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所有的孩子都学一样的功课吗？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121618" y="3177751"/>
            <a:ext cx="2606472" cy="830997"/>
          </a:xfrm>
          <a:prstGeom prst="wedgeRectCallout">
            <a:avLst>
              <a:gd name="adj1" fmla="val 66389"/>
              <a:gd name="adj2" fmla="val -8888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那当然，如果他们年龄一样的话。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6088486" y="123478"/>
            <a:ext cx="3052041" cy="2308324"/>
          </a:xfrm>
          <a:prstGeom prst="wedgeRectCallout">
            <a:avLst>
              <a:gd name="adj1" fmla="val -57730"/>
              <a:gd name="adj2" fmla="val 3111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可我妈妈说，一个老师是需要随时调整的，好适合他所教的每个孩子的智力。另外，对每个孩子的教法都应该是不同的。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>
          <a:xfrm>
            <a:off x="107504" y="572474"/>
            <a:ext cx="3024336" cy="1569660"/>
          </a:xfrm>
          <a:prstGeom prst="wedgeRectCallout">
            <a:avLst>
              <a:gd name="adj1" fmla="val 57169"/>
              <a:gd name="adj2" fmla="val 4199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他们那时候刚好不是那么做的。如果你不喜欢书里说的这些事，你就干脆别读这本书。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300192" y="987574"/>
            <a:ext cx="2320720" cy="461665"/>
          </a:xfrm>
          <a:prstGeom prst="wedgeRectCallout">
            <a:avLst>
              <a:gd name="adj1" fmla="val -51646"/>
              <a:gd name="adj2" fmla="val 12192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我没说我不喜欢。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线形标注 1 7"/>
          <p:cNvSpPr/>
          <p:nvPr/>
        </p:nvSpPr>
        <p:spPr>
          <a:xfrm>
            <a:off x="6677594" y="1923678"/>
            <a:ext cx="2358901" cy="1224136"/>
          </a:xfrm>
          <a:prstGeom prst="borderCallout1">
            <a:avLst>
              <a:gd name="adj1" fmla="val -3931"/>
              <a:gd name="adj2" fmla="val 49974"/>
              <a:gd name="adj3" fmla="val -30217"/>
              <a:gd name="adj4" fmla="val 4017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玛琪有点不认可，但内心还是很好奇和喜欢的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线形标注 1 1"/>
          <p:cNvSpPr/>
          <p:nvPr/>
        </p:nvSpPr>
        <p:spPr>
          <a:xfrm>
            <a:off x="1575965" y="1237037"/>
            <a:ext cx="1800200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真人老师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5552864" y="1237037"/>
            <a:ext cx="1714410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机器老师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79189" y="2921477"/>
            <a:ext cx="22726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同年龄孩子教法相同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34173" y="279378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会出故障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558081" y="221567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知识有限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826428" y="2091495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可以调整学习内容</a:t>
            </a:r>
            <a:endParaRPr lang="zh-CN" altLang="en-US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4427984" y="555526"/>
            <a:ext cx="0" cy="4154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251520" y="872541"/>
            <a:ext cx="1215350" cy="649380"/>
            <a:chOff x="4193311" y="4287558"/>
            <a:chExt cx="1215350" cy="649380"/>
          </a:xfrm>
        </p:grpSpPr>
        <p:sp>
          <p:nvSpPr>
            <p:cNvPr id="12" name="云形 11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 前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605122" y="794100"/>
            <a:ext cx="1215350" cy="649380"/>
            <a:chOff x="4193311" y="4287558"/>
            <a:chExt cx="1215350" cy="649380"/>
          </a:xfrm>
        </p:grpSpPr>
        <p:sp>
          <p:nvSpPr>
            <p:cNvPr id="15" name="云形 14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现 在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838210" y="3404322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每个孩子教法不同</a:t>
            </a:r>
            <a:endParaRPr lang="zh-CN" altLang="en-US" dirty="0"/>
          </a:p>
        </p:txBody>
      </p:sp>
      <p:sp>
        <p:nvSpPr>
          <p:cNvPr id="18" name="线形标注 1 17"/>
          <p:cNvSpPr/>
          <p:nvPr/>
        </p:nvSpPr>
        <p:spPr>
          <a:xfrm>
            <a:off x="1480338" y="528244"/>
            <a:ext cx="2070348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在学校学习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线形标注 1 18"/>
          <p:cNvSpPr/>
          <p:nvPr/>
        </p:nvSpPr>
        <p:spPr>
          <a:xfrm>
            <a:off x="5382486" y="528244"/>
            <a:ext cx="2141842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在家里学习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526382" y="1419622"/>
            <a:ext cx="74168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26-30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自然段，玛琪为什么觉得以前的孩子学习有趣？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061" y="1349833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55576" y="797718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附近所有的孩子都到一处去上学，他们在校园里笑啊、喊啊，他们一起坐在课堂里上课；上完一天的课，就一块儿回家。他们学的功课都一样，这样，在做作业的时候他们就可以互相帮助，有问题还可以互相讨论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线形标注 1 16"/>
          <p:cNvSpPr/>
          <p:nvPr/>
        </p:nvSpPr>
        <p:spPr>
          <a:xfrm>
            <a:off x="1547664" y="3363838"/>
            <a:ext cx="6000792" cy="642942"/>
          </a:xfrm>
          <a:prstGeom prst="borderCallout1">
            <a:avLst>
              <a:gd name="adj1" fmla="val 101712"/>
              <a:gd name="adj2" fmla="val 2778"/>
              <a:gd name="adj3" fmla="val 99947"/>
              <a:gd name="adj4" fmla="val 260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这是玛琪的想象，也是她内心的憧憬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22677" y="1239291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笑啊、喊啊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8614" y="12376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一起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13779" y="165949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一块儿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39884" y="209386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7536" y="251683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相帮助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83335" y="2516832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有问题还可以互相讨论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13334" y="2093862"/>
            <a:ext cx="4152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做作业的时候他们就可以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906"/>
          <a:stretch>
            <a:fillRect/>
          </a:stretch>
        </p:blipFill>
        <p:spPr bwMode="auto">
          <a:xfrm>
            <a:off x="4564" y="1"/>
            <a:ext cx="9139435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3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1897" y="15370"/>
            <a:ext cx="5400600" cy="203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机器老师正在屏幕上显示出这样的数字：“我们把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／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1/4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这两个分数加在一起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——”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550462" y="2931790"/>
            <a:ext cx="4643470" cy="928694"/>
          </a:xfrm>
          <a:prstGeom prst="borderCallout1">
            <a:avLst>
              <a:gd name="adj1" fmla="val -109796"/>
              <a:gd name="adj2" fmla="val 10914"/>
              <a:gd name="adj3" fmla="val -223"/>
              <a:gd name="adj4" fmla="val 378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与玛琪想象的以前孩子上学的热闹场面形成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鲜明对比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 descr="微信公众号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43501"/>
            <a:ext cx="2678967" cy="1143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827584" y="714362"/>
            <a:ext cx="692948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对比未来学校和现在学校的优缺点。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45663" y="1563638"/>
          <a:ext cx="7386045" cy="2251720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1632705"/>
                <a:gridCol w="3291325"/>
                <a:gridCol w="2462015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学校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未来学校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现在学校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好处</a:t>
                      </a:r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accent4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自由，因材施教</a:t>
                      </a:r>
                      <a:endParaRPr lang="zh-CN" altLang="en-US" sz="2400" dirty="0">
                        <a:solidFill>
                          <a:schemeClr val="accent4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accent4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培养团结合作快乐有趣</a:t>
                      </a:r>
                      <a:endParaRPr lang="zh-CN" altLang="en-US" sz="2400" dirty="0">
                        <a:solidFill>
                          <a:schemeClr val="accent4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不好</a:t>
                      </a:r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accent4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不够快乐有趣</a:t>
                      </a:r>
                      <a:endParaRPr lang="zh-CN" altLang="en-US" sz="2400" dirty="0">
                        <a:solidFill>
                          <a:schemeClr val="accent4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accent4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不够自由</a:t>
                      </a:r>
                      <a:endParaRPr lang="zh-CN" altLang="en-US" sz="2400" dirty="0">
                        <a:solidFill>
                          <a:schemeClr val="accent4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>
            <a:spLocks noChangeArrowheads="1"/>
          </p:cNvSpPr>
          <p:nvPr/>
        </p:nvSpPr>
        <p:spPr bwMode="auto">
          <a:xfrm>
            <a:off x="714348" y="1131590"/>
            <a:ext cx="7848600" cy="2456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艾萨克</a:t>
            </a:r>
            <a:r>
              <a:rPr lang="en-US" altLang="zh-CN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阿西莫夫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Isaac Asimov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1920-1992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年），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美国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科幻小说作家、科普作家、文学评论家，美国科幻小说黄金时代的代表人物之一。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5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624428" y="1203598"/>
            <a:ext cx="7259940" cy="1624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请你大胆做猜想，未来的学习生活还有可能是什么样的？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9"/>
          <p:cNvSpPr txBox="1">
            <a:spLocks noChangeArrowheads="1"/>
          </p:cNvSpPr>
          <p:nvPr/>
        </p:nvSpPr>
        <p:spPr bwMode="auto">
          <a:xfrm>
            <a:off x="1561188" y="1415063"/>
            <a:ext cx="22336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未来学校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0"/>
          <p:cNvSpPr txBox="1">
            <a:spLocks noChangeArrowheads="1"/>
          </p:cNvSpPr>
          <p:nvPr/>
        </p:nvSpPr>
        <p:spPr bwMode="auto">
          <a:xfrm>
            <a:off x="3682504" y="843558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机器老师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831150" y="901887"/>
            <a:ext cx="857224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noProof="1" smtClean="0">
                <a:latin typeface="楷体" panose="02010609060101010101" pitchFamily="49" charset="-122"/>
                <a:ea typeface="楷体" panose="02010609060101010101" pitchFamily="49" charset="-122"/>
              </a:rPr>
              <a:t>他们那时候多有趣啊</a:t>
            </a:r>
            <a:endParaRPr lang="zh-CN" altLang="en-US" sz="2800" b="1" noProof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1371700" y="1471111"/>
            <a:ext cx="360040" cy="254970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4"/>
          <p:cNvSpPr txBox="1"/>
          <p:nvPr/>
        </p:nvSpPr>
        <p:spPr>
          <a:xfrm>
            <a:off x="696436" y="281866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091" y="349434"/>
            <a:ext cx="366860" cy="456338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3360564" y="1009871"/>
            <a:ext cx="357190" cy="152134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3682504" y="1415062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电子课本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10"/>
          <p:cNvSpPr txBox="1">
            <a:spLocks noChangeArrowheads="1"/>
          </p:cNvSpPr>
          <p:nvPr/>
        </p:nvSpPr>
        <p:spPr bwMode="auto">
          <a:xfrm>
            <a:off x="1647928" y="3428027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老式学校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左大括号 30"/>
          <p:cNvSpPr/>
          <p:nvPr/>
        </p:nvSpPr>
        <p:spPr>
          <a:xfrm flipH="1">
            <a:off x="7032972" y="987005"/>
            <a:ext cx="360040" cy="3515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10"/>
          <p:cNvSpPr txBox="1">
            <a:spLocks noChangeArrowheads="1"/>
          </p:cNvSpPr>
          <p:nvPr/>
        </p:nvSpPr>
        <p:spPr bwMode="auto">
          <a:xfrm>
            <a:off x="7393422" y="2130013"/>
            <a:ext cx="113901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渴望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快乐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/>
        </p:nvSpPr>
        <p:spPr>
          <a:xfrm>
            <a:off x="3432572" y="3084826"/>
            <a:ext cx="357190" cy="138304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10"/>
          <p:cNvSpPr txBox="1">
            <a:spLocks noChangeArrowheads="1"/>
          </p:cNvSpPr>
          <p:nvPr/>
        </p:nvSpPr>
        <p:spPr bwMode="auto">
          <a:xfrm>
            <a:off x="3648596" y="2918111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真人上课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10"/>
          <p:cNvSpPr txBox="1">
            <a:spLocks noChangeArrowheads="1"/>
          </p:cNvSpPr>
          <p:nvPr/>
        </p:nvSpPr>
        <p:spPr bwMode="auto">
          <a:xfrm>
            <a:off x="3648596" y="3989681"/>
            <a:ext cx="350046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一起学习快乐有趣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10"/>
          <p:cNvSpPr txBox="1">
            <a:spLocks noChangeArrowheads="1"/>
          </p:cNvSpPr>
          <p:nvPr/>
        </p:nvSpPr>
        <p:spPr bwMode="auto">
          <a:xfrm>
            <a:off x="3682504" y="2058004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比较自由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10"/>
          <p:cNvSpPr txBox="1">
            <a:spLocks noChangeArrowheads="1"/>
          </p:cNvSpPr>
          <p:nvPr/>
        </p:nvSpPr>
        <p:spPr bwMode="auto">
          <a:xfrm>
            <a:off x="3648596" y="3464215"/>
            <a:ext cx="28082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纸质课本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" grpId="0" animBg="1"/>
      <p:bldP spid="15" grpId="0" animBg="1"/>
      <p:bldP spid="21" grpId="0"/>
      <p:bldP spid="24" grpId="0"/>
      <p:bldP spid="31" grpId="0" animBg="1"/>
      <p:bldP spid="32" grpId="0"/>
      <p:bldP spid="27" grpId="0" animBg="1"/>
      <p:bldP spid="28" grpId="0"/>
      <p:bldP spid="29" grpId="0"/>
      <p:bldP spid="30" grpId="0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5488" y="1021225"/>
            <a:ext cx="7744944" cy="33507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这篇科幻小说，作者通过大胆奇特的想象，为我们展示了未来的孩子们上学的情境，孩子们在享受着高科技教学的同时，也有着自己学习上的压力和烦恼，说明现在的传统教学方式和未来的现代化教学方式</a:t>
            </a:r>
            <a:r>
              <a:rPr lang="zh-CN" altLang="en-US" sz="28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，同时也表达了孩子们</a:t>
            </a:r>
            <a:r>
              <a:rPr lang="zh-CN" altLang="en-US" sz="28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的心愿。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63035" y="339502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120" y="392179"/>
            <a:ext cx="366860" cy="4563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05746" y="3290699"/>
            <a:ext cx="3231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各有优点和缺点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29372" y="3827522"/>
            <a:ext cx="2706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渴望快乐学习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4"/>
          <p:cNvSpPr txBox="1"/>
          <p:nvPr/>
        </p:nvSpPr>
        <p:spPr>
          <a:xfrm>
            <a:off x="696436" y="339502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92179"/>
            <a:ext cx="366860" cy="45633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06817" y="915566"/>
            <a:ext cx="4409931" cy="37856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校园，                                                           </a:t>
            </a:r>
            <a:endParaRPr lang="en-US" altLang="zh-CN" sz="2400" b="1" spc="-200" dirty="0" smtClean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是</a:t>
            </a: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我们快乐的天堂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；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校园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是</a:t>
            </a: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我们成长的摇篮。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spc="-200" dirty="0" smtClean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它也许是一个美丽的仙子，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一年四季不断变换着美丽的衣裳，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它也许是一个乡村小院，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几棵老树，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一个绿草成茵的小操场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；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40823" y="339502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-18030"/>
              </a:rPr>
              <a:t>有关学校的儿童诗欣赏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-1803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872732" y="987574"/>
            <a:ext cx="4163764" cy="3416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</a:t>
            </a: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也许是高楼大厦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花团锦簇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还有一个现代游乐场。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不管怎样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我们都爱自已的校园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因为那里有老师灿烂的笑脸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有同学纯洁的友谊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</a:t>
            </a: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还有</a:t>
            </a:r>
            <a:r>
              <a:rPr lang="zh-CN" altLang="en-US" sz="2400" b="1" spc="-200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自己进步</a:t>
            </a: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的足迹。</a:t>
            </a:r>
            <a:endParaRPr lang="zh-CN" altLang="en-US" sz="2400" b="1" spc="-200" dirty="0" smtClean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34089" y="919395"/>
            <a:ext cx="0" cy="3881876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0259" y="1203598"/>
            <a:ext cx="7615837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、用“√”选择句中加点字的正确读音。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玛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琪对那本纸质书不屑（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xuè</a:t>
            </a:r>
            <a:r>
              <a:rPr lang="en-US" altLang="zh-CN" sz="27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xiè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）一顾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，露出鄙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bǐ</a:t>
            </a:r>
            <a:r>
              <a:rPr lang="en-US" altLang="zh-CN" sz="2700" b="1" dirty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pǐ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夷的神情。玛琪一向讨厌学校，现在比以往任何时候都更憎（</a:t>
            </a:r>
            <a:r>
              <a:rPr lang="en-US" altLang="zh-CN" sz="2700" b="1" dirty="0" err="1" smtClean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zènɡ</a:t>
            </a:r>
            <a:r>
              <a:rPr lang="en-US" altLang="zh-CN" sz="2700" b="1" dirty="0" smtClean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 smtClean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zēn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ɡ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）恶它。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smtClean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478784" y="2169835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97000" y="2787774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093344" y="3413708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5770736" y="1959025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64702" y="2656968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24128" y="3295098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483518"/>
            <a:ext cx="8208912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723900" lvl="0" indent="-7239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宋体-18030"/>
              </a:rPr>
              <a:t>二、未来的学校是什么样子的？展开想象，拿起笔画一画吧！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宋体-1803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42"/>
          <a:stretch>
            <a:fillRect/>
          </a:stretch>
        </p:blipFill>
        <p:spPr bwMode="auto">
          <a:xfrm>
            <a:off x="580162" y="1763336"/>
            <a:ext cx="3692518" cy="255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3336"/>
            <a:ext cx="3692359" cy="255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https://timgsa.baidu.com/timg?image&amp;quality=80&amp;size=b9999_10000&amp;sec=1565658485677&amp;di=926e8289425a4b26259adf36a311580d&amp;imgtype=0&amp;src=http%3A%2F%2Fbpic.588ku.com%2Felement_origin_min_pic%2F17%2F11%2F29%2Fcc56af89837d0f433b69116248294c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419622"/>
            <a:ext cx="2857520" cy="2857520"/>
          </a:xfrm>
          <a:prstGeom prst="rect">
            <a:avLst/>
          </a:prstGeom>
          <a:noFill/>
        </p:spPr>
      </p:pic>
      <p:sp>
        <p:nvSpPr>
          <p:cNvPr id="15" name="矩形 14"/>
          <p:cNvSpPr/>
          <p:nvPr/>
        </p:nvSpPr>
        <p:spPr>
          <a:xfrm>
            <a:off x="714201" y="1851670"/>
            <a:ext cx="4577879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鄙夷不屑：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指轻视；看不起。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本课指玛琪在谈学校时露出的表情。</a:t>
            </a:r>
            <a:endParaRPr lang="zh-CN" altLang="en-US" sz="2800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02925" y="1175355"/>
            <a:ext cx="1656184" cy="500137"/>
            <a:chOff x="251520" y="483518"/>
            <a:chExt cx="1656184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87528" y="483518"/>
              <a:ext cx="162017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anose="02010609060101010101" pitchFamily="49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51520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anose="02010609060101010101" pitchFamily="49" charset="-122"/>
              </a:endParaRPr>
            </a:p>
          </p:txBody>
        </p:sp>
      </p:grpSp>
      <p:sp>
        <p:nvSpPr>
          <p:cNvPr id="2" name="矩形标注 1"/>
          <p:cNvSpPr/>
          <p:nvPr/>
        </p:nvSpPr>
        <p:spPr>
          <a:xfrm>
            <a:off x="1691680" y="4015532"/>
            <a:ext cx="4358858" cy="523220"/>
          </a:xfrm>
          <a:prstGeom prst="wedgeRectCallout">
            <a:avLst>
              <a:gd name="adj1" fmla="val 63717"/>
              <a:gd name="adj2" fmla="val -58818"/>
            </a:avLst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他露出了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鄙夷不屑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的神色。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87624" y="2859782"/>
            <a:ext cx="626469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2300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大白鹅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高傲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地昂着它那长长的脖子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大摇大摆地走着。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627534"/>
            <a:ext cx="4680520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高傲：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自以为了不起，看不起人；极其骄傲。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本课指托米高傲地瞧了玛琪一眼。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3490" name="Picture 2" descr="https://timgsa.baidu.com/timg?image&amp;quality=80&amp;size=b9999_10000&amp;sec=1565659155947&amp;di=0c3170b8c766fefe0db959b751fc4390&amp;imgtype=0&amp;src=http%3A%2F%2Fpic113.huitu.com%2Fres%2F20181226%2F386302_20181226104333445020_1.jpg"/>
          <p:cNvPicPr>
            <a:picLocks noChangeAspect="1" noChangeArrowheads="1"/>
          </p:cNvPicPr>
          <p:nvPr/>
        </p:nvPicPr>
        <p:blipFill rotWithShape="1">
          <a:blip r:embed="rId2"/>
          <a:srcRect t="6078" b="16230"/>
          <a:stretch>
            <a:fillRect/>
          </a:stretch>
        </p:blipFill>
        <p:spPr bwMode="auto">
          <a:xfrm>
            <a:off x="5076056" y="579396"/>
            <a:ext cx="3663480" cy="19923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91680" y="3147814"/>
            <a:ext cx="509258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是谁把好好的一张纸揉得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皱皱巴巴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843558"/>
            <a:ext cx="4176464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皱皱巴巴：</a:t>
            </a:r>
            <a:r>
              <a:rPr lang="zh-CN" altLang="en-US" sz="2800" dirty="0" smtClean="0">
                <a:ea typeface="黑体" panose="02010609060101010101" pitchFamily="49" charset="-122"/>
              </a:rPr>
              <a:t>形容皱纹多，不舒展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本课指书页发黄，皱皱巴巴。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2466" name="Picture 2" descr="http://pic1.cxtuku.com/00/00/17/b450ffaffb76.jpg"/>
          <p:cNvPicPr>
            <a:picLocks noChangeAspect="1" noChangeArrowheads="1"/>
          </p:cNvPicPr>
          <p:nvPr/>
        </p:nvPicPr>
        <p:blipFill>
          <a:blip r:embed="rId2"/>
          <a:srcRect l="13888" t="12195" r="13611" b="13686"/>
          <a:stretch>
            <a:fillRect/>
          </a:stretch>
        </p:blipFill>
        <p:spPr bwMode="auto">
          <a:xfrm>
            <a:off x="5148064" y="627534"/>
            <a:ext cx="3424301" cy="247966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59632" y="2931790"/>
            <a:ext cx="626469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2300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孩子们通过自己手中的画笔表达了对战争的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憎恶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之情。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69571"/>
            <a:ext cx="4320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憎恶：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憎恨，厌恶。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本课指玛琪厌恶学校。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1442" name="Picture 2" descr="https://timgsa.baidu.com/timg?image&amp;quality=80&amp;size=b9999_10000&amp;sec=1565660179365&amp;di=23aad7e210782d3a041b5d6251cccfa9&amp;imgtype=0&amp;src=http%3A%2F%2Fimg.3xgd.com%2Fimg%2F201405%2F20140513111326808_s.jp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b="8410"/>
          <a:stretch>
            <a:fillRect/>
          </a:stretch>
        </p:blipFill>
        <p:spPr bwMode="auto">
          <a:xfrm>
            <a:off x="5076056" y="502328"/>
            <a:ext cx="3558414" cy="23574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9664" y="987574"/>
            <a:ext cx="821003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自由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读课文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，说一说在作者的想象中，今天的教育方式和未来的教育方式有什么不同？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6376" y="2114302"/>
            <a:ext cx="7576345" cy="1212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今天的教育方式：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学生在（      ）接受教育，课本是（    ）的，有（    ）给我们上课。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4428" y="353874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82" y="406551"/>
            <a:ext cx="366860" cy="456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6375" y="3403036"/>
            <a:ext cx="7576345" cy="1212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未来的教育方式：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在（    ）上课，课本是（    ）的，老师是（      ）。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63599" y="2178352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学校里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46536" y="27206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纸质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55483" y="27242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老师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46942" y="346923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66416" y="400935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电子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27848" y="400935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机器人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31640" y="1670486"/>
            <a:ext cx="74168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，“真正的书”是什么意思？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635646"/>
            <a:ext cx="1104039" cy="1582166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624428" y="425882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94" y="478558"/>
            <a:ext cx="366861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1605</Words>
  <Application>WPS 演示</Application>
  <PresentationFormat>全屏显示(16:9)</PresentationFormat>
  <Paragraphs>161</Paragraphs>
  <Slides>35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《七彩课堂》课件模板（新）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98</cp:revision>
  <dcterms:created xsi:type="dcterms:W3CDTF">2017-03-17T02:28:00Z</dcterms:created>
  <dcterms:modified xsi:type="dcterms:W3CDTF">2020-01-05T03:03:13Z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