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3" r:id="rId2"/>
    <p:sldId id="1152" r:id="rId3"/>
    <p:sldId id="1153" r:id="rId4"/>
    <p:sldId id="1151" r:id="rId5"/>
    <p:sldId id="1149" r:id="rId6"/>
    <p:sldId id="523" r:id="rId7"/>
    <p:sldId id="1012" r:id="rId8"/>
    <p:sldId id="1132" r:id="rId9"/>
    <p:sldId id="1135" r:id="rId10"/>
    <p:sldId id="1105" r:id="rId11"/>
    <p:sldId id="1114" r:id="rId12"/>
    <p:sldId id="1107" r:id="rId13"/>
    <p:sldId id="1116" r:id="rId14"/>
    <p:sldId id="1124" r:id="rId15"/>
    <p:sldId id="1150" r:id="rId16"/>
    <p:sldId id="1117" r:id="rId17"/>
    <p:sldId id="1113" r:id="rId18"/>
    <p:sldId id="1115" r:id="rId19"/>
    <p:sldId id="1125" r:id="rId20"/>
    <p:sldId id="1126" r:id="rId21"/>
  </p:sldIdLst>
  <p:sldSz cx="9144000" cy="5143500" type="screen16x9"/>
  <p:notesSz cx="6858000" cy="9144000"/>
  <p:embeddedFontLst>
    <p:embeddedFont>
      <p:font typeface="楷体" charset="-122"/>
      <p:regular r:id="rId24"/>
    </p:embeddedFont>
    <p:embeddedFont>
      <p:font typeface="黑体" pitchFamily="2" charset="-122"/>
      <p:regular r:id="rId25"/>
    </p:embeddedFont>
    <p:embeddedFont>
      <p:font typeface="微软雅黑" pitchFamily="34" charset="-122"/>
      <p:regular r:id="rId26"/>
      <p:bold r:id="rId27"/>
    </p:embeddedFont>
    <p:embeddedFont>
      <p:font typeface="Calibri" pitchFamily="34" charset="0"/>
      <p:regular r:id="rId28"/>
      <p:bold r:id="rId29"/>
      <p:italic r:id="rId30"/>
      <p:boldItalic r:id="rId3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79" autoAdjust="0"/>
    <p:restoredTop sz="94705" autoAdjust="0"/>
  </p:normalViewPr>
  <p:slideViewPr>
    <p:cSldViewPr>
      <p:cViewPr>
        <p:scale>
          <a:sx n="66" d="100"/>
          <a:sy n="66" d="100"/>
        </p:scale>
        <p:origin x="-1740" y="-87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anose="02010609060101010101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1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口语交际：辩论</a:t>
            </a:r>
            <a:endParaRPr kumimoji="1" lang="zh-CN" altLang="en-US" sz="1200" b="1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1331640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4371950"/>
            <a:ext cx="82758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74119"/>
            <a:chOff x="0" y="0"/>
            <a:chExt cx="9144000" cy="517411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6006"/>
            <a:stretch>
              <a:fillRect/>
            </a:stretch>
          </p:blipFill>
          <p:spPr bwMode="auto">
            <a:xfrm>
              <a:off x="0" y="0"/>
              <a:ext cx="9144000" cy="5174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3995936" y="1203598"/>
              <a:ext cx="3312368" cy="10772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电脑时代</a:t>
              </a:r>
              <a:r>
                <a:rPr lang="zh-CN" altLang="en-US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需要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/</a:t>
              </a:r>
              <a:r>
                <a:rPr lang="zh-CN" altLang="en-US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不需要</a:t>
              </a:r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认真练字？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46354" y="987574"/>
            <a:ext cx="1128209" cy="158216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9552" y="771550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我们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先就</a:t>
            </a:r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电脑时代需要</a:t>
            </a:r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不需要认真练字</a:t>
            </a:r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自由辩一辩，热热身吧。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6722" y="228371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正方：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电脑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时代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需要认真练字</a:t>
            </a:r>
            <a:endParaRPr lang="en-US" altLang="zh-CN" sz="32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6722" y="3020893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反方：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电脑时代不需要认真练字</a:t>
            </a:r>
            <a:endParaRPr lang="en-US" altLang="zh-CN" sz="32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20165" y="144780"/>
            <a:ext cx="7394575" cy="4176351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ea typeface="黑体" panose="02010609060101010101" pitchFamily="49" charset="-122"/>
              </a:rPr>
              <a:t>    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电脑时代我觉得仍然需要认真练字。首先，练字能锻炼大脑，培养专注力等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。其次，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写一手好字也是一种艺术，练字也是对中国汉字书法艺术的传承！再说，打字和写字是截然不同的表现，而打字不能有自己字体的个性表现。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2971800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06371" y="2263914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ea typeface="黑体" panose="02010609060101010101" pitchFamily="49" charset="-122"/>
              </a:rPr>
              <a:t>正方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3735" y="615592"/>
            <a:ext cx="6318885" cy="354033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ea typeface="黑体" panose="02010609060101010101" pitchFamily="49" charset="-122"/>
              </a:rPr>
              <a:t>     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电脑时代不需要认真练字。因为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互联网时代，键盘输入汉字运用更多，并且便于保存和打印，再说以后写字的时候会越来越少，所以不用认真练字啦。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35190" y="2854960"/>
            <a:ext cx="1504315" cy="185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7380450" y="2154476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ea typeface="黑体" panose="02010609060101010101" pitchFamily="49" charset="-122"/>
              </a:rPr>
              <a:t>反</a:t>
            </a:r>
            <a:r>
              <a:rPr lang="zh-CN" altLang="en-US" sz="4000" b="1" dirty="0" smtClean="0">
                <a:solidFill>
                  <a:srgbClr val="FF0000"/>
                </a:solidFill>
                <a:ea typeface="黑体" panose="02010609060101010101" pitchFamily="49" charset="-122"/>
              </a:rPr>
              <a:t>方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316865"/>
            <a:ext cx="7081520" cy="413110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我支持正方观点。虽然说以后我们写字的情况会减少一些，但是它肯定还是要存在的，更何况练字的过程能培养人的多种能力呢？俗话说：字如其人，一手好字能给别人留下出手不凡的深刻印象。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6" t="80" r="50669" b="4047"/>
          <a:stretch>
            <a:fillRect/>
          </a:stretch>
        </p:blipFill>
        <p:spPr>
          <a:xfrm flipH="1">
            <a:off x="192555" y="2571750"/>
            <a:ext cx="1067077" cy="1800225"/>
          </a:xfrm>
          <a:prstGeom prst="rect">
            <a:avLst/>
          </a:prstGeom>
          <a:noFill/>
          <a:ln w="9525">
            <a:noFill/>
          </a:ln>
          <a:effectLst>
            <a:softEdge rad="127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 1"/>
          <p:cNvSpPr/>
          <p:nvPr/>
        </p:nvSpPr>
        <p:spPr>
          <a:xfrm>
            <a:off x="1044039" y="771550"/>
            <a:ext cx="6192257" cy="2951619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我支持反方观点。我们小学生在课堂上听从老师的教导把字写好就可以了。很多家长给孩子报了书法班，这样认真是没有必要的！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142"/>
          <a:stretch>
            <a:fillRect/>
          </a:stretch>
        </p:blipFill>
        <p:spPr>
          <a:xfrm rot="359321">
            <a:off x="7209212" y="2747010"/>
            <a:ext cx="1130243" cy="1877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62304" y="628650"/>
            <a:ext cx="7715454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辩论时既要证明自己，又要反驳别人：</a:t>
            </a:r>
            <a:endParaRPr lang="zh-CN" altLang="en-US" sz="28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※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我方陈述时，要充分利用时间，清晰表达自己的观点。</a:t>
            </a:r>
          </a:p>
          <a:p>
            <a:pPr algn="l"/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※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对方陈述时，要注意倾听，抓住对方的漏洞。</a:t>
            </a:r>
          </a:p>
          <a:p>
            <a:pPr algn="l"/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※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自由辩论时，进一步强调我方观点，并针对对方观点进行有效的反驳。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021170" y="2906008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51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48"/>
          <p:cNvSpPr txBox="1"/>
          <p:nvPr/>
        </p:nvSpPr>
        <p:spPr>
          <a:xfrm>
            <a:off x="2915816" y="1203598"/>
            <a:ext cx="3096344" cy="7463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4400" b="1" dirty="0" smtClean="0">
                <a:ln w="0"/>
                <a:solidFill>
                  <a:srgbClr val="FF0000"/>
                </a:solidFill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组内辩一辩</a:t>
            </a:r>
            <a:endParaRPr lang="zh-CN" altLang="en-US" sz="4400" b="1" dirty="0">
              <a:ln w="0"/>
              <a:solidFill>
                <a:srgbClr val="FF0000"/>
              </a:solidFill>
              <a:effectLst/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876256" y="1491630"/>
            <a:ext cx="112820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55576" y="843558"/>
            <a:ext cx="6120680" cy="245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36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36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辩论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结束了，同学们来交流一下，有哪些地方可以做得更好。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 descr="微信公众号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43501"/>
            <a:ext cx="2511534" cy="1071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58" r="4137" b="8525"/>
          <a:stretch>
            <a:fillRect/>
          </a:stretch>
        </p:blipFill>
        <p:spPr>
          <a:xfrm>
            <a:off x="265078" y="1663928"/>
            <a:ext cx="2218690" cy="27800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0944" y="1019982"/>
            <a:ext cx="5867400" cy="183980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辩论的时候要认真准备，积极参与，这样呢，可以锻炼自己的勇气。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616" y="483518"/>
            <a:ext cx="6448323" cy="407604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800" b="1" dirty="0"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ea typeface="楷体" panose="02010609060101010101" pitchFamily="49" charset="-122"/>
              </a:rPr>
              <a:t>我们组通过</a:t>
            </a:r>
            <a:r>
              <a:rPr lang="en-US" altLang="zh-CN" sz="2800" b="1" dirty="0"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互联网增进</a:t>
            </a:r>
            <a:r>
              <a:rPr lang="en-US" altLang="zh-CN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疏远人们的感情</a:t>
            </a:r>
            <a:r>
              <a:rPr lang="en-US" altLang="zh-CN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这一问题的辩论，我知道了以后尽可能少的利用微信和</a:t>
            </a:r>
            <a:r>
              <a:rPr lang="en-US" altLang="zh-CN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QQ</a:t>
            </a:r>
            <a:r>
              <a:rPr lang="zh-CN" altLang="en-US" sz="2800" b="1" dirty="0" smtClean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和别人聊天，要和身边的人多一些沟通。</a:t>
            </a:r>
            <a:endParaRPr lang="zh-CN" altLang="en-US" sz="2800" dirty="0">
              <a:ea typeface="黑体" panose="02010609060101010101" pitchFamily="49" charset="-122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502"/>
          <a:stretch>
            <a:fillRect/>
          </a:stretch>
        </p:blipFill>
        <p:spPr bwMode="auto">
          <a:xfrm>
            <a:off x="0" y="532135"/>
            <a:ext cx="9144000" cy="462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  <p:sp>
        <p:nvSpPr>
          <p:cNvPr id="4" name="矩形 3"/>
          <p:cNvSpPr/>
          <p:nvPr/>
        </p:nvSpPr>
        <p:spPr>
          <a:xfrm>
            <a:off x="4028678" y="1059582"/>
            <a:ext cx="270356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班干部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轮流好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竞选好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en-US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 1"/>
          <p:cNvSpPr/>
          <p:nvPr/>
        </p:nvSpPr>
        <p:spPr>
          <a:xfrm>
            <a:off x="1331640" y="720558"/>
            <a:ext cx="7423030" cy="2951619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我知道了做人要诚实，但是在一些特殊情况下，如果我们的真话会伤害别人，那我可以保持沉默，或者说句善意的谎言，这要取决于给别人带来的结果。</a:t>
            </a: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1045"/>
          <a:stretch>
            <a:fillRect/>
          </a:stretch>
        </p:blipFill>
        <p:spPr>
          <a:xfrm rot="21240679" flipH="1">
            <a:off x="673578" y="2660650"/>
            <a:ext cx="1067077" cy="1877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2" y="0"/>
            <a:ext cx="9139808" cy="517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  <p:sp>
        <p:nvSpPr>
          <p:cNvPr id="4" name="矩形 3"/>
          <p:cNvSpPr/>
          <p:nvPr/>
        </p:nvSpPr>
        <p:spPr>
          <a:xfrm>
            <a:off x="6012160" y="915566"/>
            <a:ext cx="295232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互联网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增进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疏远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人们的感情？</a:t>
            </a:r>
            <a:endParaRPr lang="zh-CN" altLang="en-US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600"/>
          <a:stretch>
            <a:fillRect/>
          </a:stretch>
        </p:blipFill>
        <p:spPr bwMode="auto">
          <a:xfrm>
            <a:off x="-12924" y="0"/>
            <a:ext cx="9156924" cy="513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643" y="3363838"/>
            <a:ext cx="3888432" cy="10541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对于这样的问题，我们可以展开辩论。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915566"/>
            <a:ext cx="331236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不可以说谎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可以讲善意的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谎言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13715" y="1347614"/>
            <a:ext cx="8117205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en-US" altLang="zh-CN" sz="2800" dirty="0" smtClean="0">
                <a:ea typeface="黑体" panose="02010609060101010101" pitchFamily="49" charset="-122"/>
              </a:rPr>
              <a:t>        1</a:t>
            </a:r>
            <a:r>
              <a:rPr lang="en-US" altLang="zh-CN" sz="2800" dirty="0"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ea typeface="黑体" panose="02010609060101010101" pitchFamily="49" charset="-122"/>
              </a:rPr>
              <a:t>有</a:t>
            </a:r>
            <a:r>
              <a:rPr lang="zh-CN" altLang="en-US" sz="2800" dirty="0" smtClean="0">
                <a:ea typeface="黑体" panose="02010609060101010101" pitchFamily="49" charset="-122"/>
              </a:rPr>
              <a:t>针对性地收集</a:t>
            </a:r>
            <a:r>
              <a:rPr lang="zh-CN" altLang="en-US" sz="2800" dirty="0">
                <a:ea typeface="黑体" panose="02010609060101010101" pitchFamily="49" charset="-122"/>
              </a:rPr>
              <a:t>材料。既要收集能证明自己观点的材料，也要收集能反驳对方观点的材料。</a:t>
            </a:r>
          </a:p>
          <a:p>
            <a:pPr algn="l"/>
            <a:r>
              <a:rPr lang="en-US" altLang="zh-CN" sz="2800" dirty="0" smtClean="0">
                <a:ea typeface="黑体" panose="02010609060101010101" pitchFamily="49" charset="-122"/>
              </a:rPr>
              <a:t>        2</a:t>
            </a:r>
            <a:r>
              <a:rPr lang="en-US" altLang="zh-CN" sz="2800" dirty="0"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ea typeface="黑体" panose="02010609060101010101" pitchFamily="49" charset="-122"/>
              </a:rPr>
              <a:t>选择的事例要有说服力，可以引用名人名言。</a:t>
            </a:r>
          </a:p>
          <a:p>
            <a:pPr algn="l"/>
            <a:r>
              <a:rPr lang="en-US" altLang="zh-CN" sz="2800" dirty="0" smtClean="0">
                <a:ea typeface="黑体" panose="02010609060101010101" pitchFamily="49" charset="-122"/>
              </a:rPr>
              <a:t>        3</a:t>
            </a:r>
            <a:r>
              <a:rPr lang="en-US" altLang="zh-CN" sz="2800" dirty="0"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ea typeface="黑体" panose="02010609060101010101" pitchFamily="49" charset="-122"/>
              </a:rPr>
              <a:t>根据观点对材料进行梳理、归纳。如果材料很多，可以把要点记在卡片上。</a:t>
            </a:r>
          </a:p>
        </p:txBody>
      </p:sp>
      <p:pic>
        <p:nvPicPr>
          <p:cNvPr id="5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3161630"/>
            <a:ext cx="1405890" cy="865505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3563888" y="330528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ea typeface="黑体" panose="02010609060101010101" pitchFamily="49" charset="-122"/>
              </a:rPr>
              <a:t>辩前准备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51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190"/>
            <a:ext cx="3491880" cy="288925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anose="02010609060101010101" pitchFamily="49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82236" y="123386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语文  六年级  下册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3275856" y="1352622"/>
            <a:ext cx="2520280" cy="854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5100" b="1" dirty="0" smtClean="0">
                <a:ln w="0"/>
                <a:solidFill>
                  <a:srgbClr val="FF0000"/>
                </a:solidFill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辩 论</a:t>
            </a:r>
            <a:endParaRPr lang="zh-CN" altLang="en-US" sz="5100" b="1" dirty="0">
              <a:ln w="0"/>
              <a:solidFill>
                <a:srgbClr val="FF0000"/>
              </a:solidFill>
              <a:effectLst/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79512" y="627534"/>
            <a:ext cx="1296144" cy="1152128"/>
          </a:xfrm>
          <a:prstGeom prst="roundRect">
            <a:avLst/>
          </a:prstGeom>
          <a:solidFill>
            <a:srgbClr val="00B050"/>
          </a:solidFill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ea typeface="黑体" panose="02010609060101010101" pitchFamily="49" charset="-122"/>
              </a:rPr>
              <a:t>口语交际</a:t>
            </a:r>
            <a:endParaRPr lang="zh-CN" altLang="en-US" sz="3600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6400" y="411510"/>
            <a:ext cx="833120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让我们开一次辩论会吧！全班同学分成若干小组，每个小组任选一个感兴趣的辩题，然后每个人抽签决定做正方还是反方。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47664" y="2007404"/>
            <a:ext cx="597666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电脑时代需要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不需要认真练字？</a:t>
            </a:r>
          </a:p>
        </p:txBody>
      </p:sp>
      <p:sp>
        <p:nvSpPr>
          <p:cNvPr id="7" name="矩形 6"/>
          <p:cNvSpPr/>
          <p:nvPr/>
        </p:nvSpPr>
        <p:spPr>
          <a:xfrm>
            <a:off x="2195736" y="2715766"/>
            <a:ext cx="432048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班干部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轮流好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竞选好？</a:t>
            </a:r>
            <a:endParaRPr lang="zh-CN" altLang="en-US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57189" y="3435846"/>
            <a:ext cx="555761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互联网增进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疏远人们的感情？</a:t>
            </a:r>
            <a:endParaRPr lang="zh-CN" altLang="en-US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47664" y="4155926"/>
            <a:ext cx="597666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不可以说谎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可以讲善意的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谎言？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http://pic.kekenet.com/2014/1217/951914187895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4575" y="2715766"/>
            <a:ext cx="6924040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辩论的技巧：</a:t>
            </a:r>
          </a:p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听出别人讲话中的矛盾和漏洞。</a:t>
            </a:r>
          </a:p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抓住漏洞进行反驳，注意用语的文明。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69010" y="799465"/>
            <a:ext cx="6999605" cy="1383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辩论的好处：</a:t>
            </a:r>
          </a:p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通过摆事实、讲道理来丰富认识，帮助我们全面地看待事物，处理问题。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2180" y="1751965"/>
            <a:ext cx="1109345" cy="682625"/>
          </a:xfrm>
          <a:prstGeom prst="rect">
            <a:avLst/>
          </a:prstGeom>
          <a:noFill/>
        </p:spPr>
      </p:pic>
      <p:pic>
        <p:nvPicPr>
          <p:cNvPr id="4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5677" y="3729861"/>
            <a:ext cx="1022350" cy="6292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723</Words>
  <Application>WPS 演示</Application>
  <PresentationFormat>全屏显示(16:9)</PresentationFormat>
  <Paragraphs>46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宋体</vt:lpstr>
      <vt:lpstr>楷体</vt:lpstr>
      <vt:lpstr>Times New Roman</vt:lpstr>
      <vt:lpstr>黑体</vt:lpstr>
      <vt:lpstr>微软雅黑</vt:lpstr>
      <vt:lpstr>Kaiti SC</vt:lpstr>
      <vt:lpstr>Calibri</vt:lpstr>
      <vt:lpstr>Heiti SC Light</vt:lpstr>
      <vt:lpstr>1_Office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116</cp:revision>
  <dcterms:created xsi:type="dcterms:W3CDTF">2017-03-17T02:28:00Z</dcterms:created>
  <dcterms:modified xsi:type="dcterms:W3CDTF">2020-01-05T03:12:07Z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