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80" r:id="rId2"/>
    <p:sldId id="1025" r:id="rId3"/>
    <p:sldId id="1088" r:id="rId4"/>
    <p:sldId id="1027" r:id="rId5"/>
    <p:sldId id="1042" r:id="rId6"/>
    <p:sldId id="1043" r:id="rId7"/>
    <p:sldId id="1030" r:id="rId8"/>
    <p:sldId id="528" r:id="rId9"/>
    <p:sldId id="1086" r:id="rId10"/>
    <p:sldId id="483" r:id="rId11"/>
    <p:sldId id="1099" r:id="rId12"/>
    <p:sldId id="1100" r:id="rId13"/>
    <p:sldId id="1033" r:id="rId14"/>
    <p:sldId id="1045" r:id="rId15"/>
    <p:sldId id="1046" r:id="rId16"/>
    <p:sldId id="1035" r:id="rId17"/>
    <p:sldId id="1036" r:id="rId18"/>
    <p:sldId id="1049" r:id="rId19"/>
    <p:sldId id="1064" r:id="rId20"/>
    <p:sldId id="1098" r:id="rId21"/>
    <p:sldId id="1065" r:id="rId22"/>
    <p:sldId id="1048" r:id="rId23"/>
    <p:sldId id="1066" r:id="rId24"/>
    <p:sldId id="1071" r:id="rId25"/>
    <p:sldId id="1050" r:id="rId26"/>
    <p:sldId id="1068" r:id="rId27"/>
    <p:sldId id="1092" r:id="rId28"/>
    <p:sldId id="1070" r:id="rId29"/>
    <p:sldId id="1051" r:id="rId30"/>
    <p:sldId id="1052" r:id="rId31"/>
    <p:sldId id="1069" r:id="rId32"/>
    <p:sldId id="1053" r:id="rId33"/>
    <p:sldId id="1067" r:id="rId34"/>
    <p:sldId id="676" r:id="rId35"/>
    <p:sldId id="1087" r:id="rId36"/>
    <p:sldId id="1054" r:id="rId37"/>
    <p:sldId id="1102" r:id="rId38"/>
    <p:sldId id="1072" r:id="rId39"/>
    <p:sldId id="1057" r:id="rId40"/>
    <p:sldId id="1101" r:id="rId41"/>
    <p:sldId id="1080" r:id="rId42"/>
    <p:sldId id="1103" r:id="rId43"/>
    <p:sldId id="1076" r:id="rId44"/>
    <p:sldId id="1077" r:id="rId45"/>
    <p:sldId id="1094" r:id="rId46"/>
    <p:sldId id="1089" r:id="rId47"/>
    <p:sldId id="1096" r:id="rId48"/>
    <p:sldId id="1095" r:id="rId49"/>
    <p:sldId id="1097" r:id="rId50"/>
    <p:sldId id="682" r:id="rId51"/>
    <p:sldId id="1082" r:id="rId52"/>
    <p:sldId id="530" r:id="rId53"/>
    <p:sldId id="1093" r:id="rId54"/>
    <p:sldId id="374" r:id="rId55"/>
    <p:sldId id="534" r:id="rId56"/>
    <p:sldId id="561" r:id="rId57"/>
    <p:sldId id="1091" r:id="rId58"/>
  </p:sldIdLst>
  <p:sldSz cx="9144000" cy="5143500" type="screen16x9"/>
  <p:notesSz cx="6858000" cy="9144000"/>
  <p:embeddedFontLst>
    <p:embeddedFont>
      <p:font typeface="汉语拼音" panose="02010600030101010101" charset="0"/>
      <p:regular r:id="rId61"/>
    </p:embeddedFont>
    <p:embeddedFont>
      <p:font typeface="华文楷体" panose="02010600040101010101" pitchFamily="2" charset="-122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幼圆" panose="02010509060101010101" pitchFamily="49" charset="-122"/>
      <p:regular r:id="rId67"/>
    </p:embeddedFont>
    <p:embeddedFont>
      <p:font typeface="黑体" panose="02010609060101010101" pitchFamily="49" charset="-122"/>
      <p:regular r:id="rId68"/>
    </p:embeddedFont>
    <p:embeddedFont>
      <p:font typeface="楷体" panose="02010609060101010101" pitchFamily="49" charset="-122"/>
      <p:regular r:id="rId69"/>
    </p:embeddedFont>
    <p:embeddedFont>
      <p:font typeface="微软雅黑" panose="020B0503020204020204" pitchFamily="34" charset="-122"/>
      <p:regular r:id="rId70"/>
      <p:bold r:id="rId7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>
          <p15:clr>
            <a:srgbClr val="A4A3A4"/>
          </p15:clr>
        </p15:guide>
        <p15:guide id="2" pos="22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0FB9"/>
    <a:srgbClr val="C503A9"/>
    <a:srgbClr val="33CCFF"/>
    <a:srgbClr val="FFFF66"/>
    <a:srgbClr val="C17F07"/>
    <a:srgbClr val="8B3D82"/>
    <a:srgbClr val="66FF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>
      <p:cViewPr varScale="1">
        <p:scale>
          <a:sx n="85" d="100"/>
          <a:sy n="85" d="100"/>
        </p:scale>
        <p:origin x="724" y="68"/>
      </p:cViewPr>
      <p:guideLst>
        <p:guide orient="horz" pos="258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16"/>
        <p:guide pos="22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1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5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736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08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4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66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2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203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60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1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1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90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86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75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19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04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49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76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614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8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60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0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97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07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0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42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AutoShape 5" descr="http://img.chuansong.me/mmbiz_jpg/lcUVQD7J7fccoY3V603LibZQImJ6my1dxxF0p4a2l6qaUlGDWDbWcfNoDeqQ5dgJtosI1iaFbBoQvHrRziasn3Qfg/640?wx_fmt=jpe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69" name="AutoShape 13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71" name="AutoShape 15" descr="http://img3.imgtn.bdimg.com/it/u=1270035513,2457988618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18" name="AutoShape 2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20" name="AutoShape 4" descr="http://img3.imgtn.bdimg.com/it/u=1183900443,1088175051&amp;fm=214&amp;gp=0.jpg"/>
          <p:cNvSpPr>
            <a:spLocks noChangeAspect="1" noChangeArrowheads="1"/>
          </p:cNvSpPr>
          <p:nvPr userDrawn="1"/>
        </p:nvSpPr>
        <p:spPr bwMode="auto">
          <a:xfrm>
            <a:off x="116696" y="-108347"/>
            <a:ext cx="22863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72268"/>
            <a:ext cx="2079121" cy="276999"/>
            <a:chOff x="0" y="96356"/>
            <a:chExt cx="2771800" cy="369333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FDDFD90-1429-7244-B887-4B2B69E9159A}"/>
                </a:ext>
              </a:extLst>
            </p:cNvPr>
            <p:cNvSpPr/>
            <p:nvPr userDrawn="1"/>
          </p:nvSpPr>
          <p:spPr>
            <a:xfrm flipH="1">
              <a:off x="0" y="123477"/>
              <a:ext cx="2771800" cy="31921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0">
              <a:extLst>
                <a:ext uri="{FF2B5EF4-FFF2-40B4-BE49-F238E27FC236}">
                  <a16:creationId xmlns:a16="http://schemas.microsoft.com/office/drawing/2014/main" id="{5362E6FF-7BB4-7848-B66B-4CD6CB94CD42}"/>
                </a:ext>
              </a:extLst>
            </p:cNvPr>
            <p:cNvSpPr txBox="1"/>
            <p:nvPr userDrawn="1"/>
          </p:nvSpPr>
          <p:spPr>
            <a:xfrm>
              <a:off x="97549" y="96356"/>
              <a:ext cx="209260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b="0" dirty="0">
                  <a:latin typeface="黑体" pitchFamily="49" charset="-122"/>
                  <a:ea typeface="黑体" pitchFamily="49" charset="-122"/>
                </a:rPr>
                <a:t>11</a:t>
              </a:r>
              <a:r>
                <a:rPr kumimoji="1" lang="zh-CN" altLang="en-US" sz="1200" b="0" dirty="0">
                  <a:latin typeface="黑体" pitchFamily="49" charset="-122"/>
                  <a:ea typeface="黑体" pitchFamily="49" charset="-122"/>
                </a:rPr>
                <a:t>  十六年前的回忆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9" t="33564" b="3910"/>
          <a:stretch>
            <a:fillRect/>
          </a:stretch>
        </p:blipFill>
        <p:spPr>
          <a:xfrm>
            <a:off x="7434690" y="3473884"/>
            <a:ext cx="1730708" cy="1679318"/>
          </a:xfrm>
          <a:custGeom>
            <a:avLst/>
            <a:gdLst>
              <a:gd name="connsiteX0" fmla="*/ 0 w 3407764"/>
              <a:gd name="connsiteY0" fmla="*/ 0 h 4044529"/>
              <a:gd name="connsiteX1" fmla="*/ 2355757 w 3407764"/>
              <a:gd name="connsiteY1" fmla="*/ 0 h 4044529"/>
              <a:gd name="connsiteX2" fmla="*/ 3407764 w 3407764"/>
              <a:gd name="connsiteY2" fmla="*/ 1149796 h 4044529"/>
              <a:gd name="connsiteX3" fmla="*/ 3407764 w 3407764"/>
              <a:gd name="connsiteY3" fmla="*/ 4044529 h 4044529"/>
              <a:gd name="connsiteX4" fmla="*/ 0 w 3407764"/>
              <a:gd name="connsiteY4" fmla="*/ 4044529 h 404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7764" h="4044529">
                <a:moveTo>
                  <a:pt x="0" y="0"/>
                </a:moveTo>
                <a:lnTo>
                  <a:pt x="2355757" y="0"/>
                </a:lnTo>
                <a:lnTo>
                  <a:pt x="3407764" y="1149796"/>
                </a:lnTo>
                <a:lnTo>
                  <a:pt x="3407764" y="4044529"/>
                </a:lnTo>
                <a:lnTo>
                  <a:pt x="0" y="4044529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445996-2B94-40A2-A699-408503F8F0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9942"/>
            <a:ext cx="916310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0845;&#19979;&#23383;&#35789;&#21548;&#20889;11&#21313;&#20845;&#24180;&#21069;&#30340;&#22238;&#24518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38142;&#25509;&#19968;&#65306;&#26825;&#34957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0845;&#19979;&#29983;&#23383;&#35270;&#39057;11&#21313;&#20845;&#24180;&#21069;&#30340;&#22238;&#24518;.mp4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&#35838;&#25991;&#26391;&#35835;-11&#21313;&#20845;&#24180;&#21069;&#30340;&#22238;&#24518;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04392" y="2030369"/>
            <a:ext cx="7439971" cy="7559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同学们，你有哪些难忘的回忆呢？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中国交响乐团合唱团-五月的鲜花(故事片《青春之歌》插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5886" y="13811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2910" y="2787774"/>
            <a:ext cx="341149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  <p:sp>
        <p:nvSpPr>
          <p:cNvPr id="22" name="文本框 6"/>
          <p:cNvSpPr txBox="1"/>
          <p:nvPr/>
        </p:nvSpPr>
        <p:spPr>
          <a:xfrm>
            <a:off x="521350" y="1203598"/>
            <a:ext cx="7635464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自读课文，思考：让作者永远忘不了的是哪一天？为什么永远忘不了？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5072066" y="2836190"/>
            <a:ext cx="335359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父亲的被难日</a:t>
            </a:r>
          </a:p>
        </p:txBody>
      </p:sp>
      <p:sp>
        <p:nvSpPr>
          <p:cNvPr id="13" name="文本框 14">
            <a:extLst>
              <a:ext uri="{FF2B5EF4-FFF2-40B4-BE49-F238E27FC236}">
                <a16:creationId xmlns:a16="http://schemas.microsoft.com/office/drawing/2014/main" id="{2CE03CEB-302D-7F49-91E3-27EDABCA2FA5}"/>
              </a:ext>
            </a:extLst>
          </p:cNvPr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9C90686-15F3-D346-BEB7-8A3E8DB4E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4054407" y="3021873"/>
            <a:ext cx="792088" cy="43204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65365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课文按照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时间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顺序来叙述的。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95536" y="699542"/>
            <a:ext cx="8352928" cy="62940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  <a:sym typeface="+mn-ea"/>
              </a:rPr>
              <a:t>课文按照什么顺序来叙述的？主要写了哪几件事情？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271750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被捕前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被捕时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被审时（法庭上）</a:t>
            </a:r>
            <a:r>
              <a:rPr lang="en-US" altLang="zh-CN" sz="36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被害后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4083918"/>
            <a:ext cx="2629246" cy="6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740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4997" y="33950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第一件事情（第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2—7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自然段）：写被捕前父亲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，以及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第二件事情（第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8—18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自然段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）：写父亲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u="sng" dirty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第三件事情（第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18—29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自然段）：写在法庭上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u="sng" dirty="0">
                <a:latin typeface="楷体" pitchFamily="49" charset="-122"/>
                <a:ea typeface="楷体" pitchFamily="49" charset="-122"/>
              </a:rPr>
              <a:t>      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的情景。</a:t>
            </a: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第四件事情（第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30—32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自然段）：写父亲被害后，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25470" y="780903"/>
            <a:ext cx="276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烧掉文件和书籍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90343" y="780903"/>
            <a:ext cx="3258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工友阎振三被抓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832" y="1629214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逮捕的经过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65611" y="119716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被敌人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997" y="2491398"/>
            <a:ext cx="4143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我们和父亲最后一次见面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7770" y="3338460"/>
            <a:ext cx="3825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全家人无比悲痛的心情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591078" y="3974180"/>
            <a:ext cx="7541226" cy="6294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  <a:sym typeface="+mn-ea"/>
              </a:rPr>
              <a:t>李大钊是一个怎样的人呢？我们下节课再学习。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934874"/>
            <a:ext cx="396044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一、连一连，组词语。</a:t>
            </a:r>
          </a:p>
        </p:txBody>
      </p:sp>
      <p:sp>
        <p:nvSpPr>
          <p:cNvPr id="27" name="文本框 14">
            <a:extLst>
              <a:ext uri="{FF2B5EF4-FFF2-40B4-BE49-F238E27FC236}">
                <a16:creationId xmlns:a16="http://schemas.microsoft.com/office/drawing/2014/main" id="{A877C714-4028-FF4B-B84A-5B0010632C27}"/>
              </a:ext>
            </a:extLst>
          </p:cNvPr>
          <p:cNvSpPr txBox="1"/>
          <p:nvPr/>
        </p:nvSpPr>
        <p:spPr>
          <a:xfrm>
            <a:off x="468382" y="267494"/>
            <a:ext cx="2159402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6C2535B-9C36-3A4E-83C0-84B1A9CD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502"/>
            <a:ext cx="366249" cy="455519"/>
          </a:xfrm>
          <a:prstGeom prst="rect">
            <a:avLst/>
          </a:prstGeom>
        </p:spPr>
      </p:pic>
      <p:sp>
        <p:nvSpPr>
          <p:cNvPr id="30" name="TextBox 24"/>
          <p:cNvSpPr txBox="1"/>
          <p:nvPr/>
        </p:nvSpPr>
        <p:spPr>
          <a:xfrm>
            <a:off x="154766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262778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3635896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苦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4298588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肉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5436096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躲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6228184" y="1635646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1835696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2843808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形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3563888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僻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4211960" y="3219822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5292080" y="3239130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6444208" y="3239130"/>
            <a:ext cx="43204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饺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907704" y="2067694"/>
            <a:ext cx="1800200" cy="12241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27984" y="2067694"/>
            <a:ext cx="1080120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27984" y="2067694"/>
            <a:ext cx="1008112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123728" y="2067694"/>
            <a:ext cx="1800200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843808" y="2067694"/>
            <a:ext cx="3744416" cy="1296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131840" y="1995686"/>
            <a:ext cx="3312368" cy="136815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4223" y="483518"/>
            <a:ext cx="718045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二、将下列词语按意思相近的分组。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767431" y="696502"/>
            <a:ext cx="7234039" cy="3387416"/>
          </a:xfrm>
          <a:prstGeom prst="round2DiagRect">
            <a:avLst/>
          </a:prstGeom>
          <a:noFill/>
          <a:ln w="38100">
            <a:noFill/>
            <a:prstDash val="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63688" y="1347614"/>
            <a:ext cx="561662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残暴 含糊 安宁 可惜 占据 坚决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模糊 残酷 坚定 安定 惋惜 占领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2575525"/>
            <a:ext cx="7180454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——（    ） （    ）——（    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5755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残暴</a:t>
            </a:r>
          </a:p>
        </p:txBody>
      </p:sp>
      <p:sp>
        <p:nvSpPr>
          <p:cNvPr id="10" name="矩形 9"/>
          <p:cNvSpPr/>
          <p:nvPr/>
        </p:nvSpPr>
        <p:spPr>
          <a:xfrm>
            <a:off x="3136157" y="25717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残酷</a:t>
            </a:r>
          </a:p>
        </p:txBody>
      </p:sp>
      <p:sp>
        <p:nvSpPr>
          <p:cNvPr id="11" name="矩形 10"/>
          <p:cNvSpPr/>
          <p:nvPr/>
        </p:nvSpPr>
        <p:spPr>
          <a:xfrm>
            <a:off x="4713788" y="2575525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含糊 </a:t>
            </a:r>
          </a:p>
        </p:txBody>
      </p:sp>
      <p:sp>
        <p:nvSpPr>
          <p:cNvPr id="12" name="矩形 11"/>
          <p:cNvSpPr/>
          <p:nvPr/>
        </p:nvSpPr>
        <p:spPr>
          <a:xfrm>
            <a:off x="6909549" y="25755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模糊</a:t>
            </a:r>
          </a:p>
        </p:txBody>
      </p:sp>
      <p:sp>
        <p:nvSpPr>
          <p:cNvPr id="14" name="矩形 13"/>
          <p:cNvSpPr/>
          <p:nvPr/>
        </p:nvSpPr>
        <p:spPr>
          <a:xfrm>
            <a:off x="971600" y="29884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安宁</a:t>
            </a:r>
          </a:p>
        </p:txBody>
      </p:sp>
      <p:sp>
        <p:nvSpPr>
          <p:cNvPr id="15" name="矩形 14"/>
          <p:cNvSpPr/>
          <p:nvPr/>
        </p:nvSpPr>
        <p:spPr>
          <a:xfrm>
            <a:off x="3136157" y="29884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安定</a:t>
            </a:r>
          </a:p>
        </p:txBody>
      </p:sp>
      <p:sp>
        <p:nvSpPr>
          <p:cNvPr id="17" name="矩形 16"/>
          <p:cNvSpPr/>
          <p:nvPr/>
        </p:nvSpPr>
        <p:spPr>
          <a:xfrm>
            <a:off x="4713788" y="30145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可惜</a:t>
            </a:r>
          </a:p>
        </p:txBody>
      </p:sp>
      <p:sp>
        <p:nvSpPr>
          <p:cNvPr id="18" name="矩形 17"/>
          <p:cNvSpPr/>
          <p:nvPr/>
        </p:nvSpPr>
        <p:spPr>
          <a:xfrm>
            <a:off x="6909549" y="30075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惋惜</a:t>
            </a:r>
          </a:p>
        </p:txBody>
      </p:sp>
      <p:sp>
        <p:nvSpPr>
          <p:cNvPr id="19" name="矩形 18"/>
          <p:cNvSpPr/>
          <p:nvPr/>
        </p:nvSpPr>
        <p:spPr>
          <a:xfrm>
            <a:off x="971600" y="33676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占据</a:t>
            </a:r>
          </a:p>
        </p:txBody>
      </p:sp>
      <p:sp>
        <p:nvSpPr>
          <p:cNvPr id="20" name="矩形 19"/>
          <p:cNvSpPr/>
          <p:nvPr/>
        </p:nvSpPr>
        <p:spPr>
          <a:xfrm>
            <a:off x="3136157" y="342140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占领</a:t>
            </a:r>
          </a:p>
        </p:txBody>
      </p:sp>
      <p:sp>
        <p:nvSpPr>
          <p:cNvPr id="21" name="矩形 20"/>
          <p:cNvSpPr/>
          <p:nvPr/>
        </p:nvSpPr>
        <p:spPr>
          <a:xfrm>
            <a:off x="4713788" y="34204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坚决</a:t>
            </a:r>
          </a:p>
        </p:txBody>
      </p:sp>
      <p:sp>
        <p:nvSpPr>
          <p:cNvPr id="22" name="矩形 21"/>
          <p:cNvSpPr/>
          <p:nvPr/>
        </p:nvSpPr>
        <p:spPr>
          <a:xfrm>
            <a:off x="6909549" y="342045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</a:t>
            </a:r>
          </a:p>
        </p:txBody>
      </p:sp>
    </p:spTree>
    <p:extLst>
      <p:ext uri="{BB962C8B-B14F-4D97-AF65-F5344CB8AC3E}">
        <p14:creationId xmlns:p14="http://schemas.microsoft.com/office/powerpoint/2010/main" val="40847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1016" y="905981"/>
            <a:ext cx="7180454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三、课题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十六年前的回忆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中“回忆”的近义词是</a:t>
            </a:r>
            <a:r>
              <a:rPr lang="zh-CN" altLang="en-US" sz="32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，“十六年前”指的是</a:t>
            </a:r>
            <a:r>
              <a:rPr lang="zh-CN" altLang="en-US" sz="3200" b="1" u="sng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b="1" u="sng" dirty="0">
                <a:latin typeface="楷体" pitchFamily="49" charset="-122"/>
                <a:ea typeface="楷体" pitchFamily="49" charset="-122"/>
              </a:rPr>
              <a:t>                        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6" name="对角圆角矩形 15"/>
          <p:cNvSpPr/>
          <p:nvPr/>
        </p:nvSpPr>
        <p:spPr>
          <a:xfrm>
            <a:off x="767431" y="696502"/>
            <a:ext cx="7234039" cy="3387416"/>
          </a:xfrm>
          <a:prstGeom prst="round2DiagRect">
            <a:avLst/>
          </a:prstGeom>
          <a:noFill/>
          <a:ln w="38100">
            <a:noFill/>
            <a:prstDash val="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47864" y="170765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242773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距写文章的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1943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</a:p>
        </p:txBody>
      </p:sp>
      <p:sp>
        <p:nvSpPr>
          <p:cNvPr id="7" name="TextBox 11">
            <a:hlinkClick r:id="rId3" action="ppaction://hlinkfile"/>
            <a:extLst>
              <a:ext uri="{FF2B5EF4-FFF2-40B4-BE49-F238E27FC236}">
                <a16:creationId xmlns:a16="http://schemas.microsoft.com/office/drawing/2014/main" id="{49A3FD07-BF8B-914C-839E-9D5D8624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576930"/>
            <a:ext cx="13980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字词听写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5E3399-5C01-7A44-9303-9647FCE03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27" y="3626365"/>
            <a:ext cx="351070" cy="380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3B92EE-8477-F041-B1B2-3DE342038E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6589385" y="3560341"/>
            <a:ext cx="335134" cy="4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0044" y="1131590"/>
            <a:ext cx="7190627" cy="23544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上节课我们初步了解了课文，理清了课文的顺序，知道了课文的主要内容。这节课我们再深入学习课文，感受李大钊是一个怎样的革命者！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FC3C70-07FC-524D-8E0A-6C12C0962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0" y="410222"/>
            <a:ext cx="1306824" cy="30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11">
            <a:extLst>
              <a:ext uri="{FF2B5EF4-FFF2-40B4-BE49-F238E27FC236}">
                <a16:creationId xmlns:a16="http://schemas.microsoft.com/office/drawing/2014/main" id="{9FDC4D59-C4EE-164C-8F2E-F8055F73027B}"/>
              </a:ext>
            </a:extLst>
          </p:cNvPr>
          <p:cNvSpPr txBox="1"/>
          <p:nvPr/>
        </p:nvSpPr>
        <p:spPr>
          <a:xfrm>
            <a:off x="263889" y="402170"/>
            <a:ext cx="92373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1500" dirty="0">
                <a:solidFill>
                  <a:schemeClr val="bg1"/>
                </a:solidFill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/>
          <p:cNvSpPr txBox="1"/>
          <p:nvPr/>
        </p:nvSpPr>
        <p:spPr>
          <a:xfrm>
            <a:off x="1331640" y="1519037"/>
            <a:ext cx="6984776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默读课文，按“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被捕前、被捕时、法庭上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”顺序，画出描写父亲李大钊外貌、神态和言行的语句，说说他是一个什么样的人。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7145" y="332968"/>
            <a:ext cx="2522647" cy="561692"/>
            <a:chOff x="236194" y="411510"/>
            <a:chExt cx="2319582" cy="748922"/>
          </a:xfrm>
        </p:grpSpPr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5484379D-3776-7748-BF08-F82CF795CA5C}"/>
                </a:ext>
              </a:extLst>
            </p:cNvPr>
            <p:cNvSpPr txBox="1"/>
            <p:nvPr/>
          </p:nvSpPr>
          <p:spPr>
            <a:xfrm>
              <a:off x="624429" y="411510"/>
              <a:ext cx="1931347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课堂点拨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E56DA78-629F-0143-BFBE-341A78A9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94" y="464186"/>
              <a:ext cx="366861" cy="62811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44219" y="3289820"/>
            <a:ext cx="2629246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8267"/>
          <a:stretch/>
        </p:blipFill>
        <p:spPr>
          <a:xfrm>
            <a:off x="3347864" y="2211710"/>
            <a:ext cx="4968552" cy="5486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98" y="2743142"/>
            <a:ext cx="6816842" cy="54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87033" y="1371617"/>
            <a:ext cx="1368152" cy="3600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9616" y="1305850"/>
            <a:ext cx="7432784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那年春天，父亲每天夜里回来得很晚。每天早晨，不知道什么时候他又出去了。有时候他留在家里，埋头整理书籍和文件。</a:t>
            </a:r>
          </a:p>
        </p:txBody>
      </p:sp>
      <p:sp>
        <p:nvSpPr>
          <p:cNvPr id="45" name="Freeform 24"/>
          <p:cNvSpPr/>
          <p:nvPr/>
        </p:nvSpPr>
        <p:spPr bwMode="gray">
          <a:xfrm rot="336042">
            <a:off x="1594329" y="936082"/>
            <a:ext cx="687167" cy="50946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695318" y="1731657"/>
            <a:ext cx="526105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31640" y="3335141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早出晚归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39616" y="2235713"/>
            <a:ext cx="512538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>
            <a:off x="2999150" y="3479157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563888" y="3335141"/>
            <a:ext cx="152349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工作忙碌</a:t>
            </a:r>
          </a:p>
        </p:txBody>
      </p:sp>
      <p:sp>
        <p:nvSpPr>
          <p:cNvPr id="53" name="矩形 52"/>
          <p:cNvSpPr/>
          <p:nvPr/>
        </p:nvSpPr>
        <p:spPr>
          <a:xfrm>
            <a:off x="2306213" y="738896"/>
            <a:ext cx="186974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1927</a:t>
            </a:r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年春天</a:t>
            </a:r>
          </a:p>
        </p:txBody>
      </p:sp>
      <p:sp>
        <p:nvSpPr>
          <p:cNvPr id="54" name="云形标注 53"/>
          <p:cNvSpPr/>
          <p:nvPr/>
        </p:nvSpPr>
        <p:spPr bwMode="auto">
          <a:xfrm rot="11108408">
            <a:off x="5546069" y="2444092"/>
            <a:ext cx="2914389" cy="1440160"/>
          </a:xfrm>
          <a:prstGeom prst="cloudCallout">
            <a:avLst>
              <a:gd name="adj1" fmla="val 42350"/>
              <a:gd name="adj2" fmla="val 6531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012160" y="2714049"/>
            <a:ext cx="252028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父亲为什么而忙碌？</a:t>
            </a:r>
          </a:p>
        </p:txBody>
      </p:sp>
      <p:sp>
        <p:nvSpPr>
          <p:cNvPr id="56" name="矩形 55"/>
          <p:cNvSpPr/>
          <p:nvPr/>
        </p:nvSpPr>
        <p:spPr>
          <a:xfrm>
            <a:off x="143311" y="598837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被捕前</a:t>
            </a:r>
          </a:p>
        </p:txBody>
      </p:sp>
    </p:spTree>
    <p:extLst>
      <p:ext uri="{BB962C8B-B14F-4D97-AF65-F5344CB8AC3E}">
        <p14:creationId xmlns:p14="http://schemas.microsoft.com/office/powerpoint/2010/main" val="40781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29" grpId="0"/>
      <p:bldP spid="50" grpId="0" animBg="1"/>
      <p:bldP spid="52" grpId="0"/>
      <p:bldP spid="53" grpId="0"/>
      <p:bldP spid="54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0032" y="483520"/>
            <a:ext cx="3672408" cy="3672408"/>
            <a:chOff x="4246878" y="483518"/>
            <a:chExt cx="3889010" cy="4040049"/>
          </a:xfrm>
        </p:grpSpPr>
        <p:grpSp>
          <p:nvGrpSpPr>
            <p:cNvPr id="3" name="组合 2"/>
            <p:cNvGrpSpPr/>
            <p:nvPr/>
          </p:nvGrpSpPr>
          <p:grpSpPr>
            <a:xfrm>
              <a:off x="4246878" y="483518"/>
              <a:ext cx="3889010" cy="4040049"/>
              <a:chOff x="5254990" y="483518"/>
              <a:chExt cx="3889010" cy="40400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254990" y="483518"/>
                <a:ext cx="3889010" cy="4040049"/>
                <a:chOff x="1608791" y="411510"/>
                <a:chExt cx="3179233" cy="404004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1608791" y="411510"/>
                  <a:ext cx="3179233" cy="4040049"/>
                  <a:chOff x="3841039" y="411510"/>
                  <a:chExt cx="3179233" cy="4040049"/>
                </a:xfrm>
              </p:grpSpPr>
              <p:pic>
                <p:nvPicPr>
                  <p:cNvPr id="9" name="图片 8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</p:spPr>
              </p:pic>
              <p:pic>
                <p:nvPicPr>
                  <p:cNvPr id="10" name="图片 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1059582"/>
                    <a:ext cx="3148433" cy="3391977"/>
                  </a:xfrm>
                  <a:prstGeom prst="rect">
                    <a:avLst/>
                  </a:prstGeom>
                </p:spPr>
              </p:pic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8791" y="1059582"/>
                  <a:ext cx="2963209" cy="45049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6" name="矩形 5"/>
              <p:cNvSpPr/>
              <p:nvPr/>
            </p:nvSpPr>
            <p:spPr>
              <a:xfrm>
                <a:off x="5331245" y="1196466"/>
                <a:ext cx="3775078" cy="2920320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    </a:t>
                </a:r>
                <a:r>
                  <a:rPr lang="zh-CN" altLang="en-US" sz="2800" b="1" dirty="0">
                    <a:latin typeface="楷体" pitchFamily="49" charset="-122"/>
                    <a:ea typeface="楷体" pitchFamily="49" charset="-122"/>
                  </a:rPr>
                  <a:t>军阀张作霖在帝国主义支持下，率兵进关，占领河北、山东等地，以武力威胁北伐国民革命军，下令通缉李大钊同志。</a:t>
                </a:r>
              </a:p>
            </p:txBody>
          </p:sp>
        </p:grp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44357A84-01A2-4279-B349-9A38A05148E3}"/>
                </a:ext>
              </a:extLst>
            </p:cNvPr>
            <p:cNvSpPr txBox="1"/>
            <p:nvPr/>
          </p:nvSpPr>
          <p:spPr>
            <a:xfrm>
              <a:off x="5111998" y="699542"/>
              <a:ext cx="1836266" cy="44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1927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年春天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788024" y="4155926"/>
            <a:ext cx="1523494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局势危急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39552" y="411511"/>
            <a:ext cx="3600400" cy="3744416"/>
            <a:chOff x="4246878" y="483518"/>
            <a:chExt cx="3889010" cy="3831083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878" y="483518"/>
              <a:ext cx="3889010" cy="3831083"/>
              <a:chOff x="5254990" y="483518"/>
              <a:chExt cx="3889010" cy="383108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254990" y="483518"/>
                <a:ext cx="3889010" cy="3831083"/>
                <a:chOff x="1608791" y="411510"/>
                <a:chExt cx="3179233" cy="3831083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608791" y="411510"/>
                  <a:ext cx="3179233" cy="3831083"/>
                  <a:chOff x="3841039" y="411510"/>
                  <a:chExt cx="3179233" cy="3831083"/>
                </a:xfrm>
              </p:grpSpPr>
              <p:pic>
                <p:nvPicPr>
                  <p:cNvPr id="21" name="图片 20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图片 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1039" y="1059583"/>
                    <a:ext cx="3148433" cy="3183010"/>
                  </a:xfrm>
                  <a:prstGeom prst="rect">
                    <a:avLst/>
                  </a:prstGeom>
                </p:spPr>
              </p:pic>
              <p:pic>
                <p:nvPicPr>
                  <p:cNvPr id="23" name="图片 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</p:spPr>
              </p:pic>
              <p:pic>
                <p:nvPicPr>
                  <p:cNvPr id="24" name="图片 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8791" y="1059582"/>
                  <a:ext cx="2963209" cy="45049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8" name="矩形 17"/>
              <p:cNvSpPr/>
              <p:nvPr/>
            </p:nvSpPr>
            <p:spPr>
              <a:xfrm>
                <a:off x="5410550" y="1419622"/>
                <a:ext cx="3263616" cy="2275155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FF0000"/>
                    </a:solidFill>
                    <a:latin typeface="楷体" pitchFamily="49" charset="-122"/>
                    <a:ea typeface="楷体" pitchFamily="49" charset="-122"/>
                  </a:rPr>
                  <a:t>    </a:t>
                </a:r>
                <a:r>
                  <a:rPr lang="zh-CN" altLang="en-US" sz="2800" b="1" dirty="0">
                    <a:latin typeface="楷体" pitchFamily="49" charset="-122"/>
                    <a:ea typeface="楷体" pitchFamily="49" charset="-122"/>
                  </a:rPr>
                  <a:t>李大钊领导并亲自参加北京人民反对日、英帝国主义和反对军阀张作霖吴佩孚的斗争。</a:t>
                </a:r>
              </a:p>
            </p:txBody>
          </p:sp>
        </p:grpSp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44357A84-01A2-4279-B349-9A38A05148E3}"/>
                </a:ext>
              </a:extLst>
            </p:cNvPr>
            <p:cNvSpPr txBox="1"/>
            <p:nvPr/>
          </p:nvSpPr>
          <p:spPr>
            <a:xfrm>
              <a:off x="5111998" y="699542"/>
              <a:ext cx="1836266" cy="387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1926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年春天</a:t>
              </a:r>
            </a:p>
          </p:txBody>
        </p:sp>
      </p:grpSp>
      <p:sp>
        <p:nvSpPr>
          <p:cNvPr id="25" name="Freeform 24"/>
          <p:cNvSpPr/>
          <p:nvPr/>
        </p:nvSpPr>
        <p:spPr bwMode="gray">
          <a:xfrm rot="10414918">
            <a:off x="6400439" y="3626837"/>
            <a:ext cx="871528" cy="55412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99592" y="4155926"/>
            <a:ext cx="2908489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必须争分夺秒工作</a:t>
            </a:r>
          </a:p>
        </p:txBody>
      </p:sp>
      <p:sp>
        <p:nvSpPr>
          <p:cNvPr id="27" name="右箭头 26"/>
          <p:cNvSpPr/>
          <p:nvPr/>
        </p:nvSpPr>
        <p:spPr>
          <a:xfrm rot="10800000">
            <a:off x="3995937" y="4299942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1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r="4644"/>
          <a:stretch/>
        </p:blipFill>
        <p:spPr bwMode="auto">
          <a:xfrm>
            <a:off x="0" y="-15084"/>
            <a:ext cx="918051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5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8"/>
          <p:cNvSpPr txBox="1"/>
          <p:nvPr/>
        </p:nvSpPr>
        <p:spPr>
          <a:xfrm>
            <a:off x="1547664" y="1635646"/>
            <a:ext cx="5697714" cy="8540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11 </a:t>
            </a:r>
            <a:r>
              <a:rPr lang="zh-CN" altLang="en-US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十六年前的回忆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524329" y="3946213"/>
            <a:ext cx="1294354" cy="323165"/>
            <a:chOff x="9338177" y="5217699"/>
            <a:chExt cx="1725581" cy="43088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25CFD39-A22E-C348-BCD9-F21C6C36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175" y="5239936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文本框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F78E23-50A4-DE4E-802E-429241B99C9C}"/>
                </a:ext>
              </a:extLst>
            </p:cNvPr>
            <p:cNvSpPr txBox="1"/>
            <p:nvPr/>
          </p:nvSpPr>
          <p:spPr>
            <a:xfrm>
              <a:off x="9338177" y="5217699"/>
              <a:ext cx="1541940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500" dirty="0">
                  <a:solidFill>
                    <a:schemeClr val="bg1"/>
                  </a:solidFill>
                </a:rPr>
                <a:t>第一课时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79542" y="4299942"/>
            <a:ext cx="1239139" cy="323165"/>
            <a:chOff x="9411787" y="5693186"/>
            <a:chExt cx="1651971" cy="43088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12572B1-64F1-6842-92BD-8700995A3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175" y="5703922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文本框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DE258695-61B7-0946-83FB-8DFACD6C2F8C}"/>
                </a:ext>
              </a:extLst>
            </p:cNvPr>
            <p:cNvSpPr txBox="1"/>
            <p:nvPr/>
          </p:nvSpPr>
          <p:spPr>
            <a:xfrm>
              <a:off x="9411787" y="5693186"/>
              <a:ext cx="1446701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500" dirty="0">
                  <a:solidFill>
                    <a:schemeClr val="bg1"/>
                  </a:solidFill>
                </a:rPr>
                <a:t>第二课时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D184A55-3423-F349-98B8-52F211EB9433}"/>
              </a:ext>
            </a:extLst>
          </p:cNvPr>
          <p:cNvSpPr/>
          <p:nvPr/>
        </p:nvSpPr>
        <p:spPr>
          <a:xfrm flipH="1">
            <a:off x="-36512" y="159510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06E88223-4167-0746-8818-C83637374A72}"/>
              </a:ext>
            </a:extLst>
          </p:cNvPr>
          <p:cNvSpPr txBox="1"/>
          <p:nvPr/>
        </p:nvSpPr>
        <p:spPr>
          <a:xfrm>
            <a:off x="-36512" y="134511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   语文  六年级  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3518"/>
            <a:ext cx="5256228" cy="39699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21346" y="1422592"/>
            <a:ext cx="177997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早出晚归</a:t>
            </a:r>
          </a:p>
        </p:txBody>
      </p:sp>
      <p:sp>
        <p:nvSpPr>
          <p:cNvPr id="4" name="矩形 3"/>
          <p:cNvSpPr/>
          <p:nvPr/>
        </p:nvSpPr>
        <p:spPr>
          <a:xfrm>
            <a:off x="5521346" y="2142672"/>
            <a:ext cx="308310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烧掉文件和书籍</a:t>
            </a:r>
          </a:p>
        </p:txBody>
      </p:sp>
    </p:spTree>
    <p:extLst>
      <p:ext uri="{BB962C8B-B14F-4D97-AF65-F5344CB8AC3E}">
        <p14:creationId xmlns:p14="http://schemas.microsoft.com/office/powerpoint/2010/main" val="33323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75656" y="1203598"/>
            <a:ext cx="6984776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 局势越来越严峻，面对朋友和母亲的劝离，父亲是怎么说的，你从中体会到了什么？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" y="1354560"/>
            <a:ext cx="1254781" cy="1798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8267"/>
          <a:stretch/>
        </p:blipFill>
        <p:spPr>
          <a:xfrm>
            <a:off x="3203848" y="2005809"/>
            <a:ext cx="4968552" cy="5486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5" r="-2329"/>
          <a:stretch/>
        </p:blipFill>
        <p:spPr>
          <a:xfrm>
            <a:off x="1403648" y="2715766"/>
            <a:ext cx="367240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1193" y="3095227"/>
            <a:ext cx="165618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3379" y="1904370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93241" y="733260"/>
            <a:ext cx="79208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3"/>
          <p:cNvSpPr txBox="1"/>
          <p:nvPr/>
        </p:nvSpPr>
        <p:spPr>
          <a:xfrm>
            <a:off x="251519" y="555526"/>
            <a:ext cx="5067620" cy="376256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父亲坚决地对母亲说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不是常对你说吗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我是不能轻易离开北京的。你要知道现在是什么时候，这里的工作多么重要。我哪能离开呢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?"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Freeform 24"/>
          <p:cNvSpPr/>
          <p:nvPr/>
        </p:nvSpPr>
        <p:spPr bwMode="gray">
          <a:xfrm rot="19232612" flipV="1">
            <a:off x="2561242" y="1027878"/>
            <a:ext cx="2609031" cy="2312549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23389" y="1878020"/>
            <a:ext cx="3312368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父亲对工作高度负责</a:t>
            </a:r>
          </a:p>
        </p:txBody>
      </p:sp>
      <p:sp>
        <p:nvSpPr>
          <p:cNvPr id="9" name="Freeform 24"/>
          <p:cNvSpPr/>
          <p:nvPr/>
        </p:nvSpPr>
        <p:spPr bwMode="gray">
          <a:xfrm rot="2880945">
            <a:off x="2905154" y="800698"/>
            <a:ext cx="2901642" cy="1457433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gray">
          <a:xfrm rot="5102442" flipH="1">
            <a:off x="4196711" y="1470844"/>
            <a:ext cx="799506" cy="276685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 animBg="1"/>
      <p:bldP spid="5" grpId="0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899592" y="411510"/>
            <a:ext cx="4464496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反问句：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不是常对你说吗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?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我哪能离开呢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3275856" y="1347614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/>
          <p:cNvSpPr txBox="1"/>
          <p:nvPr/>
        </p:nvSpPr>
        <p:spPr>
          <a:xfrm>
            <a:off x="1043608" y="1923678"/>
            <a:ext cx="4392488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李大钊</a:t>
            </a:r>
            <a:r>
              <a:rPr lang="zh-CN" altLang="en-US" sz="27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坚决不离开北京，不离开自己的工作岗位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6244517" y="1923678"/>
            <a:ext cx="1711859" cy="900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坚持到底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忠于党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971600" y="3291830"/>
            <a:ext cx="5184576" cy="1315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宋体" pitchFamily="2" charset="-122"/>
                <a:ea typeface="宋体" pitchFamily="2" charset="-122"/>
              </a:rPr>
              <a:t>    为了革命工作，他早已把个人安危置之度外，表现了他对革命高度负责的精神。</a:t>
            </a:r>
          </a:p>
        </p:txBody>
      </p:sp>
      <p:sp>
        <p:nvSpPr>
          <p:cNvPr id="11" name="下箭头 10"/>
          <p:cNvSpPr/>
          <p:nvPr/>
        </p:nvSpPr>
        <p:spPr>
          <a:xfrm>
            <a:off x="3275856" y="2733502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5436096" y="2196864"/>
            <a:ext cx="432048" cy="3497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 animBg="1"/>
      <p:bldP spid="11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4067944" y="1722026"/>
            <a:ext cx="3312368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对工作高度负责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683568" y="2154074"/>
            <a:ext cx="2592288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被捕前的父亲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527884" y="2325359"/>
            <a:ext cx="504056" cy="288032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3"/>
          <p:cNvSpPr txBox="1"/>
          <p:nvPr/>
        </p:nvSpPr>
        <p:spPr>
          <a:xfrm>
            <a:off x="4067944" y="2730138"/>
            <a:ext cx="3240360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对革命高度忠诚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2753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说一说：被捕前的父亲是什么样子的？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20015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79712" y="2895353"/>
            <a:ext cx="16561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23828" y="1923678"/>
            <a:ext cx="20522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11960" y="1370264"/>
            <a:ext cx="215069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3"/>
          <p:cNvSpPr txBox="1"/>
          <p:nvPr/>
        </p:nvSpPr>
        <p:spPr>
          <a:xfrm>
            <a:off x="467544" y="843558"/>
            <a:ext cx="6264696" cy="15465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短短的一段新闻还没看完，就听见啪，啪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几声尖锐的枪声，接着就是一阵纷乱的喊叫。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504737" y="2874154"/>
            <a:ext cx="5939471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父亲不慌不忙地向外走去。</a:t>
            </a:r>
          </a:p>
        </p:txBody>
      </p:sp>
      <p:sp>
        <p:nvSpPr>
          <p:cNvPr id="11" name="Freeform 24"/>
          <p:cNvSpPr/>
          <p:nvPr/>
        </p:nvSpPr>
        <p:spPr bwMode="gray">
          <a:xfrm rot="10966591">
            <a:off x="6378832" y="3488368"/>
            <a:ext cx="479568" cy="67957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64288" y="1058640"/>
            <a:ext cx="1116632" cy="6232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对比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6479704" y="2535600"/>
            <a:ext cx="2556792" cy="900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敌人：虚张声势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父亲：不慌不忙</a:t>
            </a:r>
          </a:p>
        </p:txBody>
      </p:sp>
      <p:sp>
        <p:nvSpPr>
          <p:cNvPr id="16" name="下箭头 15"/>
          <p:cNvSpPr/>
          <p:nvPr/>
        </p:nvSpPr>
        <p:spPr>
          <a:xfrm>
            <a:off x="7596336" y="1874320"/>
            <a:ext cx="216024" cy="50405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3311" y="411510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被捕时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/>
          <a:stretch/>
        </p:blipFill>
        <p:spPr>
          <a:xfrm>
            <a:off x="755576" y="3972170"/>
            <a:ext cx="6756120" cy="831828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184" y="4011910"/>
            <a:ext cx="631615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神态、动作描写：临危不惧、处变不惊</a:t>
            </a:r>
          </a:p>
        </p:txBody>
      </p:sp>
    </p:spTree>
    <p:extLst>
      <p:ext uri="{BB962C8B-B14F-4D97-AF65-F5344CB8AC3E}">
        <p14:creationId xmlns:p14="http://schemas.microsoft.com/office/powerpoint/2010/main" val="2525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67544" y="3003798"/>
            <a:ext cx="1008112" cy="360040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5556" y="823280"/>
            <a:ext cx="1224136" cy="360040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3"/>
          <p:cNvSpPr txBox="1"/>
          <p:nvPr/>
        </p:nvSpPr>
        <p:spPr>
          <a:xfrm>
            <a:off x="2051720" y="411510"/>
            <a:ext cx="6480720" cy="13157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一拥而入，挤满了这间小屋。他们像一群魔鬼似的，把我们包围起来。他们每人拿着一把手枪，枪口对着父亲和我。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395536" y="2951098"/>
            <a:ext cx="129614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父亲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467544" y="760926"/>
            <a:ext cx="144016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来的人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2015716" y="1995686"/>
            <a:ext cx="6264696" cy="15650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父亲保持着他那惯有的严峻的态度，没有向他们讲任何道理。因为他明白，对他们是没有道理可讲的。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73324" y="1419622"/>
            <a:ext cx="55831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对比</a:t>
            </a:r>
          </a:p>
        </p:txBody>
      </p:sp>
      <p:sp>
        <p:nvSpPr>
          <p:cNvPr id="26" name="文本框 3"/>
          <p:cNvSpPr txBox="1"/>
          <p:nvPr/>
        </p:nvSpPr>
        <p:spPr>
          <a:xfrm>
            <a:off x="2325584" y="3560204"/>
            <a:ext cx="2808312" cy="484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敌人：兴师动众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Freeform 24"/>
          <p:cNvSpPr/>
          <p:nvPr/>
        </p:nvSpPr>
        <p:spPr bwMode="gray">
          <a:xfrm rot="470331" flipV="1">
            <a:off x="1287855" y="3410614"/>
            <a:ext cx="652985" cy="44116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843808" y="843558"/>
            <a:ext cx="44644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062386" y="1707654"/>
            <a:ext cx="59046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32670" y="1275606"/>
            <a:ext cx="24122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71800" y="2499742"/>
            <a:ext cx="49685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79712" y="4170177"/>
            <a:ext cx="5328591" cy="849845"/>
            <a:chOff x="3146559" y="176780"/>
            <a:chExt cx="4616506" cy="6245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614" y="190863"/>
              <a:ext cx="3895682" cy="610480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146559" y="176780"/>
              <a:ext cx="4616506" cy="3845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父亲神态描写：从容镇定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8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"/>
            <a:ext cx="9144000" cy="51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403648" y="2343745"/>
            <a:ext cx="3384376" cy="10541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5064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说一说：被捕时的父亲是什么样子的？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1951"/>
            <a:ext cx="37581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907706" y="2974398"/>
            <a:ext cx="72008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83568" y="2974398"/>
            <a:ext cx="72008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75556" y="2380331"/>
            <a:ext cx="3204355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83568" y="1736557"/>
            <a:ext cx="1584178" cy="3793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"/>
          <p:cNvSpPr txBox="1"/>
          <p:nvPr/>
        </p:nvSpPr>
        <p:spPr>
          <a:xfrm>
            <a:off x="575557" y="987574"/>
            <a:ext cx="5400600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仍旧穿着他那件灰布旧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pres?slideindex=1&amp;slidetitle="/>
              </a:rPr>
              <a:t>棉袍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没戴眼镜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乱蓬蓬的长头发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平静而慈祥的脸。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872309" y="1718481"/>
            <a:ext cx="38041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暗示敌人对父亲施了重刑。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4872309" y="2380331"/>
            <a:ext cx="322210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表明父亲经历残酷的折磨后依旧坚强。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606502" y="3694261"/>
            <a:ext cx="38998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充分体现了父亲对亲人的爱</a:t>
            </a:r>
            <a:endParaRPr lang="zh-CN" altLang="en-US" sz="2400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11760" y="1926239"/>
            <a:ext cx="23042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806788" y="2560351"/>
            <a:ext cx="9092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箭头 10"/>
          <p:cNvSpPr/>
          <p:nvPr/>
        </p:nvSpPr>
        <p:spPr>
          <a:xfrm>
            <a:off x="1781106" y="3363838"/>
            <a:ext cx="180021" cy="31986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5552690" y="1119788"/>
            <a:ext cx="335134" cy="47233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3311" y="430818"/>
            <a:ext cx="1548369" cy="4847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7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被审时</a:t>
            </a:r>
            <a:endParaRPr lang="zh-CN" altLang="en-US" sz="27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51720" y="4125491"/>
            <a:ext cx="5328591" cy="901067"/>
            <a:chOff x="2707131" y="190863"/>
            <a:chExt cx="4616506" cy="61048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34" y="190863"/>
              <a:ext cx="4401662" cy="610480"/>
            </a:xfrm>
            <a:prstGeom prst="rect">
              <a:avLst/>
            </a:prstGeom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707131" y="217250"/>
              <a:ext cx="4616506" cy="3845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rPr>
                <a:t>父亲外貌描写：平静、慈祥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9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3558"/>
            <a:ext cx="835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课文题目是“十六年前的回忆”，在这么久的时间里，作者回忆了谁？</a:t>
            </a:r>
          </a:p>
        </p:txBody>
      </p:sp>
      <p:pic>
        <p:nvPicPr>
          <p:cNvPr id="6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148064" y="2271811"/>
            <a:ext cx="1968345" cy="233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24663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他就是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326456"/>
            <a:ext cx="291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李大钊先生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36512" y="400569"/>
            <a:ext cx="1618680" cy="370981"/>
            <a:chOff x="33665" y="536227"/>
            <a:chExt cx="1755967" cy="3786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FC3C70-07FC-524D-8E0A-6C12C0962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49" y="536227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9FDC4D59-C4EE-164C-8F2E-F8055F73027B}"/>
                </a:ext>
              </a:extLst>
            </p:cNvPr>
            <p:cNvSpPr txBox="1"/>
            <p:nvPr/>
          </p:nvSpPr>
          <p:spPr>
            <a:xfrm>
              <a:off x="33665" y="536227"/>
              <a:ext cx="1542085" cy="37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800" dirty="0">
                  <a:solidFill>
                    <a:schemeClr val="bg1"/>
                  </a:solidFill>
                </a:rPr>
                <a:t>第一课时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611560" y="627534"/>
            <a:ext cx="8064896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父亲瞅了瞅我们，没有说一句话。他的神情非常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，非常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他的心被一种伟大的力量占据着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。这个力量就是他平日对我们讲的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他对于革命事业的信心。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23528" y="3507854"/>
            <a:ext cx="7200800" cy="481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思考：联系上下文说说父亲为什么“安定”“沉着”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?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9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547664" y="699542"/>
            <a:ext cx="5400600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“他的心被一种伟大的力量占据着”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1763688" y="2319576"/>
            <a:ext cx="4447594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面对敌人严刑拷打不动摇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面对亲人不忧伤。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539552" y="3543712"/>
            <a:ext cx="6480720" cy="90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用“安定”“沉着”影响亲人，使他们化悲痛为力量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195736" y="1597898"/>
            <a:ext cx="3816424" cy="4847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对革命事业必胜的信心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6995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231957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347864" y="1222762"/>
            <a:ext cx="230425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下箭头 1"/>
          <p:cNvSpPr/>
          <p:nvPr/>
        </p:nvSpPr>
        <p:spPr>
          <a:xfrm>
            <a:off x="4247964" y="1256298"/>
            <a:ext cx="252028" cy="341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6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45148" y="1877655"/>
            <a:ext cx="3455244" cy="1054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753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说一说：法庭上的父亲是什么样子的？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138"/>
            <a:ext cx="4032448" cy="28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1475656" y="915566"/>
            <a:ext cx="6984776" cy="2562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在人们眼里，李大钊是一位忠诚的革命者；在他女儿的眼里，他又是一个怎样的父亲呢？读一读画出相应的句子体会一下。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362342" y="707443"/>
            <a:ext cx="8458130" cy="20636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父亲一向是慈样的，从没有骂过我们，更没有打过我们。我总爱向父亲问许多幼稚可笑的问题。他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不论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多忙，对我的问题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很感兴趣，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耐心地讲给我听。这一次不知道为什么，父亲竟这样含糊地回答我。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412432" y="1738073"/>
            <a:ext cx="1212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9075" y="2211710"/>
            <a:ext cx="810336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87922" y="2657312"/>
            <a:ext cx="37804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771800" y="3089441"/>
            <a:ext cx="56371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充分表明了父亲对“我们”的慈爱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71800" y="3698514"/>
            <a:ext cx="55073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也表明父亲对革命事业是很慎重的</a:t>
            </a:r>
            <a:endParaRPr lang="zh-CN" altLang="en-US" sz="2400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65468"/>
            <a:ext cx="111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耐心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71957"/>
            <a:ext cx="90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含糊</a:t>
            </a:r>
          </a:p>
        </p:txBody>
      </p:sp>
      <p:sp>
        <p:nvSpPr>
          <p:cNvPr id="8" name="右箭头 7"/>
          <p:cNvSpPr/>
          <p:nvPr/>
        </p:nvSpPr>
        <p:spPr>
          <a:xfrm>
            <a:off x="1331640" y="3515759"/>
            <a:ext cx="1296144" cy="20811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75657" y="307580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对比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/>
      <p:bldP spid="6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27584" y="1275606"/>
            <a:ext cx="7021694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对比手法是把对立的意思或事物，或把同一事物的两个不同方面放在一起作比较，突出被表现事物的本质特征。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善于运用对比的手法，把不同的事物或同一事物的不同方面对比来写，效果会更加突出。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DB871D-F508-134F-B04A-118CC9DFB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6" y="441127"/>
            <a:ext cx="1253978" cy="675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9">
            <a:extLst>
              <a:ext uri="{FF2B5EF4-FFF2-40B4-BE49-F238E27FC236}">
                <a16:creationId xmlns:a16="http://schemas.microsoft.com/office/drawing/2014/main" id="{77F4BD5B-0DBA-4242-AF04-EAB085A43DDE}"/>
              </a:ext>
            </a:extLst>
          </p:cNvPr>
          <p:cNvSpPr txBox="1"/>
          <p:nvPr/>
        </p:nvSpPr>
        <p:spPr>
          <a:xfrm>
            <a:off x="467928" y="616893"/>
            <a:ext cx="86233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对比</a:t>
            </a:r>
          </a:p>
        </p:txBody>
      </p:sp>
    </p:spTree>
    <p:extLst>
      <p:ext uri="{BB962C8B-B14F-4D97-AF65-F5344CB8AC3E}">
        <p14:creationId xmlns:p14="http://schemas.microsoft.com/office/powerpoint/2010/main" val="2048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/>
          <p:nvPr/>
        </p:nvSpPr>
        <p:spPr>
          <a:xfrm>
            <a:off x="467544" y="1059582"/>
            <a:ext cx="8316416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“无论</a:t>
            </a:r>
            <a:r>
              <a:rPr lang="en-US" altLang="zh-CN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总是</a:t>
            </a:r>
            <a:r>
              <a:rPr lang="en-US" altLang="zh-CN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……”</a:t>
            </a:r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表示条件关系，我会用它造句。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827584" y="2383309"/>
            <a:ext cx="7068398" cy="61459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刮风下雨，她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按时到校，从不迟到。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3471" y="411510"/>
            <a:ext cx="1915716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仿写句子。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1A10B2-CE78-6A4D-8987-BCB3984DC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7723"/>
            <a:ext cx="455882" cy="4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99592" y="2249309"/>
            <a:ext cx="6805355" cy="15465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父亲平时对“我”的教育和熏陶。“我”看到了父亲在法庭上的表现。“我”从父亲那里获取了无穷的力量。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62868" y="627534"/>
            <a:ext cx="7769571" cy="13496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说一说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  <a:sym typeface="+mn-ea"/>
              </a:rPr>
              <a:t>：“我”在法庭上为什么能表现得那么积极勇敢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13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635896" y="1488579"/>
            <a:ext cx="4793186" cy="154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父亲是一个对孩子慈爱，在危险面前给予亲人信心和力量的父亲。</a:t>
            </a:r>
            <a:endParaRPr lang="en-US" altLang="zh-CN" sz="32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158" y="2000246"/>
            <a:ext cx="2736304" cy="56169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在女儿眼里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000364" y="2143122"/>
            <a:ext cx="357190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/>
          </a:p>
        </p:txBody>
      </p:sp>
      <p:sp>
        <p:nvSpPr>
          <p:cNvPr id="5" name="TextBox 4"/>
          <p:cNvSpPr txBox="1"/>
          <p:nvPr/>
        </p:nvSpPr>
        <p:spPr>
          <a:xfrm>
            <a:off x="395536" y="62753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说一说：女儿眼里的父亲是什么样子的？</a:t>
            </a:r>
          </a:p>
        </p:txBody>
      </p:sp>
    </p:spTree>
    <p:extLst>
      <p:ext uri="{BB962C8B-B14F-4D97-AF65-F5344CB8AC3E}">
        <p14:creationId xmlns:p14="http://schemas.microsoft.com/office/powerpoint/2010/main" val="23947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03648" y="1275606"/>
            <a:ext cx="6984776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读读最后两个自然段，思考：与开头有什么联系？你觉得这样写有什么好处？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7" y="1421632"/>
            <a:ext cx="1104039" cy="1582166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2771801" y="2555957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893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681539"/>
            <a:ext cx="8229231" cy="324028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1" name="Rectangle 7"/>
          <p:cNvSpPr>
            <a:spLocks noChangeArrowheads="1"/>
          </p:cNvSpPr>
          <p:nvPr/>
        </p:nvSpPr>
        <p:spPr bwMode="auto">
          <a:xfrm>
            <a:off x="2909728" y="1267252"/>
            <a:ext cx="5572164" cy="2654573"/>
          </a:xfrm>
          <a:prstGeom prst="rect">
            <a:avLst/>
          </a:prstGeom>
          <a:noFill/>
          <a:ln w="19050">
            <a:noFill/>
            <a:prstDash val="sysDash"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中国共产党的创始人和早期领导人。国共合作期间，在帮助孙中山确定联俄、联共、扶助农工三大政策和改组国民党的工作中起了重要作用。主要著作收录于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李大钊文集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7534"/>
            <a:ext cx="2561118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970336" y="801521"/>
            <a:ext cx="33749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李大钊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(1889-1927) </a:t>
            </a:r>
          </a:p>
        </p:txBody>
      </p:sp>
    </p:spTree>
    <p:extLst>
      <p:ext uri="{BB962C8B-B14F-4D97-AF65-F5344CB8AC3E}">
        <p14:creationId xmlns:p14="http://schemas.microsoft.com/office/powerpoint/2010/main" val="3839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539552" y="581511"/>
            <a:ext cx="7632848" cy="105413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永远忘不了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那一天。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那是父亲的被难日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，离现在已经十六年了。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03548" y="2076256"/>
            <a:ext cx="8172908" cy="2223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过了好半天，母亲醒过来了，她低声问我：“昨天是几号？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记住，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昨天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是你爹被害的日子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我又哭了，从地上捡起那张报纸，咬紧牙，又勉强看了一遍，低声对母亲说∶“妈，昨天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7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1275606"/>
            <a:ext cx="7704855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课文最后两个自然段照应开头。这种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前后照应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首尾连贯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的写法，使整篇文章显得非常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紧凑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，同时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突出了作者一直把父亲被害的事情牢牢地记在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心里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2987824" y="4011910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086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395536" y="555526"/>
            <a:ext cx="8568952" cy="1712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    当全家听到父亲被害的噩耗后</a:t>
            </a:r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悲痛万分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，母亲说：</a:t>
            </a:r>
            <a:r>
              <a:rPr lang="en-US" altLang="zh-CN" sz="27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昨天是你爹被害的日子。</a:t>
            </a:r>
            <a:r>
              <a:rPr lang="en-US" altLang="zh-CN" sz="27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700" dirty="0">
                <a:latin typeface="黑体" pitchFamily="49" charset="-122"/>
                <a:ea typeface="黑体" pitchFamily="49" charset="-122"/>
              </a:rPr>
              <a:t>想一想这些句子表达了什么样的思想感情？</a:t>
            </a:r>
          </a:p>
        </p:txBody>
      </p:sp>
      <p:sp>
        <p:nvSpPr>
          <p:cNvPr id="8" name="矩形 7"/>
          <p:cNvSpPr/>
          <p:nvPr/>
        </p:nvSpPr>
        <p:spPr>
          <a:xfrm>
            <a:off x="395536" y="2283718"/>
            <a:ext cx="8568952" cy="16204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表达出她们对敌人的无比仇恨，同时表明她们没有在悲痛中倒下，要铭记父亲被难的日子，要向反动派讨还血债，要继承父亲的斗志把革命进行到底。</a:t>
            </a:r>
          </a:p>
        </p:txBody>
      </p:sp>
    </p:spTree>
    <p:extLst>
      <p:ext uri="{BB962C8B-B14F-4D97-AF65-F5344CB8AC3E}">
        <p14:creationId xmlns:p14="http://schemas.microsoft.com/office/powerpoint/2010/main" val="23230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03648" y="1131590"/>
            <a:ext cx="6984776" cy="1281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找一找课文还有哪些前后照应的句子，画出来，并说说前后照应的好处。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498" y="668195"/>
            <a:ext cx="52864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“有时候他留在家里，埋头整理书籍和文件”“把书和有字的纸片投到火炉里去。”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546" y="1779662"/>
            <a:ext cx="31049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使读者对人物的做法了解得更加清楚，得到更深的印象。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842939"/>
            <a:ext cx="528641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“军阀张作霖要派人来检查。为了避免党组织被破坏，父亲只好把一些书籍和文件烧掉。”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9208" y="555526"/>
            <a:ext cx="31432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前面埋下伏笔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9208" y="3643320"/>
            <a:ext cx="307126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后面揭示答案</a:t>
            </a:r>
          </a:p>
        </p:txBody>
      </p:sp>
      <p:sp>
        <p:nvSpPr>
          <p:cNvPr id="9" name="下箭头 8"/>
          <p:cNvSpPr/>
          <p:nvPr/>
        </p:nvSpPr>
        <p:spPr>
          <a:xfrm>
            <a:off x="6878536" y="1131590"/>
            <a:ext cx="285752" cy="57150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flipV="1">
            <a:off x="6950544" y="3003798"/>
            <a:ext cx="285752" cy="571504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15096" y="915566"/>
            <a:ext cx="7272808" cy="1989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  <a:sym typeface="+mn-ea"/>
              </a:rPr>
              <a:t>    我们今天的幸福生活是无数革命先烈用鲜血换来的。除了李大钊，你知道为国牺牲的革命者还有哪些？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2987824" y="4011910"/>
            <a:ext cx="2448271" cy="7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647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7"/>
          <a:stretch/>
        </p:blipFill>
        <p:spPr bwMode="auto">
          <a:xfrm>
            <a:off x="323528" y="483518"/>
            <a:ext cx="5796633" cy="37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6300192" y="1124493"/>
            <a:ext cx="208823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面对敌人残酷审讯，坚贞不屈的赵一曼</a:t>
            </a:r>
          </a:p>
        </p:txBody>
      </p:sp>
    </p:spTree>
    <p:extLst>
      <p:ext uri="{BB962C8B-B14F-4D97-AF65-F5344CB8AC3E}">
        <p14:creationId xmlns:p14="http://schemas.microsoft.com/office/powerpoint/2010/main" val="4740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56176" y="1347614"/>
            <a:ext cx="252028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舍身炸碉堡的董存瑞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401"/>
            <a:ext cx="5328592" cy="43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17148" y="771549"/>
            <a:ext cx="2443284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为了不暴露目标，在火中纹丝不动的邱少云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7534"/>
            <a:ext cx="5256585" cy="34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65630" y="1707654"/>
            <a:ext cx="210165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宁死不屈的刘胡兰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8" y="924343"/>
            <a:ext cx="4751241" cy="31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3089" y="1005576"/>
            <a:ext cx="7799823" cy="302433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58984" y="771552"/>
            <a:ext cx="8389481" cy="3411781"/>
            <a:chOff x="478582" y="1038295"/>
            <a:chExt cx="10995234" cy="4262911"/>
          </a:xfrm>
        </p:grpSpPr>
        <p:sp>
          <p:nvSpPr>
            <p:cNvPr id="191" name="Rectangle 7"/>
            <p:cNvSpPr>
              <a:spLocks noChangeArrowheads="1"/>
            </p:cNvSpPr>
            <p:nvPr/>
          </p:nvSpPr>
          <p:spPr bwMode="auto">
            <a:xfrm>
              <a:off x="3609276" y="1182966"/>
              <a:ext cx="7416824" cy="4083996"/>
            </a:xfrm>
            <a:prstGeom prst="rect">
              <a:avLst/>
            </a:prstGeom>
            <a:noFill/>
            <a:ln w="19050">
              <a:noFill/>
              <a:prstDash val="sysDash"/>
              <a:miter lim="800000"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u="sng" dirty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李星华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(1911-1979)   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李大钊的女儿，中华人民共和国成立后，一直从事教学和民间文学研究工作。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主要作品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:《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回忆我的父亲李大钊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》《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白族民间故事传说集</a:t>
              </a:r>
              <a:r>
                <a:rPr lang="en-US" altLang="zh-CN" sz="2800" b="1" dirty="0">
                  <a:latin typeface="楷体" pitchFamily="49" charset="-122"/>
                  <a:ea typeface="楷体" pitchFamily="49" charset="-122"/>
                </a:rPr>
                <a:t>》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《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十六年前的回忆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》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等。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118786" name="Picture 2" descr="http://d.hiphotos.baidu.com/baike/pic/item/023b5bb5c9ea15ce45e40bb0b1003af33a87b2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40" y="1507635"/>
              <a:ext cx="2693100" cy="3424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82" y="1128264"/>
              <a:ext cx="1691643" cy="16002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82172" y="3701004"/>
              <a:ext cx="1691644" cy="16002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27892" y="1084014"/>
              <a:ext cx="1691642" cy="160020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0767" y="3621038"/>
              <a:ext cx="1691643" cy="1600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3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8"/>
          <p:cNvSpPr txBox="1">
            <a:spLocks noChangeArrowheads="1"/>
          </p:cNvSpPr>
          <p:nvPr/>
        </p:nvSpPr>
        <p:spPr bwMode="auto">
          <a:xfrm>
            <a:off x="2843808" y="2375034"/>
            <a:ext cx="136815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被捕时</a:t>
            </a:r>
          </a:p>
        </p:txBody>
      </p:sp>
      <p:sp>
        <p:nvSpPr>
          <p:cNvPr id="38" name="文本框 9"/>
          <p:cNvSpPr txBox="1">
            <a:spLocks noChangeArrowheads="1"/>
          </p:cNvSpPr>
          <p:nvPr/>
        </p:nvSpPr>
        <p:spPr bwMode="auto">
          <a:xfrm>
            <a:off x="2911002" y="1203598"/>
            <a:ext cx="530496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被捕前</a:t>
            </a:r>
            <a:r>
              <a:rPr lang="en-US" altLang="zh-CN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忠于革命事业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612829" y="1394733"/>
            <a:ext cx="246060" cy="218512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899592" y="2067694"/>
            <a:ext cx="158417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7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十六年前</a:t>
            </a:r>
            <a:endParaRPr lang="en-US" altLang="zh-CN" sz="2700" b="1" noProof="1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700" b="1" noProof="1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的回忆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44081" y="308633"/>
            <a:ext cx="2843743" cy="561692"/>
            <a:chOff x="192083" y="411510"/>
            <a:chExt cx="2651725" cy="748922"/>
          </a:xfrm>
        </p:grpSpPr>
        <p:sp>
          <p:nvSpPr>
            <p:cNvPr id="18" name="文本框 14">
              <a:extLst>
                <a:ext uri="{FF2B5EF4-FFF2-40B4-BE49-F238E27FC236}">
                  <a16:creationId xmlns:a16="http://schemas.microsoft.com/office/drawing/2014/main" id="{E83FD7BB-D7E3-EF4B-BEBB-9F1DFCF1B616}"/>
                </a:ext>
              </a:extLst>
            </p:cNvPr>
            <p:cNvSpPr txBox="1"/>
            <p:nvPr/>
          </p:nvSpPr>
          <p:spPr>
            <a:xfrm>
              <a:off x="624428" y="411510"/>
              <a:ext cx="2219380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结构梳理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B718F5D-0AAE-104C-8DD5-C80D03BD0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3" y="479078"/>
              <a:ext cx="366860" cy="681354"/>
            </a:xfrm>
            <a:prstGeom prst="rect">
              <a:avLst/>
            </a:prstGeom>
          </p:spPr>
        </p:pic>
      </p:grp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2911002" y="3159723"/>
            <a:ext cx="475252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法庭上</a:t>
            </a:r>
          </a:p>
        </p:txBody>
      </p:sp>
      <p:sp>
        <p:nvSpPr>
          <p:cNvPr id="28" name="文本框 8"/>
          <p:cNvSpPr txBox="1">
            <a:spLocks noChangeArrowheads="1"/>
          </p:cNvSpPr>
          <p:nvPr/>
        </p:nvSpPr>
        <p:spPr bwMode="auto">
          <a:xfrm>
            <a:off x="5004048" y="2463592"/>
            <a:ext cx="180019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临危不惧，视死如归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067944" y="2643758"/>
            <a:ext cx="864096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139952" y="2931790"/>
            <a:ext cx="792088" cy="50405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239104"/>
            <a:ext cx="7818590" cy="306083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    本文按照时间顺序，写了被捕前父亲烧掉文件和书籍，工友阎振三被抓，反映出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，被捕时，写了敌人的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700" b="1" u="sng" dirty="0">
                <a:latin typeface="楷体" pitchFamily="49" charset="-122"/>
                <a:ea typeface="楷体" pitchFamily="49" charset="-122"/>
              </a:rPr>
              <a:t>___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与父亲的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；法庭上描写了李大钊的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，被害后写了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，展现了革命先烈的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品质，表达了作者对父亲的</a:t>
            </a:r>
            <a:r>
              <a:rPr lang="zh-CN" altLang="en-US" sz="2700" b="1" u="sng" dirty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3851920" y="3692125"/>
            <a:ext cx="216024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敬仰与怀念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72874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形势险恶、危险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217995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心虚、残暴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2240" y="223280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处变不惊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368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镇定、沉着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592" y="318806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无比沉痛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128" y="318806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忠于革命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9512" y="308633"/>
            <a:ext cx="2808312" cy="561692"/>
            <a:chOff x="218531" y="411510"/>
            <a:chExt cx="2442653" cy="748922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4A3C3B97-39E1-8A49-BBB7-0945BB059AA6}"/>
                </a:ext>
              </a:extLst>
            </p:cNvPr>
            <p:cNvSpPr txBox="1"/>
            <p:nvPr/>
          </p:nvSpPr>
          <p:spPr>
            <a:xfrm>
              <a:off x="624427" y="411510"/>
              <a:ext cx="2036757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主题概括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7D1F651-71EF-204B-84FC-94E7EED15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31" y="464186"/>
              <a:ext cx="405896" cy="684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8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6883" y="308633"/>
            <a:ext cx="2306885" cy="561692"/>
            <a:chOff x="222231" y="411510"/>
            <a:chExt cx="2333545" cy="748922"/>
          </a:xfrm>
        </p:grpSpPr>
        <p:sp>
          <p:nvSpPr>
            <p:cNvPr id="8" name="文本框 14">
              <a:extLst>
                <a:ext uri="{FF2B5EF4-FFF2-40B4-BE49-F238E27FC236}">
                  <a16:creationId xmlns:a16="http://schemas.microsoft.com/office/drawing/2014/main" id="{8C3BBCB5-2B2C-484A-A126-C71674BA7BCE}"/>
                </a:ext>
              </a:extLst>
            </p:cNvPr>
            <p:cNvSpPr txBox="1"/>
            <p:nvPr/>
          </p:nvSpPr>
          <p:spPr>
            <a:xfrm>
              <a:off x="624427" y="411510"/>
              <a:ext cx="1931349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拓展延伸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E6CD915-17EA-1141-B92C-9C186F2A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1" y="548679"/>
              <a:ext cx="366860" cy="56454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69148" y="987574"/>
            <a:ext cx="37962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李大钊的墓碑上的评价</a:t>
            </a:r>
          </a:p>
        </p:txBody>
      </p:sp>
      <p:sp>
        <p:nvSpPr>
          <p:cNvPr id="2" name="矩形 1"/>
          <p:cNvSpPr/>
          <p:nvPr/>
        </p:nvSpPr>
        <p:spPr>
          <a:xfrm>
            <a:off x="574484" y="1779662"/>
            <a:ext cx="759791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他对中国人民的解放事业，对马克思主义的信仰和无产阶级的革命前途无限忠诚。他为在我国开创和发展共产主义运动的大无畏的献身精神，永远是一切革命者的光辉典范。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69565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    为人进出的门紧锁着，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为狗爬出的洞敞开着，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一个声音高叫着：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爬出来吧，给你自由！</a:t>
            </a:r>
            <a:r>
              <a:rPr lang="zh-CN" altLang="en-US" dirty="0"/>
              <a:t>　</a:t>
            </a:r>
          </a:p>
        </p:txBody>
      </p:sp>
      <p:sp>
        <p:nvSpPr>
          <p:cNvPr id="3" name="矩形 2"/>
          <p:cNvSpPr/>
          <p:nvPr/>
        </p:nvSpPr>
        <p:spPr>
          <a:xfrm>
            <a:off x="5436096" y="1501223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我希望有一天，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地下的烈火，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将我连这活棺材一起烧掉，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我应该在烈火与热血中得 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到永生！</a:t>
            </a:r>
          </a:p>
        </p:txBody>
      </p:sp>
      <p:sp>
        <p:nvSpPr>
          <p:cNvPr id="4" name="矩形 3"/>
          <p:cNvSpPr/>
          <p:nvPr/>
        </p:nvSpPr>
        <p:spPr>
          <a:xfrm>
            <a:off x="3087688" y="413337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囚歌</a:t>
            </a:r>
            <a:endParaRPr lang="en-US" altLang="zh-CN" sz="32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lvl="0" algn="ctr"/>
            <a:r>
              <a:rPr lang="zh-CN" altLang="en-US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叶挺</a:t>
            </a:r>
          </a:p>
        </p:txBody>
      </p:sp>
      <p:sp>
        <p:nvSpPr>
          <p:cNvPr id="5" name="矩形 4"/>
          <p:cNvSpPr/>
          <p:nvPr/>
        </p:nvSpPr>
        <p:spPr>
          <a:xfrm>
            <a:off x="2725308" y="150122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我渴望自由，</a:t>
            </a:r>
          </a:p>
          <a:p>
            <a:endParaRPr lang="zh-CN" altLang="en-US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但我深深地知道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——</a:t>
            </a:r>
          </a:p>
          <a:p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　　人的身躯怎能从狗洞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子里爬出！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059832" y="1419622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21950" y="1361275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44471" y="1645369"/>
            <a:ext cx="8131985" cy="2654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他那披散的长头发中间露出一张苍白的脸，显然是受过苦刑了。（         ）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anose="020B0604020202020204" pitchFamily="34" charset="0"/>
              </a:rPr>
              <a:t>我又哭了，从地上捡起那张报纸，咬紧牙，又勉强看了一遍。  （         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3888" y="2365449"/>
            <a:ext cx="15539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外貌描写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63888" y="3661593"/>
            <a:ext cx="155397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动作描写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36326" y="308633"/>
            <a:ext cx="2391458" cy="561692"/>
            <a:chOff x="217685" y="411510"/>
            <a:chExt cx="2338091" cy="748922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id="{B7099FF6-6DDB-CC4C-A617-4444CB80ED25}"/>
                </a:ext>
              </a:extLst>
            </p:cNvPr>
            <p:cNvSpPr txBox="1"/>
            <p:nvPr/>
          </p:nvSpPr>
          <p:spPr>
            <a:xfrm>
              <a:off x="624427" y="411510"/>
              <a:ext cx="1931349" cy="74892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YouYuan" panose="02010509060101010101" pitchFamily="49" charset="-122"/>
                  <a:ea typeface="YouYuan" panose="02010509060101010101" pitchFamily="49" charset="-122"/>
                </a:rPr>
                <a:t>课堂演练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7CF4334-30B1-7C4E-80D8-34C84633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5" y="560197"/>
              <a:ext cx="366860" cy="56454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95536" y="1007694"/>
            <a:ext cx="8480207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汉语拼音" panose="020B0604020202020204" pitchFamily="34" charset="0"/>
              </a:rPr>
              <a:t>一、下列句子各属于哪种描写？把答案写在括号里。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548" y="483518"/>
            <a:ext cx="7777876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kumimoji="1"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二、从课文中找出与下列句子相呼应的句子。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23528" y="1203598"/>
            <a:ext cx="80793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低声对母亲说：“妈，昨天是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28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2499742"/>
            <a:ext cx="770485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）工友阎振三一早上街买东西，直到夜里还不见回来。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185167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日，我永远忘不了那一天。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344" y="3472406"/>
            <a:ext cx="666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在军警中间，我发现了前几天被捕的工友阎振三。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9641" y="585574"/>
            <a:ext cx="7370711" cy="595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700" b="1" dirty="0">
                <a:latin typeface="宋体" panose="02010600030101010101" pitchFamily="2" charset="-122"/>
                <a:ea typeface="宋体" panose="02010600030101010101" pitchFamily="2" charset="-122"/>
              </a:rPr>
              <a:t>三、结合课文内容选出正确答案。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1377662"/>
            <a:ext cx="7641098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十六年前的回忆</a:t>
            </a: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一文（  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歌颂了李大钊忠于革命、坚贞不屈的伟大精神。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揭露了反动军阀凶狠残暴的本质。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抒发了作者对父亲深切的怀念之情。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2040" y="1449670"/>
            <a:ext cx="4475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762869" y="699542"/>
            <a:ext cx="7345772" cy="1149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dirty="0">
                <a:latin typeface="黑体" pitchFamily="49" charset="-122"/>
                <a:ea typeface="黑体" pitchFamily="49" charset="-122"/>
                <a:sym typeface="+mn-ea"/>
              </a:rPr>
              <a:t>    四、课下查找资料，了解先烈的革命事迹，和同学交流。</a:t>
            </a:r>
            <a:endParaRPr lang="en-US" altLang="zh-CN" sz="2700" dirty="0">
              <a:latin typeface="黑体" pitchFamily="49" charset="-122"/>
              <a:ea typeface="黑体" pitchFamily="49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9087"/>
            <a:ext cx="381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792529" y="2081954"/>
            <a:ext cx="965084" cy="963900"/>
            <a:chOff x="2437" y="2032"/>
            <a:chExt cx="1244" cy="1264"/>
          </a:xfrm>
        </p:grpSpPr>
        <p:sp>
          <p:nvSpPr>
            <p:cNvPr id="123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3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3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/>
          <p:cNvSpPr txBox="1"/>
          <p:nvPr/>
        </p:nvSpPr>
        <p:spPr>
          <a:xfrm>
            <a:off x="835823" y="2037236"/>
            <a:ext cx="891788" cy="992571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稚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307167" y="941318"/>
            <a:ext cx="1408004" cy="566152"/>
            <a:chOff x="467544" y="617000"/>
            <a:chExt cx="1877093" cy="527033"/>
          </a:xfrm>
        </p:grpSpPr>
        <p:sp>
          <p:nvSpPr>
            <p:cNvPr id="82" name="TextBox 11">
              <a:hlinkClick r:id="rId3" action="ppaction://hlinkfile"/>
              <a:extLst>
                <a:ext uri="{FF2B5EF4-FFF2-40B4-BE49-F238E27FC236}">
                  <a16:creationId xmlns:a16="http://schemas.microsoft.com/office/drawing/2014/main" id="{27BC95C4-0AA2-754A-9D6E-B3F0CA582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633814"/>
              <a:ext cx="1488499" cy="40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838A1193-F231-5246-96AE-A89D2693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7708">
              <a:off x="2009503" y="784866"/>
              <a:ext cx="335134" cy="359167"/>
            </a:xfrm>
            <a:prstGeom prst="rect">
              <a:avLst/>
            </a:prstGeom>
          </p:spPr>
        </p:pic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EC8D093-F15E-C44F-BB22-292353ED6C6B}"/>
                </a:ext>
              </a:extLst>
            </p:cNvPr>
            <p:cNvSpPr/>
            <p:nvPr/>
          </p:nvSpPr>
          <p:spPr>
            <a:xfrm>
              <a:off x="1871516" y="637416"/>
              <a:ext cx="36001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4879769-7720-EE4E-9830-2D111B55CA7A}"/>
                </a:ext>
              </a:extLst>
            </p:cNvPr>
            <p:cNvSpPr/>
            <p:nvPr/>
          </p:nvSpPr>
          <p:spPr>
            <a:xfrm>
              <a:off x="487913" y="617000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1" name="文本框 14">
            <a:hlinkClick r:id="rId5" action="ppaction://hlinkfile"/>
          </p:cNvPr>
          <p:cNvSpPr txBox="1"/>
          <p:nvPr/>
        </p:nvSpPr>
        <p:spPr>
          <a:xfrm>
            <a:off x="490313" y="316743"/>
            <a:ext cx="3813618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D13748FA-36E9-E94A-96EC-4BDA32F6E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56" y="501464"/>
            <a:ext cx="360191" cy="389991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093555" y="440594"/>
            <a:ext cx="321900" cy="453627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ED790B08-F16F-7646-8BEB-951E9E444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1" y="391370"/>
            <a:ext cx="332762" cy="413870"/>
          </a:xfrm>
          <a:prstGeom prst="rect">
            <a:avLst/>
          </a:prstGeom>
        </p:spPr>
      </p:pic>
      <p:grpSp>
        <p:nvGrpSpPr>
          <p:cNvPr id="160" name="组合 7"/>
          <p:cNvGrpSpPr/>
          <p:nvPr/>
        </p:nvGrpSpPr>
        <p:grpSpPr>
          <a:xfrm>
            <a:off x="1872790" y="2082267"/>
            <a:ext cx="965084" cy="963900"/>
            <a:chOff x="2437" y="2032"/>
            <a:chExt cx="1244" cy="1264"/>
          </a:xfrm>
        </p:grpSpPr>
        <p:sp>
          <p:nvSpPr>
            <p:cNvPr id="16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64" name="文本框 64"/>
          <p:cNvSpPr txBox="1"/>
          <p:nvPr/>
        </p:nvSpPr>
        <p:spPr>
          <a:xfrm>
            <a:off x="1903383" y="2037549"/>
            <a:ext cx="892811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避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5" name="组合 7"/>
          <p:cNvGrpSpPr/>
          <p:nvPr/>
        </p:nvGrpSpPr>
        <p:grpSpPr>
          <a:xfrm>
            <a:off x="4169755" y="2081954"/>
            <a:ext cx="965084" cy="963900"/>
            <a:chOff x="2437" y="2032"/>
            <a:chExt cx="1244" cy="1264"/>
          </a:xfrm>
        </p:grpSpPr>
        <p:sp>
          <p:nvSpPr>
            <p:cNvPr id="16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69" name="文本框 64"/>
          <p:cNvSpPr txBox="1"/>
          <p:nvPr/>
        </p:nvSpPr>
        <p:spPr>
          <a:xfrm>
            <a:off x="4213048" y="2037236"/>
            <a:ext cx="866567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啪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0" name="组合 7"/>
          <p:cNvGrpSpPr/>
          <p:nvPr/>
        </p:nvGrpSpPr>
        <p:grpSpPr>
          <a:xfrm>
            <a:off x="6394571" y="2082267"/>
            <a:ext cx="965084" cy="963900"/>
            <a:chOff x="2437" y="2032"/>
            <a:chExt cx="1244" cy="1264"/>
          </a:xfrm>
        </p:grpSpPr>
        <p:sp>
          <p:nvSpPr>
            <p:cNvPr id="17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74" name="文本框 64"/>
          <p:cNvSpPr txBox="1"/>
          <p:nvPr/>
        </p:nvSpPr>
        <p:spPr>
          <a:xfrm>
            <a:off x="6437864" y="2037549"/>
            <a:ext cx="871335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僻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5" name="组合 7"/>
          <p:cNvGrpSpPr/>
          <p:nvPr/>
        </p:nvGrpSpPr>
        <p:grpSpPr>
          <a:xfrm>
            <a:off x="7474832" y="2082267"/>
            <a:ext cx="965084" cy="963900"/>
            <a:chOff x="2437" y="2032"/>
            <a:chExt cx="1244" cy="1264"/>
          </a:xfrm>
        </p:grpSpPr>
        <p:sp>
          <p:nvSpPr>
            <p:cNvPr id="1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79" name="文本框 64"/>
          <p:cNvSpPr txBox="1"/>
          <p:nvPr/>
        </p:nvSpPr>
        <p:spPr>
          <a:xfrm>
            <a:off x="7518125" y="2037549"/>
            <a:ext cx="893762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瞅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0" name="组合 7"/>
          <p:cNvGrpSpPr/>
          <p:nvPr/>
        </p:nvGrpSpPr>
        <p:grpSpPr>
          <a:xfrm>
            <a:off x="402736" y="3580745"/>
            <a:ext cx="965084" cy="963900"/>
            <a:chOff x="2437" y="2032"/>
            <a:chExt cx="1244" cy="1264"/>
          </a:xfrm>
        </p:grpSpPr>
        <p:sp>
          <p:nvSpPr>
            <p:cNvPr id="1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84" name="文本框 64"/>
          <p:cNvSpPr txBox="1"/>
          <p:nvPr/>
        </p:nvSpPr>
        <p:spPr>
          <a:xfrm>
            <a:off x="427855" y="3536027"/>
            <a:ext cx="87854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靴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0" name="组合 7"/>
          <p:cNvGrpSpPr/>
          <p:nvPr/>
        </p:nvGrpSpPr>
        <p:grpSpPr>
          <a:xfrm>
            <a:off x="1482575" y="3581508"/>
            <a:ext cx="965084" cy="963900"/>
            <a:chOff x="2437" y="2032"/>
            <a:chExt cx="1244" cy="1264"/>
          </a:xfrm>
        </p:grpSpPr>
        <p:sp>
          <p:nvSpPr>
            <p:cNvPr id="1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94" name="文本框 64"/>
          <p:cNvSpPr txBox="1"/>
          <p:nvPr/>
        </p:nvSpPr>
        <p:spPr>
          <a:xfrm>
            <a:off x="1525868" y="3536790"/>
            <a:ext cx="87970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魔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5" name="组合 7"/>
          <p:cNvGrpSpPr/>
          <p:nvPr/>
        </p:nvGrpSpPr>
        <p:grpSpPr>
          <a:xfrm>
            <a:off x="2594573" y="3566256"/>
            <a:ext cx="965084" cy="963900"/>
            <a:chOff x="2437" y="2032"/>
            <a:chExt cx="1244" cy="1264"/>
          </a:xfrm>
        </p:grpSpPr>
        <p:sp>
          <p:nvSpPr>
            <p:cNvPr id="1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99" name="文本框 64"/>
          <p:cNvSpPr txBox="1"/>
          <p:nvPr/>
        </p:nvSpPr>
        <p:spPr>
          <a:xfrm>
            <a:off x="2625167" y="3537584"/>
            <a:ext cx="886224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0" name="组合 7"/>
          <p:cNvGrpSpPr/>
          <p:nvPr/>
        </p:nvGrpSpPr>
        <p:grpSpPr>
          <a:xfrm>
            <a:off x="3674834" y="3566256"/>
            <a:ext cx="965084" cy="963900"/>
            <a:chOff x="2437" y="2032"/>
            <a:chExt cx="1244" cy="1264"/>
          </a:xfrm>
        </p:grpSpPr>
        <p:sp>
          <p:nvSpPr>
            <p:cNvPr id="20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0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04" name="文本框 64"/>
          <p:cNvSpPr txBox="1"/>
          <p:nvPr/>
        </p:nvSpPr>
        <p:spPr>
          <a:xfrm>
            <a:off x="3718127" y="3537584"/>
            <a:ext cx="886225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哼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5" name="组合 7"/>
          <p:cNvGrpSpPr/>
          <p:nvPr/>
        </p:nvGrpSpPr>
        <p:grpSpPr>
          <a:xfrm>
            <a:off x="3027585" y="2088927"/>
            <a:ext cx="965084" cy="963900"/>
            <a:chOff x="2437" y="2032"/>
            <a:chExt cx="1244" cy="1264"/>
          </a:xfrm>
        </p:grpSpPr>
        <p:sp>
          <p:nvSpPr>
            <p:cNvPr id="20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0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09" name="文本框 64"/>
          <p:cNvSpPr txBox="1"/>
          <p:nvPr/>
        </p:nvSpPr>
        <p:spPr>
          <a:xfrm>
            <a:off x="3096278" y="2060255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峻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0" name="组合 7"/>
          <p:cNvGrpSpPr/>
          <p:nvPr/>
        </p:nvGrpSpPr>
        <p:grpSpPr>
          <a:xfrm>
            <a:off x="8071412" y="3566256"/>
            <a:ext cx="965084" cy="963900"/>
            <a:chOff x="2437" y="2032"/>
            <a:chExt cx="1244" cy="1264"/>
          </a:xfrm>
          <a:solidFill>
            <a:schemeClr val="bg1"/>
          </a:solidFill>
        </p:grpSpPr>
        <p:sp>
          <p:nvSpPr>
            <p:cNvPr id="2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grp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1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grpFill/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14" name="文本框 64"/>
          <p:cNvSpPr txBox="1"/>
          <p:nvPr/>
        </p:nvSpPr>
        <p:spPr>
          <a:xfrm>
            <a:off x="8140105" y="3537584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文本框 23"/>
          <p:cNvSpPr txBox="1"/>
          <p:nvPr/>
        </p:nvSpPr>
        <p:spPr>
          <a:xfrm>
            <a:off x="964100" y="1532827"/>
            <a:ext cx="83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zhì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88" name="文本框 24"/>
          <p:cNvSpPr txBox="1"/>
          <p:nvPr/>
        </p:nvSpPr>
        <p:spPr>
          <a:xfrm>
            <a:off x="2072346" y="1563604"/>
            <a:ext cx="693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bì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89" name="文本框 26"/>
          <p:cNvSpPr txBox="1"/>
          <p:nvPr/>
        </p:nvSpPr>
        <p:spPr>
          <a:xfrm>
            <a:off x="4367203" y="1564517"/>
            <a:ext cx="64164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pā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0" name="文本框 27"/>
          <p:cNvSpPr txBox="1"/>
          <p:nvPr/>
        </p:nvSpPr>
        <p:spPr>
          <a:xfrm>
            <a:off x="6610595" y="1564517"/>
            <a:ext cx="66213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pì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1" name="文本框 28"/>
          <p:cNvSpPr txBox="1"/>
          <p:nvPr/>
        </p:nvSpPr>
        <p:spPr>
          <a:xfrm>
            <a:off x="7360431" y="1563604"/>
            <a:ext cx="110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chǒu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2" name="文本框 28"/>
          <p:cNvSpPr txBox="1"/>
          <p:nvPr/>
        </p:nvSpPr>
        <p:spPr>
          <a:xfrm>
            <a:off x="471430" y="3062395"/>
            <a:ext cx="97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xuē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3" name="文本框 23"/>
          <p:cNvSpPr txBox="1"/>
          <p:nvPr/>
        </p:nvSpPr>
        <p:spPr>
          <a:xfrm>
            <a:off x="2601724" y="3010190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xín</a:t>
            </a:r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ɡ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94" name="文本框 24"/>
          <p:cNvSpPr txBox="1"/>
          <p:nvPr/>
        </p:nvSpPr>
        <p:spPr>
          <a:xfrm>
            <a:off x="1589558" y="3062395"/>
            <a:ext cx="83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mó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6" name="文本框 27"/>
          <p:cNvSpPr txBox="1"/>
          <p:nvPr/>
        </p:nvSpPr>
        <p:spPr>
          <a:xfrm>
            <a:off x="2822572" y="1563638"/>
            <a:ext cx="1367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jùn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97" name="文本框 28"/>
          <p:cNvSpPr txBox="1"/>
          <p:nvPr/>
        </p:nvSpPr>
        <p:spPr>
          <a:xfrm>
            <a:off x="8041084" y="3041880"/>
            <a:ext cx="977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 </a:t>
            </a:r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zhí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106" name="文本框 23"/>
          <p:cNvSpPr txBox="1"/>
          <p:nvPr/>
        </p:nvSpPr>
        <p:spPr>
          <a:xfrm>
            <a:off x="3684500" y="3010190"/>
            <a:ext cx="116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hēn</a:t>
            </a:r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  <a:sym typeface="+mn-ea"/>
              </a:rPr>
              <a:t>ɡ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grpSp>
        <p:nvGrpSpPr>
          <p:cNvPr id="83" name="组合 7"/>
          <p:cNvGrpSpPr/>
          <p:nvPr/>
        </p:nvGrpSpPr>
        <p:grpSpPr>
          <a:xfrm>
            <a:off x="5272767" y="2068593"/>
            <a:ext cx="965084" cy="963900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5" name="文本框 64"/>
          <p:cNvSpPr txBox="1"/>
          <p:nvPr/>
        </p:nvSpPr>
        <p:spPr>
          <a:xfrm>
            <a:off x="5303360" y="2023875"/>
            <a:ext cx="921546" cy="99257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瞪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文本框 26"/>
          <p:cNvSpPr txBox="1"/>
          <p:nvPr/>
        </p:nvSpPr>
        <p:spPr>
          <a:xfrm>
            <a:off x="5242443" y="1563604"/>
            <a:ext cx="1033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dèng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grpSp>
        <p:nvGrpSpPr>
          <p:cNvPr id="108" name="组合 7"/>
          <p:cNvGrpSpPr/>
          <p:nvPr/>
        </p:nvGrpSpPr>
        <p:grpSpPr>
          <a:xfrm>
            <a:off x="4799389" y="3566256"/>
            <a:ext cx="965084" cy="963900"/>
            <a:chOff x="2437" y="2032"/>
            <a:chExt cx="1244" cy="1264"/>
          </a:xfrm>
        </p:grpSpPr>
        <p:sp>
          <p:nvSpPr>
            <p:cNvPr id="10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" name="文本框 64"/>
          <p:cNvSpPr txBox="1"/>
          <p:nvPr/>
        </p:nvSpPr>
        <p:spPr>
          <a:xfrm>
            <a:off x="4868083" y="3537584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绑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3" name="组合 7"/>
          <p:cNvGrpSpPr/>
          <p:nvPr/>
        </p:nvGrpSpPr>
        <p:grpSpPr>
          <a:xfrm>
            <a:off x="5879650" y="3566256"/>
            <a:ext cx="965084" cy="963900"/>
            <a:chOff x="2437" y="2032"/>
            <a:chExt cx="1244" cy="1264"/>
          </a:xfrm>
        </p:grpSpPr>
        <p:sp>
          <p:nvSpPr>
            <p:cNvPr id="1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7" name="文本框 64"/>
          <p:cNvSpPr txBox="1"/>
          <p:nvPr/>
        </p:nvSpPr>
        <p:spPr>
          <a:xfrm>
            <a:off x="5948343" y="3537584"/>
            <a:ext cx="608489" cy="992572"/>
          </a:xfrm>
          <a:prstGeom prst="rect">
            <a:avLst/>
          </a:prstGeom>
          <a:noFill/>
          <a:ln w="9525">
            <a:noFill/>
          </a:ln>
        </p:spPr>
        <p:txBody>
          <a:bodyPr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啃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8" name="组合 7"/>
          <p:cNvGrpSpPr/>
          <p:nvPr/>
        </p:nvGrpSpPr>
        <p:grpSpPr>
          <a:xfrm>
            <a:off x="6959911" y="3566256"/>
            <a:ext cx="965084" cy="963900"/>
            <a:chOff x="2437" y="2032"/>
            <a:chExt cx="1244" cy="1264"/>
          </a:xfrm>
        </p:grpSpPr>
        <p:sp>
          <p:nvSpPr>
            <p:cNvPr id="11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2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" name="文本框 64"/>
          <p:cNvSpPr txBox="1"/>
          <p:nvPr/>
        </p:nvSpPr>
        <p:spPr>
          <a:xfrm>
            <a:off x="6986364" y="3537584"/>
            <a:ext cx="897166" cy="992572"/>
          </a:xfrm>
          <a:prstGeom prst="rect">
            <a:avLst/>
          </a:prstGeom>
          <a:solidFill>
            <a:srgbClr val="FFFFFF">
              <a:alpha val="48000"/>
            </a:srgbClr>
          </a:solidFill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袍</a:t>
            </a:r>
            <a:endParaRPr lang="en-US" altLang="zh-CN" sz="60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文本框 23"/>
          <p:cNvSpPr txBox="1"/>
          <p:nvPr/>
        </p:nvSpPr>
        <p:spPr>
          <a:xfrm>
            <a:off x="4762624" y="3010190"/>
            <a:ext cx="11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bǎng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  <p:sp>
        <p:nvSpPr>
          <p:cNvPr id="124" name="文本框 27"/>
          <p:cNvSpPr txBox="1"/>
          <p:nvPr/>
        </p:nvSpPr>
        <p:spPr>
          <a:xfrm>
            <a:off x="6924973" y="3040967"/>
            <a:ext cx="1027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páo</a:t>
            </a:r>
            <a:endParaRPr lang="en-US" altLang="zh-CN" sz="3000" b="1" dirty="0"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  <p:sp>
        <p:nvSpPr>
          <p:cNvPr id="125" name="文本框 23"/>
          <p:cNvSpPr txBox="1"/>
          <p:nvPr/>
        </p:nvSpPr>
        <p:spPr>
          <a:xfrm>
            <a:off x="5889316" y="3010190"/>
            <a:ext cx="103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汉语拼音" panose="000B0604020202020204" pitchFamily="34" charset="0"/>
                <a:cs typeface="汉语拼音" panose="000B0604020202020204" pitchFamily="34" charset="0"/>
              </a:rPr>
              <a:t>kěn</a:t>
            </a:r>
            <a:endParaRPr lang="en-US" altLang="zh-CN" sz="3200" b="1" dirty="0">
              <a:latin typeface="汉语拼音" panose="000B0604020202020204" pitchFamily="34" charset="0"/>
              <a:cs typeface="汉语拼音" panose="00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6" grpId="0"/>
      <p:bldP spid="96" grpId="1"/>
      <p:bldP spid="97" grpId="0"/>
      <p:bldP spid="97" grpId="1"/>
      <p:bldP spid="106" grpId="0"/>
      <p:bldP spid="106" grpId="1"/>
      <p:bldP spid="107" grpId="0"/>
      <p:bldP spid="107" grpId="1"/>
      <p:bldP spid="123" grpId="0"/>
      <p:bldP spid="123" grpId="1"/>
      <p:bldP spid="124" grpId="0"/>
      <p:bldP spid="124" grpId="1"/>
      <p:bldP spid="125" grpId="0"/>
      <p:bldP spid="1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74152"/>
              </p:ext>
            </p:extLst>
          </p:nvPr>
        </p:nvGraphicFramePr>
        <p:xfrm>
          <a:off x="1018432" y="1972888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1056268" y="1874178"/>
            <a:ext cx="1420517" cy="166968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哼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190188" y="1091871"/>
            <a:ext cx="3818490" cy="838683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h</a:t>
            </a:r>
            <a:r>
              <a:rPr lang="en-US" altLang="zh-CN" sz="4800" b="1" dirty="0" err="1"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ē</a:t>
            </a: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nɡ</a:t>
            </a:r>
            <a:r>
              <a:rPr lang="en-US" altLang="zh-CN" sz="5000" b="1" dirty="0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 / </a:t>
            </a: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hnɡ</a:t>
            </a: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2890640" y="2535746"/>
            <a:ext cx="2970717" cy="540060"/>
          </a:xfrm>
          <a:prstGeom prst="borderCallout2">
            <a:avLst>
              <a:gd name="adj1" fmla="val 47501"/>
              <a:gd name="adj2" fmla="val -202"/>
              <a:gd name="adj3" fmla="val 60280"/>
              <a:gd name="adj4" fmla="val -13182"/>
              <a:gd name="adj5" fmla="val 80095"/>
              <a:gd name="adj6" fmla="val -24083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右下角是“了”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FE0BFC7-B61D-5A47-A831-C6B4E031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333" y="522518"/>
            <a:ext cx="145477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易写错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E85033-E8C0-9343-9B46-5C9FD264E333}"/>
              </a:ext>
            </a:extLst>
          </p:cNvPr>
          <p:cNvGrpSpPr/>
          <p:nvPr/>
        </p:nvGrpSpPr>
        <p:grpSpPr>
          <a:xfrm>
            <a:off x="3563888" y="595543"/>
            <a:ext cx="456833" cy="456366"/>
            <a:chOff x="631825" y="5181600"/>
            <a:chExt cx="1554163" cy="1552575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9B30D802-19E3-6A45-9C32-26CEF49C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2765D81-EE69-414F-B4DF-F1CB5278348F}"/>
                </a:ext>
              </a:extLst>
            </p:cNvPr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8DDAF00-5010-4D4D-814D-604C701FE49E}"/>
                </a:ext>
              </a:extLst>
            </p:cNvPr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106DC2-2737-3C4D-BD9B-250E930A2313}"/>
                </a:ext>
              </a:extLst>
            </p:cNvPr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535B714-72F2-AD42-AE7C-F16244161E45}"/>
                </a:ext>
              </a:extLst>
            </p:cNvPr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51FB210-F2D6-F346-901C-C4551F6FD566}"/>
                </a:ext>
              </a:extLst>
            </p:cNvPr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49906E3E-7773-C04F-934C-BDF75303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39E4B783-960D-F045-8C54-54A7530F9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4E61CE1-192F-B641-8C2D-A0F72518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06042AE-8660-B044-83C3-34306D8F4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1EA32813-1F5F-6B4A-93EC-26B9AC8A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8153D62C-B881-1744-921F-61870E7E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E10DA7BB-C4F6-1F45-A5E3-74D772C8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86D8FA8-1228-8B47-B415-B4B1FC78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82289460-1D79-2C42-9F11-F67B2A78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4024BD79-9059-B944-AE8F-80B351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8B49C1D7-1F25-264C-8A43-A8128C0E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82FD89F-DF09-7943-A17D-A8E3D35F8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C2D2BE2B-1EC7-064B-A229-9BB045DA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3D0AA8D-C0D2-5245-BC02-391AEF43C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618D25E3-9D00-1342-B38A-07863043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F94CBDD-CE78-174C-851C-99DCA3FE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BFA21128-5DC5-0F49-A229-E265A097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895F796-DD04-A94A-BA15-3244291E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297390B9-9FE5-094B-BCC8-0507677D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F61888FE-0143-5649-AE95-CE63A593A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A0A523CB-76FB-7143-98D2-341378AE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81D96A4B-12B1-9346-AD78-6B470167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A84FE305-594D-A541-816F-D7D6A91B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2D42DD71-FF50-CA41-991F-40BA09C86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057316A-2842-EA49-AE84-97C616769143}"/>
                </a:ext>
              </a:extLst>
            </p:cNvPr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B3745C81-0F3C-574B-B1EE-BC6F8661A403}"/>
                </a:ext>
              </a:extLst>
            </p:cNvPr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aphicFrame>
        <p:nvGraphicFramePr>
          <p:cNvPr id="4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55331"/>
              </p:ext>
            </p:extLst>
          </p:nvPr>
        </p:nvGraphicFramePr>
        <p:xfrm>
          <a:off x="6203008" y="2015222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extBox 23"/>
          <p:cNvSpPr txBox="1"/>
          <p:nvPr/>
        </p:nvSpPr>
        <p:spPr>
          <a:xfrm>
            <a:off x="6240844" y="1916512"/>
            <a:ext cx="1420517" cy="1669680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6240844" y="1135413"/>
            <a:ext cx="1451750" cy="160812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b="1" dirty="0" err="1">
                <a:solidFill>
                  <a:prstClr val="black"/>
                </a:solidFill>
                <a:latin typeface="汉语拼音" pitchFamily="34" charset="0"/>
                <a:ea typeface="GB Pinyinok-B" pitchFamily="2" charset="-122"/>
                <a:cs typeface="汉语拼音" pitchFamily="34" charset="0"/>
              </a:rPr>
              <a:t>xínɡ</a:t>
            </a: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5000" b="1" dirty="0">
              <a:solidFill>
                <a:prstClr val="black"/>
              </a:solidFill>
              <a:latin typeface="汉语拼音" pitchFamily="34" charset="0"/>
              <a:ea typeface="GB Pinyinok-B" pitchFamily="2" charset="-122"/>
              <a:cs typeface="汉语拼音" pitchFamily="34" charset="0"/>
            </a:endParaRPr>
          </a:p>
        </p:txBody>
      </p:sp>
      <p:sp>
        <p:nvSpPr>
          <p:cNvPr id="51" name="线形标注 2 50"/>
          <p:cNvSpPr/>
          <p:nvPr/>
        </p:nvSpPr>
        <p:spPr>
          <a:xfrm>
            <a:off x="2890640" y="3399842"/>
            <a:ext cx="2970717" cy="540060"/>
          </a:xfrm>
          <a:prstGeom prst="borderCallout2">
            <a:avLst>
              <a:gd name="adj1" fmla="val 47501"/>
              <a:gd name="adj2" fmla="val 99980"/>
              <a:gd name="adj3" fmla="val 1180"/>
              <a:gd name="adj4" fmla="val 113715"/>
              <a:gd name="adj5" fmla="val -34911"/>
              <a:gd name="adj6" fmla="val 122850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这一笔是撇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4654" y="1203598"/>
            <a:ext cx="731770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被难日：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因灾祸或重大事故而牺牲生命的日子。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本课指李大钊被杀害的日子。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552" y="2215629"/>
            <a:ext cx="5760640" cy="500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日是几位矿友的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被难日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67544" y="432735"/>
            <a:ext cx="1944216" cy="554840"/>
            <a:chOff x="882216" y="807590"/>
            <a:chExt cx="1944216" cy="38747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882216" y="845792"/>
              <a:ext cx="1944216" cy="3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EC8D093-F15E-C44F-BB22-292353ED6C6B}"/>
                </a:ext>
              </a:extLst>
            </p:cNvPr>
            <p:cNvSpPr/>
            <p:nvPr/>
          </p:nvSpPr>
          <p:spPr>
            <a:xfrm>
              <a:off x="2411760" y="807590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4879769-7720-EE4E-9830-2D111B55CA7A}"/>
                </a:ext>
              </a:extLst>
            </p:cNvPr>
            <p:cNvSpPr/>
            <p:nvPr/>
          </p:nvSpPr>
          <p:spPr>
            <a:xfrm>
              <a:off x="891326" y="818043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3079725"/>
            <a:ext cx="765974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轻易：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简单容易。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本课指随随便便。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349" y="3723878"/>
            <a:ext cx="6515915" cy="500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你不用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去招惹他，他今天心情不好。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87574"/>
            <a:ext cx="849694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会意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会心。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本课指领会了父亲没有明确表达的意思。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355726"/>
            <a:ext cx="5112568" cy="561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我立刻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了妈妈的眼神。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2331</Words>
  <Application>Microsoft Office PowerPoint</Application>
  <PresentationFormat>全屏显示(16:9)</PresentationFormat>
  <Paragraphs>314</Paragraphs>
  <Slides>57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汉语拼音</vt:lpstr>
      <vt:lpstr>Kaiti SC</vt:lpstr>
      <vt:lpstr>华文楷体</vt:lpstr>
      <vt:lpstr>Calibri</vt:lpstr>
      <vt:lpstr>幼圆</vt:lpstr>
      <vt:lpstr>黑体</vt:lpstr>
      <vt:lpstr>Arial</vt:lpstr>
      <vt:lpstr>Times New Roman</vt:lpstr>
      <vt:lpstr>楷体</vt:lpstr>
      <vt:lpstr>宋体</vt:lpstr>
      <vt:lpstr>微软雅黑</vt:lpstr>
      <vt:lpstr>Heiti SC Medium</vt:lpstr>
      <vt:lpstr>GB Pinyinok-B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2021-03-29T11:35:54Z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