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59"/>
  </p:notesMasterIdLst>
  <p:handoutMasterIdLst>
    <p:handoutMasterId r:id="rId60"/>
  </p:handoutMasterIdLst>
  <p:sldIdLst>
    <p:sldId id="580" r:id="rId2"/>
    <p:sldId id="1025" r:id="rId3"/>
    <p:sldId id="1088" r:id="rId4"/>
    <p:sldId id="1027" r:id="rId5"/>
    <p:sldId id="1042" r:id="rId6"/>
    <p:sldId id="1043" r:id="rId7"/>
    <p:sldId id="1030" r:id="rId8"/>
    <p:sldId id="528" r:id="rId9"/>
    <p:sldId id="1086" r:id="rId10"/>
    <p:sldId id="483" r:id="rId11"/>
    <p:sldId id="1099" r:id="rId12"/>
    <p:sldId id="1100" r:id="rId13"/>
    <p:sldId id="1033" r:id="rId14"/>
    <p:sldId id="1045" r:id="rId15"/>
    <p:sldId id="1046" r:id="rId16"/>
    <p:sldId id="1035" r:id="rId17"/>
    <p:sldId id="1036" r:id="rId18"/>
    <p:sldId id="1049" r:id="rId19"/>
    <p:sldId id="1064" r:id="rId20"/>
    <p:sldId id="1098" r:id="rId21"/>
    <p:sldId id="1065" r:id="rId22"/>
    <p:sldId id="1048" r:id="rId23"/>
    <p:sldId id="1066" r:id="rId24"/>
    <p:sldId id="1071" r:id="rId25"/>
    <p:sldId id="1050" r:id="rId26"/>
    <p:sldId id="1068" r:id="rId27"/>
    <p:sldId id="1092" r:id="rId28"/>
    <p:sldId id="1070" r:id="rId29"/>
    <p:sldId id="1051" r:id="rId30"/>
    <p:sldId id="1052" r:id="rId31"/>
    <p:sldId id="1069" r:id="rId32"/>
    <p:sldId id="1053" r:id="rId33"/>
    <p:sldId id="1067" r:id="rId34"/>
    <p:sldId id="676" r:id="rId35"/>
    <p:sldId id="1087" r:id="rId36"/>
    <p:sldId id="1054" r:id="rId37"/>
    <p:sldId id="1102" r:id="rId38"/>
    <p:sldId id="1072" r:id="rId39"/>
    <p:sldId id="1057" r:id="rId40"/>
    <p:sldId id="1101" r:id="rId41"/>
    <p:sldId id="1080" r:id="rId42"/>
    <p:sldId id="1103" r:id="rId43"/>
    <p:sldId id="1076" r:id="rId44"/>
    <p:sldId id="1077" r:id="rId45"/>
    <p:sldId id="1094" r:id="rId46"/>
    <p:sldId id="1089" r:id="rId47"/>
    <p:sldId id="1096" r:id="rId48"/>
    <p:sldId id="1095" r:id="rId49"/>
    <p:sldId id="1097" r:id="rId50"/>
    <p:sldId id="682" r:id="rId51"/>
    <p:sldId id="1082" r:id="rId52"/>
    <p:sldId id="530" r:id="rId53"/>
    <p:sldId id="1093" r:id="rId54"/>
    <p:sldId id="374" r:id="rId55"/>
    <p:sldId id="534" r:id="rId56"/>
    <p:sldId id="561" r:id="rId57"/>
    <p:sldId id="1091" r:id="rId58"/>
  </p:sldIdLst>
  <p:sldSz cx="9144000" cy="5143500" type="screen16x9"/>
  <p:notesSz cx="6858000" cy="9144000"/>
  <p:embeddedFontLst>
    <p:embeddedFont>
      <p:font typeface="汉语拼音" panose="02010600030101010101" charset="0"/>
      <p:regular r:id="rId61"/>
    </p:embeddedFont>
    <p:embeddedFont>
      <p:font typeface="华文楷体" panose="02010600040101010101" pitchFamily="2" charset="-122"/>
      <p:regular r:id="rId62"/>
    </p:embeddedFont>
    <p:embeddedFont>
      <p:font typeface="Calibri" panose="020F0502020204030204" pitchFamily="34" charset="0"/>
      <p:regular r:id="rId63"/>
      <p:bold r:id="rId64"/>
      <p:italic r:id="rId65"/>
      <p:boldItalic r:id="rId66"/>
    </p:embeddedFont>
    <p:embeddedFont>
      <p:font typeface="幼圆" panose="02010509060101010101" pitchFamily="49" charset="-122"/>
      <p:regular r:id="rId67"/>
    </p:embeddedFont>
    <p:embeddedFont>
      <p:font typeface="黑体" panose="02010609060101010101" pitchFamily="49" charset="-122"/>
      <p:regular r:id="rId68"/>
    </p:embeddedFont>
    <p:embeddedFont>
      <p:font typeface="楷体" panose="02010609060101010101" pitchFamily="49" charset="-122"/>
      <p:regular r:id="rId69"/>
    </p:embeddedFont>
    <p:embeddedFont>
      <p:font typeface="微软雅黑" panose="020B0503020204020204" pitchFamily="34" charset="-122"/>
      <p:regular r:id="rId70"/>
      <p:bold r:id="rId71"/>
    </p:embeddedFont>
  </p:embeddedFont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82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16">
          <p15:clr>
            <a:srgbClr val="A4A3A4"/>
          </p15:clr>
        </p15:guide>
        <p15:guide id="2" pos="229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AD0FB9"/>
    <a:srgbClr val="C503A9"/>
    <a:srgbClr val="33CCFF"/>
    <a:srgbClr val="FFFF66"/>
    <a:srgbClr val="C17F07"/>
    <a:srgbClr val="8B3D82"/>
    <a:srgbClr val="66FFFF"/>
    <a:srgbClr val="FFFF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6" autoAdjust="0"/>
    <p:restoredTop sz="94660"/>
  </p:normalViewPr>
  <p:slideViewPr>
    <p:cSldViewPr>
      <p:cViewPr varScale="1">
        <p:scale>
          <a:sx n="85" d="100"/>
          <a:sy n="85" d="100"/>
        </p:scale>
        <p:origin x="724" y="68"/>
      </p:cViewPr>
      <p:guideLst>
        <p:guide orient="horz" pos="2582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502" y="-114"/>
      </p:cViewPr>
      <p:guideLst>
        <p:guide orient="horz" pos="2916"/>
        <p:guide pos="229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font" Target="fonts/font3.fntdata"/><Relationship Id="rId68" Type="http://schemas.openxmlformats.org/officeDocument/2006/relationships/font" Target="fonts/font8.fntdata"/><Relationship Id="rId7" Type="http://schemas.openxmlformats.org/officeDocument/2006/relationships/slide" Target="slides/slide6.xml"/><Relationship Id="rId71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6.fntdata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handoutMaster" Target="handoutMasters/handoutMaster1.xml"/><Relationship Id="rId65" Type="http://schemas.openxmlformats.org/officeDocument/2006/relationships/font" Target="fonts/font5.fntdata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4.fntdata"/><Relationship Id="rId69" Type="http://schemas.openxmlformats.org/officeDocument/2006/relationships/font" Target="fonts/font9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67" Type="http://schemas.openxmlformats.org/officeDocument/2006/relationships/font" Target="fonts/font7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2.fntdata"/><Relationship Id="rId70" Type="http://schemas.openxmlformats.org/officeDocument/2006/relationships/font" Target="fonts/font10.fntdata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8EF0-063C-4EC8-822D-D4BEE606CB45}" type="datetimeFigureOut">
              <a:rPr lang="zh-CN" altLang="en-US" smtClean="0"/>
              <a:pPr/>
              <a:t>2021/3/29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F7337-2D4C-4836-9F96-E27918AAD3E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96128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pPr/>
              <a:t>2021/3/29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2578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49502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70434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547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87363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50851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00430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05661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42211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42038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34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58608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35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74107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9615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pPr/>
              <a:t>36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89026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pPr/>
              <a:t>37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08651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41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977549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42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21198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pPr/>
              <a:t>46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060452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50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564923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51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737695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52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361448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pPr/>
              <a:t>57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2864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76091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29098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58367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89767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60786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40023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64243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61" name="AutoShape 5" descr="http://img.chuansong.me/mmbiz_jpg/lcUVQD7J7fccoY3V603LibZQImJ6my1dxxF0p4a2l6qaUlGDWDbWcfNoDeqQ5dgJtosI1iaFbBoQvHrRziasn3Qfg/640?wx_fmt=jpeg"/>
          <p:cNvSpPr>
            <a:spLocks noChangeAspect="1" noChangeArrowheads="1"/>
          </p:cNvSpPr>
          <p:nvPr userDrawn="1"/>
        </p:nvSpPr>
        <p:spPr bwMode="auto">
          <a:xfrm>
            <a:off x="116696" y="-108347"/>
            <a:ext cx="22863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96269" name="AutoShape 13" descr="http://img3.imgtn.bdimg.com/it/u=1270035513,2457988618&amp;fm=214&amp;gp=0.jpg"/>
          <p:cNvSpPr>
            <a:spLocks noChangeAspect="1" noChangeArrowheads="1"/>
          </p:cNvSpPr>
          <p:nvPr userDrawn="1"/>
        </p:nvSpPr>
        <p:spPr bwMode="auto">
          <a:xfrm>
            <a:off x="116696" y="-108347"/>
            <a:ext cx="22863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96271" name="AutoShape 15" descr="http://img3.imgtn.bdimg.com/it/u=1270035513,2457988618&amp;fm=214&amp;gp=0.jpg"/>
          <p:cNvSpPr>
            <a:spLocks noChangeAspect="1" noChangeArrowheads="1"/>
          </p:cNvSpPr>
          <p:nvPr userDrawn="1"/>
        </p:nvSpPr>
        <p:spPr bwMode="auto">
          <a:xfrm>
            <a:off x="116696" y="-108347"/>
            <a:ext cx="22863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11618" name="AutoShape 2" descr="http://img3.imgtn.bdimg.com/it/u=1183900443,1088175051&amp;fm=214&amp;gp=0.jpg"/>
          <p:cNvSpPr>
            <a:spLocks noChangeAspect="1" noChangeArrowheads="1"/>
          </p:cNvSpPr>
          <p:nvPr userDrawn="1"/>
        </p:nvSpPr>
        <p:spPr bwMode="auto">
          <a:xfrm>
            <a:off x="116696" y="-108347"/>
            <a:ext cx="22863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11620" name="AutoShape 4" descr="http://img3.imgtn.bdimg.com/it/u=1183900443,1088175051&amp;fm=214&amp;gp=0.jpg"/>
          <p:cNvSpPr>
            <a:spLocks noChangeAspect="1" noChangeArrowheads="1"/>
          </p:cNvSpPr>
          <p:nvPr userDrawn="1"/>
        </p:nvSpPr>
        <p:spPr bwMode="auto">
          <a:xfrm>
            <a:off x="116696" y="-108347"/>
            <a:ext cx="22863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grpSp>
        <p:nvGrpSpPr>
          <p:cNvPr id="10" name="组合 9"/>
          <p:cNvGrpSpPr/>
          <p:nvPr userDrawn="1"/>
        </p:nvGrpSpPr>
        <p:grpSpPr>
          <a:xfrm>
            <a:off x="0" y="72268"/>
            <a:ext cx="2079121" cy="276999"/>
            <a:chOff x="0" y="96356"/>
            <a:chExt cx="2771800" cy="369333"/>
          </a:xfrm>
        </p:grpSpPr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8FDDFD90-1429-7244-B887-4B2B69E9159A}"/>
                </a:ext>
              </a:extLst>
            </p:cNvPr>
            <p:cNvSpPr/>
            <p:nvPr userDrawn="1"/>
          </p:nvSpPr>
          <p:spPr>
            <a:xfrm flipH="1">
              <a:off x="0" y="123477"/>
              <a:ext cx="2771800" cy="319210"/>
            </a:xfrm>
            <a:prstGeom prst="rect">
              <a:avLst/>
            </a:prstGeom>
            <a:gradFill flip="none" rotWithShape="1">
              <a:gsLst>
                <a:gs pos="40000">
                  <a:schemeClr val="accent5">
                    <a:lumMod val="60000"/>
                    <a:lumOff val="40000"/>
                  </a:schemeClr>
                </a:gs>
                <a:gs pos="97000">
                  <a:schemeClr val="bg1">
                    <a:alpha val="0"/>
                  </a:schemeClr>
                </a:gs>
                <a:gs pos="70000">
                  <a:schemeClr val="accent5">
                    <a:lumMod val="40000"/>
                    <a:lumOff val="60000"/>
                    <a:alpha val="76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2" name="文本框 10">
              <a:extLst>
                <a:ext uri="{FF2B5EF4-FFF2-40B4-BE49-F238E27FC236}">
                  <a16:creationId xmlns:a16="http://schemas.microsoft.com/office/drawing/2014/main" id="{5362E6FF-7BB4-7848-B66B-4CD6CB94CD42}"/>
                </a:ext>
              </a:extLst>
            </p:cNvPr>
            <p:cNvSpPr txBox="1"/>
            <p:nvPr userDrawn="1"/>
          </p:nvSpPr>
          <p:spPr>
            <a:xfrm>
              <a:off x="97549" y="96356"/>
              <a:ext cx="2092607" cy="3693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1200" b="0" dirty="0">
                  <a:latin typeface="黑体" pitchFamily="49" charset="-122"/>
                  <a:ea typeface="黑体" pitchFamily="49" charset="-122"/>
                </a:rPr>
                <a:t>11</a:t>
              </a:r>
              <a:r>
                <a:rPr kumimoji="1" lang="zh-CN" altLang="en-US" sz="1200" b="0" dirty="0">
                  <a:latin typeface="黑体" pitchFamily="49" charset="-122"/>
                  <a:ea typeface="黑体" pitchFamily="49" charset="-122"/>
                </a:rPr>
                <a:t>  十六年前的回忆</a:t>
              </a:r>
            </a:p>
          </p:txBody>
        </p:sp>
      </p:grpSp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49" t="33564" b="3910"/>
          <a:stretch>
            <a:fillRect/>
          </a:stretch>
        </p:blipFill>
        <p:spPr>
          <a:xfrm>
            <a:off x="7434690" y="3473884"/>
            <a:ext cx="1730708" cy="1679318"/>
          </a:xfrm>
          <a:custGeom>
            <a:avLst/>
            <a:gdLst>
              <a:gd name="connsiteX0" fmla="*/ 0 w 3407764"/>
              <a:gd name="connsiteY0" fmla="*/ 0 h 4044529"/>
              <a:gd name="connsiteX1" fmla="*/ 2355757 w 3407764"/>
              <a:gd name="connsiteY1" fmla="*/ 0 h 4044529"/>
              <a:gd name="connsiteX2" fmla="*/ 3407764 w 3407764"/>
              <a:gd name="connsiteY2" fmla="*/ 1149796 h 4044529"/>
              <a:gd name="connsiteX3" fmla="*/ 3407764 w 3407764"/>
              <a:gd name="connsiteY3" fmla="*/ 4044529 h 4044529"/>
              <a:gd name="connsiteX4" fmla="*/ 0 w 3407764"/>
              <a:gd name="connsiteY4" fmla="*/ 4044529 h 4044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07764" h="4044529">
                <a:moveTo>
                  <a:pt x="0" y="0"/>
                </a:moveTo>
                <a:lnTo>
                  <a:pt x="2355757" y="0"/>
                </a:lnTo>
                <a:lnTo>
                  <a:pt x="3407764" y="1149796"/>
                </a:lnTo>
                <a:lnTo>
                  <a:pt x="3407764" y="4044529"/>
                </a:lnTo>
                <a:lnTo>
                  <a:pt x="0" y="4044529"/>
                </a:lnTo>
                <a:close/>
              </a:path>
            </a:pathLst>
          </a:cu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A1445996-2B94-40A2-A699-408503F8F0B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99942"/>
            <a:ext cx="9163107" cy="86409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3" r:id="rId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&#19971;&#24425;&#20845;&#19979;&#23383;&#35789;&#21548;&#20889;11&#21313;&#20845;&#24180;&#21069;&#30340;&#22238;&#24518;.mp4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slide" Target="slide16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tif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tif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tif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&#38142;&#25509;&#19968;&#65306;&#26825;&#34957;.pptx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tif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microsoft.com/office/2007/relationships/hdphoto" Target="../media/hdphoto1.wdp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&#20845;&#19979;&#29983;&#23383;&#35270;&#39057;11&#21313;&#20845;&#24180;&#21069;&#30340;&#22238;&#24518;.mp4" TargetMode="External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hyperlink" Target="&#35838;&#25991;&#26391;&#35835;-11&#21313;&#20845;&#24180;&#21069;&#30340;&#22238;&#24518;.mp4" TargetMode="Externa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2" cy="5164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9" name="TextBox 58"/>
          <p:cNvSpPr txBox="1"/>
          <p:nvPr/>
        </p:nvSpPr>
        <p:spPr>
          <a:xfrm>
            <a:off x="1204392" y="2030369"/>
            <a:ext cx="7439971" cy="75597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同学们，你有哪些难忘的回忆呢？</a:t>
            </a:r>
            <a:endParaRPr lang="en-US" altLang="zh-CN" sz="40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5" name="中国交响乐团合唱团-五月的鲜花(故事片《青春之歌》插曲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05886" y="138115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642910" y="2787774"/>
            <a:ext cx="3411497" cy="90024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1927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年</a:t>
            </a:r>
            <a:r>
              <a:rPr lang="en-US" altLang="zh-CN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月</a:t>
            </a:r>
            <a:r>
              <a:rPr lang="en-US" altLang="zh-CN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28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日</a:t>
            </a:r>
          </a:p>
        </p:txBody>
      </p:sp>
      <p:sp>
        <p:nvSpPr>
          <p:cNvPr id="22" name="文本框 6"/>
          <p:cNvSpPr txBox="1"/>
          <p:nvPr/>
        </p:nvSpPr>
        <p:spPr>
          <a:xfrm>
            <a:off x="521350" y="1203598"/>
            <a:ext cx="7635464" cy="137268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    自读课文，思考：让作者永远忘不了的是哪一天？为什么永远忘不了？</a:t>
            </a:r>
          </a:p>
        </p:txBody>
      </p:sp>
      <p:sp>
        <p:nvSpPr>
          <p:cNvPr id="12" name="TextBox 24"/>
          <p:cNvSpPr txBox="1"/>
          <p:nvPr/>
        </p:nvSpPr>
        <p:spPr>
          <a:xfrm>
            <a:off x="5072066" y="2836190"/>
            <a:ext cx="3353596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父亲的被难日</a:t>
            </a:r>
          </a:p>
        </p:txBody>
      </p:sp>
      <p:sp>
        <p:nvSpPr>
          <p:cNvPr id="13" name="文本框 14">
            <a:extLst>
              <a:ext uri="{FF2B5EF4-FFF2-40B4-BE49-F238E27FC236}">
                <a16:creationId xmlns:a16="http://schemas.microsoft.com/office/drawing/2014/main" id="{2CE03CEB-302D-7F49-91E3-27EDABCA2FA5}"/>
              </a:ext>
            </a:extLst>
          </p:cNvPr>
          <p:cNvSpPr txBox="1"/>
          <p:nvPr/>
        </p:nvSpPr>
        <p:spPr>
          <a:xfrm>
            <a:off x="536936" y="436158"/>
            <a:ext cx="2147372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YouYuan" panose="02010509060101010101" pitchFamily="49" charset="-122"/>
                <a:ea typeface="YouYuan" panose="02010509060101010101" pitchFamily="49" charset="-122"/>
              </a:rPr>
              <a:t>整体感知</a:t>
            </a: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09C90686-15F3-D346-BEB7-8A3E8DB4E2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90" y="488835"/>
            <a:ext cx="366860" cy="456338"/>
          </a:xfrm>
          <a:prstGeom prst="rect">
            <a:avLst/>
          </a:prstGeom>
        </p:spPr>
      </p:pic>
      <p:sp>
        <p:nvSpPr>
          <p:cNvPr id="16" name="右箭头 15"/>
          <p:cNvSpPr/>
          <p:nvPr/>
        </p:nvSpPr>
        <p:spPr>
          <a:xfrm>
            <a:off x="4054407" y="3021873"/>
            <a:ext cx="792088" cy="432048"/>
          </a:xfrm>
          <a:prstGeom prst="rightArrow">
            <a:avLst/>
          </a:prstGeom>
          <a:solidFill>
            <a:srgbClr val="0000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2" grpId="0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43608" y="1653652"/>
            <a:ext cx="6408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课文按照</a:t>
            </a:r>
            <a:r>
              <a:rPr lang="zh-CN" altLang="en-US" sz="36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时间</a:t>
            </a:r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顺序来叙述的。</a:t>
            </a:r>
          </a:p>
        </p:txBody>
      </p:sp>
      <p:sp>
        <p:nvSpPr>
          <p:cNvPr id="3" name="文本框 6"/>
          <p:cNvSpPr txBox="1"/>
          <p:nvPr/>
        </p:nvSpPr>
        <p:spPr>
          <a:xfrm>
            <a:off x="395536" y="699542"/>
            <a:ext cx="8352928" cy="629403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 dirty="0">
                <a:latin typeface="黑体" pitchFamily="49" charset="-122"/>
                <a:ea typeface="黑体" pitchFamily="49" charset="-122"/>
                <a:sym typeface="+mn-ea"/>
              </a:rPr>
              <a:t>课文按照什么顺序来叙述的？主要写了哪几件事情？</a:t>
            </a:r>
            <a:endParaRPr lang="en-US" altLang="zh-CN" sz="28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95536" y="2717507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被捕前</a:t>
            </a:r>
            <a:r>
              <a:rPr lang="en-US" altLang="zh-CN" sz="36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——</a:t>
            </a:r>
            <a:r>
              <a:rPr lang="zh-CN" altLang="en-US" sz="36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被捕时</a:t>
            </a:r>
            <a:r>
              <a:rPr lang="en-US" altLang="zh-CN" sz="36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——</a:t>
            </a:r>
            <a:r>
              <a:rPr lang="zh-CN" altLang="en-US" sz="36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被审时（法庭上）</a:t>
            </a:r>
            <a:r>
              <a:rPr lang="en-US" altLang="zh-CN" sz="36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——</a:t>
            </a:r>
            <a:r>
              <a:rPr lang="zh-CN" altLang="en-US" sz="36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被害后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2987824" y="4083918"/>
            <a:ext cx="2629246" cy="6417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30000"/>
              </a:lnSpc>
            </a:pPr>
            <a:r>
              <a:rPr lang="zh-CN" altLang="en-US" sz="32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（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课后第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题</a:t>
            </a:r>
            <a:r>
              <a:rPr lang="zh-CN" altLang="en-US" sz="32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974028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84997" y="339502"/>
            <a:ext cx="799288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第一件事情（第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2—7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自然段）：写被捕前父亲</a:t>
            </a:r>
            <a:r>
              <a:rPr lang="zh-CN" altLang="en-US" sz="2800" b="1" u="sng" dirty="0">
                <a:latin typeface="楷体" pitchFamily="49" charset="-122"/>
                <a:ea typeface="楷体" pitchFamily="49" charset="-122"/>
              </a:rPr>
              <a:t>              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，以及</a:t>
            </a:r>
            <a:r>
              <a:rPr lang="zh-CN" altLang="en-US" sz="2800" b="1" u="sng" dirty="0">
                <a:latin typeface="楷体" pitchFamily="49" charset="-122"/>
                <a:ea typeface="楷体" pitchFamily="49" charset="-122"/>
              </a:rPr>
              <a:t>               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。</a:t>
            </a:r>
          </a:p>
          <a:p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第二件事情（第</a:t>
            </a:r>
            <a:r>
              <a:rPr lang="en-US" altLang="zh-CN" sz="2800" b="1" smtClean="0">
                <a:latin typeface="楷体" pitchFamily="49" charset="-122"/>
                <a:ea typeface="楷体" pitchFamily="49" charset="-122"/>
              </a:rPr>
              <a:t>8—18</a:t>
            </a:r>
            <a:r>
              <a:rPr lang="zh-CN" altLang="en-US" sz="2800" b="1" smtClean="0">
                <a:latin typeface="楷体" pitchFamily="49" charset="-122"/>
                <a:ea typeface="楷体" pitchFamily="49" charset="-122"/>
              </a:rPr>
              <a:t>自然段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）：写父亲</a:t>
            </a:r>
            <a:r>
              <a:rPr lang="zh-CN" altLang="en-US" sz="2800" b="1" u="sng" dirty="0">
                <a:latin typeface="楷体" pitchFamily="49" charset="-122"/>
                <a:ea typeface="楷体" pitchFamily="49" charset="-122"/>
              </a:rPr>
              <a:t>      </a:t>
            </a:r>
            <a:r>
              <a:rPr lang="zh-CN" altLang="en-US" sz="2800" b="1" dirty="0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，</a:t>
            </a:r>
            <a:endParaRPr lang="en-US" altLang="zh-CN" sz="2800" b="1" dirty="0">
              <a:solidFill>
                <a:schemeClr val="bg1"/>
              </a:solidFill>
              <a:latin typeface="楷体" pitchFamily="49" charset="-122"/>
              <a:ea typeface="楷体" pitchFamily="49" charset="-122"/>
            </a:endParaRPr>
          </a:p>
          <a:p>
            <a:r>
              <a:rPr lang="en-US" altLang="zh-CN" sz="2800" b="1" u="sng" dirty="0">
                <a:latin typeface="楷体" pitchFamily="49" charset="-122"/>
                <a:ea typeface="楷体" pitchFamily="49" charset="-122"/>
              </a:rPr>
              <a:t>            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。</a:t>
            </a:r>
          </a:p>
          <a:p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第三件事情（第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18—29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自然段）：写在法庭上</a:t>
            </a:r>
            <a:endParaRPr lang="en-US" altLang="zh-CN" sz="2800" b="1" dirty="0">
              <a:latin typeface="楷体" pitchFamily="49" charset="-122"/>
              <a:ea typeface="楷体" pitchFamily="49" charset="-122"/>
            </a:endParaRPr>
          </a:p>
          <a:p>
            <a:r>
              <a:rPr lang="en-US" altLang="zh-CN" sz="2800" b="1" u="sng" dirty="0">
                <a:latin typeface="楷体" pitchFamily="49" charset="-122"/>
                <a:ea typeface="楷体" pitchFamily="49" charset="-122"/>
              </a:rPr>
              <a:t>                      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的情景。</a:t>
            </a:r>
          </a:p>
          <a:p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第四件事情（第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30—32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自然段）：写父亲被害后，</a:t>
            </a:r>
            <a:r>
              <a:rPr lang="zh-CN" altLang="en-US" sz="2800" b="1" u="sng" dirty="0">
                <a:latin typeface="楷体" pitchFamily="49" charset="-122"/>
                <a:ea typeface="楷体" pitchFamily="49" charset="-122"/>
              </a:rPr>
              <a:t>                     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。</a:t>
            </a:r>
          </a:p>
        </p:txBody>
      </p:sp>
      <p:sp>
        <p:nvSpPr>
          <p:cNvPr id="4" name="矩形 3"/>
          <p:cNvSpPr/>
          <p:nvPr/>
        </p:nvSpPr>
        <p:spPr>
          <a:xfrm>
            <a:off x="925470" y="780903"/>
            <a:ext cx="27689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烧掉文件和书籍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4590343" y="780903"/>
            <a:ext cx="32588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工友阎振三被抓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773832" y="1629214"/>
            <a:ext cx="228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逮捕的经过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6865611" y="1197166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被敌人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584997" y="2491398"/>
            <a:ext cx="41431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我们和父亲最后一次见面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1377770" y="3338460"/>
            <a:ext cx="38252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全家人无比悲痛的心情</a:t>
            </a:r>
          </a:p>
        </p:txBody>
      </p:sp>
      <p:sp>
        <p:nvSpPr>
          <p:cNvPr id="10" name="文本框 6"/>
          <p:cNvSpPr txBox="1"/>
          <p:nvPr/>
        </p:nvSpPr>
        <p:spPr>
          <a:xfrm>
            <a:off x="591078" y="3974180"/>
            <a:ext cx="7541226" cy="629403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 dirty="0">
                <a:latin typeface="黑体" pitchFamily="49" charset="-122"/>
                <a:ea typeface="黑体" pitchFamily="49" charset="-122"/>
                <a:sym typeface="+mn-ea"/>
              </a:rPr>
              <a:t>李大钊是一个怎样的人呢？我们下节课再学习。</a:t>
            </a:r>
            <a:endParaRPr lang="en-US" altLang="zh-CN" sz="2800" b="1" dirty="0"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6825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467544" y="934874"/>
            <a:ext cx="3960440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一、连一连，组词语。</a:t>
            </a:r>
          </a:p>
        </p:txBody>
      </p:sp>
      <p:sp>
        <p:nvSpPr>
          <p:cNvPr id="27" name="文本框 14">
            <a:extLst>
              <a:ext uri="{FF2B5EF4-FFF2-40B4-BE49-F238E27FC236}">
                <a16:creationId xmlns:a16="http://schemas.microsoft.com/office/drawing/2014/main" id="{A877C714-4028-FF4B-B84A-5B0010632C27}"/>
              </a:ext>
            </a:extLst>
          </p:cNvPr>
          <p:cNvSpPr txBox="1"/>
          <p:nvPr/>
        </p:nvSpPr>
        <p:spPr>
          <a:xfrm>
            <a:off x="468382" y="267494"/>
            <a:ext cx="2159402" cy="544381"/>
          </a:xfrm>
          <a:prstGeom prst="rect">
            <a:avLst/>
          </a:prstGeom>
          <a:noFill/>
        </p:spPr>
        <p:txBody>
          <a:bodyPr wrap="square" lIns="51435" tIns="25718" rIns="51435" bIns="25718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YouYuan" panose="02010509060101010101" pitchFamily="49" charset="-122"/>
                <a:ea typeface="YouYuan" panose="02010509060101010101" pitchFamily="49" charset="-122"/>
              </a:rPr>
              <a:t>课堂演练</a:t>
            </a:r>
          </a:p>
        </p:txBody>
      </p:sp>
      <p:pic>
        <p:nvPicPr>
          <p:cNvPr id="28" name="图片 27">
            <a:extLst>
              <a:ext uri="{FF2B5EF4-FFF2-40B4-BE49-F238E27FC236}">
                <a16:creationId xmlns:a16="http://schemas.microsoft.com/office/drawing/2014/main" id="{D6C2535B-9C36-3A4E-83C0-84B1A9CD2D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39502"/>
            <a:ext cx="366249" cy="455519"/>
          </a:xfrm>
          <a:prstGeom prst="rect">
            <a:avLst/>
          </a:prstGeom>
        </p:spPr>
      </p:pic>
      <p:sp>
        <p:nvSpPr>
          <p:cNvPr id="30" name="TextBox 24"/>
          <p:cNvSpPr txBox="1"/>
          <p:nvPr/>
        </p:nvSpPr>
        <p:spPr>
          <a:xfrm>
            <a:off x="1547664" y="1635646"/>
            <a:ext cx="432048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偏</a:t>
            </a:r>
          </a:p>
        </p:txBody>
      </p:sp>
      <p:sp>
        <p:nvSpPr>
          <p:cNvPr id="32" name="TextBox 24"/>
          <p:cNvSpPr txBox="1"/>
          <p:nvPr/>
        </p:nvSpPr>
        <p:spPr>
          <a:xfrm>
            <a:off x="2627784" y="1635646"/>
            <a:ext cx="432048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水</a:t>
            </a:r>
          </a:p>
        </p:txBody>
      </p:sp>
      <p:sp>
        <p:nvSpPr>
          <p:cNvPr id="33" name="TextBox 24"/>
          <p:cNvSpPr txBox="1"/>
          <p:nvPr/>
        </p:nvSpPr>
        <p:spPr>
          <a:xfrm>
            <a:off x="3635896" y="1635646"/>
            <a:ext cx="432048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苦</a:t>
            </a:r>
          </a:p>
        </p:txBody>
      </p:sp>
      <p:sp>
        <p:nvSpPr>
          <p:cNvPr id="34" name="TextBox 24"/>
          <p:cNvSpPr txBox="1"/>
          <p:nvPr/>
        </p:nvSpPr>
        <p:spPr>
          <a:xfrm>
            <a:off x="4298588" y="1635646"/>
            <a:ext cx="432048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肉</a:t>
            </a:r>
          </a:p>
        </p:txBody>
      </p:sp>
      <p:sp>
        <p:nvSpPr>
          <p:cNvPr id="35" name="TextBox 24"/>
          <p:cNvSpPr txBox="1"/>
          <p:nvPr/>
        </p:nvSpPr>
        <p:spPr>
          <a:xfrm>
            <a:off x="5436096" y="1635646"/>
            <a:ext cx="432048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躲</a:t>
            </a:r>
          </a:p>
        </p:txBody>
      </p:sp>
      <p:sp>
        <p:nvSpPr>
          <p:cNvPr id="36" name="TextBox 24"/>
          <p:cNvSpPr txBox="1"/>
          <p:nvPr/>
        </p:nvSpPr>
        <p:spPr>
          <a:xfrm>
            <a:off x="6228184" y="1635646"/>
            <a:ext cx="432048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外</a:t>
            </a:r>
          </a:p>
        </p:txBody>
      </p:sp>
      <p:sp>
        <p:nvSpPr>
          <p:cNvPr id="37" name="TextBox 24"/>
          <p:cNvSpPr txBox="1"/>
          <p:nvPr/>
        </p:nvSpPr>
        <p:spPr>
          <a:xfrm>
            <a:off x="1835696" y="3219822"/>
            <a:ext cx="432048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刑</a:t>
            </a:r>
          </a:p>
        </p:txBody>
      </p:sp>
      <p:sp>
        <p:nvSpPr>
          <p:cNvPr id="38" name="TextBox 24"/>
          <p:cNvSpPr txBox="1"/>
          <p:nvPr/>
        </p:nvSpPr>
        <p:spPr>
          <a:xfrm>
            <a:off x="2843808" y="3219822"/>
            <a:ext cx="432048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形</a:t>
            </a:r>
          </a:p>
        </p:txBody>
      </p:sp>
      <p:sp>
        <p:nvSpPr>
          <p:cNvPr id="39" name="TextBox 24"/>
          <p:cNvSpPr txBox="1"/>
          <p:nvPr/>
        </p:nvSpPr>
        <p:spPr>
          <a:xfrm>
            <a:off x="3563888" y="3219822"/>
            <a:ext cx="432048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僻</a:t>
            </a:r>
          </a:p>
        </p:txBody>
      </p:sp>
      <p:sp>
        <p:nvSpPr>
          <p:cNvPr id="40" name="TextBox 24"/>
          <p:cNvSpPr txBox="1"/>
          <p:nvPr/>
        </p:nvSpPr>
        <p:spPr>
          <a:xfrm>
            <a:off x="4211960" y="3219822"/>
            <a:ext cx="432048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避</a:t>
            </a:r>
          </a:p>
        </p:txBody>
      </p:sp>
      <p:sp>
        <p:nvSpPr>
          <p:cNvPr id="41" name="TextBox 24"/>
          <p:cNvSpPr txBox="1"/>
          <p:nvPr/>
        </p:nvSpPr>
        <p:spPr>
          <a:xfrm>
            <a:off x="5292080" y="3239130"/>
            <a:ext cx="432048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绞</a:t>
            </a:r>
          </a:p>
        </p:txBody>
      </p:sp>
      <p:sp>
        <p:nvSpPr>
          <p:cNvPr id="42" name="TextBox 24"/>
          <p:cNvSpPr txBox="1"/>
          <p:nvPr/>
        </p:nvSpPr>
        <p:spPr>
          <a:xfrm>
            <a:off x="6444208" y="3239130"/>
            <a:ext cx="432048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饺</a:t>
            </a:r>
          </a:p>
        </p:txBody>
      </p:sp>
      <p:cxnSp>
        <p:nvCxnSpPr>
          <p:cNvPr id="20" name="直接连接符 19"/>
          <p:cNvCxnSpPr/>
          <p:nvPr/>
        </p:nvCxnSpPr>
        <p:spPr>
          <a:xfrm>
            <a:off x="1907704" y="2067694"/>
            <a:ext cx="1800200" cy="1224136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 flipH="1">
            <a:off x="4427984" y="2067694"/>
            <a:ext cx="1080120" cy="1296144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/>
        </p:nvCxnSpPr>
        <p:spPr>
          <a:xfrm>
            <a:off x="4427984" y="2067694"/>
            <a:ext cx="1008112" cy="1296144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/>
        </p:nvCxnSpPr>
        <p:spPr>
          <a:xfrm flipH="1">
            <a:off x="2123728" y="2067694"/>
            <a:ext cx="1800200" cy="1296144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/>
          <p:cNvCxnSpPr/>
          <p:nvPr/>
        </p:nvCxnSpPr>
        <p:spPr>
          <a:xfrm>
            <a:off x="2843808" y="2067694"/>
            <a:ext cx="3744416" cy="1296144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接连接符 43"/>
          <p:cNvCxnSpPr/>
          <p:nvPr/>
        </p:nvCxnSpPr>
        <p:spPr>
          <a:xfrm flipH="1">
            <a:off x="3131840" y="1995686"/>
            <a:ext cx="3312368" cy="1368152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794223" y="483518"/>
            <a:ext cx="7180454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二、将下列词语按意思相近的分组。</a:t>
            </a:r>
            <a:endParaRPr lang="en-US" altLang="zh-CN" sz="2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6" name="对角圆角矩形 15"/>
          <p:cNvSpPr/>
          <p:nvPr/>
        </p:nvSpPr>
        <p:spPr>
          <a:xfrm>
            <a:off x="767431" y="696502"/>
            <a:ext cx="7234039" cy="3387416"/>
          </a:xfrm>
          <a:prstGeom prst="round2DiagRect">
            <a:avLst/>
          </a:prstGeom>
          <a:noFill/>
          <a:ln w="38100">
            <a:noFill/>
            <a:prstDash val="dash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29" name="TextBox 28"/>
          <p:cNvSpPr txBox="1"/>
          <p:nvPr/>
        </p:nvSpPr>
        <p:spPr>
          <a:xfrm>
            <a:off x="1763688" y="1347614"/>
            <a:ext cx="5616624" cy="93102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残暴 含糊 安宁 可惜 占据 坚决</a:t>
            </a:r>
            <a:endParaRPr lang="en-US" altLang="zh-CN" sz="2800" b="1" dirty="0"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模糊 残酷 坚定 安定 惋惜 占领</a:t>
            </a:r>
            <a:endParaRPr lang="en-US" altLang="zh-CN" sz="28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83568" y="2575525"/>
            <a:ext cx="7180454" cy="136191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（    ）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——（    ） （    ）——（    ）</a:t>
            </a:r>
          </a:p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（    ）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——（    ） （    ）——（    ）</a:t>
            </a:r>
          </a:p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（    ）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——（    ） （    ）——（    ）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971600" y="2575525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残暴</a:t>
            </a:r>
          </a:p>
        </p:txBody>
      </p:sp>
      <p:sp>
        <p:nvSpPr>
          <p:cNvPr id="10" name="矩形 9"/>
          <p:cNvSpPr/>
          <p:nvPr/>
        </p:nvSpPr>
        <p:spPr>
          <a:xfrm>
            <a:off x="3136157" y="2571750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残酷</a:t>
            </a:r>
          </a:p>
        </p:txBody>
      </p:sp>
      <p:sp>
        <p:nvSpPr>
          <p:cNvPr id="11" name="矩形 10"/>
          <p:cNvSpPr/>
          <p:nvPr/>
        </p:nvSpPr>
        <p:spPr>
          <a:xfrm>
            <a:off x="4713788" y="2575525"/>
            <a:ext cx="10823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含糊 </a:t>
            </a:r>
          </a:p>
        </p:txBody>
      </p:sp>
      <p:sp>
        <p:nvSpPr>
          <p:cNvPr id="12" name="矩形 11"/>
          <p:cNvSpPr/>
          <p:nvPr/>
        </p:nvSpPr>
        <p:spPr>
          <a:xfrm>
            <a:off x="6909549" y="2575525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模糊</a:t>
            </a:r>
          </a:p>
        </p:txBody>
      </p:sp>
      <p:sp>
        <p:nvSpPr>
          <p:cNvPr id="14" name="矩形 13"/>
          <p:cNvSpPr/>
          <p:nvPr/>
        </p:nvSpPr>
        <p:spPr>
          <a:xfrm>
            <a:off x="971600" y="2988409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安宁</a:t>
            </a:r>
          </a:p>
        </p:txBody>
      </p:sp>
      <p:sp>
        <p:nvSpPr>
          <p:cNvPr id="15" name="矩形 14"/>
          <p:cNvSpPr/>
          <p:nvPr/>
        </p:nvSpPr>
        <p:spPr>
          <a:xfrm>
            <a:off x="3136157" y="2988409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安定</a:t>
            </a:r>
          </a:p>
        </p:txBody>
      </p:sp>
      <p:sp>
        <p:nvSpPr>
          <p:cNvPr id="17" name="矩形 16"/>
          <p:cNvSpPr/>
          <p:nvPr/>
        </p:nvSpPr>
        <p:spPr>
          <a:xfrm>
            <a:off x="4713788" y="3014556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可惜</a:t>
            </a:r>
          </a:p>
        </p:txBody>
      </p:sp>
      <p:sp>
        <p:nvSpPr>
          <p:cNvPr id="18" name="矩形 17"/>
          <p:cNvSpPr/>
          <p:nvPr/>
        </p:nvSpPr>
        <p:spPr>
          <a:xfrm>
            <a:off x="6909549" y="3007573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惋惜</a:t>
            </a:r>
          </a:p>
        </p:txBody>
      </p:sp>
      <p:sp>
        <p:nvSpPr>
          <p:cNvPr id="19" name="矩形 18"/>
          <p:cNvSpPr/>
          <p:nvPr/>
        </p:nvSpPr>
        <p:spPr>
          <a:xfrm>
            <a:off x="971600" y="3367613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占据</a:t>
            </a:r>
          </a:p>
        </p:txBody>
      </p:sp>
      <p:sp>
        <p:nvSpPr>
          <p:cNvPr id="20" name="矩形 19"/>
          <p:cNvSpPr/>
          <p:nvPr/>
        </p:nvSpPr>
        <p:spPr>
          <a:xfrm>
            <a:off x="3136157" y="3421403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占领</a:t>
            </a:r>
          </a:p>
        </p:txBody>
      </p:sp>
      <p:sp>
        <p:nvSpPr>
          <p:cNvPr id="21" name="矩形 20"/>
          <p:cNvSpPr/>
          <p:nvPr/>
        </p:nvSpPr>
        <p:spPr>
          <a:xfrm>
            <a:off x="4713788" y="3420457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坚决</a:t>
            </a:r>
          </a:p>
        </p:txBody>
      </p:sp>
      <p:sp>
        <p:nvSpPr>
          <p:cNvPr id="22" name="矩形 21"/>
          <p:cNvSpPr/>
          <p:nvPr/>
        </p:nvSpPr>
        <p:spPr>
          <a:xfrm>
            <a:off x="6909549" y="3420457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坚定</a:t>
            </a:r>
          </a:p>
        </p:txBody>
      </p:sp>
    </p:spTree>
    <p:extLst>
      <p:ext uri="{BB962C8B-B14F-4D97-AF65-F5344CB8AC3E}">
        <p14:creationId xmlns:p14="http://schemas.microsoft.com/office/powerpoint/2010/main" val="4084756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4" grpId="0"/>
      <p:bldP spid="15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821016" y="905981"/>
            <a:ext cx="7180454" cy="216982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三、课题</a:t>
            </a:r>
            <a:r>
              <a:rPr lang="en-US" altLang="zh-CN" sz="3200" b="1" dirty="0">
                <a:latin typeface="楷体" pitchFamily="49" charset="-122"/>
                <a:ea typeface="楷体" pitchFamily="49" charset="-122"/>
              </a:rPr>
              <a:t>《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十六年前的回忆</a:t>
            </a:r>
            <a:r>
              <a:rPr lang="en-US" altLang="zh-CN" sz="3200" b="1" dirty="0">
                <a:latin typeface="楷体" pitchFamily="49" charset="-122"/>
                <a:ea typeface="楷体" pitchFamily="49" charset="-122"/>
              </a:rPr>
              <a:t>》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中“回忆”的近义词是</a:t>
            </a:r>
            <a:r>
              <a:rPr lang="zh-CN" altLang="en-US" sz="3200" b="1" u="sng" dirty="0">
                <a:latin typeface="楷体" pitchFamily="49" charset="-122"/>
                <a:ea typeface="楷体" pitchFamily="49" charset="-122"/>
              </a:rPr>
              <a:t>          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，“十六年前”指的是</a:t>
            </a:r>
            <a:r>
              <a:rPr lang="zh-CN" altLang="en-US" sz="3200" b="1" u="sng" dirty="0">
                <a:latin typeface="楷体" pitchFamily="49" charset="-122"/>
                <a:ea typeface="楷体" pitchFamily="49" charset="-122"/>
              </a:rPr>
              <a:t>    </a:t>
            </a:r>
            <a:r>
              <a:rPr lang="en-US" altLang="zh-CN" sz="3200" b="1" u="sng" dirty="0">
                <a:latin typeface="楷体" pitchFamily="49" charset="-122"/>
                <a:ea typeface="楷体" pitchFamily="49" charset="-122"/>
              </a:rPr>
              <a:t>                        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。</a:t>
            </a:r>
          </a:p>
        </p:txBody>
      </p:sp>
      <p:sp>
        <p:nvSpPr>
          <p:cNvPr id="16" name="对角圆角矩形 15"/>
          <p:cNvSpPr/>
          <p:nvPr/>
        </p:nvSpPr>
        <p:spPr>
          <a:xfrm>
            <a:off x="767431" y="696502"/>
            <a:ext cx="7234039" cy="3387416"/>
          </a:xfrm>
          <a:prstGeom prst="round2DiagRect">
            <a:avLst/>
          </a:prstGeom>
          <a:noFill/>
          <a:ln w="38100">
            <a:noFill/>
            <a:prstDash val="dash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347864" y="1707654"/>
            <a:ext cx="1008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记忆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51720" y="2427734"/>
            <a:ext cx="61206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距写文章的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1943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年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16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年的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1927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年</a:t>
            </a:r>
          </a:p>
        </p:txBody>
      </p:sp>
      <p:sp>
        <p:nvSpPr>
          <p:cNvPr id="7" name="TextBox 11">
            <a:hlinkClick r:id="rId3" action="ppaction://hlinkfile"/>
            <a:extLst>
              <a:ext uri="{FF2B5EF4-FFF2-40B4-BE49-F238E27FC236}">
                <a16:creationId xmlns:a16="http://schemas.microsoft.com/office/drawing/2014/main" id="{49A3FD07-BF8B-914C-839E-9D5D862423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6056" y="3576930"/>
            <a:ext cx="1398053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 dirty="0">
                <a:latin typeface="Kaiti SC" panose="02010600040101010101" pitchFamily="2" charset="-122"/>
                <a:ea typeface="Kaiti SC" panose="02010600040101010101" pitchFamily="2" charset="-122"/>
              </a:rPr>
              <a:t>字词听写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BF5E3399-5C01-7A44-9303-9647FCE0378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3427" y="3626365"/>
            <a:ext cx="351070" cy="38016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EA3B92EE-8477-F041-B1B2-3DE342038E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7708">
            <a:off x="6589385" y="3560341"/>
            <a:ext cx="335134" cy="472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667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20044" y="1131590"/>
            <a:ext cx="7190627" cy="235449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 上节课我们初步了解了课文，理清了课文的顺序，知道了课文的主要内容。这节课我们再深入学习课文，感受李大钊是一个怎样的革命者！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6FC3C70-07FC-524D-8E0A-6C12C0962B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840" y="410222"/>
            <a:ext cx="1306824" cy="3036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文本框 11">
            <a:extLst>
              <a:ext uri="{FF2B5EF4-FFF2-40B4-BE49-F238E27FC236}">
                <a16:creationId xmlns:a16="http://schemas.microsoft.com/office/drawing/2014/main" id="{9FDC4D59-C4EE-164C-8F2E-F8055F73027B}"/>
              </a:ext>
            </a:extLst>
          </p:cNvPr>
          <p:cNvSpPr txBox="1"/>
          <p:nvPr/>
        </p:nvSpPr>
        <p:spPr>
          <a:xfrm>
            <a:off x="263889" y="402170"/>
            <a:ext cx="923735" cy="30008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kumimoji="1" lang="zh-CN" altLang="en-US" sz="1500" dirty="0">
                <a:solidFill>
                  <a:schemeClr val="bg1"/>
                </a:solidFill>
              </a:rPr>
              <a:t>第二课时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6"/>
          <p:cNvSpPr txBox="1"/>
          <p:nvPr/>
        </p:nvSpPr>
        <p:spPr>
          <a:xfrm>
            <a:off x="1331640" y="1519037"/>
            <a:ext cx="6984776" cy="177279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    默读课文，按“</a:t>
            </a:r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被捕前、被捕时、法庭上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”顺序，画出描写父亲李大钊外貌、神态和言行的语句，说说他是一个什么样的人。</a:t>
            </a:r>
            <a:r>
              <a:rPr lang="en-US" altLang="zh-CN" sz="2800" dirty="0">
                <a:latin typeface="黑体" pitchFamily="49" charset="-122"/>
                <a:ea typeface="黑体" pitchFamily="49" charset="-122"/>
              </a:rPr>
              <a:t> </a:t>
            </a:r>
            <a:endParaRPr lang="zh-CN" altLang="en-US" sz="2800" dirty="0">
              <a:latin typeface="黑体" pitchFamily="49" charset="-122"/>
              <a:ea typeface="黑体" pitchFamily="49" charset="-122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177145" y="332968"/>
            <a:ext cx="2522647" cy="561692"/>
            <a:chOff x="236194" y="411510"/>
            <a:chExt cx="2319582" cy="748922"/>
          </a:xfrm>
        </p:grpSpPr>
        <p:sp>
          <p:nvSpPr>
            <p:cNvPr id="17" name="文本框 14">
              <a:extLst>
                <a:ext uri="{FF2B5EF4-FFF2-40B4-BE49-F238E27FC236}">
                  <a16:creationId xmlns:a16="http://schemas.microsoft.com/office/drawing/2014/main" id="{5484379D-3776-7748-BF08-F82CF795CA5C}"/>
                </a:ext>
              </a:extLst>
            </p:cNvPr>
            <p:cNvSpPr txBox="1"/>
            <p:nvPr/>
          </p:nvSpPr>
          <p:spPr>
            <a:xfrm>
              <a:off x="624429" y="411510"/>
              <a:ext cx="1931347" cy="74892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YouYuan" panose="02010509060101010101" pitchFamily="49" charset="-122"/>
                  <a:ea typeface="YouYuan" panose="02010509060101010101" pitchFamily="49" charset="-122"/>
                </a:rPr>
                <a:t>课堂点拨</a:t>
              </a:r>
            </a:p>
          </p:txBody>
        </p:sp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0E56DA78-629F-0143-BFBE-341A78A97E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6194" y="464186"/>
              <a:ext cx="366861" cy="628110"/>
            </a:xfrm>
            <a:prstGeom prst="rect">
              <a:avLst/>
            </a:prstGeom>
          </p:spPr>
        </p:pic>
      </p:grpSp>
      <p:pic>
        <p:nvPicPr>
          <p:cNvPr id="10" name="图片 9">
            <a:extLst>
              <a:ext uri="{FF2B5EF4-FFF2-40B4-BE49-F238E27FC236}">
                <a16:creationId xmlns:a16="http://schemas.microsoft.com/office/drawing/2014/main" id="{C061C24E-8F5B-344B-B0B0-700FB18A08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707654"/>
            <a:ext cx="1104039" cy="1582166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4844219" y="3289820"/>
            <a:ext cx="2629246" cy="7325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30000"/>
              </a:lnSpc>
            </a:pPr>
            <a:r>
              <a:rPr lang="zh-CN" altLang="en-US" sz="32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（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课后第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题</a:t>
            </a:r>
            <a:r>
              <a:rPr lang="zh-CN" altLang="en-US" sz="32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）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32" r="8267"/>
          <a:stretch/>
        </p:blipFill>
        <p:spPr>
          <a:xfrm>
            <a:off x="3347864" y="2211710"/>
            <a:ext cx="4968552" cy="54868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598" y="2743142"/>
            <a:ext cx="6816842" cy="548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圆角矩形 23"/>
          <p:cNvSpPr/>
          <p:nvPr/>
        </p:nvSpPr>
        <p:spPr>
          <a:xfrm>
            <a:off x="887033" y="1371617"/>
            <a:ext cx="1368152" cy="36004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739616" y="1305850"/>
            <a:ext cx="7432784" cy="136191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just"/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那年春天，父亲每天夜里回来得很晚。每天早晨，不知道什么时候他又出去了。有时候他留在家里，埋头整理书籍和文件。</a:t>
            </a:r>
          </a:p>
        </p:txBody>
      </p:sp>
      <p:sp>
        <p:nvSpPr>
          <p:cNvPr id="45" name="Freeform 24"/>
          <p:cNvSpPr/>
          <p:nvPr/>
        </p:nvSpPr>
        <p:spPr bwMode="gray">
          <a:xfrm rot="336042">
            <a:off x="1594329" y="936082"/>
            <a:ext cx="687167" cy="509464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cxnSp>
        <p:nvCxnSpPr>
          <p:cNvPr id="21" name="直接连接符 20"/>
          <p:cNvCxnSpPr/>
          <p:nvPr/>
        </p:nvCxnSpPr>
        <p:spPr>
          <a:xfrm>
            <a:off x="2695318" y="1731657"/>
            <a:ext cx="5261058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矩形 28"/>
          <p:cNvSpPr/>
          <p:nvPr/>
        </p:nvSpPr>
        <p:spPr>
          <a:xfrm>
            <a:off x="1331640" y="3335141"/>
            <a:ext cx="1523494" cy="484748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早出晚归</a:t>
            </a:r>
          </a:p>
        </p:txBody>
      </p:sp>
      <p:cxnSp>
        <p:nvCxnSpPr>
          <p:cNvPr id="47" name="直接连接符 46"/>
          <p:cNvCxnSpPr/>
          <p:nvPr/>
        </p:nvCxnSpPr>
        <p:spPr>
          <a:xfrm>
            <a:off x="739616" y="2235713"/>
            <a:ext cx="5125386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右箭头 49"/>
          <p:cNvSpPr/>
          <p:nvPr/>
        </p:nvSpPr>
        <p:spPr>
          <a:xfrm>
            <a:off x="2999150" y="3479157"/>
            <a:ext cx="504056" cy="288032"/>
          </a:xfrm>
          <a:prstGeom prst="rightArrow">
            <a:avLst/>
          </a:prstGeom>
          <a:solidFill>
            <a:srgbClr val="0000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矩形 51"/>
          <p:cNvSpPr/>
          <p:nvPr/>
        </p:nvSpPr>
        <p:spPr>
          <a:xfrm>
            <a:off x="3563888" y="3335141"/>
            <a:ext cx="1523494" cy="484748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工作忙碌</a:t>
            </a:r>
          </a:p>
        </p:txBody>
      </p:sp>
      <p:sp>
        <p:nvSpPr>
          <p:cNvPr id="53" name="矩形 52"/>
          <p:cNvSpPr/>
          <p:nvPr/>
        </p:nvSpPr>
        <p:spPr>
          <a:xfrm>
            <a:off x="2306213" y="738896"/>
            <a:ext cx="1869743" cy="484748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27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1927</a:t>
            </a:r>
            <a:r>
              <a:rPr lang="zh-CN" altLang="en-US" sz="27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年春天</a:t>
            </a:r>
          </a:p>
        </p:txBody>
      </p:sp>
      <p:sp>
        <p:nvSpPr>
          <p:cNvPr id="54" name="云形标注 53"/>
          <p:cNvSpPr/>
          <p:nvPr/>
        </p:nvSpPr>
        <p:spPr bwMode="auto">
          <a:xfrm rot="11108408">
            <a:off x="5546069" y="2444092"/>
            <a:ext cx="2914389" cy="1440160"/>
          </a:xfrm>
          <a:prstGeom prst="cloudCallout">
            <a:avLst>
              <a:gd name="adj1" fmla="val 42350"/>
              <a:gd name="adj2" fmla="val 65317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55" name="矩形 54"/>
          <p:cNvSpPr/>
          <p:nvPr/>
        </p:nvSpPr>
        <p:spPr>
          <a:xfrm>
            <a:off x="6012160" y="2714049"/>
            <a:ext cx="2520280" cy="900246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父亲为什么而忙碌？</a:t>
            </a:r>
          </a:p>
        </p:txBody>
      </p:sp>
      <p:sp>
        <p:nvSpPr>
          <p:cNvPr id="56" name="矩形 55"/>
          <p:cNvSpPr/>
          <p:nvPr/>
        </p:nvSpPr>
        <p:spPr>
          <a:xfrm>
            <a:off x="143311" y="598837"/>
            <a:ext cx="1548369" cy="484748"/>
          </a:xfrm>
          <a:prstGeom prst="rect">
            <a:avLst/>
          </a:prstGeom>
          <a:solidFill>
            <a:schemeClr val="bg1">
              <a:lumMod val="95000"/>
            </a:schemeClr>
          </a:solidFill>
          <a:ln w="57150">
            <a:solidFill>
              <a:schemeClr val="accent1"/>
            </a:solidFill>
          </a:ln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27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被捕前</a:t>
            </a:r>
          </a:p>
        </p:txBody>
      </p:sp>
    </p:spTree>
    <p:extLst>
      <p:ext uri="{BB962C8B-B14F-4D97-AF65-F5344CB8AC3E}">
        <p14:creationId xmlns:p14="http://schemas.microsoft.com/office/powerpoint/2010/main" val="4078173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45" grpId="0" animBg="1"/>
      <p:bldP spid="29" grpId="0"/>
      <p:bldP spid="50" grpId="0" animBg="1"/>
      <p:bldP spid="52" grpId="0"/>
      <p:bldP spid="53" grpId="0"/>
      <p:bldP spid="54" grpId="0" animBg="1"/>
      <p:bldP spid="5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4860032" y="483520"/>
            <a:ext cx="3672408" cy="3672408"/>
            <a:chOff x="4246878" y="483518"/>
            <a:chExt cx="3889010" cy="4040049"/>
          </a:xfrm>
        </p:grpSpPr>
        <p:grpSp>
          <p:nvGrpSpPr>
            <p:cNvPr id="3" name="组合 2"/>
            <p:cNvGrpSpPr/>
            <p:nvPr/>
          </p:nvGrpSpPr>
          <p:grpSpPr>
            <a:xfrm>
              <a:off x="4246878" y="483518"/>
              <a:ext cx="3889010" cy="4040049"/>
              <a:chOff x="5254990" y="483518"/>
              <a:chExt cx="3889010" cy="4040049"/>
            </a:xfrm>
          </p:grpSpPr>
          <p:grpSp>
            <p:nvGrpSpPr>
              <p:cNvPr id="5" name="组合 4"/>
              <p:cNvGrpSpPr/>
              <p:nvPr/>
            </p:nvGrpSpPr>
            <p:grpSpPr>
              <a:xfrm>
                <a:off x="5254990" y="483518"/>
                <a:ext cx="3889010" cy="4040049"/>
                <a:chOff x="1608791" y="411510"/>
                <a:chExt cx="3179233" cy="4040049"/>
              </a:xfrm>
            </p:grpSpPr>
            <p:grpSp>
              <p:nvGrpSpPr>
                <p:cNvPr id="7" name="组合 6"/>
                <p:cNvGrpSpPr/>
                <p:nvPr/>
              </p:nvGrpSpPr>
              <p:grpSpPr>
                <a:xfrm>
                  <a:off x="1608791" y="411510"/>
                  <a:ext cx="3179233" cy="4040049"/>
                  <a:chOff x="3841039" y="411510"/>
                  <a:chExt cx="3179233" cy="4040049"/>
                </a:xfrm>
              </p:grpSpPr>
              <p:pic>
                <p:nvPicPr>
                  <p:cNvPr id="9" name="图片 8"/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841039" y="647102"/>
                    <a:ext cx="3179233" cy="412480"/>
                  </a:xfrm>
                  <a:prstGeom prst="rect">
                    <a:avLst/>
                  </a:prstGeom>
                </p:spPr>
              </p:pic>
              <p:pic>
                <p:nvPicPr>
                  <p:cNvPr id="10" name="图片 9"/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841039" y="1059582"/>
                    <a:ext cx="3148433" cy="3391977"/>
                  </a:xfrm>
                  <a:prstGeom prst="rect">
                    <a:avLst/>
                  </a:prstGeom>
                </p:spPr>
              </p:pic>
              <p:pic>
                <p:nvPicPr>
                  <p:cNvPr id="11" name="图片 10"/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499992" y="411510"/>
                    <a:ext cx="288033" cy="576066"/>
                  </a:xfrm>
                  <a:prstGeom prst="rect">
                    <a:avLst/>
                  </a:prstGeom>
                </p:spPr>
              </p:pic>
              <p:pic>
                <p:nvPicPr>
                  <p:cNvPr id="12" name="图片 11"/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796136" y="411510"/>
                    <a:ext cx="288033" cy="576066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8" name="图片 7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608791" y="1059582"/>
                  <a:ext cx="2963209" cy="450497"/>
                </a:xfrm>
                <a:prstGeom prst="rect">
                  <a:avLst/>
                </a:prstGeom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p:spPr>
            </p:pic>
          </p:grpSp>
          <p:sp>
            <p:nvSpPr>
              <p:cNvPr id="6" name="矩形 5"/>
              <p:cNvSpPr/>
              <p:nvPr/>
            </p:nvSpPr>
            <p:spPr>
              <a:xfrm>
                <a:off x="5331245" y="1196466"/>
                <a:ext cx="3775078" cy="2920320"/>
              </a:xfrm>
              <a:prstGeom prst="rect">
                <a:avLst/>
              </a:prstGeom>
            </p:spPr>
            <p:txBody>
              <a:bodyPr wrap="square" lIns="68580" tIns="34290" rIns="68580" bIns="34290">
                <a:spAutoFit/>
              </a:bodyPr>
              <a:lstStyle/>
              <a:p>
                <a:r>
                  <a:rPr lang="zh-CN" altLang="en-US" sz="2800" b="1" dirty="0">
                    <a:solidFill>
                      <a:srgbClr val="FF0000"/>
                    </a:solidFill>
                    <a:latin typeface="楷体" pitchFamily="49" charset="-122"/>
                    <a:ea typeface="楷体" pitchFamily="49" charset="-122"/>
                  </a:rPr>
                  <a:t>    </a:t>
                </a:r>
                <a:r>
                  <a:rPr lang="zh-CN" altLang="en-US" sz="2800" b="1" dirty="0">
                    <a:latin typeface="楷体" pitchFamily="49" charset="-122"/>
                    <a:ea typeface="楷体" pitchFamily="49" charset="-122"/>
                  </a:rPr>
                  <a:t>军阀张作霖在帝国主义支持下，率兵进关，占领河北、山东等地，以武力威胁北伐国民革命军，下令通缉李大钊同志。</a:t>
                </a:r>
              </a:p>
            </p:txBody>
          </p:sp>
        </p:grpSp>
        <p:sp>
          <p:nvSpPr>
            <p:cNvPr id="4" name="文本框 18">
              <a:extLst>
                <a:ext uri="{FF2B5EF4-FFF2-40B4-BE49-F238E27FC236}">
                  <a16:creationId xmlns:a16="http://schemas.microsoft.com/office/drawing/2014/main" id="{44357A84-01A2-4279-B349-9A38A05148E3}"/>
                </a:ext>
              </a:extLst>
            </p:cNvPr>
            <p:cNvSpPr txBox="1"/>
            <p:nvPr/>
          </p:nvSpPr>
          <p:spPr>
            <a:xfrm>
              <a:off x="5111998" y="699542"/>
              <a:ext cx="1836266" cy="440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b="1" dirty="0">
                  <a:solidFill>
                    <a:schemeClr val="bg1"/>
                  </a:solidFill>
                  <a:latin typeface="黑体" pitchFamily="49" charset="-122"/>
                  <a:ea typeface="黑体" pitchFamily="49" charset="-122"/>
                </a:rPr>
                <a:t>1927</a:t>
              </a:r>
              <a:r>
                <a:rPr lang="zh-CN" altLang="en-US" sz="2000" b="1" dirty="0">
                  <a:solidFill>
                    <a:schemeClr val="bg1"/>
                  </a:solidFill>
                  <a:latin typeface="黑体" pitchFamily="49" charset="-122"/>
                  <a:ea typeface="黑体" pitchFamily="49" charset="-122"/>
                </a:rPr>
                <a:t>年春天</a:t>
              </a:r>
            </a:p>
          </p:txBody>
        </p:sp>
      </p:grpSp>
      <p:sp>
        <p:nvSpPr>
          <p:cNvPr id="13" name="矩形 12"/>
          <p:cNvSpPr/>
          <p:nvPr/>
        </p:nvSpPr>
        <p:spPr>
          <a:xfrm>
            <a:off x="4788024" y="4155926"/>
            <a:ext cx="1523494" cy="4847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局势危急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539552" y="411511"/>
            <a:ext cx="3600400" cy="3744416"/>
            <a:chOff x="4246878" y="483518"/>
            <a:chExt cx="3889010" cy="3831083"/>
          </a:xfrm>
        </p:grpSpPr>
        <p:grpSp>
          <p:nvGrpSpPr>
            <p:cNvPr id="15" name="组合 14"/>
            <p:cNvGrpSpPr/>
            <p:nvPr/>
          </p:nvGrpSpPr>
          <p:grpSpPr>
            <a:xfrm>
              <a:off x="4246878" y="483518"/>
              <a:ext cx="3889010" cy="3831083"/>
              <a:chOff x="5254990" y="483518"/>
              <a:chExt cx="3889010" cy="3831083"/>
            </a:xfrm>
          </p:grpSpPr>
          <p:grpSp>
            <p:nvGrpSpPr>
              <p:cNvPr id="17" name="组合 16"/>
              <p:cNvGrpSpPr/>
              <p:nvPr/>
            </p:nvGrpSpPr>
            <p:grpSpPr>
              <a:xfrm>
                <a:off x="5254990" y="483518"/>
                <a:ext cx="3889010" cy="3831083"/>
                <a:chOff x="1608791" y="411510"/>
                <a:chExt cx="3179233" cy="3831083"/>
              </a:xfrm>
            </p:grpSpPr>
            <p:grpSp>
              <p:nvGrpSpPr>
                <p:cNvPr id="19" name="组合 18"/>
                <p:cNvGrpSpPr/>
                <p:nvPr/>
              </p:nvGrpSpPr>
              <p:grpSpPr>
                <a:xfrm>
                  <a:off x="1608791" y="411510"/>
                  <a:ext cx="3179233" cy="3831083"/>
                  <a:chOff x="3841039" y="411510"/>
                  <a:chExt cx="3179233" cy="3831083"/>
                </a:xfrm>
              </p:grpSpPr>
              <p:pic>
                <p:nvPicPr>
                  <p:cNvPr id="21" name="图片 20"/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841039" y="647102"/>
                    <a:ext cx="3179233" cy="412480"/>
                  </a:xfrm>
                  <a:prstGeom prst="rect">
                    <a:avLst/>
                  </a:prstGeom>
                </p:spPr>
              </p:pic>
              <p:pic>
                <p:nvPicPr>
                  <p:cNvPr id="22" name="图片 21"/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841039" y="1059583"/>
                    <a:ext cx="3148433" cy="3183010"/>
                  </a:xfrm>
                  <a:prstGeom prst="rect">
                    <a:avLst/>
                  </a:prstGeom>
                </p:spPr>
              </p:pic>
              <p:pic>
                <p:nvPicPr>
                  <p:cNvPr id="23" name="图片 22"/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499992" y="411510"/>
                    <a:ext cx="288033" cy="576066"/>
                  </a:xfrm>
                  <a:prstGeom prst="rect">
                    <a:avLst/>
                  </a:prstGeom>
                </p:spPr>
              </p:pic>
              <p:pic>
                <p:nvPicPr>
                  <p:cNvPr id="24" name="图片 23"/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796136" y="411510"/>
                    <a:ext cx="288033" cy="576066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20" name="图片 19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608791" y="1059582"/>
                  <a:ext cx="2963209" cy="450497"/>
                </a:xfrm>
                <a:prstGeom prst="rect">
                  <a:avLst/>
                </a:prstGeom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p:spPr>
            </p:pic>
          </p:grpSp>
          <p:sp>
            <p:nvSpPr>
              <p:cNvPr id="18" name="矩形 17"/>
              <p:cNvSpPr/>
              <p:nvPr/>
            </p:nvSpPr>
            <p:spPr>
              <a:xfrm>
                <a:off x="5410550" y="1419622"/>
                <a:ext cx="3263616" cy="2275155"/>
              </a:xfrm>
              <a:prstGeom prst="rect">
                <a:avLst/>
              </a:prstGeom>
            </p:spPr>
            <p:txBody>
              <a:bodyPr wrap="square" lIns="68580" tIns="34290" rIns="68580" bIns="34290">
                <a:spAutoFit/>
              </a:bodyPr>
              <a:lstStyle/>
              <a:p>
                <a:pPr algn="just"/>
                <a:r>
                  <a:rPr lang="zh-CN" altLang="en-US" sz="2800" b="1" dirty="0">
                    <a:solidFill>
                      <a:srgbClr val="FF0000"/>
                    </a:solidFill>
                    <a:latin typeface="楷体" pitchFamily="49" charset="-122"/>
                    <a:ea typeface="楷体" pitchFamily="49" charset="-122"/>
                  </a:rPr>
                  <a:t>    </a:t>
                </a:r>
                <a:r>
                  <a:rPr lang="zh-CN" altLang="en-US" sz="2800" b="1" dirty="0">
                    <a:latin typeface="楷体" pitchFamily="49" charset="-122"/>
                    <a:ea typeface="楷体" pitchFamily="49" charset="-122"/>
                  </a:rPr>
                  <a:t>李大钊领导并亲自参加北京人民反对日、英帝国主义和反对军阀张作霖吴佩孚的斗争。</a:t>
                </a:r>
              </a:p>
            </p:txBody>
          </p:sp>
        </p:grpSp>
        <p:sp>
          <p:nvSpPr>
            <p:cNvPr id="16" name="文本框 18">
              <a:extLst>
                <a:ext uri="{FF2B5EF4-FFF2-40B4-BE49-F238E27FC236}">
                  <a16:creationId xmlns:a16="http://schemas.microsoft.com/office/drawing/2014/main" id="{44357A84-01A2-4279-B349-9A38A05148E3}"/>
                </a:ext>
              </a:extLst>
            </p:cNvPr>
            <p:cNvSpPr txBox="1"/>
            <p:nvPr/>
          </p:nvSpPr>
          <p:spPr>
            <a:xfrm>
              <a:off x="5111998" y="699542"/>
              <a:ext cx="1836266" cy="3870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b="1" dirty="0">
                  <a:solidFill>
                    <a:schemeClr val="bg1"/>
                  </a:solidFill>
                  <a:latin typeface="黑体" pitchFamily="49" charset="-122"/>
                  <a:ea typeface="黑体" pitchFamily="49" charset="-122"/>
                </a:rPr>
                <a:t>1926</a:t>
              </a:r>
              <a:r>
                <a:rPr lang="zh-CN" altLang="en-US" sz="2000" b="1" dirty="0">
                  <a:solidFill>
                    <a:schemeClr val="bg1"/>
                  </a:solidFill>
                  <a:latin typeface="黑体" pitchFamily="49" charset="-122"/>
                  <a:ea typeface="黑体" pitchFamily="49" charset="-122"/>
                </a:rPr>
                <a:t>年春天</a:t>
              </a:r>
            </a:p>
          </p:txBody>
        </p:sp>
      </p:grpSp>
      <p:sp>
        <p:nvSpPr>
          <p:cNvPr id="25" name="Freeform 24"/>
          <p:cNvSpPr/>
          <p:nvPr/>
        </p:nvSpPr>
        <p:spPr bwMode="gray">
          <a:xfrm rot="10414918">
            <a:off x="6400439" y="3626837"/>
            <a:ext cx="871528" cy="554124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899592" y="4155926"/>
            <a:ext cx="2908489" cy="4847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必须争分夺秒工作</a:t>
            </a:r>
          </a:p>
        </p:txBody>
      </p:sp>
      <p:sp>
        <p:nvSpPr>
          <p:cNvPr id="27" name="右箭头 26"/>
          <p:cNvSpPr/>
          <p:nvPr/>
        </p:nvSpPr>
        <p:spPr>
          <a:xfrm rot="10800000">
            <a:off x="3995937" y="4299942"/>
            <a:ext cx="504056" cy="288032"/>
          </a:xfrm>
          <a:prstGeom prst="rightArrow">
            <a:avLst/>
          </a:prstGeom>
          <a:solidFill>
            <a:srgbClr val="0000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9131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5" grpId="0" animBg="1"/>
      <p:bldP spid="26" grpId="0" animBg="1"/>
      <p:bldP spid="2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7" r="4644"/>
          <a:stretch/>
        </p:blipFill>
        <p:spPr bwMode="auto">
          <a:xfrm>
            <a:off x="0" y="-15084"/>
            <a:ext cx="9180512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820" y="87475"/>
            <a:ext cx="1026248" cy="489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8"/>
          <p:cNvSpPr txBox="1"/>
          <p:nvPr/>
        </p:nvSpPr>
        <p:spPr>
          <a:xfrm>
            <a:off x="1547664" y="1635646"/>
            <a:ext cx="5697714" cy="854080"/>
          </a:xfrm>
          <a:prstGeom prst="rect">
            <a:avLst/>
          </a:prstGeom>
          <a:solidFill>
            <a:schemeClr val="bg1"/>
          </a:solidFill>
          <a:effectLst>
            <a:softEdge rad="31750"/>
          </a:effectLst>
        </p:spPr>
        <p:txBody>
          <a:bodyPr wrap="none" lIns="68580" tIns="34290" rIns="68580" bIns="34290" rtlCol="0">
            <a:spAutoFit/>
          </a:bodyPr>
          <a:lstStyle/>
          <a:p>
            <a:r>
              <a:rPr lang="en-US" altLang="zh-CN" sz="51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itchFamily="2" charset="-122"/>
                <a:ea typeface="宋体" pitchFamily="2" charset="-122"/>
              </a:rPr>
              <a:t>11 </a:t>
            </a:r>
            <a:r>
              <a:rPr lang="zh-CN" altLang="en-US" sz="51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itchFamily="2" charset="-122"/>
                <a:ea typeface="宋体" pitchFamily="2" charset="-122"/>
              </a:rPr>
              <a:t>十六年前的回忆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7524329" y="3946213"/>
            <a:ext cx="1294354" cy="323165"/>
            <a:chOff x="9338177" y="5217699"/>
            <a:chExt cx="1725581" cy="430886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525CFD39-A22E-C348-BCD9-F21C6C36FFD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34175" y="5239936"/>
              <a:ext cx="1629583" cy="37863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5" name="文本框 1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F8F78E23-50A4-DE4E-802E-429241B99C9C}"/>
                </a:ext>
              </a:extLst>
            </p:cNvPr>
            <p:cNvSpPr txBox="1"/>
            <p:nvPr/>
          </p:nvSpPr>
          <p:spPr>
            <a:xfrm>
              <a:off x="9338177" y="5217699"/>
              <a:ext cx="1541940" cy="430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500" dirty="0">
                  <a:solidFill>
                    <a:schemeClr val="bg1"/>
                  </a:solidFill>
                </a:rPr>
                <a:t>第一课时</a:t>
              </a: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7579542" y="4299942"/>
            <a:ext cx="1239139" cy="323165"/>
            <a:chOff x="9411787" y="5693186"/>
            <a:chExt cx="1651971" cy="430886"/>
          </a:xfrm>
        </p:grpSpPr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212572B1-64F1-6842-92BD-8700995A31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34175" y="5703922"/>
              <a:ext cx="1629583" cy="37863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6" name="文本框 14">
              <a:hlinkClick r:id="rId5" action="ppaction://hlinksldjump"/>
              <a:extLst>
                <a:ext uri="{FF2B5EF4-FFF2-40B4-BE49-F238E27FC236}">
                  <a16:creationId xmlns:a16="http://schemas.microsoft.com/office/drawing/2014/main" id="{DE258695-61B7-0946-83FB-8DFACD6C2F8C}"/>
                </a:ext>
              </a:extLst>
            </p:cNvPr>
            <p:cNvSpPr txBox="1"/>
            <p:nvPr/>
          </p:nvSpPr>
          <p:spPr>
            <a:xfrm>
              <a:off x="9411787" y="5693186"/>
              <a:ext cx="1446701" cy="430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500" dirty="0">
                  <a:solidFill>
                    <a:schemeClr val="bg1"/>
                  </a:solidFill>
                </a:rPr>
                <a:t>第二课时</a:t>
              </a:r>
            </a:p>
          </p:txBody>
        </p:sp>
      </p:grpSp>
      <p:sp>
        <p:nvSpPr>
          <p:cNvPr id="17" name="矩形 16">
            <a:extLst>
              <a:ext uri="{FF2B5EF4-FFF2-40B4-BE49-F238E27FC236}">
                <a16:creationId xmlns:a16="http://schemas.microsoft.com/office/drawing/2014/main" id="{CD184A55-3423-F349-98B8-52F211EB9433}"/>
              </a:ext>
            </a:extLst>
          </p:cNvPr>
          <p:cNvSpPr/>
          <p:nvPr/>
        </p:nvSpPr>
        <p:spPr>
          <a:xfrm flipH="1">
            <a:off x="-36512" y="159510"/>
            <a:ext cx="2771800" cy="252000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8" name="文本框 1">
            <a:extLst>
              <a:ext uri="{FF2B5EF4-FFF2-40B4-BE49-F238E27FC236}">
                <a16:creationId xmlns:a16="http://schemas.microsoft.com/office/drawing/2014/main" id="{06E88223-4167-0746-8818-C83637374A72}"/>
              </a:ext>
            </a:extLst>
          </p:cNvPr>
          <p:cNvSpPr txBox="1"/>
          <p:nvPr/>
        </p:nvSpPr>
        <p:spPr>
          <a:xfrm>
            <a:off x="-36512" y="134511"/>
            <a:ext cx="18004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dirty="0">
                <a:latin typeface="黑体" pitchFamily="49" charset="-122"/>
                <a:ea typeface="黑体" pitchFamily="49" charset="-122"/>
              </a:rPr>
              <a:t>   语文  六年级  下册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83518"/>
            <a:ext cx="5256228" cy="3969988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5521346" y="1422592"/>
            <a:ext cx="1779974" cy="561692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早出晚归</a:t>
            </a:r>
          </a:p>
        </p:txBody>
      </p:sp>
      <p:sp>
        <p:nvSpPr>
          <p:cNvPr id="4" name="矩形 3"/>
          <p:cNvSpPr/>
          <p:nvPr/>
        </p:nvSpPr>
        <p:spPr>
          <a:xfrm>
            <a:off x="5521346" y="2142672"/>
            <a:ext cx="3083102" cy="561692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烧掉文件和书籍</a:t>
            </a:r>
          </a:p>
        </p:txBody>
      </p:sp>
    </p:spTree>
    <p:extLst>
      <p:ext uri="{BB962C8B-B14F-4D97-AF65-F5344CB8AC3E}">
        <p14:creationId xmlns:p14="http://schemas.microsoft.com/office/powerpoint/2010/main" val="3332378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6"/>
          <p:cNvSpPr txBox="1"/>
          <p:nvPr/>
        </p:nvSpPr>
        <p:spPr>
          <a:xfrm>
            <a:off x="1475656" y="1203598"/>
            <a:ext cx="6984776" cy="201285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     局势越来越严峻，面对朋友和母亲的劝离，父亲是怎么说的，你从中体会到了什么？</a:t>
            </a:r>
            <a:endParaRPr lang="en-US" altLang="zh-CN" sz="3200" b="1" dirty="0"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C061C24E-8F5B-344B-B0B0-700FB18A08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469" y="1354560"/>
            <a:ext cx="1254781" cy="179819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32" r="8267"/>
          <a:stretch/>
        </p:blipFill>
        <p:spPr>
          <a:xfrm>
            <a:off x="3203848" y="2005809"/>
            <a:ext cx="4968552" cy="54868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45" r="-2329"/>
          <a:stretch/>
        </p:blipFill>
        <p:spPr>
          <a:xfrm>
            <a:off x="1403648" y="2715766"/>
            <a:ext cx="3672408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693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1561193" y="3095227"/>
            <a:ext cx="1656184" cy="43204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393379" y="1904370"/>
            <a:ext cx="1584176" cy="43204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993241" y="733260"/>
            <a:ext cx="792088" cy="36004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3"/>
          <p:cNvSpPr txBox="1"/>
          <p:nvPr/>
        </p:nvSpPr>
        <p:spPr>
          <a:xfrm>
            <a:off x="251519" y="555526"/>
            <a:ext cx="5067620" cy="3762568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 父亲坚决地对母亲说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:“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不是常对你说吗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?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我是不能轻易离开北京的。你要知道现在是什么时候，这里的工作多么重要。我哪能离开呢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?"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Freeform 24"/>
          <p:cNvSpPr/>
          <p:nvPr/>
        </p:nvSpPr>
        <p:spPr bwMode="gray">
          <a:xfrm rot="19232612" flipV="1">
            <a:off x="2561242" y="1027878"/>
            <a:ext cx="2609031" cy="2312549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5723389" y="1878020"/>
            <a:ext cx="3312368" cy="484748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父亲对工作高度负责</a:t>
            </a:r>
          </a:p>
        </p:txBody>
      </p:sp>
      <p:sp>
        <p:nvSpPr>
          <p:cNvPr id="9" name="Freeform 24"/>
          <p:cNvSpPr/>
          <p:nvPr/>
        </p:nvSpPr>
        <p:spPr bwMode="gray">
          <a:xfrm rot="2880945">
            <a:off x="2905154" y="800698"/>
            <a:ext cx="2901642" cy="1457433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" name="Freeform 24"/>
          <p:cNvSpPr/>
          <p:nvPr/>
        </p:nvSpPr>
        <p:spPr bwMode="gray">
          <a:xfrm rot="5102442" flipH="1">
            <a:off x="4196711" y="1470844"/>
            <a:ext cx="799506" cy="2766850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9164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  <p:bldP spid="6" grpId="0" animBg="1"/>
      <p:bldP spid="4" grpId="0" animBg="1"/>
      <p:bldP spid="5" grpId="0"/>
      <p:bldP spid="9" grpId="0" animBg="1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"/>
          <p:cNvSpPr txBox="1"/>
          <p:nvPr/>
        </p:nvSpPr>
        <p:spPr>
          <a:xfrm>
            <a:off x="899592" y="411510"/>
            <a:ext cx="4464496" cy="900246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反问句：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不是常对你说吗</a:t>
            </a:r>
            <a:r>
              <a:rPr lang="en-US" altLang="zh-CN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?  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endParaRPr lang="en-US" altLang="zh-CN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         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我哪能离开呢</a:t>
            </a:r>
            <a:r>
              <a:rPr lang="en-US" altLang="zh-CN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?</a:t>
            </a:r>
            <a:endParaRPr lang="zh-CN" altLang="en-US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下箭头 4"/>
          <p:cNvSpPr/>
          <p:nvPr/>
        </p:nvSpPr>
        <p:spPr>
          <a:xfrm>
            <a:off x="3275856" y="1347614"/>
            <a:ext cx="216024" cy="504056"/>
          </a:xfrm>
          <a:prstGeom prst="downArrow">
            <a:avLst/>
          </a:prstGeom>
          <a:solidFill>
            <a:srgbClr val="FF000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3"/>
          <p:cNvSpPr txBox="1"/>
          <p:nvPr/>
        </p:nvSpPr>
        <p:spPr>
          <a:xfrm>
            <a:off x="1043608" y="1923678"/>
            <a:ext cx="4392488" cy="900246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   李大钊</a:t>
            </a:r>
            <a:r>
              <a:rPr lang="zh-CN" altLang="en-US" sz="2700" b="1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坚决不离开北京，不离开自己的工作岗位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9" name="文本框 3"/>
          <p:cNvSpPr txBox="1"/>
          <p:nvPr/>
        </p:nvSpPr>
        <p:spPr>
          <a:xfrm>
            <a:off x="6244517" y="1923678"/>
            <a:ext cx="1711859" cy="90024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坚持到底</a:t>
            </a:r>
            <a:endParaRPr lang="en-US" altLang="zh-CN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忠于党</a:t>
            </a:r>
          </a:p>
        </p:txBody>
      </p:sp>
      <p:sp>
        <p:nvSpPr>
          <p:cNvPr id="10" name="文本框 3"/>
          <p:cNvSpPr txBox="1"/>
          <p:nvPr/>
        </p:nvSpPr>
        <p:spPr>
          <a:xfrm>
            <a:off x="971600" y="3291830"/>
            <a:ext cx="5184576" cy="13157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2700" b="1" dirty="0">
                <a:latin typeface="宋体" pitchFamily="2" charset="-122"/>
                <a:ea typeface="宋体" pitchFamily="2" charset="-122"/>
              </a:rPr>
              <a:t>    为了革命工作，他早已把个人安危置之度外，表现了他对革命高度负责的精神。</a:t>
            </a:r>
          </a:p>
        </p:txBody>
      </p:sp>
      <p:sp>
        <p:nvSpPr>
          <p:cNvPr id="11" name="下箭头 10"/>
          <p:cNvSpPr/>
          <p:nvPr/>
        </p:nvSpPr>
        <p:spPr>
          <a:xfrm>
            <a:off x="3275856" y="2733502"/>
            <a:ext cx="216024" cy="504056"/>
          </a:xfrm>
          <a:prstGeom prst="downArrow">
            <a:avLst/>
          </a:prstGeom>
          <a:solidFill>
            <a:srgbClr val="FF000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右箭头 1"/>
          <p:cNvSpPr/>
          <p:nvPr/>
        </p:nvSpPr>
        <p:spPr>
          <a:xfrm>
            <a:off x="5436096" y="2196864"/>
            <a:ext cx="432048" cy="349797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090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9" grpId="0" animBg="1"/>
      <p:bldP spid="10" grpId="0" animBg="1"/>
      <p:bldP spid="11" grpId="0" animBg="1"/>
      <p:bldP spid="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3"/>
          <p:cNvSpPr txBox="1"/>
          <p:nvPr/>
        </p:nvSpPr>
        <p:spPr>
          <a:xfrm>
            <a:off x="4067944" y="1722026"/>
            <a:ext cx="3312368" cy="561692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对工作高度负责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文本框 3"/>
          <p:cNvSpPr txBox="1"/>
          <p:nvPr/>
        </p:nvSpPr>
        <p:spPr>
          <a:xfrm>
            <a:off x="683568" y="2154074"/>
            <a:ext cx="2592288" cy="561692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被捕前的父亲</a:t>
            </a:r>
            <a:endParaRPr lang="en-US" altLang="zh-CN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右箭头 4"/>
          <p:cNvSpPr/>
          <p:nvPr/>
        </p:nvSpPr>
        <p:spPr>
          <a:xfrm>
            <a:off x="3527884" y="2325359"/>
            <a:ext cx="504056" cy="288032"/>
          </a:xfrm>
          <a:prstGeom prst="rightArrow">
            <a:avLst/>
          </a:prstGeom>
          <a:solidFill>
            <a:srgbClr val="0000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3"/>
          <p:cNvSpPr txBox="1"/>
          <p:nvPr/>
        </p:nvSpPr>
        <p:spPr>
          <a:xfrm>
            <a:off x="4067944" y="2730138"/>
            <a:ext cx="3240360" cy="561692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对革命高度忠诚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1560" y="627534"/>
            <a:ext cx="5976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说一说：被捕前的父亲是什么样子的？</a:t>
            </a:r>
          </a:p>
        </p:txBody>
      </p:sp>
    </p:spTree>
    <p:extLst>
      <p:ext uri="{BB962C8B-B14F-4D97-AF65-F5344CB8AC3E}">
        <p14:creationId xmlns:p14="http://schemas.microsoft.com/office/powerpoint/2010/main" val="2001530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1979712" y="2895353"/>
            <a:ext cx="1656184" cy="50405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3023828" y="1923678"/>
            <a:ext cx="2052228" cy="50405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4211960" y="1370264"/>
            <a:ext cx="2150694" cy="50405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3"/>
          <p:cNvSpPr txBox="1"/>
          <p:nvPr/>
        </p:nvSpPr>
        <p:spPr>
          <a:xfrm>
            <a:off x="467544" y="843558"/>
            <a:ext cx="6264696" cy="1546577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 短短的一段新闻还没看完，就听见啪，啪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几声尖锐的枪声，接着就是一阵纷乱的喊叫。</a:t>
            </a:r>
          </a:p>
        </p:txBody>
      </p:sp>
      <p:sp>
        <p:nvSpPr>
          <p:cNvPr id="6" name="文本框 3"/>
          <p:cNvSpPr txBox="1"/>
          <p:nvPr/>
        </p:nvSpPr>
        <p:spPr>
          <a:xfrm>
            <a:off x="504737" y="2874154"/>
            <a:ext cx="5939471" cy="561692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父亲不慌不忙地向外走去。</a:t>
            </a:r>
          </a:p>
        </p:txBody>
      </p:sp>
      <p:sp>
        <p:nvSpPr>
          <p:cNvPr id="11" name="Freeform 24"/>
          <p:cNvSpPr/>
          <p:nvPr/>
        </p:nvSpPr>
        <p:spPr bwMode="gray">
          <a:xfrm rot="10966591">
            <a:off x="6378832" y="3488368"/>
            <a:ext cx="479568" cy="679572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7164288" y="1058640"/>
            <a:ext cx="1116632" cy="62324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36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对比</a:t>
            </a:r>
          </a:p>
        </p:txBody>
      </p:sp>
      <p:sp>
        <p:nvSpPr>
          <p:cNvPr id="15" name="文本框 3"/>
          <p:cNvSpPr txBox="1"/>
          <p:nvPr/>
        </p:nvSpPr>
        <p:spPr>
          <a:xfrm>
            <a:off x="6479704" y="2535600"/>
            <a:ext cx="2556792" cy="90024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27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敌人：虚张声势</a:t>
            </a:r>
            <a:endParaRPr lang="en-US" altLang="zh-CN" sz="27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7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父亲：不慌不忙</a:t>
            </a:r>
          </a:p>
        </p:txBody>
      </p:sp>
      <p:sp>
        <p:nvSpPr>
          <p:cNvPr id="16" name="下箭头 15"/>
          <p:cNvSpPr/>
          <p:nvPr/>
        </p:nvSpPr>
        <p:spPr>
          <a:xfrm>
            <a:off x="7596336" y="1874320"/>
            <a:ext cx="216024" cy="504056"/>
          </a:xfrm>
          <a:prstGeom prst="downArrow">
            <a:avLst/>
          </a:prstGeom>
          <a:solidFill>
            <a:srgbClr val="0000FF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143311" y="411510"/>
            <a:ext cx="1548369" cy="484748"/>
          </a:xfrm>
          <a:prstGeom prst="rect">
            <a:avLst/>
          </a:prstGeom>
          <a:solidFill>
            <a:schemeClr val="bg1">
              <a:lumMod val="95000"/>
            </a:schemeClr>
          </a:solidFill>
          <a:ln w="57150">
            <a:solidFill>
              <a:schemeClr val="accent1"/>
            </a:solidFill>
          </a:ln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27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被捕时</a:t>
            </a: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08"/>
          <a:stretch/>
        </p:blipFill>
        <p:spPr>
          <a:xfrm>
            <a:off x="755576" y="3972170"/>
            <a:ext cx="6756120" cy="831828"/>
          </a:xfrm>
          <a:prstGeom prst="rect">
            <a:avLst/>
          </a:prstGeom>
        </p:spPr>
      </p:pic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552184" y="4011910"/>
            <a:ext cx="6316153" cy="52322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none">
            <a:spAutoFit/>
          </a:bodyPr>
          <a:lstStyle/>
          <a:p>
            <a:r>
              <a:rPr lang="zh-CN" altLang="en-US" sz="2800" b="1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神态、动作描写：临危不惧、处变不惊</a:t>
            </a:r>
          </a:p>
        </p:txBody>
      </p:sp>
    </p:spTree>
    <p:extLst>
      <p:ext uri="{BB962C8B-B14F-4D97-AF65-F5344CB8AC3E}">
        <p14:creationId xmlns:p14="http://schemas.microsoft.com/office/powerpoint/2010/main" val="2525691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  <p:bldP spid="8" grpId="0" animBg="1"/>
      <p:bldP spid="11" grpId="0" animBg="1"/>
      <p:bldP spid="12" grpId="0" animBg="1"/>
      <p:bldP spid="15" grpId="0" animBg="1"/>
      <p:bldP spid="16" grpId="0" animBg="1"/>
      <p:bldP spid="1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椭圆 10"/>
          <p:cNvSpPr/>
          <p:nvPr/>
        </p:nvSpPr>
        <p:spPr>
          <a:xfrm>
            <a:off x="467544" y="3003798"/>
            <a:ext cx="1008112" cy="360040"/>
          </a:xfrm>
          <a:prstGeom prst="ellipse">
            <a:avLst/>
          </a:prstGeom>
          <a:solidFill>
            <a:srgbClr val="C17F07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575556" y="823280"/>
            <a:ext cx="1224136" cy="360040"/>
          </a:xfrm>
          <a:prstGeom prst="ellipse">
            <a:avLst/>
          </a:prstGeom>
          <a:solidFill>
            <a:srgbClr val="C17F07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3"/>
          <p:cNvSpPr txBox="1"/>
          <p:nvPr/>
        </p:nvSpPr>
        <p:spPr>
          <a:xfrm>
            <a:off x="2051720" y="411510"/>
            <a:ext cx="6480720" cy="1315745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    一拥而入，挤满了这间小屋。他们像一群魔鬼似的，把我们包围起来。他们每人拿着一把手枪，枪口对着父亲和我。</a:t>
            </a:r>
          </a:p>
        </p:txBody>
      </p:sp>
      <p:sp>
        <p:nvSpPr>
          <p:cNvPr id="7" name="文本框 3"/>
          <p:cNvSpPr txBox="1"/>
          <p:nvPr/>
        </p:nvSpPr>
        <p:spPr>
          <a:xfrm>
            <a:off x="395536" y="2951098"/>
            <a:ext cx="1296144" cy="484748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 父亲</a:t>
            </a:r>
          </a:p>
        </p:txBody>
      </p:sp>
      <p:sp>
        <p:nvSpPr>
          <p:cNvPr id="8" name="文本框 3"/>
          <p:cNvSpPr txBox="1"/>
          <p:nvPr/>
        </p:nvSpPr>
        <p:spPr>
          <a:xfrm>
            <a:off x="467544" y="760926"/>
            <a:ext cx="1440160" cy="484748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 来的人</a:t>
            </a:r>
          </a:p>
        </p:txBody>
      </p:sp>
      <p:sp>
        <p:nvSpPr>
          <p:cNvPr id="9" name="文本框 3"/>
          <p:cNvSpPr txBox="1"/>
          <p:nvPr/>
        </p:nvSpPr>
        <p:spPr>
          <a:xfrm>
            <a:off x="2015716" y="1995686"/>
            <a:ext cx="6264696" cy="1565044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   父亲保持着他那惯有的严峻的态度，没有向他们讲任何道理。因为他明白，对他们是没有道理可讲的。</a:t>
            </a:r>
          </a:p>
        </p:txBody>
      </p:sp>
      <p:sp>
        <p:nvSpPr>
          <p:cNvPr id="25" name="矩形 24"/>
          <p:cNvSpPr/>
          <p:nvPr/>
        </p:nvSpPr>
        <p:spPr>
          <a:xfrm>
            <a:off x="773324" y="1419622"/>
            <a:ext cx="558316" cy="117724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对比</a:t>
            </a:r>
          </a:p>
        </p:txBody>
      </p:sp>
      <p:sp>
        <p:nvSpPr>
          <p:cNvPr id="26" name="文本框 3"/>
          <p:cNvSpPr txBox="1"/>
          <p:nvPr/>
        </p:nvSpPr>
        <p:spPr>
          <a:xfrm>
            <a:off x="2325584" y="3560204"/>
            <a:ext cx="2808312" cy="48474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27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敌人：兴师动众</a:t>
            </a:r>
            <a:endParaRPr lang="en-US" altLang="zh-CN" sz="27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8" name="Freeform 24"/>
          <p:cNvSpPr/>
          <p:nvPr/>
        </p:nvSpPr>
        <p:spPr bwMode="gray">
          <a:xfrm rot="470331" flipV="1">
            <a:off x="1287855" y="3410614"/>
            <a:ext cx="652985" cy="441162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cxnSp>
        <p:nvCxnSpPr>
          <p:cNvPr id="4" name="直接连接符 3"/>
          <p:cNvCxnSpPr/>
          <p:nvPr/>
        </p:nvCxnSpPr>
        <p:spPr>
          <a:xfrm>
            <a:off x="2843808" y="843558"/>
            <a:ext cx="4464496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>
            <a:off x="2062386" y="1707654"/>
            <a:ext cx="5904656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/>
        </p:nvCxnSpPr>
        <p:spPr>
          <a:xfrm>
            <a:off x="2032670" y="1275606"/>
            <a:ext cx="241226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2771800" y="2499742"/>
            <a:ext cx="496855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/>
          <p:cNvGrpSpPr/>
          <p:nvPr/>
        </p:nvGrpSpPr>
        <p:grpSpPr>
          <a:xfrm>
            <a:off x="1979712" y="4170177"/>
            <a:ext cx="5328591" cy="849845"/>
            <a:chOff x="3146559" y="176780"/>
            <a:chExt cx="4616506" cy="624563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0614" y="190863"/>
              <a:ext cx="3895682" cy="610480"/>
            </a:xfrm>
            <a:prstGeom prst="rect">
              <a:avLst/>
            </a:prstGeom>
          </p:spPr>
        </p:pic>
        <p:sp>
          <p:nvSpPr>
            <p:cNvPr id="16" name="TextBox 15"/>
            <p:cNvSpPr txBox="1">
              <a:spLocks noChangeArrowheads="1"/>
            </p:cNvSpPr>
            <p:nvPr/>
          </p:nvSpPr>
          <p:spPr bwMode="auto">
            <a:xfrm>
              <a:off x="3146559" y="176780"/>
              <a:ext cx="4616506" cy="384522"/>
            </a:xfrm>
            <a:prstGeom prst="rect">
              <a:avLst/>
            </a:prstGeom>
            <a:noFill/>
            <a:ln>
              <a:noFill/>
              <a:headEnd/>
              <a:tailEnd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vert="horz" wrap="square">
              <a:spAutoFit/>
            </a:bodyPr>
            <a:lstStyle/>
            <a:p>
              <a:r>
                <a:rPr lang="zh-CN" altLang="en-US" sz="2800" b="1" dirty="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rPr>
                <a:t>父亲神态描写：从容镇定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1820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 animBg="1"/>
      <p:bldP spid="2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82"/>
            <a:ext cx="9144000" cy="515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042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3"/>
          <p:cNvSpPr txBox="1"/>
          <p:nvPr/>
        </p:nvSpPr>
        <p:spPr>
          <a:xfrm>
            <a:off x="1403648" y="2343745"/>
            <a:ext cx="3384376" cy="1054135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坚定沉着</a:t>
            </a:r>
            <a:endParaRPr lang="en-US" altLang="zh-CN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将生死置之度外</a:t>
            </a:r>
            <a:endParaRPr lang="en-US" altLang="zh-CN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750644"/>
            <a:ext cx="45365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说一说：被捕时的父亲是什么样子的？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531951"/>
            <a:ext cx="3758184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799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圆角矩形 16"/>
          <p:cNvSpPr/>
          <p:nvPr/>
        </p:nvSpPr>
        <p:spPr>
          <a:xfrm>
            <a:off x="1907706" y="2974398"/>
            <a:ext cx="720080" cy="36004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圆角矩形 13"/>
          <p:cNvSpPr/>
          <p:nvPr/>
        </p:nvSpPr>
        <p:spPr>
          <a:xfrm>
            <a:off x="683568" y="2974398"/>
            <a:ext cx="720080" cy="36004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圆角矩形 11"/>
          <p:cNvSpPr/>
          <p:nvPr/>
        </p:nvSpPr>
        <p:spPr>
          <a:xfrm>
            <a:off x="575556" y="2380331"/>
            <a:ext cx="3204355" cy="36004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圆角矩形 12"/>
          <p:cNvSpPr/>
          <p:nvPr/>
        </p:nvSpPr>
        <p:spPr>
          <a:xfrm>
            <a:off x="683568" y="1736557"/>
            <a:ext cx="1584178" cy="37936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3"/>
          <p:cNvSpPr txBox="1"/>
          <p:nvPr/>
        </p:nvSpPr>
        <p:spPr>
          <a:xfrm>
            <a:off x="575557" y="987574"/>
            <a:ext cx="5400600" cy="2531462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仍旧穿着他那件灰布旧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hlinkClick r:id="rId2" action="ppaction://hlinkpres?slideindex=1&amp;slidetitle="/>
              </a:rPr>
              <a:t>棉袍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25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没戴眼镜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25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乱蓬蓬的长头发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25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平静而慈祥的脸。</a:t>
            </a:r>
          </a:p>
        </p:txBody>
      </p:sp>
      <p:sp>
        <p:nvSpPr>
          <p:cNvPr id="15" name="矩形 14"/>
          <p:cNvSpPr/>
          <p:nvPr/>
        </p:nvSpPr>
        <p:spPr>
          <a:xfrm>
            <a:off x="4872309" y="1718481"/>
            <a:ext cx="3804147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暗示敌人对父亲施了重刑。</a:t>
            </a:r>
            <a:endParaRPr lang="zh-CN" altLang="en-US" sz="2400" dirty="0"/>
          </a:p>
        </p:txBody>
      </p:sp>
      <p:sp>
        <p:nvSpPr>
          <p:cNvPr id="16" name="矩形 15"/>
          <p:cNvSpPr/>
          <p:nvPr/>
        </p:nvSpPr>
        <p:spPr>
          <a:xfrm>
            <a:off x="4872309" y="2380331"/>
            <a:ext cx="3222104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表明父亲经历残酷的折磨后依旧坚强。</a:t>
            </a:r>
            <a:endParaRPr lang="zh-CN" altLang="en-US" sz="2400" dirty="0"/>
          </a:p>
        </p:txBody>
      </p:sp>
      <p:sp>
        <p:nvSpPr>
          <p:cNvPr id="18" name="矩形 17"/>
          <p:cNvSpPr/>
          <p:nvPr/>
        </p:nvSpPr>
        <p:spPr>
          <a:xfrm>
            <a:off x="606502" y="3694261"/>
            <a:ext cx="3899894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充分体现了父亲对亲人的爱</a:t>
            </a:r>
            <a:endParaRPr lang="zh-CN" altLang="en-US" sz="2400" dirty="0"/>
          </a:p>
        </p:txBody>
      </p:sp>
      <p:cxnSp>
        <p:nvCxnSpPr>
          <p:cNvPr id="7" name="直接箭头连接符 6"/>
          <p:cNvCxnSpPr/>
          <p:nvPr/>
        </p:nvCxnSpPr>
        <p:spPr>
          <a:xfrm>
            <a:off x="2411760" y="1926239"/>
            <a:ext cx="2304256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箭头连接符 20"/>
          <p:cNvCxnSpPr/>
          <p:nvPr/>
        </p:nvCxnSpPr>
        <p:spPr>
          <a:xfrm>
            <a:off x="3806788" y="2560351"/>
            <a:ext cx="909228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下箭头 10"/>
          <p:cNvSpPr/>
          <p:nvPr/>
        </p:nvSpPr>
        <p:spPr>
          <a:xfrm>
            <a:off x="1781106" y="3363838"/>
            <a:ext cx="180021" cy="319867"/>
          </a:xfrm>
          <a:prstGeom prst="downArrow">
            <a:avLst/>
          </a:prstGeom>
          <a:solidFill>
            <a:srgbClr val="FF000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318D0A71-89E9-0E42-BFC7-5914ED13B5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7708">
            <a:off x="5552690" y="1119788"/>
            <a:ext cx="335134" cy="472337"/>
          </a:xfrm>
          <a:prstGeom prst="rect">
            <a:avLst/>
          </a:prstGeom>
        </p:spPr>
      </p:pic>
      <p:sp>
        <p:nvSpPr>
          <p:cNvPr id="20" name="矩形 19"/>
          <p:cNvSpPr/>
          <p:nvPr/>
        </p:nvSpPr>
        <p:spPr>
          <a:xfrm>
            <a:off x="143311" y="430818"/>
            <a:ext cx="1548369" cy="484748"/>
          </a:xfrm>
          <a:prstGeom prst="rect">
            <a:avLst/>
          </a:prstGeom>
          <a:solidFill>
            <a:schemeClr val="bg1">
              <a:lumMod val="95000"/>
            </a:schemeClr>
          </a:solidFill>
          <a:ln w="57150">
            <a:solidFill>
              <a:schemeClr val="accent1"/>
            </a:solidFill>
          </a:ln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27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被审时</a:t>
            </a:r>
            <a:endParaRPr lang="zh-CN" altLang="en-US" sz="2700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2051720" y="4125491"/>
            <a:ext cx="5328591" cy="901067"/>
            <a:chOff x="2707131" y="190863"/>
            <a:chExt cx="4616506" cy="610480"/>
          </a:xfrm>
        </p:grpSpPr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34634" y="190863"/>
              <a:ext cx="4401662" cy="610480"/>
            </a:xfrm>
            <a:prstGeom prst="rect">
              <a:avLst/>
            </a:prstGeom>
          </p:spPr>
        </p:pic>
        <p:sp>
          <p:nvSpPr>
            <p:cNvPr id="24" name="TextBox 23"/>
            <p:cNvSpPr txBox="1">
              <a:spLocks noChangeArrowheads="1"/>
            </p:cNvSpPr>
            <p:nvPr/>
          </p:nvSpPr>
          <p:spPr bwMode="auto">
            <a:xfrm>
              <a:off x="2707131" y="217250"/>
              <a:ext cx="4616506" cy="384522"/>
            </a:xfrm>
            <a:prstGeom prst="rect">
              <a:avLst/>
            </a:prstGeom>
            <a:noFill/>
            <a:ln>
              <a:noFill/>
              <a:headEnd/>
              <a:tailEnd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vert="horz" wrap="square">
              <a:spAutoFit/>
            </a:bodyPr>
            <a:lstStyle/>
            <a:p>
              <a:r>
                <a:rPr lang="zh-CN" altLang="en-US" sz="2800" b="1" dirty="0">
                  <a:solidFill>
                    <a:schemeClr val="tx1"/>
                  </a:solidFill>
                  <a:latin typeface="黑体" pitchFamily="49" charset="-122"/>
                  <a:ea typeface="黑体" pitchFamily="49" charset="-122"/>
                </a:rPr>
                <a:t>父亲外貌描写：平静、慈祥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84932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4" grpId="0" animBg="1"/>
      <p:bldP spid="12" grpId="0" animBg="1"/>
      <p:bldP spid="13" grpId="0" animBg="1"/>
      <p:bldP spid="15" grpId="0" animBg="1"/>
      <p:bldP spid="16" grpId="0" animBg="1"/>
      <p:bldP spid="18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843558"/>
            <a:ext cx="83589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    课文题目是“十六年前的回忆”，在这么久的时间里，作者回忆了谁？</a:t>
            </a:r>
          </a:p>
        </p:txBody>
      </p:sp>
      <p:pic>
        <p:nvPicPr>
          <p:cNvPr id="6" name="Picture 2" descr="http://pic1.hebei.com.cn/003/016/172/00301617274_aa01f5f5.jpg"/>
          <p:cNvPicPr>
            <a:picLocks noChangeAspect="1" noChangeArrowheads="1"/>
          </p:cNvPicPr>
          <p:nvPr/>
        </p:nvPicPr>
        <p:blipFill>
          <a:blip r:embed="rId3" cstate="print">
            <a:lum contrast="30000"/>
          </a:blip>
          <a:srcRect/>
          <a:stretch>
            <a:fillRect/>
          </a:stretch>
        </p:blipFill>
        <p:spPr bwMode="auto">
          <a:xfrm>
            <a:off x="5148064" y="2271811"/>
            <a:ext cx="1968345" cy="2333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1043608" y="2466350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他就是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9712" y="3326456"/>
            <a:ext cx="29162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李大钊先生</a:t>
            </a:r>
          </a:p>
        </p:txBody>
      </p:sp>
      <p:grpSp>
        <p:nvGrpSpPr>
          <p:cNvPr id="9" name="组合 8"/>
          <p:cNvGrpSpPr/>
          <p:nvPr/>
        </p:nvGrpSpPr>
        <p:grpSpPr>
          <a:xfrm>
            <a:off x="-36512" y="400569"/>
            <a:ext cx="1618680" cy="370981"/>
            <a:chOff x="33665" y="536227"/>
            <a:chExt cx="1755967" cy="378638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46FC3C70-07FC-524D-8E0A-6C12C0962B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0049" y="536227"/>
              <a:ext cx="1629583" cy="37863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1" name="文本框 11">
              <a:extLst>
                <a:ext uri="{FF2B5EF4-FFF2-40B4-BE49-F238E27FC236}">
                  <a16:creationId xmlns:a16="http://schemas.microsoft.com/office/drawing/2014/main" id="{9FDC4D59-C4EE-164C-8F2E-F8055F73027B}"/>
                </a:ext>
              </a:extLst>
            </p:cNvPr>
            <p:cNvSpPr txBox="1"/>
            <p:nvPr/>
          </p:nvSpPr>
          <p:spPr>
            <a:xfrm>
              <a:off x="33665" y="536227"/>
              <a:ext cx="1542085" cy="3769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800" dirty="0">
                  <a:solidFill>
                    <a:schemeClr val="bg1"/>
                  </a:solidFill>
                </a:rPr>
                <a:t>第一课时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6093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3"/>
          <p:cNvSpPr txBox="1"/>
          <p:nvPr/>
        </p:nvSpPr>
        <p:spPr>
          <a:xfrm>
            <a:off x="611560" y="627534"/>
            <a:ext cx="8064896" cy="2531462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 父亲瞅了瞅我们，没有说一句话。他的神情非常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安定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，非常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沉着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他的心被一种伟大的力量占据着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。这个力量就是他平日对我们讲的</a:t>
            </a:r>
            <a:r>
              <a:rPr lang="en-US" altLang="zh-CN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他对于革命事业的信心。</a:t>
            </a:r>
          </a:p>
        </p:txBody>
      </p:sp>
      <p:sp>
        <p:nvSpPr>
          <p:cNvPr id="3" name="文本框 6"/>
          <p:cNvSpPr txBox="1"/>
          <p:nvPr/>
        </p:nvSpPr>
        <p:spPr>
          <a:xfrm>
            <a:off x="323528" y="3507854"/>
            <a:ext cx="7200800" cy="4812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思考：联系上下文说说父亲为什么“安定”“沉着”</a:t>
            </a:r>
            <a:r>
              <a:rPr lang="en-US" altLang="zh-CN" sz="2400" b="1" dirty="0">
                <a:latin typeface="黑体" pitchFamily="49" charset="-122"/>
                <a:ea typeface="黑体" pitchFamily="49" charset="-122"/>
              </a:rPr>
              <a:t>?</a:t>
            </a:r>
            <a:endParaRPr lang="zh-CN" altLang="en-US" sz="2400" b="1" dirty="0"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08924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3"/>
          <p:cNvSpPr txBox="1"/>
          <p:nvPr/>
        </p:nvSpPr>
        <p:spPr>
          <a:xfrm>
            <a:off x="1547664" y="699542"/>
            <a:ext cx="5400600" cy="484748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“他的心被一种伟大的力量占据着”</a:t>
            </a:r>
          </a:p>
        </p:txBody>
      </p:sp>
      <p:sp>
        <p:nvSpPr>
          <p:cNvPr id="8" name="文本框 3"/>
          <p:cNvSpPr txBox="1"/>
          <p:nvPr/>
        </p:nvSpPr>
        <p:spPr>
          <a:xfrm>
            <a:off x="1763688" y="2319576"/>
            <a:ext cx="4447594" cy="900246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面对敌人严刑拷打不动摇</a:t>
            </a:r>
            <a:endParaRPr lang="en-US" altLang="zh-CN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面对亲人不忧伤。</a:t>
            </a:r>
            <a:endParaRPr lang="en-US" altLang="zh-CN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文本框 3"/>
          <p:cNvSpPr txBox="1"/>
          <p:nvPr/>
        </p:nvSpPr>
        <p:spPr>
          <a:xfrm>
            <a:off x="539552" y="3543712"/>
            <a:ext cx="6480720" cy="90024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用“安定”“沉着”影响亲人，使他们化悲痛为力量</a:t>
            </a:r>
            <a:endParaRPr lang="en-US" altLang="zh-CN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文本框 3"/>
          <p:cNvSpPr txBox="1"/>
          <p:nvPr/>
        </p:nvSpPr>
        <p:spPr>
          <a:xfrm>
            <a:off x="2195736" y="1597898"/>
            <a:ext cx="3816424" cy="484748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对革命事业必胜的信心</a:t>
            </a:r>
            <a:endParaRPr lang="en-US" altLang="zh-CN" sz="27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67544" y="699542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因为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67544" y="2319576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所以</a:t>
            </a:r>
          </a:p>
        </p:txBody>
      </p:sp>
      <p:cxnSp>
        <p:nvCxnSpPr>
          <p:cNvPr id="13" name="直接连接符 12"/>
          <p:cNvCxnSpPr/>
          <p:nvPr/>
        </p:nvCxnSpPr>
        <p:spPr>
          <a:xfrm>
            <a:off x="3347864" y="1222762"/>
            <a:ext cx="2304256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下箭头 1"/>
          <p:cNvSpPr/>
          <p:nvPr/>
        </p:nvSpPr>
        <p:spPr>
          <a:xfrm>
            <a:off x="4247964" y="1256298"/>
            <a:ext cx="252028" cy="341600"/>
          </a:xfrm>
          <a:prstGeom prst="downArrow">
            <a:avLst/>
          </a:prstGeom>
          <a:solidFill>
            <a:srgbClr val="FF000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1649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 animBg="1"/>
      <p:bldP spid="10" grpId="0"/>
      <p:bldP spid="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4645148" y="1877655"/>
            <a:ext cx="3455244" cy="1054135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坚定沉着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将生死置之度外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627534"/>
            <a:ext cx="5976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说一说：法庭上的父亲是什么样子的？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556138"/>
            <a:ext cx="4032448" cy="282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451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6"/>
          <p:cNvSpPr txBox="1"/>
          <p:nvPr/>
        </p:nvSpPr>
        <p:spPr>
          <a:xfrm>
            <a:off x="1475656" y="915566"/>
            <a:ext cx="6984776" cy="25622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    </a:t>
            </a:r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在人们眼里，李大钊是一位忠诚的革命者；在他女儿的眼里，他又是一个怎样的父亲呢？读一读画出相应的句子体会一下。</a:t>
            </a:r>
            <a:endParaRPr lang="en-US" altLang="zh-CN" sz="3200" b="1" dirty="0"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C061C24E-8F5B-344B-B0B0-700FB18A08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707654"/>
            <a:ext cx="1104039" cy="1582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5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文本框 3"/>
          <p:cNvSpPr txBox="1"/>
          <p:nvPr/>
        </p:nvSpPr>
        <p:spPr>
          <a:xfrm>
            <a:off x="362342" y="707443"/>
            <a:ext cx="8458130" cy="2063642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    父亲一向是慈样的，从没有骂过我们，更没有打过我们。我总爱向父亲问许多幼稚可笑的问题。他</a:t>
            </a:r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不论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多忙，对我的问题</a:t>
            </a:r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总是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很感兴趣，</a:t>
            </a:r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总是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耐心地讲给我听。这一次不知道为什么，父亲竟这样含糊地回答我。</a:t>
            </a:r>
          </a:p>
        </p:txBody>
      </p:sp>
      <p:cxnSp>
        <p:nvCxnSpPr>
          <p:cNvPr id="12" name="直接连接符 11"/>
          <p:cNvCxnSpPr/>
          <p:nvPr/>
        </p:nvCxnSpPr>
        <p:spPr>
          <a:xfrm>
            <a:off x="7412432" y="1738073"/>
            <a:ext cx="1212354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>
            <a:off x="429075" y="2211710"/>
            <a:ext cx="810336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3887922" y="2657312"/>
            <a:ext cx="3780422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矩形 18"/>
          <p:cNvSpPr/>
          <p:nvPr/>
        </p:nvSpPr>
        <p:spPr>
          <a:xfrm>
            <a:off x="2771800" y="3089441"/>
            <a:ext cx="5637134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充分表明了父亲对“我们”的慈爱</a:t>
            </a:r>
            <a:endParaRPr lang="zh-CN" altLang="en-US" sz="2400" dirty="0">
              <a:solidFill>
                <a:srgbClr val="0000FF"/>
              </a:solidFill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2771800" y="3698514"/>
            <a:ext cx="5507346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zh-CN" altLang="en-US" sz="24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也表明父亲对革命事业是很慎重的</a:t>
            </a:r>
            <a:endParaRPr lang="zh-CN" altLang="en-US" sz="2400" dirty="0">
              <a:solidFill>
                <a:prstClr val="white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2965468"/>
            <a:ext cx="11185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耐心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3528" y="3571957"/>
            <a:ext cx="9069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含糊</a:t>
            </a:r>
          </a:p>
        </p:txBody>
      </p:sp>
      <p:sp>
        <p:nvSpPr>
          <p:cNvPr id="8" name="右箭头 7"/>
          <p:cNvSpPr/>
          <p:nvPr/>
        </p:nvSpPr>
        <p:spPr>
          <a:xfrm>
            <a:off x="1331640" y="3515759"/>
            <a:ext cx="1296144" cy="208119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TextBox 8"/>
          <p:cNvSpPr txBox="1"/>
          <p:nvPr/>
        </p:nvSpPr>
        <p:spPr>
          <a:xfrm>
            <a:off x="1475657" y="3075806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</a:rPr>
              <a:t>对比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5" grpId="0"/>
      <p:bldP spid="6" grpId="0"/>
      <p:bldP spid="8" grpId="0" animBg="1"/>
      <p:bldP spid="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/>
          <p:cNvSpPr txBox="1"/>
          <p:nvPr/>
        </p:nvSpPr>
        <p:spPr>
          <a:xfrm>
            <a:off x="827584" y="1275606"/>
            <a:ext cx="7021694" cy="265457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对比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对比手法是把对立的意思或事物，或把同一事物的两个不同方面放在一起作比较，突出被表现事物的本质特征。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just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好处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善于运用对比的手法，把不同的事物或同一事物的不同方面对比来写，效果会更加突出。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8BDB871D-F508-134F-B04A-118CC9DFBB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006" y="441127"/>
            <a:ext cx="1253978" cy="67590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文本框 9">
            <a:extLst>
              <a:ext uri="{FF2B5EF4-FFF2-40B4-BE49-F238E27FC236}">
                <a16:creationId xmlns:a16="http://schemas.microsoft.com/office/drawing/2014/main" id="{77F4BD5B-0DBA-4242-AF04-EAB085A43DDE}"/>
              </a:ext>
            </a:extLst>
          </p:cNvPr>
          <p:cNvSpPr txBox="1"/>
          <p:nvPr/>
        </p:nvSpPr>
        <p:spPr>
          <a:xfrm>
            <a:off x="467928" y="616893"/>
            <a:ext cx="862338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dirty="0">
                <a:solidFill>
                  <a:schemeClr val="bg1"/>
                </a:solidFill>
                <a:latin typeface="Heiti SC Medium" pitchFamily="2" charset="-128"/>
                <a:ea typeface="Heiti SC Medium" pitchFamily="2" charset="-128"/>
              </a:rPr>
              <a:t>对比</a:t>
            </a:r>
          </a:p>
        </p:txBody>
      </p:sp>
    </p:spTree>
    <p:extLst>
      <p:ext uri="{BB962C8B-B14F-4D97-AF65-F5344CB8AC3E}">
        <p14:creationId xmlns:p14="http://schemas.microsoft.com/office/powerpoint/2010/main" val="204835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本框 6"/>
          <p:cNvSpPr txBox="1"/>
          <p:nvPr/>
        </p:nvSpPr>
        <p:spPr>
          <a:xfrm>
            <a:off x="467544" y="1059582"/>
            <a:ext cx="8316416" cy="500137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28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“无论</a:t>
            </a:r>
            <a:r>
              <a:rPr lang="en-US" altLang="zh-CN" sz="28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……</a:t>
            </a:r>
            <a:r>
              <a:rPr lang="zh-CN" altLang="en-US" sz="28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总是</a:t>
            </a:r>
            <a:r>
              <a:rPr lang="en-US" altLang="zh-CN" sz="28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……”</a:t>
            </a:r>
            <a:r>
              <a:rPr lang="zh-CN" altLang="en-US" sz="28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表示条件关系，我会用它造句。</a:t>
            </a:r>
          </a:p>
        </p:txBody>
      </p:sp>
      <p:sp>
        <p:nvSpPr>
          <p:cNvPr id="6" name="文本框 6"/>
          <p:cNvSpPr txBox="1"/>
          <p:nvPr/>
        </p:nvSpPr>
        <p:spPr>
          <a:xfrm>
            <a:off x="827584" y="2383309"/>
            <a:ext cx="7068398" cy="614592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无论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刮风下雨，她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总是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按时到校，从不迟到。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753471" y="411510"/>
            <a:ext cx="1915716" cy="652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lnSpc>
                <a:spcPct val="130000"/>
              </a:lnSpc>
              <a:spcBef>
                <a:spcPct val="50000"/>
              </a:spcBef>
            </a:pPr>
            <a:r>
              <a:rPr lang="zh-CN" altLang="en-US" sz="2800" b="1" dirty="0">
                <a:latin typeface="黑体" pitchFamily="49" charset="-122"/>
                <a:ea typeface="黑体" pitchFamily="49" charset="-122"/>
              </a:rPr>
              <a:t>仿写句子。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4A1A10B2-CE78-6A4D-8987-BCB3984DCB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527723"/>
            <a:ext cx="455882" cy="444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23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 24"/>
          <p:cNvSpPr/>
          <p:nvPr/>
        </p:nvSpPr>
        <p:spPr>
          <a:xfrm>
            <a:off x="899592" y="2249309"/>
            <a:ext cx="6805355" cy="154657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父亲平时对“我”的教育和熏陶。“我”看到了父亲在法庭上的表现。“我”从父亲那里获取了无穷的力量。</a:t>
            </a:r>
          </a:p>
        </p:txBody>
      </p:sp>
      <p:sp>
        <p:nvSpPr>
          <p:cNvPr id="37" name="矩形 36"/>
          <p:cNvSpPr/>
          <p:nvPr/>
        </p:nvSpPr>
        <p:spPr>
          <a:xfrm>
            <a:off x="762868" y="627534"/>
            <a:ext cx="7769571" cy="134960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+mn-ea"/>
              </a:rPr>
              <a:t>说一说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  <a:sym typeface="+mn-ea"/>
              </a:rPr>
              <a:t>：“我”在法庭上为什么能表现得那么积极勇敢</a:t>
            </a:r>
            <a:r>
              <a:rPr lang="en-US" altLang="zh-CN" sz="3200" dirty="0">
                <a:latin typeface="黑体" pitchFamily="49" charset="-122"/>
                <a:ea typeface="黑体" pitchFamily="49" charset="-122"/>
                <a:sym typeface="+mn-ea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51395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"/>
          <p:cNvSpPr txBox="1"/>
          <p:nvPr/>
        </p:nvSpPr>
        <p:spPr>
          <a:xfrm>
            <a:off x="3635896" y="1488579"/>
            <a:ext cx="4793186" cy="15465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3200" b="1" dirty="0">
                <a:solidFill>
                  <a:sysClr val="windowText" lastClr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父亲是一个对孩子慈爱，在危险面前给予亲人信心和力量的父亲。</a:t>
            </a:r>
            <a:endParaRPr lang="en-US" altLang="zh-CN" sz="3200" b="1" dirty="0">
              <a:solidFill>
                <a:sysClr val="windowText" lastClr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57158" y="2000246"/>
            <a:ext cx="2736304" cy="561692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在女儿眼里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右箭头 5"/>
          <p:cNvSpPr/>
          <p:nvPr/>
        </p:nvSpPr>
        <p:spPr>
          <a:xfrm>
            <a:off x="3000364" y="2143122"/>
            <a:ext cx="357190" cy="285752"/>
          </a:xfrm>
          <a:prstGeom prst="rightArrow">
            <a:avLst/>
          </a:prstGeom>
          <a:solidFill>
            <a:schemeClr val="accent2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b="1"/>
          </a:p>
        </p:txBody>
      </p:sp>
      <p:sp>
        <p:nvSpPr>
          <p:cNvPr id="5" name="TextBox 4"/>
          <p:cNvSpPr txBox="1"/>
          <p:nvPr/>
        </p:nvSpPr>
        <p:spPr>
          <a:xfrm>
            <a:off x="395536" y="627534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说一说：女儿眼里的父亲是什么样子的？</a:t>
            </a:r>
          </a:p>
        </p:txBody>
      </p:sp>
    </p:spTree>
    <p:extLst>
      <p:ext uri="{BB962C8B-B14F-4D97-AF65-F5344CB8AC3E}">
        <p14:creationId xmlns:p14="http://schemas.microsoft.com/office/powerpoint/2010/main" val="2394702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6"/>
          <p:cNvSpPr txBox="1"/>
          <p:nvPr/>
        </p:nvSpPr>
        <p:spPr>
          <a:xfrm>
            <a:off x="1403648" y="1275606"/>
            <a:ext cx="6984776" cy="201285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    读读最后两个自然段，思考：与开头有什么联系？你觉得这样写有什么好处？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C061C24E-8F5B-344B-B0B0-700FB18A08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17" y="1421632"/>
            <a:ext cx="1104039" cy="1582166"/>
          </a:xfrm>
          <a:prstGeom prst="rect">
            <a:avLst/>
          </a:prstGeom>
        </p:spPr>
      </p:pic>
      <p:sp>
        <p:nvSpPr>
          <p:cNvPr id="5" name="文本框 6"/>
          <p:cNvSpPr txBox="1"/>
          <p:nvPr/>
        </p:nvSpPr>
        <p:spPr>
          <a:xfrm>
            <a:off x="2771801" y="2555957"/>
            <a:ext cx="2448271" cy="73250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（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课后第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题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3989310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395536" y="681539"/>
            <a:ext cx="8229231" cy="3240286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91" name="Rectangle 7"/>
          <p:cNvSpPr>
            <a:spLocks noChangeArrowheads="1"/>
          </p:cNvSpPr>
          <p:nvPr/>
        </p:nvSpPr>
        <p:spPr bwMode="auto">
          <a:xfrm>
            <a:off x="2909728" y="1267252"/>
            <a:ext cx="5572164" cy="2654573"/>
          </a:xfrm>
          <a:prstGeom prst="rect">
            <a:avLst/>
          </a:prstGeom>
          <a:noFill/>
          <a:ln w="19050">
            <a:noFill/>
            <a:prstDash val="sysDash"/>
            <a:miter lim="800000"/>
          </a:ln>
        </p:spPr>
        <p:txBody>
          <a:bodyPr wrap="square" lIns="68580" tIns="34290" rIns="68580" bIns="3429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中国共产党的创始人和早期领导人。国共合作期间，在帮助孙中山确定联俄、联共、扶助农工三大政策和改组国民党的工作中起了重要作用。主要著作收录于</a:t>
            </a:r>
            <a:r>
              <a:rPr lang="en-US" altLang="zh-CN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《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李大钊文集</a:t>
            </a:r>
            <a:r>
              <a:rPr lang="en-US" altLang="zh-CN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》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。</a:t>
            </a:r>
            <a:endParaRPr lang="zh-CN" altLang="en-US" sz="2800" b="1" dirty="0"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2050" name="Picture 2" descr="http://pic1.hebei.com.cn/003/016/172/00301617274_aa01f5f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627534"/>
            <a:ext cx="2561118" cy="31863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/>
          <p:cNvSpPr/>
          <p:nvPr/>
        </p:nvSpPr>
        <p:spPr>
          <a:xfrm>
            <a:off x="2970336" y="801521"/>
            <a:ext cx="3374963" cy="500137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800" b="1" u="sng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李大钊</a:t>
            </a:r>
            <a:r>
              <a:rPr lang="en-US" altLang="zh-CN" sz="2800" dirty="0">
                <a:latin typeface="黑体" pitchFamily="49" charset="-122"/>
                <a:ea typeface="黑体" pitchFamily="49" charset="-122"/>
              </a:rPr>
              <a:t>(1889-1927) </a:t>
            </a:r>
          </a:p>
        </p:txBody>
      </p:sp>
    </p:spTree>
    <p:extLst>
      <p:ext uri="{BB962C8B-B14F-4D97-AF65-F5344CB8AC3E}">
        <p14:creationId xmlns:p14="http://schemas.microsoft.com/office/powerpoint/2010/main" val="3839061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3"/>
          <p:cNvSpPr txBox="1"/>
          <p:nvPr/>
        </p:nvSpPr>
        <p:spPr>
          <a:xfrm>
            <a:off x="539552" y="581511"/>
            <a:ext cx="7632848" cy="1054135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1927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年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月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28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日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，我</a:t>
            </a: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永远忘不了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那一天。</a:t>
            </a:r>
            <a:r>
              <a:rPr lang="zh-CN" altLang="en-US" sz="32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那是父亲的被难日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，离现在已经十六年了。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文本框 3"/>
          <p:cNvSpPr txBox="1"/>
          <p:nvPr/>
        </p:nvSpPr>
        <p:spPr>
          <a:xfrm>
            <a:off x="503548" y="2076256"/>
            <a:ext cx="8172908" cy="22236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过了好半天，母亲醒过来了，她低声问我：“昨天是几号？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记住，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昨天</a:t>
            </a:r>
            <a:r>
              <a:rPr lang="zh-CN" altLang="en-US" sz="28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是你爹被害的日子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。”</a:t>
            </a:r>
          </a:p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　　我又哭了，从地上捡起那张报纸，咬紧牙，又勉强看了一遍，低声对母亲说∶“妈，昨天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是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月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28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日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。”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27741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584" y="1275606"/>
            <a:ext cx="7704855" cy="203902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    课文最后两个自然段照应开头。这种</a:t>
            </a:r>
            <a:r>
              <a:rPr lang="zh-CN" altLang="en-US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前后照应</a:t>
            </a:r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、</a:t>
            </a:r>
            <a:r>
              <a:rPr lang="zh-CN" altLang="en-US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首尾连贯</a:t>
            </a:r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的写法，使整篇文章显得非常</a:t>
            </a:r>
            <a:r>
              <a:rPr lang="zh-CN" altLang="en-US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紧凑</a:t>
            </a:r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，同时</a:t>
            </a:r>
            <a:r>
              <a:rPr lang="zh-CN" altLang="en-US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突出了作者一直把父亲被害的事情牢牢地记在</a:t>
            </a:r>
            <a:r>
              <a:rPr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心里</a:t>
            </a:r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。</a:t>
            </a:r>
          </a:p>
        </p:txBody>
      </p:sp>
      <p:sp>
        <p:nvSpPr>
          <p:cNvPr id="4" name="文本框 6"/>
          <p:cNvSpPr txBox="1"/>
          <p:nvPr/>
        </p:nvSpPr>
        <p:spPr>
          <a:xfrm>
            <a:off x="2987824" y="4011910"/>
            <a:ext cx="2448271" cy="73250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（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课后第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题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4108677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6"/>
          <p:cNvSpPr txBox="1"/>
          <p:nvPr/>
        </p:nvSpPr>
        <p:spPr>
          <a:xfrm>
            <a:off x="395536" y="555526"/>
            <a:ext cx="8568952" cy="1712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700" dirty="0">
                <a:latin typeface="黑体" pitchFamily="49" charset="-122"/>
                <a:ea typeface="黑体" pitchFamily="49" charset="-122"/>
              </a:rPr>
              <a:t>    当全家听到父亲被害的噩耗后</a:t>
            </a:r>
            <a:r>
              <a:rPr lang="zh-CN" altLang="en-US" sz="27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悲痛万分</a:t>
            </a:r>
            <a:r>
              <a:rPr lang="zh-CN" altLang="en-US" sz="2700" dirty="0">
                <a:latin typeface="黑体" pitchFamily="49" charset="-122"/>
                <a:ea typeface="黑体" pitchFamily="49" charset="-122"/>
              </a:rPr>
              <a:t>，母亲说：</a:t>
            </a:r>
            <a:r>
              <a:rPr lang="en-US" altLang="zh-CN" sz="2700" dirty="0">
                <a:latin typeface="黑体" pitchFamily="49" charset="-122"/>
                <a:ea typeface="黑体" pitchFamily="49" charset="-122"/>
              </a:rPr>
              <a:t>“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昨天是你爹被害的日子。</a:t>
            </a:r>
            <a:r>
              <a:rPr lang="en-US" altLang="zh-CN" sz="2700" dirty="0">
                <a:latin typeface="黑体" pitchFamily="49" charset="-122"/>
                <a:ea typeface="黑体" pitchFamily="49" charset="-122"/>
              </a:rPr>
              <a:t>”</a:t>
            </a:r>
            <a:r>
              <a:rPr lang="zh-CN" altLang="en-US" sz="2700" dirty="0">
                <a:latin typeface="黑体" pitchFamily="49" charset="-122"/>
                <a:ea typeface="黑体" pitchFamily="49" charset="-122"/>
              </a:rPr>
              <a:t>想一想这些句子表达了什么样的思想感情？</a:t>
            </a:r>
          </a:p>
        </p:txBody>
      </p:sp>
      <p:sp>
        <p:nvSpPr>
          <p:cNvPr id="8" name="矩形 7"/>
          <p:cNvSpPr/>
          <p:nvPr/>
        </p:nvSpPr>
        <p:spPr>
          <a:xfrm>
            <a:off x="395536" y="2283718"/>
            <a:ext cx="8568952" cy="162044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表达出她们对敌人的无比仇恨，同时表明她们没有在悲痛中倒下，要铭记父亲被难的日子，要向反动派讨还血债，要继承父亲的斗志把革命进行到底。</a:t>
            </a:r>
          </a:p>
        </p:txBody>
      </p:sp>
    </p:spTree>
    <p:extLst>
      <p:ext uri="{BB962C8B-B14F-4D97-AF65-F5344CB8AC3E}">
        <p14:creationId xmlns:p14="http://schemas.microsoft.com/office/powerpoint/2010/main" val="2323059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6"/>
          <p:cNvSpPr txBox="1"/>
          <p:nvPr/>
        </p:nvSpPr>
        <p:spPr>
          <a:xfrm>
            <a:off x="1403648" y="1131590"/>
            <a:ext cx="6984776" cy="128188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    </a:t>
            </a:r>
            <a:r>
              <a:rPr lang="zh-CN" altLang="en-US" sz="32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找一找课文还有哪些前后照应的句子，画出来，并说说前后照应的好处。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C061C24E-8F5B-344B-B0B0-700FB18A08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31590"/>
            <a:ext cx="1104039" cy="1582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36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1498" y="668195"/>
            <a:ext cx="5286412" cy="13849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   “有时候他留在家里，埋头整理书籍和文件”“把书和有字的纸片投到火炉里去。”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15546" y="1779662"/>
            <a:ext cx="3104926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使读者对人物的做法了解得更加清楚，得到更深的印象。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4282" y="2842939"/>
            <a:ext cx="5286412" cy="138499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   “军阀张作霖要派人来检查。为了避免党组织被破坏，父亲只好把一些书籍和文件烧掉。”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49208" y="555526"/>
            <a:ext cx="3143272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前面埋下伏笔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49208" y="3643320"/>
            <a:ext cx="3071264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后面揭示答案</a:t>
            </a:r>
          </a:p>
        </p:txBody>
      </p:sp>
      <p:sp>
        <p:nvSpPr>
          <p:cNvPr id="9" name="下箭头 8"/>
          <p:cNvSpPr/>
          <p:nvPr/>
        </p:nvSpPr>
        <p:spPr>
          <a:xfrm>
            <a:off x="6878536" y="1131590"/>
            <a:ext cx="285752" cy="571504"/>
          </a:xfrm>
          <a:prstGeom prst="downArrow">
            <a:avLst/>
          </a:prstGeom>
          <a:solidFill>
            <a:schemeClr val="accent2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下箭头 11"/>
          <p:cNvSpPr/>
          <p:nvPr/>
        </p:nvSpPr>
        <p:spPr>
          <a:xfrm flipV="1">
            <a:off x="6950544" y="3003798"/>
            <a:ext cx="285752" cy="571504"/>
          </a:xfrm>
          <a:prstGeom prst="downArrow">
            <a:avLst/>
          </a:prstGeom>
          <a:solidFill>
            <a:schemeClr val="accent2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7767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  <p:bldP spid="12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220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/>
        </p:nvSpPr>
        <p:spPr>
          <a:xfrm>
            <a:off x="1015096" y="915566"/>
            <a:ext cx="7272808" cy="198977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 dirty="0">
                <a:latin typeface="黑体" pitchFamily="49" charset="-122"/>
                <a:ea typeface="黑体" pitchFamily="49" charset="-122"/>
                <a:sym typeface="+mn-ea"/>
              </a:rPr>
              <a:t>    我们今天的幸福生活是无数革命先烈用鲜血换来的。除了李大钊，你知道为国牺牲的革命者还有哪些？</a:t>
            </a:r>
          </a:p>
        </p:txBody>
      </p:sp>
      <p:sp>
        <p:nvSpPr>
          <p:cNvPr id="4" name="文本框 6"/>
          <p:cNvSpPr txBox="1"/>
          <p:nvPr/>
        </p:nvSpPr>
        <p:spPr>
          <a:xfrm>
            <a:off x="2987824" y="4011910"/>
            <a:ext cx="2448271" cy="73250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（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课后第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题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3464773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327"/>
          <a:stretch/>
        </p:blipFill>
        <p:spPr bwMode="auto">
          <a:xfrm>
            <a:off x="323528" y="483518"/>
            <a:ext cx="5796633" cy="3793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矩形 24"/>
          <p:cNvSpPr/>
          <p:nvPr/>
        </p:nvSpPr>
        <p:spPr>
          <a:xfrm>
            <a:off x="6300192" y="1124493"/>
            <a:ext cx="2088232" cy="228524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3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面对敌人残酷审讯，坚贞不屈的赵一曼</a:t>
            </a:r>
          </a:p>
        </p:txBody>
      </p:sp>
    </p:spTree>
    <p:extLst>
      <p:ext uri="{BB962C8B-B14F-4D97-AF65-F5344CB8AC3E}">
        <p14:creationId xmlns:p14="http://schemas.microsoft.com/office/powerpoint/2010/main" val="474082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156176" y="1347614"/>
            <a:ext cx="2520280" cy="117724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3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舍身炸碉堡的董存瑞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40401"/>
            <a:ext cx="5328592" cy="4312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5663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017148" y="771549"/>
            <a:ext cx="2443284" cy="228524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3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为了不暴露目标，在火中纹丝不动的邱少云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627534"/>
            <a:ext cx="5256585" cy="3427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6264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765630" y="1707654"/>
            <a:ext cx="2101658" cy="117724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3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宁死不屈的刘胡兰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508" y="924343"/>
            <a:ext cx="4751241" cy="315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5298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553089" y="1005576"/>
            <a:ext cx="7799823" cy="3024336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358984" y="771552"/>
            <a:ext cx="8389481" cy="3411781"/>
            <a:chOff x="478582" y="1038295"/>
            <a:chExt cx="10995234" cy="4262911"/>
          </a:xfrm>
        </p:grpSpPr>
        <p:sp>
          <p:nvSpPr>
            <p:cNvPr id="191" name="Rectangle 7"/>
            <p:cNvSpPr>
              <a:spLocks noChangeArrowheads="1"/>
            </p:cNvSpPr>
            <p:nvPr/>
          </p:nvSpPr>
          <p:spPr bwMode="auto">
            <a:xfrm>
              <a:off x="3609276" y="1182966"/>
              <a:ext cx="7416824" cy="4083996"/>
            </a:xfrm>
            <a:prstGeom prst="rect">
              <a:avLst/>
            </a:prstGeom>
            <a:noFill/>
            <a:ln w="19050">
              <a:noFill/>
              <a:prstDash val="sysDash"/>
              <a:miter lim="800000"/>
            </a:ln>
          </p:spPr>
          <p:txBody>
            <a:bodyPr wrap="square" anchor="ctr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800" b="1" u="sng" dirty="0">
                  <a:solidFill>
                    <a:srgbClr val="0000FF"/>
                  </a:solidFill>
                  <a:latin typeface="黑体" pitchFamily="49" charset="-122"/>
                  <a:ea typeface="黑体" pitchFamily="49" charset="-122"/>
                </a:rPr>
                <a:t>李星华</a:t>
              </a:r>
              <a:r>
                <a:rPr lang="en-US" altLang="zh-CN" sz="24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(1911-1979)   </a:t>
              </a:r>
              <a:r>
                <a:rPr lang="zh-CN" altLang="en-US" sz="2800" b="1" dirty="0">
                  <a:latin typeface="楷体" pitchFamily="49" charset="-122"/>
                  <a:ea typeface="楷体" pitchFamily="49" charset="-122"/>
                </a:rPr>
                <a:t>李大钊的女儿，中华人民共和国成立后，一直从事教学和民间文学研究工作。</a:t>
              </a:r>
              <a:endParaRPr lang="en-US" altLang="zh-CN" sz="2800" b="1" dirty="0">
                <a:latin typeface="楷体" pitchFamily="49" charset="-122"/>
                <a:ea typeface="楷体" pitchFamily="49" charset="-122"/>
              </a:endParaRPr>
            </a:p>
            <a:p>
              <a:pPr>
                <a:lnSpc>
                  <a:spcPct val="120000"/>
                </a:lnSpc>
              </a:pPr>
              <a:r>
                <a:rPr lang="zh-CN" altLang="en-US" sz="2800" b="1" dirty="0">
                  <a:latin typeface="楷体" pitchFamily="49" charset="-122"/>
                  <a:ea typeface="楷体" pitchFamily="49" charset="-122"/>
                </a:rPr>
                <a:t>主要作品</a:t>
              </a:r>
              <a:r>
                <a:rPr lang="en-US" altLang="zh-CN" sz="2800" b="1" dirty="0">
                  <a:latin typeface="楷体" pitchFamily="49" charset="-122"/>
                  <a:ea typeface="楷体" pitchFamily="49" charset="-122"/>
                </a:rPr>
                <a:t>:《</a:t>
              </a:r>
              <a:r>
                <a:rPr lang="zh-CN" altLang="en-US" sz="2800" b="1" dirty="0">
                  <a:latin typeface="楷体" pitchFamily="49" charset="-122"/>
                  <a:ea typeface="楷体" pitchFamily="49" charset="-122"/>
                </a:rPr>
                <a:t>回忆我的父亲李大钊</a:t>
              </a:r>
              <a:r>
                <a:rPr lang="en-US" altLang="zh-CN" sz="2800" b="1" dirty="0">
                  <a:latin typeface="楷体" pitchFamily="49" charset="-122"/>
                  <a:ea typeface="楷体" pitchFamily="49" charset="-122"/>
                </a:rPr>
                <a:t>》《</a:t>
              </a:r>
              <a:r>
                <a:rPr lang="zh-CN" altLang="en-US" sz="2800" b="1" dirty="0">
                  <a:latin typeface="楷体" pitchFamily="49" charset="-122"/>
                  <a:ea typeface="楷体" pitchFamily="49" charset="-122"/>
                </a:rPr>
                <a:t>白族民间故事传说集</a:t>
              </a:r>
              <a:r>
                <a:rPr lang="en-US" altLang="zh-CN" sz="2800" b="1" dirty="0">
                  <a:latin typeface="楷体" pitchFamily="49" charset="-122"/>
                  <a:ea typeface="楷体" pitchFamily="49" charset="-122"/>
                </a:rPr>
                <a:t>》</a:t>
              </a:r>
              <a:r>
                <a:rPr lang="en-US" altLang="zh-CN" sz="2800" b="1" dirty="0">
                  <a:solidFill>
                    <a:srgbClr val="FF0000"/>
                  </a:solidFill>
                  <a:latin typeface="楷体" pitchFamily="49" charset="-122"/>
                  <a:ea typeface="楷体" pitchFamily="49" charset="-122"/>
                </a:rPr>
                <a:t>《</a:t>
              </a:r>
              <a:r>
                <a:rPr lang="zh-CN" altLang="en-US" sz="2800" b="1" dirty="0">
                  <a:solidFill>
                    <a:srgbClr val="FF0000"/>
                  </a:solidFill>
                  <a:latin typeface="楷体" pitchFamily="49" charset="-122"/>
                  <a:ea typeface="楷体" pitchFamily="49" charset="-122"/>
                </a:rPr>
                <a:t>十六年前的回忆</a:t>
              </a:r>
              <a:r>
                <a:rPr lang="en-US" altLang="zh-CN" sz="2800" b="1" dirty="0">
                  <a:solidFill>
                    <a:srgbClr val="FF0000"/>
                  </a:solidFill>
                  <a:latin typeface="楷体" pitchFamily="49" charset="-122"/>
                  <a:ea typeface="楷体" pitchFamily="49" charset="-122"/>
                </a:rPr>
                <a:t>》</a:t>
              </a:r>
              <a:r>
                <a:rPr lang="zh-CN" altLang="en-US" sz="2800" b="1" dirty="0">
                  <a:latin typeface="楷体" pitchFamily="49" charset="-122"/>
                  <a:ea typeface="楷体" pitchFamily="49" charset="-122"/>
                </a:rPr>
                <a:t>等。</a:t>
              </a:r>
              <a:endParaRPr lang="en-US" altLang="zh-CN" sz="2800" b="1" dirty="0">
                <a:latin typeface="楷体" pitchFamily="49" charset="-122"/>
                <a:ea typeface="楷体" pitchFamily="49" charset="-122"/>
              </a:endParaRPr>
            </a:p>
          </p:txBody>
        </p:sp>
        <p:pic>
          <p:nvPicPr>
            <p:cNvPr id="118786" name="Picture 2" descr="http://d.hiphotos.baidu.com/baike/pic/item/023b5bb5c9ea15ce45e40bb0b1003af33a87b205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-2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3340" y="1507635"/>
              <a:ext cx="2693100" cy="342494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582" y="1128264"/>
              <a:ext cx="1691643" cy="1600202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9782172" y="3701004"/>
              <a:ext cx="1691644" cy="1600202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9827892" y="1084014"/>
              <a:ext cx="1691642" cy="1600203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480767" y="3621038"/>
              <a:ext cx="1691643" cy="16002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4639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文本框 8"/>
          <p:cNvSpPr txBox="1">
            <a:spLocks noChangeArrowheads="1"/>
          </p:cNvSpPr>
          <p:nvPr/>
        </p:nvSpPr>
        <p:spPr bwMode="auto">
          <a:xfrm>
            <a:off x="2843808" y="2375034"/>
            <a:ext cx="1368152" cy="484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700" b="1" dirty="0">
                <a:solidFill>
                  <a:srgbClr val="7030A0"/>
                </a:solidFill>
                <a:latin typeface="黑体" pitchFamily="49" charset="-122"/>
                <a:ea typeface="黑体" pitchFamily="49" charset="-122"/>
              </a:rPr>
              <a:t>被捕时</a:t>
            </a:r>
          </a:p>
        </p:txBody>
      </p:sp>
      <p:sp>
        <p:nvSpPr>
          <p:cNvPr id="38" name="文本框 9"/>
          <p:cNvSpPr txBox="1">
            <a:spLocks noChangeArrowheads="1"/>
          </p:cNvSpPr>
          <p:nvPr/>
        </p:nvSpPr>
        <p:spPr bwMode="auto">
          <a:xfrm>
            <a:off x="2911002" y="1203598"/>
            <a:ext cx="5304962" cy="484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700" b="1" dirty="0">
                <a:solidFill>
                  <a:srgbClr val="7030A0"/>
                </a:solidFill>
                <a:latin typeface="黑体" pitchFamily="49" charset="-122"/>
                <a:ea typeface="黑体" pitchFamily="49" charset="-122"/>
              </a:rPr>
              <a:t>被捕前</a:t>
            </a:r>
            <a:r>
              <a:rPr lang="en-US" altLang="zh-CN" sz="2700" b="1" dirty="0">
                <a:solidFill>
                  <a:srgbClr val="7030A0"/>
                </a:solidFill>
                <a:latin typeface="黑体" pitchFamily="49" charset="-122"/>
                <a:ea typeface="黑体" pitchFamily="49" charset="-122"/>
              </a:rPr>
              <a:t>——</a:t>
            </a:r>
            <a:r>
              <a:rPr lang="zh-CN" altLang="en-US" sz="2700" b="1" dirty="0">
                <a:solidFill>
                  <a:srgbClr val="7030A0"/>
                </a:solidFill>
                <a:latin typeface="黑体" pitchFamily="49" charset="-122"/>
                <a:ea typeface="黑体" pitchFamily="49" charset="-122"/>
              </a:rPr>
              <a:t>忠于革命事业</a:t>
            </a:r>
          </a:p>
        </p:txBody>
      </p:sp>
      <p:sp>
        <p:nvSpPr>
          <p:cNvPr id="2" name="左大括号 1"/>
          <p:cNvSpPr/>
          <p:nvPr/>
        </p:nvSpPr>
        <p:spPr>
          <a:xfrm>
            <a:off x="2612829" y="1394733"/>
            <a:ext cx="246060" cy="2185129"/>
          </a:xfrm>
          <a:prstGeom prst="lef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13" name="文本框 6"/>
          <p:cNvSpPr txBox="1"/>
          <p:nvPr/>
        </p:nvSpPr>
        <p:spPr>
          <a:xfrm>
            <a:off x="899592" y="2067694"/>
            <a:ext cx="1584176" cy="900246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zh-CN" altLang="en-US" sz="2700" b="1" noProof="1">
                <a:solidFill>
                  <a:srgbClr val="7030A0"/>
                </a:solidFill>
                <a:latin typeface="黑体" pitchFamily="49" charset="-122"/>
                <a:ea typeface="黑体" pitchFamily="49" charset="-122"/>
              </a:rPr>
              <a:t>十六年前</a:t>
            </a:r>
            <a:endParaRPr lang="en-US" altLang="zh-CN" sz="2700" b="1" noProof="1">
              <a:solidFill>
                <a:srgbClr val="7030A0"/>
              </a:solidFill>
              <a:latin typeface="黑体" pitchFamily="49" charset="-122"/>
              <a:ea typeface="黑体" pitchFamily="49" charset="-122"/>
            </a:endParaRPr>
          </a:p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zh-CN" altLang="en-US" sz="2700" b="1" noProof="1">
                <a:solidFill>
                  <a:srgbClr val="7030A0"/>
                </a:solidFill>
                <a:latin typeface="黑体" pitchFamily="49" charset="-122"/>
                <a:ea typeface="黑体" pitchFamily="49" charset="-122"/>
              </a:rPr>
              <a:t>的回忆</a:t>
            </a:r>
          </a:p>
        </p:txBody>
      </p:sp>
      <p:grpSp>
        <p:nvGrpSpPr>
          <p:cNvPr id="17" name="组合 16"/>
          <p:cNvGrpSpPr/>
          <p:nvPr/>
        </p:nvGrpSpPr>
        <p:grpSpPr>
          <a:xfrm>
            <a:off x="144081" y="308633"/>
            <a:ext cx="2843743" cy="561692"/>
            <a:chOff x="192083" y="411510"/>
            <a:chExt cx="2651725" cy="748922"/>
          </a:xfrm>
        </p:grpSpPr>
        <p:sp>
          <p:nvSpPr>
            <p:cNvPr id="18" name="文本框 14">
              <a:extLst>
                <a:ext uri="{FF2B5EF4-FFF2-40B4-BE49-F238E27FC236}">
                  <a16:creationId xmlns:a16="http://schemas.microsoft.com/office/drawing/2014/main" id="{E83FD7BB-D7E3-EF4B-BEBB-9F1DFCF1B616}"/>
                </a:ext>
              </a:extLst>
            </p:cNvPr>
            <p:cNvSpPr txBox="1"/>
            <p:nvPr/>
          </p:nvSpPr>
          <p:spPr>
            <a:xfrm>
              <a:off x="624428" y="411510"/>
              <a:ext cx="2219380" cy="74892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YouYuan" panose="02010509060101010101" pitchFamily="49" charset="-122"/>
                  <a:ea typeface="YouYuan" panose="02010509060101010101" pitchFamily="49" charset="-122"/>
                </a:rPr>
                <a:t>结构梳理</a:t>
              </a:r>
            </a:p>
          </p:txBody>
        </p:sp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4B718F5D-0AAE-104C-8DD5-C80D03BD04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083" y="479078"/>
              <a:ext cx="366860" cy="681354"/>
            </a:xfrm>
            <a:prstGeom prst="rect">
              <a:avLst/>
            </a:prstGeom>
          </p:spPr>
        </p:pic>
      </p:grpSp>
      <p:sp>
        <p:nvSpPr>
          <p:cNvPr id="25" name="文本框 16"/>
          <p:cNvSpPr txBox="1">
            <a:spLocks noChangeArrowheads="1"/>
          </p:cNvSpPr>
          <p:nvPr/>
        </p:nvSpPr>
        <p:spPr bwMode="auto">
          <a:xfrm>
            <a:off x="2911002" y="3159723"/>
            <a:ext cx="4752528" cy="484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700" b="1" dirty="0">
                <a:solidFill>
                  <a:srgbClr val="7030A0"/>
                </a:solidFill>
                <a:latin typeface="黑体" pitchFamily="49" charset="-122"/>
                <a:ea typeface="黑体" pitchFamily="49" charset="-122"/>
              </a:rPr>
              <a:t>法庭上</a:t>
            </a:r>
          </a:p>
        </p:txBody>
      </p:sp>
      <p:sp>
        <p:nvSpPr>
          <p:cNvPr id="28" name="文本框 8"/>
          <p:cNvSpPr txBox="1">
            <a:spLocks noChangeArrowheads="1"/>
          </p:cNvSpPr>
          <p:nvPr/>
        </p:nvSpPr>
        <p:spPr bwMode="auto">
          <a:xfrm>
            <a:off x="5004048" y="2463592"/>
            <a:ext cx="1800199" cy="900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700" b="1" dirty="0">
                <a:solidFill>
                  <a:srgbClr val="7030A0"/>
                </a:solidFill>
                <a:latin typeface="黑体" pitchFamily="49" charset="-122"/>
                <a:ea typeface="黑体" pitchFamily="49" charset="-122"/>
              </a:rPr>
              <a:t>临危不惧，视死如归</a:t>
            </a:r>
          </a:p>
        </p:txBody>
      </p:sp>
      <p:cxnSp>
        <p:nvCxnSpPr>
          <p:cNvPr id="4" name="直接连接符 3"/>
          <p:cNvCxnSpPr/>
          <p:nvPr/>
        </p:nvCxnSpPr>
        <p:spPr>
          <a:xfrm>
            <a:off x="4067944" y="2643758"/>
            <a:ext cx="864096" cy="288032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/>
          <p:cNvCxnSpPr/>
          <p:nvPr/>
        </p:nvCxnSpPr>
        <p:spPr>
          <a:xfrm flipV="1">
            <a:off x="4139952" y="2931790"/>
            <a:ext cx="792088" cy="504056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95536" y="1239104"/>
            <a:ext cx="7818590" cy="3060838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pPr fontAlgn="auto">
              <a:lnSpc>
                <a:spcPct val="120000"/>
              </a:lnSpc>
            </a:pPr>
            <a:r>
              <a:rPr lang="zh-CN" altLang="en-US" sz="2700" b="1" dirty="0">
                <a:latin typeface="楷体" pitchFamily="49" charset="-122"/>
                <a:ea typeface="楷体" pitchFamily="49" charset="-122"/>
              </a:rPr>
              <a:t>    本文按照时间顺序，写了被捕前父亲烧掉文件和书籍，工友阎振三被抓，反映出</a:t>
            </a:r>
            <a:r>
              <a:rPr lang="zh-CN" altLang="en-US" sz="2700" b="1" u="sng" dirty="0">
                <a:latin typeface="楷体" pitchFamily="49" charset="-122"/>
                <a:ea typeface="楷体" pitchFamily="49" charset="-122"/>
              </a:rPr>
              <a:t>              </a:t>
            </a:r>
            <a:r>
              <a:rPr lang="zh-CN" altLang="en-US" sz="2700" b="1" dirty="0">
                <a:latin typeface="楷体" pitchFamily="49" charset="-122"/>
                <a:ea typeface="楷体" pitchFamily="49" charset="-122"/>
              </a:rPr>
              <a:t>，被捕时，写了敌人的</a:t>
            </a:r>
            <a:r>
              <a:rPr lang="zh-CN" altLang="en-US" sz="2700" b="1" u="sng" dirty="0">
                <a:latin typeface="楷体" pitchFamily="49" charset="-122"/>
                <a:ea typeface="楷体" pitchFamily="49" charset="-122"/>
              </a:rPr>
              <a:t>        </a:t>
            </a:r>
            <a:r>
              <a:rPr lang="en-US" altLang="zh-CN" sz="2700" b="1" u="sng" dirty="0">
                <a:latin typeface="楷体" pitchFamily="49" charset="-122"/>
                <a:ea typeface="楷体" pitchFamily="49" charset="-122"/>
              </a:rPr>
              <a:t>___</a:t>
            </a:r>
            <a:r>
              <a:rPr lang="zh-CN" altLang="en-US" sz="2700" b="1" dirty="0">
                <a:latin typeface="楷体" pitchFamily="49" charset="-122"/>
                <a:ea typeface="楷体" pitchFamily="49" charset="-122"/>
              </a:rPr>
              <a:t>与父亲的</a:t>
            </a:r>
            <a:r>
              <a:rPr lang="zh-CN" altLang="en-US" sz="2700" b="1" u="sng" dirty="0">
                <a:latin typeface="楷体" pitchFamily="49" charset="-122"/>
                <a:ea typeface="楷体" pitchFamily="49" charset="-122"/>
              </a:rPr>
              <a:t>       </a:t>
            </a:r>
            <a:r>
              <a:rPr lang="zh-CN" altLang="en-US" sz="2700" b="1" dirty="0">
                <a:latin typeface="楷体" pitchFamily="49" charset="-122"/>
                <a:ea typeface="楷体" pitchFamily="49" charset="-122"/>
              </a:rPr>
              <a:t>；法庭上描写了李大钊的</a:t>
            </a:r>
            <a:r>
              <a:rPr lang="zh-CN" altLang="en-US" sz="2700" b="1" u="sng" dirty="0">
                <a:latin typeface="楷体" pitchFamily="49" charset="-122"/>
                <a:ea typeface="楷体" pitchFamily="49" charset="-122"/>
              </a:rPr>
              <a:t>             </a:t>
            </a:r>
            <a:r>
              <a:rPr lang="zh-CN" altLang="en-US" sz="2700" b="1" dirty="0">
                <a:latin typeface="楷体" pitchFamily="49" charset="-122"/>
                <a:ea typeface="楷体" pitchFamily="49" charset="-122"/>
              </a:rPr>
              <a:t>，被害后写了</a:t>
            </a:r>
            <a:r>
              <a:rPr lang="zh-CN" altLang="en-US" sz="2700" b="1" u="sng" dirty="0">
                <a:latin typeface="楷体" pitchFamily="49" charset="-122"/>
                <a:ea typeface="楷体" pitchFamily="49" charset="-122"/>
              </a:rPr>
              <a:t>          </a:t>
            </a:r>
            <a:r>
              <a:rPr lang="zh-CN" altLang="en-US" sz="2700" b="1" dirty="0">
                <a:latin typeface="楷体" pitchFamily="49" charset="-122"/>
                <a:ea typeface="楷体" pitchFamily="49" charset="-122"/>
              </a:rPr>
              <a:t>，展现了革命先烈的</a:t>
            </a:r>
            <a:r>
              <a:rPr lang="zh-CN" altLang="en-US" sz="2700" b="1" u="sng" dirty="0">
                <a:latin typeface="楷体" pitchFamily="49" charset="-122"/>
                <a:ea typeface="楷体" pitchFamily="49" charset="-122"/>
              </a:rPr>
              <a:t>          </a:t>
            </a:r>
            <a:r>
              <a:rPr lang="zh-CN" altLang="en-US" sz="2700" b="1" dirty="0">
                <a:latin typeface="楷体" pitchFamily="49" charset="-122"/>
                <a:ea typeface="楷体" pitchFamily="49" charset="-122"/>
              </a:rPr>
              <a:t>品质，表达了作者对父亲的</a:t>
            </a:r>
            <a:r>
              <a:rPr lang="zh-CN" altLang="en-US" sz="2700" b="1" u="sng" dirty="0">
                <a:latin typeface="楷体" pitchFamily="49" charset="-122"/>
                <a:ea typeface="楷体" pitchFamily="49" charset="-122"/>
              </a:rPr>
              <a:t>             </a:t>
            </a:r>
            <a:r>
              <a:rPr lang="zh-CN" altLang="en-US" sz="2700" b="1" dirty="0">
                <a:latin typeface="楷体" pitchFamily="49" charset="-122"/>
                <a:ea typeface="楷体" pitchFamily="49" charset="-122"/>
              </a:rPr>
              <a:t>。</a:t>
            </a:r>
          </a:p>
        </p:txBody>
      </p:sp>
      <p:sp>
        <p:nvSpPr>
          <p:cNvPr id="5" name="矩形 4"/>
          <p:cNvSpPr/>
          <p:nvPr/>
        </p:nvSpPr>
        <p:spPr>
          <a:xfrm>
            <a:off x="3851920" y="3692125"/>
            <a:ext cx="2160240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敬仰与怀念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08104" y="1728745"/>
            <a:ext cx="3096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形势险恶、危险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63888" y="2179957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心虚、残暴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32240" y="2232801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处变不惊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139952" y="2736857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镇定、沉着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99592" y="3188069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无比沉痛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724128" y="3188069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忠于革命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179512" y="308633"/>
            <a:ext cx="2808312" cy="561692"/>
            <a:chOff x="218531" y="411510"/>
            <a:chExt cx="2442653" cy="748922"/>
          </a:xfrm>
        </p:grpSpPr>
        <p:sp>
          <p:nvSpPr>
            <p:cNvPr id="11" name="文本框 14">
              <a:extLst>
                <a:ext uri="{FF2B5EF4-FFF2-40B4-BE49-F238E27FC236}">
                  <a16:creationId xmlns:a16="http://schemas.microsoft.com/office/drawing/2014/main" id="{4A3C3B97-39E1-8A49-BBB7-0945BB059AA6}"/>
                </a:ext>
              </a:extLst>
            </p:cNvPr>
            <p:cNvSpPr txBox="1"/>
            <p:nvPr/>
          </p:nvSpPr>
          <p:spPr>
            <a:xfrm>
              <a:off x="624427" y="411510"/>
              <a:ext cx="2036757" cy="74892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YouYuan" panose="02010509060101010101" pitchFamily="49" charset="-122"/>
                  <a:ea typeface="YouYuan" panose="02010509060101010101" pitchFamily="49" charset="-122"/>
                </a:rPr>
                <a:t>主题概括</a:t>
              </a:r>
            </a:p>
          </p:txBody>
        </p:sp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87D1F651-71EF-204B-84FC-94E7EED152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8531" y="464186"/>
              <a:ext cx="405896" cy="684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98142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4" grpId="0"/>
      <p:bldP spid="15" grpId="0"/>
      <p:bldP spid="16" grpId="0"/>
      <p:bldP spid="17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176883" y="308633"/>
            <a:ext cx="2306885" cy="561692"/>
            <a:chOff x="222231" y="411510"/>
            <a:chExt cx="2333545" cy="748922"/>
          </a:xfrm>
        </p:grpSpPr>
        <p:sp>
          <p:nvSpPr>
            <p:cNvPr id="8" name="文本框 14">
              <a:extLst>
                <a:ext uri="{FF2B5EF4-FFF2-40B4-BE49-F238E27FC236}">
                  <a16:creationId xmlns:a16="http://schemas.microsoft.com/office/drawing/2014/main" id="{8C3BBCB5-2B2C-484A-A126-C71674BA7BCE}"/>
                </a:ext>
              </a:extLst>
            </p:cNvPr>
            <p:cNvSpPr txBox="1"/>
            <p:nvPr/>
          </p:nvSpPr>
          <p:spPr>
            <a:xfrm>
              <a:off x="624427" y="411510"/>
              <a:ext cx="1931349" cy="74892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YouYuan" panose="02010509060101010101" pitchFamily="49" charset="-122"/>
                  <a:ea typeface="YouYuan" panose="02010509060101010101" pitchFamily="49" charset="-122"/>
                </a:rPr>
                <a:t>拓展延伸</a:t>
              </a:r>
            </a:p>
          </p:txBody>
        </p:sp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1E6CD915-17EA-1141-B92C-9C186F2A75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2231" y="548679"/>
              <a:ext cx="366860" cy="564545"/>
            </a:xfrm>
            <a:prstGeom prst="rect">
              <a:avLst/>
            </a:prstGeom>
          </p:spPr>
        </p:pic>
      </p:grpSp>
      <p:sp>
        <p:nvSpPr>
          <p:cNvPr id="11" name="TextBox 10"/>
          <p:cNvSpPr txBox="1"/>
          <p:nvPr/>
        </p:nvSpPr>
        <p:spPr>
          <a:xfrm>
            <a:off x="2469148" y="987574"/>
            <a:ext cx="3796260" cy="609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李大钊的墓碑上的评价</a:t>
            </a:r>
          </a:p>
        </p:txBody>
      </p:sp>
      <p:sp>
        <p:nvSpPr>
          <p:cNvPr id="2" name="矩形 1"/>
          <p:cNvSpPr/>
          <p:nvPr/>
        </p:nvSpPr>
        <p:spPr>
          <a:xfrm>
            <a:off x="574484" y="1779662"/>
            <a:ext cx="7597916" cy="18158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他对中国人民的解放事业，对马克思主义的信仰和无产阶级的革命前途无限忠诚。他为在我国开创和发展共产主义运动的大无畏的献身精神，永远是一切革命者的光辉典范。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79512" y="1695654"/>
            <a:ext cx="280831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800" dirty="0">
                <a:latin typeface="黑体" pitchFamily="49" charset="-122"/>
                <a:ea typeface="黑体" pitchFamily="49" charset="-122"/>
              </a:rPr>
              <a:t>    为人进出的门紧锁着，</a:t>
            </a:r>
          </a:p>
          <a:p>
            <a:endParaRPr lang="zh-CN" altLang="en-US" sz="1800" dirty="0">
              <a:latin typeface="黑体" pitchFamily="49" charset="-122"/>
              <a:ea typeface="黑体" pitchFamily="49" charset="-122"/>
            </a:endParaRPr>
          </a:p>
          <a:p>
            <a:r>
              <a:rPr lang="zh-CN" altLang="en-US" sz="1800" dirty="0">
                <a:latin typeface="黑体" pitchFamily="49" charset="-122"/>
                <a:ea typeface="黑体" pitchFamily="49" charset="-122"/>
              </a:rPr>
              <a:t>　　为狗爬出的洞敞开着，</a:t>
            </a:r>
          </a:p>
          <a:p>
            <a:endParaRPr lang="zh-CN" altLang="en-US" sz="1800" dirty="0">
              <a:latin typeface="黑体" pitchFamily="49" charset="-122"/>
              <a:ea typeface="黑体" pitchFamily="49" charset="-122"/>
            </a:endParaRPr>
          </a:p>
          <a:p>
            <a:r>
              <a:rPr lang="zh-CN" altLang="en-US" sz="1800" dirty="0">
                <a:latin typeface="黑体" pitchFamily="49" charset="-122"/>
                <a:ea typeface="黑体" pitchFamily="49" charset="-122"/>
              </a:rPr>
              <a:t>　　一个声音高叫着：</a:t>
            </a:r>
          </a:p>
          <a:p>
            <a:endParaRPr lang="zh-CN" altLang="en-US" sz="1800" dirty="0">
              <a:latin typeface="黑体" pitchFamily="49" charset="-122"/>
              <a:ea typeface="黑体" pitchFamily="49" charset="-122"/>
            </a:endParaRPr>
          </a:p>
          <a:p>
            <a:r>
              <a:rPr lang="zh-CN" altLang="en-US" sz="1800" dirty="0">
                <a:latin typeface="黑体" pitchFamily="49" charset="-122"/>
                <a:ea typeface="黑体" pitchFamily="49" charset="-122"/>
              </a:rPr>
              <a:t>　　爬出来吧，给你自由！</a:t>
            </a:r>
            <a:r>
              <a:rPr lang="zh-CN" altLang="en-US" dirty="0"/>
              <a:t>　</a:t>
            </a:r>
          </a:p>
        </p:txBody>
      </p:sp>
      <p:sp>
        <p:nvSpPr>
          <p:cNvPr id="3" name="矩形 2"/>
          <p:cNvSpPr/>
          <p:nvPr/>
        </p:nvSpPr>
        <p:spPr>
          <a:xfrm>
            <a:off x="5436096" y="1501223"/>
            <a:ext cx="31683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800" dirty="0">
                <a:latin typeface="黑体" pitchFamily="49" charset="-122"/>
                <a:ea typeface="黑体" pitchFamily="49" charset="-122"/>
              </a:rPr>
              <a:t>　　我希望有一天，</a:t>
            </a:r>
          </a:p>
          <a:p>
            <a:endParaRPr lang="zh-CN" altLang="en-US" sz="1800" dirty="0">
              <a:latin typeface="黑体" pitchFamily="49" charset="-122"/>
              <a:ea typeface="黑体" pitchFamily="49" charset="-122"/>
            </a:endParaRPr>
          </a:p>
          <a:p>
            <a:r>
              <a:rPr lang="zh-CN" altLang="en-US" sz="1800" dirty="0">
                <a:latin typeface="黑体" pitchFamily="49" charset="-122"/>
                <a:ea typeface="黑体" pitchFamily="49" charset="-122"/>
              </a:rPr>
              <a:t>　　地下的烈火，</a:t>
            </a:r>
          </a:p>
          <a:p>
            <a:endParaRPr lang="zh-CN" altLang="en-US" sz="1800" dirty="0">
              <a:latin typeface="黑体" pitchFamily="49" charset="-122"/>
              <a:ea typeface="黑体" pitchFamily="49" charset="-122"/>
            </a:endParaRPr>
          </a:p>
          <a:p>
            <a:r>
              <a:rPr lang="zh-CN" altLang="en-US" sz="1800" dirty="0">
                <a:latin typeface="黑体" pitchFamily="49" charset="-122"/>
                <a:ea typeface="黑体" pitchFamily="49" charset="-122"/>
              </a:rPr>
              <a:t>　　将我连这活棺材一起烧掉，</a:t>
            </a:r>
          </a:p>
          <a:p>
            <a:endParaRPr lang="zh-CN" altLang="en-US" sz="1800" dirty="0">
              <a:latin typeface="黑体" pitchFamily="49" charset="-122"/>
              <a:ea typeface="黑体" pitchFamily="49" charset="-122"/>
            </a:endParaRPr>
          </a:p>
          <a:p>
            <a:r>
              <a:rPr lang="zh-CN" altLang="en-US" sz="1800" dirty="0">
                <a:latin typeface="黑体" pitchFamily="49" charset="-122"/>
                <a:ea typeface="黑体" pitchFamily="49" charset="-122"/>
              </a:rPr>
              <a:t>　　我应该在烈火与热血中得 </a:t>
            </a:r>
            <a:endParaRPr lang="en-US" altLang="zh-CN" sz="1800" dirty="0">
              <a:latin typeface="黑体" pitchFamily="49" charset="-122"/>
              <a:ea typeface="黑体" pitchFamily="49" charset="-122"/>
            </a:endParaRPr>
          </a:p>
          <a:p>
            <a:r>
              <a:rPr lang="en-US" altLang="zh-CN" sz="1800" dirty="0">
                <a:latin typeface="黑体" pitchFamily="49" charset="-122"/>
                <a:ea typeface="黑体" pitchFamily="49" charset="-122"/>
              </a:rPr>
              <a:t>    </a:t>
            </a:r>
            <a:r>
              <a:rPr lang="zh-CN" altLang="en-US" sz="1800" dirty="0">
                <a:latin typeface="黑体" pitchFamily="49" charset="-122"/>
                <a:ea typeface="黑体" pitchFamily="49" charset="-122"/>
              </a:rPr>
              <a:t>到永生！</a:t>
            </a:r>
          </a:p>
        </p:txBody>
      </p:sp>
      <p:sp>
        <p:nvSpPr>
          <p:cNvPr id="4" name="矩形 3"/>
          <p:cNvSpPr/>
          <p:nvPr/>
        </p:nvSpPr>
        <p:spPr>
          <a:xfrm>
            <a:off x="3087688" y="413337"/>
            <a:ext cx="228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zh-CN" altLang="en-US" sz="32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 囚歌</a:t>
            </a:r>
            <a:endParaRPr lang="en-US" altLang="zh-CN" sz="3200" dirty="0">
              <a:solidFill>
                <a:prstClr val="black"/>
              </a:solidFill>
              <a:latin typeface="黑体" pitchFamily="49" charset="-122"/>
              <a:ea typeface="黑体" pitchFamily="49" charset="-122"/>
            </a:endParaRPr>
          </a:p>
          <a:p>
            <a:pPr lvl="0" algn="ctr"/>
            <a:r>
              <a:rPr lang="zh-CN" altLang="en-US" sz="24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 叶挺</a:t>
            </a:r>
          </a:p>
        </p:txBody>
      </p:sp>
      <p:sp>
        <p:nvSpPr>
          <p:cNvPr id="5" name="矩形 4"/>
          <p:cNvSpPr/>
          <p:nvPr/>
        </p:nvSpPr>
        <p:spPr>
          <a:xfrm>
            <a:off x="2725308" y="1501223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zh-CN" altLang="en-US" sz="1800" dirty="0">
              <a:latin typeface="黑体" pitchFamily="49" charset="-122"/>
              <a:ea typeface="黑体" pitchFamily="49" charset="-122"/>
            </a:endParaRPr>
          </a:p>
          <a:p>
            <a:r>
              <a:rPr lang="zh-CN" altLang="en-US" sz="1800" dirty="0">
                <a:latin typeface="黑体" pitchFamily="49" charset="-122"/>
                <a:ea typeface="黑体" pitchFamily="49" charset="-122"/>
              </a:rPr>
              <a:t>　　我渴望自由，</a:t>
            </a:r>
          </a:p>
          <a:p>
            <a:endParaRPr lang="zh-CN" altLang="en-US" sz="1800" dirty="0">
              <a:latin typeface="黑体" pitchFamily="49" charset="-122"/>
              <a:ea typeface="黑体" pitchFamily="49" charset="-122"/>
            </a:endParaRPr>
          </a:p>
          <a:p>
            <a:r>
              <a:rPr lang="zh-CN" altLang="en-US" sz="1800" dirty="0">
                <a:latin typeface="黑体" pitchFamily="49" charset="-122"/>
                <a:ea typeface="黑体" pitchFamily="49" charset="-122"/>
              </a:rPr>
              <a:t>　　但我深深地知道</a:t>
            </a:r>
            <a:r>
              <a:rPr lang="en-US" altLang="zh-CN" sz="1800" dirty="0">
                <a:latin typeface="黑体" pitchFamily="49" charset="-122"/>
                <a:ea typeface="黑体" pitchFamily="49" charset="-122"/>
              </a:rPr>
              <a:t>——</a:t>
            </a:r>
          </a:p>
          <a:p>
            <a:endParaRPr lang="en-US" altLang="zh-CN" sz="1800" dirty="0">
              <a:latin typeface="黑体" pitchFamily="49" charset="-122"/>
              <a:ea typeface="黑体" pitchFamily="49" charset="-122"/>
            </a:endParaRPr>
          </a:p>
          <a:p>
            <a:r>
              <a:rPr lang="zh-CN" altLang="en-US" sz="1800" dirty="0">
                <a:latin typeface="黑体" pitchFamily="49" charset="-122"/>
                <a:ea typeface="黑体" pitchFamily="49" charset="-122"/>
              </a:rPr>
              <a:t>　　人的身躯怎能从狗洞</a:t>
            </a:r>
            <a:endParaRPr lang="en-US" altLang="zh-CN" sz="1800" dirty="0">
              <a:latin typeface="黑体" pitchFamily="49" charset="-122"/>
              <a:ea typeface="黑体" pitchFamily="49" charset="-122"/>
            </a:endParaRPr>
          </a:p>
          <a:p>
            <a:r>
              <a:rPr lang="en-US" altLang="zh-CN" sz="1800" dirty="0">
                <a:latin typeface="黑体" pitchFamily="49" charset="-122"/>
                <a:ea typeface="黑体" pitchFamily="49" charset="-122"/>
              </a:rPr>
              <a:t>    </a:t>
            </a:r>
            <a:r>
              <a:rPr lang="zh-CN" altLang="en-US" sz="1800" dirty="0">
                <a:latin typeface="黑体" pitchFamily="49" charset="-122"/>
                <a:ea typeface="黑体" pitchFamily="49" charset="-122"/>
              </a:rPr>
              <a:t>子里爬出！</a:t>
            </a:r>
            <a:endParaRPr lang="en-US" altLang="zh-CN" sz="1800" dirty="0">
              <a:latin typeface="黑体" pitchFamily="49" charset="-122"/>
              <a:ea typeface="黑体" pitchFamily="49" charset="-122"/>
            </a:endParaRPr>
          </a:p>
          <a:p>
            <a:endParaRPr lang="zh-CN" altLang="en-US" dirty="0"/>
          </a:p>
        </p:txBody>
      </p:sp>
      <p:cxnSp>
        <p:nvCxnSpPr>
          <p:cNvPr id="7" name="直接连接符 6"/>
          <p:cNvCxnSpPr/>
          <p:nvPr/>
        </p:nvCxnSpPr>
        <p:spPr>
          <a:xfrm>
            <a:off x="3059832" y="1419622"/>
            <a:ext cx="0" cy="24482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5721950" y="1361275"/>
            <a:ext cx="0" cy="24482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835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9"/>
          <p:cNvSpPr>
            <a:spLocks noChangeArrowheads="1"/>
          </p:cNvSpPr>
          <p:nvPr/>
        </p:nvSpPr>
        <p:spPr bwMode="auto">
          <a:xfrm>
            <a:off x="544471" y="1645369"/>
            <a:ext cx="8131985" cy="265457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1.</a:t>
            </a:r>
            <a:r>
              <a:rPr kumimoji="1"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他那披散的长头发中间露出一张苍白的脸，显然是受过苦刑了。（         ）</a:t>
            </a:r>
          </a:p>
          <a:p>
            <a:pPr>
              <a:lnSpc>
                <a:spcPct val="150000"/>
              </a:lnSpc>
            </a:pPr>
            <a:r>
              <a:rPr kumimoji="1"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2.</a:t>
            </a:r>
            <a:r>
              <a:rPr kumimoji="1"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汉语拼音" panose="020B0604020202020204" pitchFamily="34" charset="0"/>
              </a:rPr>
              <a:t>我又哭了，从地上捡起那张报纸，咬紧牙，又勉强看了一遍。  （         ）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563888" y="2365449"/>
            <a:ext cx="1553979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外貌描写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563888" y="3661593"/>
            <a:ext cx="1553979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动作描写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236326" y="308633"/>
            <a:ext cx="2391458" cy="561692"/>
            <a:chOff x="217685" y="411510"/>
            <a:chExt cx="2338091" cy="748922"/>
          </a:xfrm>
        </p:grpSpPr>
        <p:sp>
          <p:nvSpPr>
            <p:cNvPr id="9" name="文本框 14">
              <a:extLst>
                <a:ext uri="{FF2B5EF4-FFF2-40B4-BE49-F238E27FC236}">
                  <a16:creationId xmlns:a16="http://schemas.microsoft.com/office/drawing/2014/main" id="{B7099FF6-6DDB-CC4C-A617-4444CB80ED25}"/>
                </a:ext>
              </a:extLst>
            </p:cNvPr>
            <p:cNvSpPr txBox="1"/>
            <p:nvPr/>
          </p:nvSpPr>
          <p:spPr>
            <a:xfrm>
              <a:off x="624427" y="411510"/>
              <a:ext cx="1931349" cy="74892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YouYuan" panose="02010509060101010101" pitchFamily="49" charset="-122"/>
                  <a:ea typeface="YouYuan" panose="02010509060101010101" pitchFamily="49" charset="-122"/>
                </a:rPr>
                <a:t>课堂演练</a:t>
              </a:r>
            </a:p>
          </p:txBody>
        </p:sp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A7CF4334-30B1-7C4E-80D8-34C84633467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7685" y="560197"/>
              <a:ext cx="366860" cy="564546"/>
            </a:xfrm>
            <a:prstGeom prst="rect">
              <a:avLst/>
            </a:prstGeom>
          </p:spPr>
        </p:pic>
      </p:grpSp>
      <p:sp>
        <p:nvSpPr>
          <p:cNvPr id="2" name="矩形 1"/>
          <p:cNvSpPr/>
          <p:nvPr/>
        </p:nvSpPr>
        <p:spPr>
          <a:xfrm>
            <a:off x="395536" y="1007694"/>
            <a:ext cx="8480207" cy="6376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  <a:cs typeface="汉语拼音" panose="020B0604020202020204" pitchFamily="34" charset="0"/>
              </a:rPr>
              <a:t>一、下列句子各属于哪种描写？把答案写在括号里。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10548" y="483518"/>
            <a:ext cx="7777876" cy="48474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r>
              <a:rPr kumimoji="1" lang="zh-CN" altLang="en-US" sz="2700" b="1" dirty="0">
                <a:latin typeface="宋体" panose="02010600030101010101" pitchFamily="2" charset="-122"/>
                <a:ea typeface="宋体" panose="02010600030101010101" pitchFamily="2" charset="-122"/>
              </a:rPr>
              <a:t>二、从课文中找出与下列句子相呼应的句子。</a:t>
            </a:r>
          </a:p>
        </p:txBody>
      </p:sp>
      <p:sp>
        <p:nvSpPr>
          <p:cNvPr id="18" name="矩形 17"/>
          <p:cNvSpPr/>
          <p:nvPr/>
        </p:nvSpPr>
        <p:spPr>
          <a:xfrm>
            <a:off x="323528" y="1203598"/>
            <a:ext cx="8079334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（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）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……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低声对母亲说：“妈，昨天是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4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月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28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。”</a:t>
            </a:r>
          </a:p>
        </p:txBody>
      </p:sp>
      <p:sp>
        <p:nvSpPr>
          <p:cNvPr id="4" name="矩形 3"/>
          <p:cNvSpPr/>
          <p:nvPr/>
        </p:nvSpPr>
        <p:spPr>
          <a:xfrm>
            <a:off x="395536" y="2499742"/>
            <a:ext cx="7704856" cy="93102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（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2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）工友阎振三一早上街买东西，直到夜里还不见回来。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7624" y="1851670"/>
            <a:ext cx="7215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1927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年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月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28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日，我永远忘不了那一天。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99344" y="3472406"/>
            <a:ext cx="66653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在军警中间，我发现了前几天被捕的工友阎振三。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369641" y="585574"/>
            <a:ext cx="7370711" cy="59509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700" b="1" dirty="0">
                <a:latin typeface="宋体" panose="02010600030101010101" pitchFamily="2" charset="-122"/>
                <a:ea typeface="宋体" panose="02010600030101010101" pitchFamily="2" charset="-122"/>
              </a:rPr>
              <a:t>三、结合课文内容选出正确答案。</a:t>
            </a:r>
          </a:p>
        </p:txBody>
      </p:sp>
      <p:sp>
        <p:nvSpPr>
          <p:cNvPr id="6" name="矩形 5"/>
          <p:cNvSpPr/>
          <p:nvPr/>
        </p:nvSpPr>
        <p:spPr>
          <a:xfrm>
            <a:off x="755576" y="1377662"/>
            <a:ext cx="7641098" cy="256224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700" b="1" dirty="0">
                <a:latin typeface="楷体" pitchFamily="49" charset="-122"/>
                <a:ea typeface="楷体" pitchFamily="49" charset="-122"/>
              </a:rPr>
              <a:t>《</a:t>
            </a:r>
            <a:r>
              <a:rPr lang="zh-CN" altLang="en-US" sz="2700" b="1" dirty="0">
                <a:latin typeface="楷体" pitchFamily="49" charset="-122"/>
                <a:ea typeface="楷体" pitchFamily="49" charset="-122"/>
              </a:rPr>
              <a:t>十六年前的回忆</a:t>
            </a:r>
            <a:r>
              <a:rPr lang="en-US" altLang="zh-CN" sz="2700" b="1" dirty="0">
                <a:latin typeface="楷体" pitchFamily="49" charset="-122"/>
                <a:ea typeface="楷体" pitchFamily="49" charset="-122"/>
              </a:rPr>
              <a:t>》</a:t>
            </a:r>
            <a:r>
              <a:rPr lang="zh-CN" altLang="en-US" sz="2700" b="1" dirty="0">
                <a:latin typeface="楷体" pitchFamily="49" charset="-122"/>
                <a:ea typeface="楷体" pitchFamily="49" charset="-122"/>
              </a:rPr>
              <a:t>一文（  ）</a:t>
            </a:r>
            <a:endParaRPr lang="en-US" altLang="zh-CN" sz="2700" b="1" dirty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700" b="1" dirty="0">
                <a:latin typeface="楷体" pitchFamily="49" charset="-122"/>
                <a:ea typeface="楷体" pitchFamily="49" charset="-122"/>
              </a:rPr>
              <a:t>A.</a:t>
            </a:r>
            <a:r>
              <a:rPr lang="zh-CN" altLang="en-US" sz="2700" b="1" dirty="0">
                <a:latin typeface="楷体" pitchFamily="49" charset="-122"/>
                <a:ea typeface="楷体" pitchFamily="49" charset="-122"/>
              </a:rPr>
              <a:t>歌颂了李大钊忠于革命、坚贞不屈的伟大精神。</a:t>
            </a:r>
            <a:endParaRPr lang="en-US" altLang="zh-CN" sz="2700" b="1" dirty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700" b="1" dirty="0">
                <a:latin typeface="楷体" pitchFamily="49" charset="-122"/>
                <a:ea typeface="楷体" pitchFamily="49" charset="-122"/>
              </a:rPr>
              <a:t>B.</a:t>
            </a:r>
            <a:r>
              <a:rPr lang="zh-CN" altLang="en-US" sz="2700" b="1" dirty="0">
                <a:latin typeface="楷体" pitchFamily="49" charset="-122"/>
                <a:ea typeface="楷体" pitchFamily="49" charset="-122"/>
              </a:rPr>
              <a:t>揭露了反动军阀凶狠残暴的本质。</a:t>
            </a:r>
            <a:endParaRPr lang="en-US" altLang="zh-CN" sz="2700" b="1" dirty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700" b="1" dirty="0">
                <a:latin typeface="楷体" pitchFamily="49" charset="-122"/>
                <a:ea typeface="楷体" pitchFamily="49" charset="-122"/>
              </a:rPr>
              <a:t>C.</a:t>
            </a:r>
            <a:r>
              <a:rPr lang="zh-CN" altLang="en-US" sz="2700" b="1" dirty="0">
                <a:latin typeface="楷体" pitchFamily="49" charset="-122"/>
                <a:ea typeface="楷体" pitchFamily="49" charset="-122"/>
              </a:rPr>
              <a:t>抒发了作者对父亲深切的怀念之情。</a:t>
            </a:r>
            <a:endParaRPr lang="en-US" altLang="zh-CN" sz="27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932040" y="1449670"/>
            <a:ext cx="447558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700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A</a:t>
            </a:r>
            <a:r>
              <a:rPr lang="zh-CN" altLang="en-US" dirty="0">
                <a:latin typeface="楷体" pitchFamily="49" charset="-122"/>
                <a:ea typeface="楷体" pitchFamily="49" charset="-122"/>
              </a:rPr>
              <a:t> 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矩形 36"/>
          <p:cNvSpPr/>
          <p:nvPr/>
        </p:nvSpPr>
        <p:spPr>
          <a:xfrm>
            <a:off x="762869" y="699542"/>
            <a:ext cx="7345772" cy="114954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700" dirty="0">
                <a:latin typeface="黑体" pitchFamily="49" charset="-122"/>
                <a:ea typeface="黑体" pitchFamily="49" charset="-122"/>
                <a:sym typeface="+mn-ea"/>
              </a:rPr>
              <a:t>    四、课下查找资料，了解先烈的革命事迹，和同学交流。</a:t>
            </a:r>
            <a:endParaRPr lang="en-US" altLang="zh-CN" sz="2700" dirty="0">
              <a:latin typeface="黑体" pitchFamily="49" charset="-122"/>
              <a:ea typeface="黑体" pitchFamily="49" charset="-122"/>
              <a:sym typeface="+mn-ea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849087"/>
            <a:ext cx="3810000" cy="280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282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7"/>
          <p:cNvGrpSpPr/>
          <p:nvPr/>
        </p:nvGrpSpPr>
        <p:grpSpPr>
          <a:xfrm>
            <a:off x="792529" y="2081954"/>
            <a:ext cx="965084" cy="963900"/>
            <a:chOff x="2437" y="2032"/>
            <a:chExt cx="1244" cy="1264"/>
          </a:xfrm>
        </p:grpSpPr>
        <p:sp>
          <p:nvSpPr>
            <p:cNvPr id="12358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2359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2360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2292" name="文本框 64"/>
          <p:cNvSpPr txBox="1"/>
          <p:nvPr/>
        </p:nvSpPr>
        <p:spPr>
          <a:xfrm>
            <a:off x="835823" y="2037236"/>
            <a:ext cx="891788" cy="992571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pPr eaLnBrk="1" hangingPunct="1"/>
            <a:r>
              <a:rPr lang="zh-CN" altLang="en-US" sz="6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稚</a:t>
            </a:r>
            <a:endParaRPr lang="en-US" altLang="zh-CN" sz="60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81" name="组合 80"/>
          <p:cNvGrpSpPr/>
          <p:nvPr/>
        </p:nvGrpSpPr>
        <p:grpSpPr>
          <a:xfrm>
            <a:off x="307167" y="941318"/>
            <a:ext cx="1408004" cy="566152"/>
            <a:chOff x="467544" y="617000"/>
            <a:chExt cx="1877093" cy="527033"/>
          </a:xfrm>
        </p:grpSpPr>
        <p:sp>
          <p:nvSpPr>
            <p:cNvPr id="82" name="TextBox 11">
              <a:hlinkClick r:id="rId3" action="ppaction://hlinkfile"/>
              <a:extLst>
                <a:ext uri="{FF2B5EF4-FFF2-40B4-BE49-F238E27FC236}">
                  <a16:creationId xmlns:a16="http://schemas.microsoft.com/office/drawing/2014/main" id="{27BC95C4-0AA2-754A-9D6E-B3F0CA5826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7544" y="633814"/>
              <a:ext cx="1488499" cy="408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400" b="1" dirty="0"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</a:rPr>
                <a:t>我会写</a:t>
              </a:r>
            </a:p>
          </p:txBody>
        </p:sp>
        <p:pic>
          <p:nvPicPr>
            <p:cNvPr id="98" name="图片 97">
              <a:extLst>
                <a:ext uri="{FF2B5EF4-FFF2-40B4-BE49-F238E27FC236}">
                  <a16:creationId xmlns:a16="http://schemas.microsoft.com/office/drawing/2014/main" id="{838A1193-F231-5246-96AE-A89D269385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057708">
              <a:off x="2009503" y="784866"/>
              <a:ext cx="335134" cy="359167"/>
            </a:xfrm>
            <a:prstGeom prst="rect">
              <a:avLst/>
            </a:prstGeom>
          </p:spPr>
        </p:pic>
        <p:sp>
          <p:nvSpPr>
            <p:cNvPr id="99" name="矩形 98">
              <a:extLst>
                <a:ext uri="{FF2B5EF4-FFF2-40B4-BE49-F238E27FC236}">
                  <a16:creationId xmlns:a16="http://schemas.microsoft.com/office/drawing/2014/main" id="{2EC8D093-F15E-C44F-BB22-292353ED6C6B}"/>
                </a:ext>
              </a:extLst>
            </p:cNvPr>
            <p:cNvSpPr/>
            <p:nvPr/>
          </p:nvSpPr>
          <p:spPr>
            <a:xfrm>
              <a:off x="1871516" y="637416"/>
              <a:ext cx="36001" cy="324000"/>
            </a:xfrm>
            <a:prstGeom prst="rect">
              <a:avLst/>
            </a:prstGeom>
            <a:gradFill flip="none" rotWithShape="1">
              <a:gsLst>
                <a:gs pos="14000">
                  <a:schemeClr val="bg1"/>
                </a:gs>
                <a:gs pos="76000">
                  <a:schemeClr val="bg1"/>
                </a:gs>
                <a:gs pos="50000">
                  <a:schemeClr val="accent2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00" name="矩形 99">
              <a:extLst>
                <a:ext uri="{FF2B5EF4-FFF2-40B4-BE49-F238E27FC236}">
                  <a16:creationId xmlns:a16="http://schemas.microsoft.com/office/drawing/2014/main" id="{04879769-7720-EE4E-9830-2D111B55CA7A}"/>
                </a:ext>
              </a:extLst>
            </p:cNvPr>
            <p:cNvSpPr/>
            <p:nvPr/>
          </p:nvSpPr>
          <p:spPr>
            <a:xfrm>
              <a:off x="487913" y="617000"/>
              <a:ext cx="36000" cy="324000"/>
            </a:xfrm>
            <a:prstGeom prst="rect">
              <a:avLst/>
            </a:prstGeom>
            <a:gradFill flip="none" rotWithShape="1">
              <a:gsLst>
                <a:gs pos="14000">
                  <a:schemeClr val="bg1"/>
                </a:gs>
                <a:gs pos="76000">
                  <a:schemeClr val="bg1"/>
                </a:gs>
                <a:gs pos="50000">
                  <a:schemeClr val="accent2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101" name="文本框 14">
            <a:hlinkClick r:id="rId5" action="ppaction://hlinkfile"/>
          </p:cNvPr>
          <p:cNvSpPr txBox="1"/>
          <p:nvPr/>
        </p:nvSpPr>
        <p:spPr>
          <a:xfrm>
            <a:off x="490313" y="316743"/>
            <a:ext cx="3813618" cy="544381"/>
          </a:xfrm>
          <a:prstGeom prst="rect">
            <a:avLst/>
          </a:prstGeom>
          <a:noFill/>
        </p:spPr>
        <p:txBody>
          <a:bodyPr wrap="square" lIns="51435" tIns="25718" rIns="51435" bIns="25718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YouYuan" panose="02010509060101010101" pitchFamily="49" charset="-122"/>
                <a:ea typeface="YouYuan" panose="02010509060101010101" pitchFamily="49" charset="-122"/>
              </a:rPr>
              <a:t>朗读课文 扫清障碍</a:t>
            </a:r>
          </a:p>
        </p:txBody>
      </p:sp>
      <p:pic>
        <p:nvPicPr>
          <p:cNvPr id="102" name="图片 101">
            <a:extLst>
              <a:ext uri="{FF2B5EF4-FFF2-40B4-BE49-F238E27FC236}">
                <a16:creationId xmlns:a16="http://schemas.microsoft.com/office/drawing/2014/main" id="{D13748FA-36E9-E94A-96EC-4BDA32F6EB5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356" y="501464"/>
            <a:ext cx="360191" cy="389991"/>
          </a:xfrm>
          <a:prstGeom prst="rect">
            <a:avLst/>
          </a:prstGeom>
        </p:spPr>
      </p:pic>
      <p:pic>
        <p:nvPicPr>
          <p:cNvPr id="103" name="图片 102">
            <a:extLst>
              <a:ext uri="{FF2B5EF4-FFF2-40B4-BE49-F238E27FC236}">
                <a16:creationId xmlns:a16="http://schemas.microsoft.com/office/drawing/2014/main" id="{318D0A71-89E9-0E42-BFC7-5914ED13B5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7708">
            <a:off x="4093555" y="440594"/>
            <a:ext cx="321900" cy="453627"/>
          </a:xfrm>
          <a:prstGeom prst="rect">
            <a:avLst/>
          </a:prstGeom>
        </p:spPr>
      </p:pic>
      <p:pic>
        <p:nvPicPr>
          <p:cNvPr id="104" name="图片 103">
            <a:extLst>
              <a:ext uri="{FF2B5EF4-FFF2-40B4-BE49-F238E27FC236}">
                <a16:creationId xmlns:a16="http://schemas.microsoft.com/office/drawing/2014/main" id="{ED790B08-F16F-7646-8BEB-951E9E444F9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51" y="391370"/>
            <a:ext cx="332762" cy="413870"/>
          </a:xfrm>
          <a:prstGeom prst="rect">
            <a:avLst/>
          </a:prstGeom>
        </p:spPr>
      </p:pic>
      <p:grpSp>
        <p:nvGrpSpPr>
          <p:cNvPr id="160" name="组合 7"/>
          <p:cNvGrpSpPr/>
          <p:nvPr/>
        </p:nvGrpSpPr>
        <p:grpSpPr>
          <a:xfrm>
            <a:off x="1872790" y="2082267"/>
            <a:ext cx="965084" cy="963900"/>
            <a:chOff x="2437" y="2032"/>
            <a:chExt cx="1244" cy="1264"/>
          </a:xfrm>
        </p:grpSpPr>
        <p:sp>
          <p:nvSpPr>
            <p:cNvPr id="161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62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63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64" name="文本框 64"/>
          <p:cNvSpPr txBox="1"/>
          <p:nvPr/>
        </p:nvSpPr>
        <p:spPr>
          <a:xfrm>
            <a:off x="1903383" y="2037549"/>
            <a:ext cx="892811" cy="992572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pPr eaLnBrk="1" hangingPunct="1"/>
            <a:r>
              <a:rPr lang="zh-CN" altLang="en-US" sz="6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避</a:t>
            </a:r>
            <a:endParaRPr lang="en-US" altLang="zh-CN" sz="60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65" name="组合 7"/>
          <p:cNvGrpSpPr/>
          <p:nvPr/>
        </p:nvGrpSpPr>
        <p:grpSpPr>
          <a:xfrm>
            <a:off x="4169755" y="2081954"/>
            <a:ext cx="965084" cy="963900"/>
            <a:chOff x="2437" y="2032"/>
            <a:chExt cx="1244" cy="1264"/>
          </a:xfrm>
        </p:grpSpPr>
        <p:sp>
          <p:nvSpPr>
            <p:cNvPr id="166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67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68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69" name="文本框 64"/>
          <p:cNvSpPr txBox="1"/>
          <p:nvPr/>
        </p:nvSpPr>
        <p:spPr>
          <a:xfrm>
            <a:off x="4213048" y="2037236"/>
            <a:ext cx="866567" cy="992572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6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啪</a:t>
            </a:r>
            <a:endParaRPr lang="en-US" altLang="zh-CN" sz="60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70" name="组合 7"/>
          <p:cNvGrpSpPr/>
          <p:nvPr/>
        </p:nvGrpSpPr>
        <p:grpSpPr>
          <a:xfrm>
            <a:off x="6394571" y="2082267"/>
            <a:ext cx="965084" cy="963900"/>
            <a:chOff x="2437" y="2032"/>
            <a:chExt cx="1244" cy="1264"/>
          </a:xfrm>
        </p:grpSpPr>
        <p:sp>
          <p:nvSpPr>
            <p:cNvPr id="171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72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73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74" name="文本框 64"/>
          <p:cNvSpPr txBox="1"/>
          <p:nvPr/>
        </p:nvSpPr>
        <p:spPr>
          <a:xfrm>
            <a:off x="6437864" y="2037549"/>
            <a:ext cx="871335" cy="992572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pPr eaLnBrk="1" hangingPunct="1"/>
            <a:r>
              <a:rPr lang="zh-CN" altLang="en-US" sz="6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僻</a:t>
            </a:r>
            <a:endParaRPr lang="en-US" altLang="zh-CN" sz="60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75" name="组合 7"/>
          <p:cNvGrpSpPr/>
          <p:nvPr/>
        </p:nvGrpSpPr>
        <p:grpSpPr>
          <a:xfrm>
            <a:off x="7474832" y="2082267"/>
            <a:ext cx="965084" cy="963900"/>
            <a:chOff x="2437" y="2032"/>
            <a:chExt cx="1244" cy="1264"/>
          </a:xfrm>
        </p:grpSpPr>
        <p:sp>
          <p:nvSpPr>
            <p:cNvPr id="176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77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78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79" name="文本框 64"/>
          <p:cNvSpPr txBox="1"/>
          <p:nvPr/>
        </p:nvSpPr>
        <p:spPr>
          <a:xfrm>
            <a:off x="7518125" y="2037549"/>
            <a:ext cx="893762" cy="992572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pPr eaLnBrk="1" hangingPunct="1"/>
            <a:r>
              <a:rPr lang="zh-CN" altLang="en-US" sz="6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瞅</a:t>
            </a:r>
            <a:endParaRPr lang="en-US" altLang="zh-CN" sz="60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80" name="组合 7"/>
          <p:cNvGrpSpPr/>
          <p:nvPr/>
        </p:nvGrpSpPr>
        <p:grpSpPr>
          <a:xfrm>
            <a:off x="402736" y="3580745"/>
            <a:ext cx="965084" cy="963900"/>
            <a:chOff x="2437" y="2032"/>
            <a:chExt cx="1244" cy="1264"/>
          </a:xfrm>
        </p:grpSpPr>
        <p:sp>
          <p:nvSpPr>
            <p:cNvPr id="181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82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83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84" name="文本框 64"/>
          <p:cNvSpPr txBox="1"/>
          <p:nvPr/>
        </p:nvSpPr>
        <p:spPr>
          <a:xfrm>
            <a:off x="427855" y="3536027"/>
            <a:ext cx="878546" cy="992572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pPr eaLnBrk="1" hangingPunct="1"/>
            <a:r>
              <a:rPr lang="zh-CN" altLang="en-US" sz="6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靴</a:t>
            </a:r>
            <a:endParaRPr lang="en-US" altLang="zh-CN" sz="60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90" name="组合 7"/>
          <p:cNvGrpSpPr/>
          <p:nvPr/>
        </p:nvGrpSpPr>
        <p:grpSpPr>
          <a:xfrm>
            <a:off x="1482575" y="3581508"/>
            <a:ext cx="965084" cy="963900"/>
            <a:chOff x="2437" y="2032"/>
            <a:chExt cx="1244" cy="1264"/>
          </a:xfrm>
        </p:grpSpPr>
        <p:sp>
          <p:nvSpPr>
            <p:cNvPr id="191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92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93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94" name="文本框 64"/>
          <p:cNvSpPr txBox="1"/>
          <p:nvPr/>
        </p:nvSpPr>
        <p:spPr>
          <a:xfrm>
            <a:off x="1525868" y="3536790"/>
            <a:ext cx="879706" cy="992572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pPr eaLnBrk="1" hangingPunct="1"/>
            <a:r>
              <a:rPr lang="zh-CN" altLang="en-US" sz="6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魔</a:t>
            </a:r>
            <a:endParaRPr lang="en-US" altLang="zh-CN" sz="60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95" name="组合 7"/>
          <p:cNvGrpSpPr/>
          <p:nvPr/>
        </p:nvGrpSpPr>
        <p:grpSpPr>
          <a:xfrm>
            <a:off x="2594573" y="3566256"/>
            <a:ext cx="965084" cy="963900"/>
            <a:chOff x="2437" y="2032"/>
            <a:chExt cx="1244" cy="1264"/>
          </a:xfrm>
        </p:grpSpPr>
        <p:sp>
          <p:nvSpPr>
            <p:cNvPr id="196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97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98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99" name="文本框 64"/>
          <p:cNvSpPr txBox="1"/>
          <p:nvPr/>
        </p:nvSpPr>
        <p:spPr>
          <a:xfrm>
            <a:off x="2625167" y="3537584"/>
            <a:ext cx="886224" cy="992572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pPr eaLnBrk="1" hangingPunct="1"/>
            <a:r>
              <a:rPr lang="zh-CN" altLang="en-US" sz="6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刑</a:t>
            </a:r>
            <a:endParaRPr lang="en-US" altLang="zh-CN" sz="60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200" name="组合 7"/>
          <p:cNvGrpSpPr/>
          <p:nvPr/>
        </p:nvGrpSpPr>
        <p:grpSpPr>
          <a:xfrm>
            <a:off x="3674834" y="3566256"/>
            <a:ext cx="965084" cy="963900"/>
            <a:chOff x="2437" y="2032"/>
            <a:chExt cx="1244" cy="1264"/>
          </a:xfrm>
        </p:grpSpPr>
        <p:sp>
          <p:nvSpPr>
            <p:cNvPr id="201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202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203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204" name="文本框 64"/>
          <p:cNvSpPr txBox="1"/>
          <p:nvPr/>
        </p:nvSpPr>
        <p:spPr>
          <a:xfrm>
            <a:off x="3718127" y="3537584"/>
            <a:ext cx="886225" cy="992572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pPr eaLnBrk="1" hangingPunct="1"/>
            <a:r>
              <a:rPr lang="zh-CN" altLang="en-US" sz="6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哼</a:t>
            </a:r>
            <a:endParaRPr lang="en-US" altLang="zh-CN" sz="60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205" name="组合 7"/>
          <p:cNvGrpSpPr/>
          <p:nvPr/>
        </p:nvGrpSpPr>
        <p:grpSpPr>
          <a:xfrm>
            <a:off x="3027585" y="2088927"/>
            <a:ext cx="965084" cy="963900"/>
            <a:chOff x="2437" y="2032"/>
            <a:chExt cx="1244" cy="1264"/>
          </a:xfrm>
        </p:grpSpPr>
        <p:sp>
          <p:nvSpPr>
            <p:cNvPr id="206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207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208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209" name="文本框 64"/>
          <p:cNvSpPr txBox="1"/>
          <p:nvPr/>
        </p:nvSpPr>
        <p:spPr>
          <a:xfrm>
            <a:off x="3096278" y="2060255"/>
            <a:ext cx="608489" cy="992572"/>
          </a:xfrm>
          <a:prstGeom prst="rect">
            <a:avLst/>
          </a:prstGeom>
          <a:noFill/>
          <a:ln w="9525">
            <a:noFill/>
          </a:ln>
        </p:spPr>
        <p:txBody>
          <a:bodyPr lIns="68573" tIns="34286" rIns="68573" bIns="34286">
            <a:spAutoFit/>
          </a:bodyPr>
          <a:lstStyle/>
          <a:p>
            <a:pPr eaLnBrk="1" hangingPunct="1"/>
            <a:r>
              <a:rPr lang="zh-CN" altLang="en-US" sz="6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峻</a:t>
            </a:r>
            <a:endParaRPr lang="en-US" altLang="zh-CN" sz="60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210" name="组合 7"/>
          <p:cNvGrpSpPr/>
          <p:nvPr/>
        </p:nvGrpSpPr>
        <p:grpSpPr>
          <a:xfrm>
            <a:off x="8071412" y="3566256"/>
            <a:ext cx="965084" cy="963900"/>
            <a:chOff x="2437" y="2032"/>
            <a:chExt cx="1244" cy="1264"/>
          </a:xfrm>
          <a:solidFill>
            <a:schemeClr val="bg1"/>
          </a:solidFill>
        </p:grpSpPr>
        <p:sp>
          <p:nvSpPr>
            <p:cNvPr id="211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grp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212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grpFill/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213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grpFill/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214" name="文本框 64"/>
          <p:cNvSpPr txBox="1"/>
          <p:nvPr/>
        </p:nvSpPr>
        <p:spPr>
          <a:xfrm>
            <a:off x="8140105" y="3537584"/>
            <a:ext cx="608489" cy="992572"/>
          </a:xfrm>
          <a:prstGeom prst="rect">
            <a:avLst/>
          </a:prstGeom>
          <a:noFill/>
          <a:ln w="9525">
            <a:noFill/>
          </a:ln>
        </p:spPr>
        <p:txBody>
          <a:bodyPr lIns="68573" tIns="34286" rIns="68573" bIns="34286">
            <a:spAutoFit/>
          </a:bodyPr>
          <a:lstStyle/>
          <a:p>
            <a:pPr eaLnBrk="1" hangingPunct="1"/>
            <a:r>
              <a:rPr lang="zh-CN" altLang="en-US" sz="6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执</a:t>
            </a:r>
            <a:endParaRPr lang="en-US" altLang="zh-CN" sz="60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7" name="文本框 23"/>
          <p:cNvSpPr txBox="1"/>
          <p:nvPr/>
        </p:nvSpPr>
        <p:spPr>
          <a:xfrm>
            <a:off x="964100" y="1532827"/>
            <a:ext cx="8324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err="1">
                <a:latin typeface="汉语拼音" panose="000B0604020202020204" pitchFamily="34" charset="0"/>
                <a:cs typeface="汉语拼音" panose="000B0604020202020204" pitchFamily="34" charset="0"/>
              </a:rPr>
              <a:t>zhì</a:t>
            </a:r>
            <a:endParaRPr lang="en-US" altLang="zh-CN" sz="3200" b="1" dirty="0">
              <a:latin typeface="汉语拼音" panose="000B0604020202020204" pitchFamily="34" charset="0"/>
              <a:cs typeface="汉语拼音" panose="000B0604020202020204" pitchFamily="34" charset="0"/>
            </a:endParaRPr>
          </a:p>
        </p:txBody>
      </p:sp>
      <p:sp>
        <p:nvSpPr>
          <p:cNvPr id="88" name="文本框 24"/>
          <p:cNvSpPr txBox="1"/>
          <p:nvPr/>
        </p:nvSpPr>
        <p:spPr>
          <a:xfrm>
            <a:off x="2072346" y="1563604"/>
            <a:ext cx="6931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 err="1">
                <a:latin typeface="汉语拼音" panose="000B0604020202020204" pitchFamily="34" charset="0"/>
                <a:ea typeface="宋体" panose="02010600030101010101" pitchFamily="2" charset="-122"/>
                <a:cs typeface="汉语拼音" panose="000B0604020202020204" pitchFamily="34" charset="0"/>
              </a:rPr>
              <a:t>bì</a:t>
            </a:r>
            <a:endParaRPr lang="en-US" altLang="zh-CN" sz="3000" b="1" dirty="0">
              <a:latin typeface="汉语拼音" panose="000B0604020202020204" pitchFamily="34" charset="0"/>
              <a:ea typeface="宋体" panose="02010600030101010101" pitchFamily="2" charset="-122"/>
              <a:cs typeface="汉语拼音" panose="000B0604020202020204" pitchFamily="34" charset="0"/>
            </a:endParaRPr>
          </a:p>
        </p:txBody>
      </p:sp>
      <p:sp>
        <p:nvSpPr>
          <p:cNvPr id="89" name="文本框 26"/>
          <p:cNvSpPr txBox="1"/>
          <p:nvPr/>
        </p:nvSpPr>
        <p:spPr>
          <a:xfrm>
            <a:off x="4367203" y="1564517"/>
            <a:ext cx="641649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 err="1">
                <a:latin typeface="汉语拼音" panose="000B0604020202020204" pitchFamily="34" charset="0"/>
                <a:ea typeface="宋体" panose="02010600030101010101" pitchFamily="2" charset="-122"/>
                <a:cs typeface="汉语拼音" panose="000B0604020202020204" pitchFamily="34" charset="0"/>
              </a:rPr>
              <a:t>pā</a:t>
            </a:r>
            <a:endParaRPr lang="en-US" altLang="zh-CN" sz="3000" b="1" dirty="0">
              <a:latin typeface="汉语拼音" panose="000B0604020202020204" pitchFamily="34" charset="0"/>
              <a:ea typeface="宋体" panose="02010600030101010101" pitchFamily="2" charset="-122"/>
              <a:cs typeface="汉语拼音" panose="000B0604020202020204" pitchFamily="34" charset="0"/>
            </a:endParaRPr>
          </a:p>
        </p:txBody>
      </p:sp>
      <p:sp>
        <p:nvSpPr>
          <p:cNvPr id="90" name="文本框 27"/>
          <p:cNvSpPr txBox="1"/>
          <p:nvPr/>
        </p:nvSpPr>
        <p:spPr>
          <a:xfrm>
            <a:off x="6610595" y="1564517"/>
            <a:ext cx="662136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 err="1">
                <a:latin typeface="汉语拼音" panose="000B0604020202020204" pitchFamily="34" charset="0"/>
                <a:ea typeface="宋体" panose="02010600030101010101" pitchFamily="2" charset="-122"/>
                <a:cs typeface="汉语拼音" panose="000B0604020202020204" pitchFamily="34" charset="0"/>
              </a:rPr>
              <a:t>pì</a:t>
            </a:r>
            <a:endParaRPr lang="en-US" altLang="zh-CN" sz="3000" b="1" dirty="0">
              <a:latin typeface="汉语拼音" panose="000B0604020202020204" pitchFamily="34" charset="0"/>
              <a:ea typeface="宋体" panose="02010600030101010101" pitchFamily="2" charset="-122"/>
              <a:cs typeface="汉语拼音" panose="000B0604020202020204" pitchFamily="34" charset="0"/>
            </a:endParaRPr>
          </a:p>
        </p:txBody>
      </p:sp>
      <p:sp>
        <p:nvSpPr>
          <p:cNvPr id="91" name="文本框 28"/>
          <p:cNvSpPr txBox="1"/>
          <p:nvPr/>
        </p:nvSpPr>
        <p:spPr>
          <a:xfrm>
            <a:off x="7360431" y="1563604"/>
            <a:ext cx="110000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 err="1">
                <a:latin typeface="汉语拼音" panose="000B0604020202020204" pitchFamily="34" charset="0"/>
                <a:ea typeface="宋体" panose="02010600030101010101" pitchFamily="2" charset="-122"/>
                <a:cs typeface="汉语拼音" panose="000B0604020202020204" pitchFamily="34" charset="0"/>
              </a:rPr>
              <a:t>chǒu</a:t>
            </a:r>
            <a:endParaRPr lang="en-US" altLang="zh-CN" sz="3000" b="1" dirty="0">
              <a:latin typeface="汉语拼音" panose="000B0604020202020204" pitchFamily="34" charset="0"/>
              <a:ea typeface="宋体" panose="02010600030101010101" pitchFamily="2" charset="-122"/>
              <a:cs typeface="汉语拼音" panose="000B0604020202020204" pitchFamily="34" charset="0"/>
            </a:endParaRPr>
          </a:p>
        </p:txBody>
      </p:sp>
      <p:sp>
        <p:nvSpPr>
          <p:cNvPr id="92" name="文本框 28"/>
          <p:cNvSpPr txBox="1"/>
          <p:nvPr/>
        </p:nvSpPr>
        <p:spPr>
          <a:xfrm>
            <a:off x="471430" y="3062395"/>
            <a:ext cx="9778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 err="1">
                <a:latin typeface="汉语拼音" panose="000B0604020202020204" pitchFamily="34" charset="0"/>
                <a:ea typeface="宋体" panose="02010600030101010101" pitchFamily="2" charset="-122"/>
                <a:cs typeface="汉语拼音" panose="000B0604020202020204" pitchFamily="34" charset="0"/>
              </a:rPr>
              <a:t>xuē</a:t>
            </a:r>
            <a:endParaRPr lang="en-US" altLang="zh-CN" sz="3000" b="1" dirty="0">
              <a:latin typeface="汉语拼音" panose="000B0604020202020204" pitchFamily="34" charset="0"/>
              <a:ea typeface="宋体" panose="02010600030101010101" pitchFamily="2" charset="-122"/>
              <a:cs typeface="汉语拼音" panose="000B0604020202020204" pitchFamily="34" charset="0"/>
            </a:endParaRPr>
          </a:p>
        </p:txBody>
      </p:sp>
      <p:sp>
        <p:nvSpPr>
          <p:cNvPr id="93" name="文本框 23"/>
          <p:cNvSpPr txBox="1"/>
          <p:nvPr/>
        </p:nvSpPr>
        <p:spPr>
          <a:xfrm>
            <a:off x="2601724" y="3010190"/>
            <a:ext cx="10315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 err="1">
                <a:latin typeface="汉语拼音" panose="000B0604020202020204" pitchFamily="34" charset="0"/>
                <a:ea typeface="宋体" panose="02010600030101010101" pitchFamily="2" charset="-122"/>
                <a:cs typeface="汉语拼音" panose="000B0604020202020204" pitchFamily="34" charset="0"/>
              </a:rPr>
              <a:t>xín</a:t>
            </a:r>
            <a:r>
              <a:rPr lang="en-US" altLang="zh-CN" sz="3200" b="1" dirty="0" err="1">
                <a:latin typeface="汉语拼音" panose="000B0604020202020204" pitchFamily="34" charset="0"/>
                <a:cs typeface="汉语拼音" panose="000B0604020202020204" pitchFamily="34" charset="0"/>
                <a:sym typeface="+mn-ea"/>
              </a:rPr>
              <a:t>ɡ</a:t>
            </a:r>
            <a:endParaRPr lang="en-US" altLang="zh-CN" sz="3200" b="1" dirty="0">
              <a:latin typeface="汉语拼音" panose="000B0604020202020204" pitchFamily="34" charset="0"/>
              <a:cs typeface="汉语拼音" panose="000B0604020202020204" pitchFamily="34" charset="0"/>
            </a:endParaRPr>
          </a:p>
        </p:txBody>
      </p:sp>
      <p:sp>
        <p:nvSpPr>
          <p:cNvPr id="94" name="文本框 24"/>
          <p:cNvSpPr txBox="1"/>
          <p:nvPr/>
        </p:nvSpPr>
        <p:spPr>
          <a:xfrm>
            <a:off x="1589558" y="3062395"/>
            <a:ext cx="83060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 err="1">
                <a:latin typeface="汉语拼音" panose="000B0604020202020204" pitchFamily="34" charset="0"/>
                <a:ea typeface="宋体" panose="02010600030101010101" pitchFamily="2" charset="-122"/>
                <a:cs typeface="汉语拼音" panose="000B0604020202020204" pitchFamily="34" charset="0"/>
              </a:rPr>
              <a:t>mó</a:t>
            </a:r>
            <a:endParaRPr lang="en-US" altLang="zh-CN" sz="3000" b="1" dirty="0">
              <a:latin typeface="汉语拼音" panose="000B0604020202020204" pitchFamily="34" charset="0"/>
              <a:ea typeface="宋体" panose="02010600030101010101" pitchFamily="2" charset="-122"/>
              <a:cs typeface="汉语拼音" panose="000B0604020202020204" pitchFamily="34" charset="0"/>
            </a:endParaRPr>
          </a:p>
        </p:txBody>
      </p:sp>
      <p:sp>
        <p:nvSpPr>
          <p:cNvPr id="96" name="文本框 27"/>
          <p:cNvSpPr txBox="1"/>
          <p:nvPr/>
        </p:nvSpPr>
        <p:spPr>
          <a:xfrm>
            <a:off x="2822572" y="1563638"/>
            <a:ext cx="136779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000" b="1" dirty="0" err="1">
                <a:latin typeface="汉语拼音" panose="000B0604020202020204" pitchFamily="34" charset="0"/>
                <a:ea typeface="宋体" panose="02010600030101010101" pitchFamily="2" charset="-122"/>
                <a:cs typeface="汉语拼音" panose="000B0604020202020204" pitchFamily="34" charset="0"/>
              </a:rPr>
              <a:t>jùn</a:t>
            </a:r>
            <a:endParaRPr lang="en-US" altLang="zh-CN" sz="3000" b="1" dirty="0">
              <a:latin typeface="汉语拼音" panose="000B0604020202020204" pitchFamily="34" charset="0"/>
              <a:ea typeface="宋体" panose="02010600030101010101" pitchFamily="2" charset="-122"/>
              <a:cs typeface="汉语拼音" panose="000B0604020202020204" pitchFamily="34" charset="0"/>
            </a:endParaRPr>
          </a:p>
        </p:txBody>
      </p:sp>
      <p:sp>
        <p:nvSpPr>
          <p:cNvPr id="97" name="文本框 28"/>
          <p:cNvSpPr txBox="1"/>
          <p:nvPr/>
        </p:nvSpPr>
        <p:spPr>
          <a:xfrm>
            <a:off x="8041084" y="3041880"/>
            <a:ext cx="97789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latin typeface="汉语拼音" panose="000B0604020202020204" pitchFamily="34" charset="0"/>
                <a:ea typeface="宋体" panose="02010600030101010101" pitchFamily="2" charset="-122"/>
                <a:cs typeface="汉语拼音" panose="000B0604020202020204" pitchFamily="34" charset="0"/>
              </a:rPr>
              <a:t> </a:t>
            </a:r>
            <a:r>
              <a:rPr lang="en-US" altLang="zh-CN" sz="3000" b="1" dirty="0" err="1">
                <a:latin typeface="汉语拼音" panose="000B0604020202020204" pitchFamily="34" charset="0"/>
                <a:ea typeface="宋体" panose="02010600030101010101" pitchFamily="2" charset="-122"/>
                <a:cs typeface="汉语拼音" panose="000B0604020202020204" pitchFamily="34" charset="0"/>
              </a:rPr>
              <a:t>zhí</a:t>
            </a:r>
            <a:endParaRPr lang="en-US" altLang="zh-CN" sz="3000" b="1" dirty="0">
              <a:latin typeface="汉语拼音" panose="000B0604020202020204" pitchFamily="34" charset="0"/>
              <a:ea typeface="宋体" panose="02010600030101010101" pitchFamily="2" charset="-122"/>
              <a:cs typeface="汉语拼音" panose="000B0604020202020204" pitchFamily="34" charset="0"/>
            </a:endParaRPr>
          </a:p>
        </p:txBody>
      </p:sp>
      <p:sp>
        <p:nvSpPr>
          <p:cNvPr id="106" name="文本框 23"/>
          <p:cNvSpPr txBox="1"/>
          <p:nvPr/>
        </p:nvSpPr>
        <p:spPr>
          <a:xfrm>
            <a:off x="3684500" y="3010190"/>
            <a:ext cx="11698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 err="1">
                <a:latin typeface="汉语拼音" panose="000B0604020202020204" pitchFamily="34" charset="0"/>
                <a:ea typeface="宋体" panose="02010600030101010101" pitchFamily="2" charset="-122"/>
                <a:cs typeface="汉语拼音" panose="000B0604020202020204" pitchFamily="34" charset="0"/>
              </a:rPr>
              <a:t>hēn</a:t>
            </a:r>
            <a:r>
              <a:rPr lang="en-US" altLang="zh-CN" sz="3200" b="1" dirty="0" err="1">
                <a:latin typeface="汉语拼音" panose="000B0604020202020204" pitchFamily="34" charset="0"/>
                <a:cs typeface="汉语拼音" panose="000B0604020202020204" pitchFamily="34" charset="0"/>
                <a:sym typeface="+mn-ea"/>
              </a:rPr>
              <a:t>ɡ</a:t>
            </a:r>
            <a:endParaRPr lang="en-US" altLang="zh-CN" sz="3200" b="1" dirty="0">
              <a:latin typeface="汉语拼音" panose="000B0604020202020204" pitchFamily="34" charset="0"/>
              <a:cs typeface="汉语拼音" panose="000B0604020202020204" pitchFamily="34" charset="0"/>
            </a:endParaRPr>
          </a:p>
        </p:txBody>
      </p:sp>
      <p:grpSp>
        <p:nvGrpSpPr>
          <p:cNvPr id="83" name="组合 7"/>
          <p:cNvGrpSpPr/>
          <p:nvPr/>
        </p:nvGrpSpPr>
        <p:grpSpPr>
          <a:xfrm>
            <a:off x="5272767" y="2068593"/>
            <a:ext cx="965084" cy="963900"/>
            <a:chOff x="2437" y="2032"/>
            <a:chExt cx="1244" cy="1264"/>
          </a:xfrm>
        </p:grpSpPr>
        <p:sp>
          <p:nvSpPr>
            <p:cNvPr id="84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85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86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95" name="文本框 64"/>
          <p:cNvSpPr txBox="1"/>
          <p:nvPr/>
        </p:nvSpPr>
        <p:spPr>
          <a:xfrm>
            <a:off x="5303360" y="2023875"/>
            <a:ext cx="921546" cy="992572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6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瞪</a:t>
            </a:r>
            <a:endParaRPr lang="en-US" altLang="zh-CN" sz="60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7" name="文本框 26"/>
          <p:cNvSpPr txBox="1"/>
          <p:nvPr/>
        </p:nvSpPr>
        <p:spPr>
          <a:xfrm>
            <a:off x="5242443" y="1563604"/>
            <a:ext cx="103337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 err="1">
                <a:latin typeface="汉语拼音" panose="000B0604020202020204" pitchFamily="34" charset="0"/>
                <a:ea typeface="宋体" panose="02010600030101010101" pitchFamily="2" charset="-122"/>
                <a:cs typeface="汉语拼音" panose="000B0604020202020204" pitchFamily="34" charset="0"/>
              </a:rPr>
              <a:t>dèng</a:t>
            </a:r>
            <a:endParaRPr lang="en-US" altLang="zh-CN" sz="3000" b="1" dirty="0">
              <a:latin typeface="汉语拼音" panose="000B0604020202020204" pitchFamily="34" charset="0"/>
              <a:ea typeface="宋体" panose="02010600030101010101" pitchFamily="2" charset="-122"/>
              <a:cs typeface="汉语拼音" panose="000B0604020202020204" pitchFamily="34" charset="0"/>
            </a:endParaRPr>
          </a:p>
        </p:txBody>
      </p:sp>
      <p:grpSp>
        <p:nvGrpSpPr>
          <p:cNvPr id="108" name="组合 7"/>
          <p:cNvGrpSpPr/>
          <p:nvPr/>
        </p:nvGrpSpPr>
        <p:grpSpPr>
          <a:xfrm>
            <a:off x="4799389" y="3566256"/>
            <a:ext cx="965084" cy="963900"/>
            <a:chOff x="2437" y="2032"/>
            <a:chExt cx="1244" cy="1264"/>
          </a:xfrm>
        </p:grpSpPr>
        <p:sp>
          <p:nvSpPr>
            <p:cNvPr id="109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10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11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12" name="文本框 64"/>
          <p:cNvSpPr txBox="1"/>
          <p:nvPr/>
        </p:nvSpPr>
        <p:spPr>
          <a:xfrm>
            <a:off x="4868083" y="3537584"/>
            <a:ext cx="608489" cy="992572"/>
          </a:xfrm>
          <a:prstGeom prst="rect">
            <a:avLst/>
          </a:prstGeom>
          <a:noFill/>
          <a:ln w="9525">
            <a:noFill/>
          </a:ln>
        </p:spPr>
        <p:txBody>
          <a:bodyPr lIns="68573" tIns="34286" rIns="68573" bIns="34286">
            <a:spAutoFit/>
          </a:bodyPr>
          <a:lstStyle/>
          <a:p>
            <a:pPr eaLnBrk="1" hangingPunct="1"/>
            <a:r>
              <a:rPr lang="zh-CN" altLang="en-US" sz="6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绑</a:t>
            </a:r>
            <a:endParaRPr lang="en-US" altLang="zh-CN" sz="60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13" name="组合 7"/>
          <p:cNvGrpSpPr/>
          <p:nvPr/>
        </p:nvGrpSpPr>
        <p:grpSpPr>
          <a:xfrm>
            <a:off x="5879650" y="3566256"/>
            <a:ext cx="965084" cy="963900"/>
            <a:chOff x="2437" y="2032"/>
            <a:chExt cx="1244" cy="1264"/>
          </a:xfrm>
        </p:grpSpPr>
        <p:sp>
          <p:nvSpPr>
            <p:cNvPr id="114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15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16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17" name="文本框 64"/>
          <p:cNvSpPr txBox="1"/>
          <p:nvPr/>
        </p:nvSpPr>
        <p:spPr>
          <a:xfrm>
            <a:off x="5948343" y="3537584"/>
            <a:ext cx="608489" cy="992572"/>
          </a:xfrm>
          <a:prstGeom prst="rect">
            <a:avLst/>
          </a:prstGeom>
          <a:noFill/>
          <a:ln w="9525">
            <a:noFill/>
          </a:ln>
        </p:spPr>
        <p:txBody>
          <a:bodyPr lIns="68573" tIns="34286" rIns="68573" bIns="34286">
            <a:spAutoFit/>
          </a:bodyPr>
          <a:lstStyle/>
          <a:p>
            <a:pPr eaLnBrk="1" hangingPunct="1"/>
            <a:r>
              <a:rPr lang="zh-CN" altLang="en-US" sz="6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啃</a:t>
            </a:r>
            <a:endParaRPr lang="en-US" altLang="zh-CN" sz="60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18" name="组合 7"/>
          <p:cNvGrpSpPr/>
          <p:nvPr/>
        </p:nvGrpSpPr>
        <p:grpSpPr>
          <a:xfrm>
            <a:off x="6959911" y="3566256"/>
            <a:ext cx="965084" cy="963900"/>
            <a:chOff x="2437" y="2032"/>
            <a:chExt cx="1244" cy="1264"/>
          </a:xfrm>
        </p:grpSpPr>
        <p:sp>
          <p:nvSpPr>
            <p:cNvPr id="119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20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21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22" name="文本框 64"/>
          <p:cNvSpPr txBox="1"/>
          <p:nvPr/>
        </p:nvSpPr>
        <p:spPr>
          <a:xfrm>
            <a:off x="6986364" y="3537584"/>
            <a:ext cx="897166" cy="992572"/>
          </a:xfrm>
          <a:prstGeom prst="rect">
            <a:avLst/>
          </a:prstGeom>
          <a:solidFill>
            <a:srgbClr val="FFFFFF">
              <a:alpha val="48000"/>
            </a:srgbClr>
          </a:solidFill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pPr eaLnBrk="1" hangingPunct="1"/>
            <a:r>
              <a:rPr lang="zh-CN" altLang="en-US" sz="6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袍</a:t>
            </a:r>
            <a:endParaRPr lang="en-US" altLang="zh-CN" sz="60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3" name="文本框 23"/>
          <p:cNvSpPr txBox="1"/>
          <p:nvPr/>
        </p:nvSpPr>
        <p:spPr>
          <a:xfrm>
            <a:off x="4762624" y="3010190"/>
            <a:ext cx="11965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err="1">
                <a:latin typeface="汉语拼音" panose="000B0604020202020204" pitchFamily="34" charset="0"/>
                <a:cs typeface="汉语拼音" panose="000B0604020202020204" pitchFamily="34" charset="0"/>
              </a:rPr>
              <a:t>bǎng</a:t>
            </a:r>
            <a:endParaRPr lang="en-US" altLang="zh-CN" sz="3200" b="1" dirty="0">
              <a:latin typeface="汉语拼音" panose="000B0604020202020204" pitchFamily="34" charset="0"/>
              <a:cs typeface="汉语拼音" panose="000B0604020202020204" pitchFamily="34" charset="0"/>
            </a:endParaRPr>
          </a:p>
        </p:txBody>
      </p:sp>
      <p:sp>
        <p:nvSpPr>
          <p:cNvPr id="124" name="文本框 27"/>
          <p:cNvSpPr txBox="1"/>
          <p:nvPr/>
        </p:nvSpPr>
        <p:spPr>
          <a:xfrm>
            <a:off x="6924973" y="3040967"/>
            <a:ext cx="102764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000" b="1" dirty="0" err="1">
                <a:latin typeface="汉语拼音" panose="000B0604020202020204" pitchFamily="34" charset="0"/>
                <a:ea typeface="宋体" panose="02010600030101010101" pitchFamily="2" charset="-122"/>
                <a:cs typeface="汉语拼音" panose="000B0604020202020204" pitchFamily="34" charset="0"/>
              </a:rPr>
              <a:t>páo</a:t>
            </a:r>
            <a:endParaRPr lang="en-US" altLang="zh-CN" sz="3000" b="1" dirty="0">
              <a:latin typeface="汉语拼音" panose="000B0604020202020204" pitchFamily="34" charset="0"/>
              <a:ea typeface="宋体" panose="02010600030101010101" pitchFamily="2" charset="-122"/>
              <a:cs typeface="汉语拼音" panose="000B0604020202020204" pitchFamily="34" charset="0"/>
            </a:endParaRPr>
          </a:p>
        </p:txBody>
      </p:sp>
      <p:sp>
        <p:nvSpPr>
          <p:cNvPr id="125" name="文本框 23"/>
          <p:cNvSpPr txBox="1"/>
          <p:nvPr/>
        </p:nvSpPr>
        <p:spPr>
          <a:xfrm>
            <a:off x="5889316" y="3010190"/>
            <a:ext cx="10315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err="1">
                <a:latin typeface="汉语拼音" panose="000B0604020202020204" pitchFamily="34" charset="0"/>
                <a:cs typeface="汉语拼音" panose="000B0604020202020204" pitchFamily="34" charset="0"/>
              </a:rPr>
              <a:t>kěn</a:t>
            </a:r>
            <a:endParaRPr lang="en-US" altLang="zh-CN" sz="3200" b="1" dirty="0">
              <a:latin typeface="汉语拼音" panose="000B0604020202020204" pitchFamily="34" charset="0"/>
              <a:cs typeface="汉语拼音" panose="00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379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/>
      <p:bldP spid="87" grpId="1"/>
      <p:bldP spid="88" grpId="0"/>
      <p:bldP spid="88" grpId="1"/>
      <p:bldP spid="89" grpId="0"/>
      <p:bldP spid="89" grpId="1"/>
      <p:bldP spid="90" grpId="0"/>
      <p:bldP spid="90" grpId="1"/>
      <p:bldP spid="91" grpId="0"/>
      <p:bldP spid="91" grpId="1"/>
      <p:bldP spid="92" grpId="0"/>
      <p:bldP spid="92" grpId="1"/>
      <p:bldP spid="93" grpId="0"/>
      <p:bldP spid="93" grpId="1"/>
      <p:bldP spid="94" grpId="0"/>
      <p:bldP spid="94" grpId="1"/>
      <p:bldP spid="96" grpId="0"/>
      <p:bldP spid="96" grpId="1"/>
      <p:bldP spid="97" grpId="0"/>
      <p:bldP spid="97" grpId="1"/>
      <p:bldP spid="106" grpId="0"/>
      <p:bldP spid="106" grpId="1"/>
      <p:bldP spid="107" grpId="0"/>
      <p:bldP spid="107" grpId="1"/>
      <p:bldP spid="123" grpId="0"/>
      <p:bldP spid="123" grpId="1"/>
      <p:bldP spid="124" grpId="0"/>
      <p:bldP spid="124" grpId="1"/>
      <p:bldP spid="125" grpId="0"/>
      <p:bldP spid="125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Group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4074152"/>
              </p:ext>
            </p:extLst>
          </p:nvPr>
        </p:nvGraphicFramePr>
        <p:xfrm>
          <a:off x="1018432" y="1972888"/>
          <a:ext cx="1481202" cy="1528636"/>
        </p:xfrm>
        <a:graphic>
          <a:graphicData uri="http://schemas.openxmlformats.org/drawingml/2006/table">
            <a:tbl>
              <a:tblPr/>
              <a:tblGrid>
                <a:gridCol w="7406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06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7903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960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2" name="TextBox 23"/>
          <p:cNvSpPr txBox="1"/>
          <p:nvPr/>
        </p:nvSpPr>
        <p:spPr>
          <a:xfrm>
            <a:off x="1056268" y="1874178"/>
            <a:ext cx="1420517" cy="1669680"/>
          </a:xfrm>
          <a:prstGeom prst="rect">
            <a:avLst/>
          </a:prstGeom>
          <a:noFill/>
        </p:spPr>
        <p:txBody>
          <a:bodyPr wrap="square" lIns="68573" tIns="34286" rIns="68573" bIns="34286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04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哼</a:t>
            </a:r>
          </a:p>
        </p:txBody>
      </p:sp>
      <p:sp>
        <p:nvSpPr>
          <p:cNvPr id="23" name="TextBox 24"/>
          <p:cNvSpPr txBox="1"/>
          <p:nvPr/>
        </p:nvSpPr>
        <p:spPr>
          <a:xfrm>
            <a:off x="190188" y="1091871"/>
            <a:ext cx="3818490" cy="838683"/>
          </a:xfrm>
          <a:prstGeom prst="rect">
            <a:avLst/>
          </a:prstGeom>
          <a:noFill/>
        </p:spPr>
        <p:txBody>
          <a:bodyPr wrap="square" lIns="68573" tIns="34286" rIns="68573" bIns="34286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5000" b="1" dirty="0" err="1">
                <a:solidFill>
                  <a:prstClr val="black"/>
                </a:solidFill>
                <a:latin typeface="汉语拼音" pitchFamily="34" charset="0"/>
                <a:ea typeface="GB Pinyinok-B" pitchFamily="2" charset="-122"/>
                <a:cs typeface="汉语拼音" pitchFamily="34" charset="0"/>
              </a:rPr>
              <a:t>h</a:t>
            </a:r>
            <a:r>
              <a:rPr lang="en-US" altLang="zh-CN" sz="4800" b="1" dirty="0" err="1">
                <a:latin typeface="汉语拼音" panose="000B0604020202020204" pitchFamily="34" charset="0"/>
                <a:ea typeface="宋体" panose="02010600030101010101" pitchFamily="2" charset="-122"/>
                <a:cs typeface="汉语拼音" panose="000B0604020202020204" pitchFamily="34" charset="0"/>
              </a:rPr>
              <a:t>ē</a:t>
            </a:r>
            <a:r>
              <a:rPr lang="en-US" altLang="zh-CN" sz="5000" b="1" dirty="0" err="1">
                <a:solidFill>
                  <a:prstClr val="black"/>
                </a:solidFill>
                <a:latin typeface="汉语拼音" pitchFamily="34" charset="0"/>
                <a:ea typeface="GB Pinyinok-B" pitchFamily="2" charset="-122"/>
                <a:cs typeface="汉语拼音" pitchFamily="34" charset="0"/>
              </a:rPr>
              <a:t>nɡ</a:t>
            </a:r>
            <a:r>
              <a:rPr lang="en-US" altLang="zh-CN" sz="5000" b="1" dirty="0">
                <a:solidFill>
                  <a:prstClr val="black"/>
                </a:solidFill>
                <a:latin typeface="汉语拼音" pitchFamily="34" charset="0"/>
                <a:ea typeface="GB Pinyinok-B" pitchFamily="2" charset="-122"/>
                <a:cs typeface="汉语拼音" pitchFamily="34" charset="0"/>
              </a:rPr>
              <a:t> / </a:t>
            </a:r>
            <a:r>
              <a:rPr lang="en-US" altLang="zh-CN" sz="5000" b="1" dirty="0" err="1">
                <a:solidFill>
                  <a:prstClr val="black"/>
                </a:solidFill>
                <a:latin typeface="汉语拼音" pitchFamily="34" charset="0"/>
                <a:ea typeface="GB Pinyinok-B" pitchFamily="2" charset="-122"/>
                <a:cs typeface="汉语拼音" pitchFamily="34" charset="0"/>
              </a:rPr>
              <a:t>hnɡ</a:t>
            </a:r>
            <a:endParaRPr lang="en-US" altLang="zh-CN" sz="5000" b="1" dirty="0">
              <a:solidFill>
                <a:prstClr val="black"/>
              </a:solidFill>
              <a:latin typeface="汉语拼音" pitchFamily="34" charset="0"/>
              <a:ea typeface="GB Pinyinok-B" pitchFamily="2" charset="-122"/>
              <a:cs typeface="汉语拼音" pitchFamily="34" charset="0"/>
            </a:endParaRPr>
          </a:p>
        </p:txBody>
      </p:sp>
      <p:sp>
        <p:nvSpPr>
          <p:cNvPr id="4" name="线形标注 2 3"/>
          <p:cNvSpPr/>
          <p:nvPr/>
        </p:nvSpPr>
        <p:spPr>
          <a:xfrm>
            <a:off x="2890640" y="2535746"/>
            <a:ext cx="2970717" cy="540060"/>
          </a:xfrm>
          <a:prstGeom prst="borderCallout2">
            <a:avLst>
              <a:gd name="adj1" fmla="val 47501"/>
              <a:gd name="adj2" fmla="val -202"/>
              <a:gd name="adj3" fmla="val 60280"/>
              <a:gd name="adj4" fmla="val -13182"/>
              <a:gd name="adj5" fmla="val 80095"/>
              <a:gd name="adj6" fmla="val -24083"/>
            </a:avLst>
          </a:prstGeom>
          <a:grpFill/>
          <a:ln w="31750"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6" rIns="68573" bIns="34286" rtlCol="0" anchor="ctr"/>
          <a:lstStyle/>
          <a:p>
            <a:pPr algn="ctr"/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右下角是“了”</a:t>
            </a:r>
          </a:p>
        </p:txBody>
      </p:sp>
      <p:sp>
        <p:nvSpPr>
          <p:cNvPr id="10" name="TextBox 11">
            <a:extLst>
              <a:ext uri="{FF2B5EF4-FFF2-40B4-BE49-F238E27FC236}">
                <a16:creationId xmlns:a16="http://schemas.microsoft.com/office/drawing/2014/main" id="{8FE0BFC7-B61D-5A47-A831-C6B4E031AE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3333" y="522518"/>
            <a:ext cx="1454771" cy="5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300" b="1" dirty="0">
                <a:latin typeface="楷体" panose="02010609060101010101" pitchFamily="49" charset="-122"/>
                <a:ea typeface="楷体" panose="02010609060101010101" pitchFamily="49" charset="-122"/>
              </a:rPr>
              <a:t>易写错</a:t>
            </a:r>
          </a:p>
        </p:txBody>
      </p: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41E85033-E8C0-9343-9B46-5C9FD264E333}"/>
              </a:ext>
            </a:extLst>
          </p:cNvPr>
          <p:cNvGrpSpPr/>
          <p:nvPr/>
        </p:nvGrpSpPr>
        <p:grpSpPr>
          <a:xfrm>
            <a:off x="3563888" y="595543"/>
            <a:ext cx="456833" cy="456366"/>
            <a:chOff x="631825" y="5181600"/>
            <a:chExt cx="1554163" cy="1552575"/>
          </a:xfrm>
        </p:grpSpPr>
        <p:sp>
          <p:nvSpPr>
            <p:cNvPr id="12" name="Oval 10">
              <a:extLst>
                <a:ext uri="{FF2B5EF4-FFF2-40B4-BE49-F238E27FC236}">
                  <a16:creationId xmlns:a16="http://schemas.microsoft.com/office/drawing/2014/main" id="{9B30D802-19E3-6A45-9C32-26CEF49CCC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1825" y="5181600"/>
              <a:ext cx="1554163" cy="1552575"/>
            </a:xfrm>
            <a:prstGeom prst="ellipse">
              <a:avLst/>
            </a:prstGeom>
            <a:solidFill>
              <a:srgbClr val="FFC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42765D81-EE69-414F-B4DF-F1CB5278348F}"/>
                </a:ext>
              </a:extLst>
            </p:cNvPr>
            <p:cNvSpPr/>
            <p:nvPr/>
          </p:nvSpPr>
          <p:spPr bwMode="auto">
            <a:xfrm>
              <a:off x="1468438" y="5353050"/>
              <a:ext cx="34925" cy="87313"/>
            </a:xfrm>
            <a:custGeom>
              <a:avLst/>
              <a:gdLst>
                <a:gd name="T0" fmla="*/ 4 w 12"/>
                <a:gd name="T1" fmla="*/ 30 h 31"/>
                <a:gd name="T2" fmla="*/ 12 w 12"/>
                <a:gd name="T3" fmla="*/ 3 h 31"/>
                <a:gd name="T4" fmla="*/ 11 w 12"/>
                <a:gd name="T5" fmla="*/ 0 h 31"/>
                <a:gd name="T6" fmla="*/ 0 w 12"/>
                <a:gd name="T7" fmla="*/ 31 h 31"/>
                <a:gd name="T8" fmla="*/ 4 w 12"/>
                <a:gd name="T9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31">
                  <a:moveTo>
                    <a:pt x="4" y="30"/>
                  </a:moveTo>
                  <a:cubicBezTo>
                    <a:pt x="4" y="20"/>
                    <a:pt x="7" y="7"/>
                    <a:pt x="12" y="3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2" y="6"/>
                    <a:pt x="0" y="21"/>
                    <a:pt x="0" y="31"/>
                  </a:cubicBezTo>
                  <a:lnTo>
                    <a:pt x="4" y="30"/>
                  </a:lnTo>
                  <a:close/>
                </a:path>
              </a:pathLst>
            </a:custGeom>
            <a:solidFill>
              <a:srgbClr val="4F2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48DDAF00-5010-4D4D-814D-604C701FE49E}"/>
                </a:ext>
              </a:extLst>
            </p:cNvPr>
            <p:cNvSpPr/>
            <p:nvPr/>
          </p:nvSpPr>
          <p:spPr bwMode="auto">
            <a:xfrm>
              <a:off x="1471613" y="5410200"/>
              <a:ext cx="204788" cy="358775"/>
            </a:xfrm>
            <a:custGeom>
              <a:avLst/>
              <a:gdLst>
                <a:gd name="T0" fmla="*/ 0 w 72"/>
                <a:gd name="T1" fmla="*/ 119 h 126"/>
                <a:gd name="T2" fmla="*/ 66 w 72"/>
                <a:gd name="T3" fmla="*/ 67 h 126"/>
                <a:gd name="T4" fmla="*/ 45 w 72"/>
                <a:gd name="T5" fmla="*/ 7 h 126"/>
                <a:gd name="T6" fmla="*/ 1 w 72"/>
                <a:gd name="T7" fmla="*/ 9 h 126"/>
                <a:gd name="T8" fmla="*/ 0 w 72"/>
                <a:gd name="T9" fmla="*/ 119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26">
                  <a:moveTo>
                    <a:pt x="0" y="119"/>
                  </a:moveTo>
                  <a:cubicBezTo>
                    <a:pt x="29" y="126"/>
                    <a:pt x="60" y="101"/>
                    <a:pt x="66" y="67"/>
                  </a:cubicBezTo>
                  <a:cubicBezTo>
                    <a:pt x="72" y="33"/>
                    <a:pt x="61" y="15"/>
                    <a:pt x="45" y="7"/>
                  </a:cubicBezTo>
                  <a:cubicBezTo>
                    <a:pt x="31" y="0"/>
                    <a:pt x="3" y="11"/>
                    <a:pt x="1" y="9"/>
                  </a:cubicBezTo>
                  <a:lnTo>
                    <a:pt x="0" y="119"/>
                  </a:lnTo>
                  <a:close/>
                </a:path>
              </a:pathLst>
            </a:custGeom>
            <a:solidFill>
              <a:srgbClr val="C90D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0A106DC2-2737-3C4D-BD9B-250E930A2313}"/>
                </a:ext>
              </a:extLst>
            </p:cNvPr>
            <p:cNvSpPr/>
            <p:nvPr/>
          </p:nvSpPr>
          <p:spPr bwMode="auto">
            <a:xfrm>
              <a:off x="1274763" y="5410200"/>
              <a:ext cx="200025" cy="355600"/>
            </a:xfrm>
            <a:custGeom>
              <a:avLst/>
              <a:gdLst>
                <a:gd name="T0" fmla="*/ 70 w 70"/>
                <a:gd name="T1" fmla="*/ 9 h 125"/>
                <a:gd name="T2" fmla="*/ 26 w 70"/>
                <a:gd name="T3" fmla="*/ 8 h 125"/>
                <a:gd name="T4" fmla="*/ 8 w 70"/>
                <a:gd name="T5" fmla="*/ 69 h 125"/>
                <a:gd name="T6" fmla="*/ 69 w 70"/>
                <a:gd name="T7" fmla="*/ 119 h 125"/>
                <a:gd name="T8" fmla="*/ 70 w 70"/>
                <a:gd name="T9" fmla="*/ 9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25">
                  <a:moveTo>
                    <a:pt x="70" y="9"/>
                  </a:moveTo>
                  <a:cubicBezTo>
                    <a:pt x="68" y="11"/>
                    <a:pt x="40" y="0"/>
                    <a:pt x="26" y="8"/>
                  </a:cubicBezTo>
                  <a:cubicBezTo>
                    <a:pt x="11" y="17"/>
                    <a:pt x="0" y="35"/>
                    <a:pt x="8" y="69"/>
                  </a:cubicBezTo>
                  <a:cubicBezTo>
                    <a:pt x="16" y="103"/>
                    <a:pt x="38" y="125"/>
                    <a:pt x="69" y="119"/>
                  </a:cubicBezTo>
                  <a:lnTo>
                    <a:pt x="70" y="9"/>
                  </a:lnTo>
                  <a:close/>
                </a:path>
              </a:pathLst>
            </a:custGeom>
            <a:solidFill>
              <a:srgbClr val="DB19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9535B714-72F2-AD42-AE7C-F16244161E45}"/>
                </a:ext>
              </a:extLst>
            </p:cNvPr>
            <p:cNvSpPr/>
            <p:nvPr/>
          </p:nvSpPr>
          <p:spPr bwMode="auto">
            <a:xfrm>
              <a:off x="1374775" y="5313363"/>
              <a:ext cx="125413" cy="53975"/>
            </a:xfrm>
            <a:custGeom>
              <a:avLst/>
              <a:gdLst>
                <a:gd name="T0" fmla="*/ 44 w 44"/>
                <a:gd name="T1" fmla="*/ 19 h 19"/>
                <a:gd name="T2" fmla="*/ 27 w 44"/>
                <a:gd name="T3" fmla="*/ 4 h 19"/>
                <a:gd name="T4" fmla="*/ 0 w 44"/>
                <a:gd name="T5" fmla="*/ 1 h 19"/>
                <a:gd name="T6" fmla="*/ 0 w 44"/>
                <a:gd name="T7" fmla="*/ 2 h 19"/>
                <a:gd name="T8" fmla="*/ 44 w 44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9">
                  <a:moveTo>
                    <a:pt x="44" y="19"/>
                  </a:moveTo>
                  <a:cubicBezTo>
                    <a:pt x="44" y="19"/>
                    <a:pt x="40" y="9"/>
                    <a:pt x="27" y="4"/>
                  </a:cubicBezTo>
                  <a:cubicBezTo>
                    <a:pt x="15" y="0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12" y="10"/>
                    <a:pt x="28" y="14"/>
                    <a:pt x="44" y="19"/>
                  </a:cubicBezTo>
                  <a:close/>
                </a:path>
              </a:pathLst>
            </a:custGeom>
            <a:solidFill>
              <a:srgbClr val="1287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751FB210-F2D6-F346-901C-C4551F6FD566}"/>
                </a:ext>
              </a:extLst>
            </p:cNvPr>
            <p:cNvSpPr/>
            <p:nvPr/>
          </p:nvSpPr>
          <p:spPr bwMode="auto">
            <a:xfrm>
              <a:off x="1374775" y="5318125"/>
              <a:ext cx="125413" cy="103188"/>
            </a:xfrm>
            <a:custGeom>
              <a:avLst/>
              <a:gdLst>
                <a:gd name="T0" fmla="*/ 0 w 44"/>
                <a:gd name="T1" fmla="*/ 0 h 36"/>
                <a:gd name="T2" fmla="*/ 6 w 44"/>
                <a:gd name="T3" fmla="*/ 12 h 36"/>
                <a:gd name="T4" fmla="*/ 44 w 44"/>
                <a:gd name="T5" fmla="*/ 17 h 36"/>
                <a:gd name="T6" fmla="*/ 0 w 44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6">
                  <a:moveTo>
                    <a:pt x="0" y="0"/>
                  </a:moveTo>
                  <a:cubicBezTo>
                    <a:pt x="0" y="2"/>
                    <a:pt x="2" y="7"/>
                    <a:pt x="6" y="12"/>
                  </a:cubicBezTo>
                  <a:cubicBezTo>
                    <a:pt x="30" y="36"/>
                    <a:pt x="43" y="18"/>
                    <a:pt x="44" y="17"/>
                  </a:cubicBezTo>
                  <a:cubicBezTo>
                    <a:pt x="28" y="12"/>
                    <a:pt x="12" y="8"/>
                    <a:pt x="0" y="0"/>
                  </a:cubicBezTo>
                  <a:close/>
                </a:path>
              </a:pathLst>
            </a:custGeom>
            <a:solidFill>
              <a:srgbClr val="0E77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8" name="Rectangle 16">
              <a:extLst>
                <a:ext uri="{FF2B5EF4-FFF2-40B4-BE49-F238E27FC236}">
                  <a16:creationId xmlns:a16="http://schemas.microsoft.com/office/drawing/2014/main" id="{49906E3E-7773-C04F-934C-BDF75303F7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8050" y="6238875"/>
              <a:ext cx="904875" cy="227013"/>
            </a:xfrm>
            <a:prstGeom prst="rect">
              <a:avLst/>
            </a:prstGeom>
            <a:solidFill>
              <a:srgbClr val="FF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9" name="Rectangle 17">
              <a:extLst>
                <a:ext uri="{FF2B5EF4-FFF2-40B4-BE49-F238E27FC236}">
                  <a16:creationId xmlns:a16="http://schemas.microsoft.com/office/drawing/2014/main" id="{39E4B783-960D-F045-8C54-54A7530F99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1163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1" name="Rectangle 18">
              <a:extLst>
                <a:ext uri="{FF2B5EF4-FFF2-40B4-BE49-F238E27FC236}">
                  <a16:creationId xmlns:a16="http://schemas.microsoft.com/office/drawing/2014/main" id="{04E61CE1-192F-B641-8C2D-A0F725180C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10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4" name="Rectangle 19">
              <a:extLst>
                <a:ext uri="{FF2B5EF4-FFF2-40B4-BE49-F238E27FC236}">
                  <a16:creationId xmlns:a16="http://schemas.microsoft.com/office/drawing/2014/main" id="{406042AE-8660-B044-83C3-34306D8F40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29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5" name="Rectangle 20">
              <a:extLst>
                <a:ext uri="{FF2B5EF4-FFF2-40B4-BE49-F238E27FC236}">
                  <a16:creationId xmlns:a16="http://schemas.microsoft.com/office/drawing/2014/main" id="{1EA32813-1F5F-6B4A-93EC-26B9AC8AE0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solidFill>
              <a:srgbClr val="F9E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6" name="Rectangle 21">
              <a:extLst>
                <a:ext uri="{FF2B5EF4-FFF2-40B4-BE49-F238E27FC236}">
                  <a16:creationId xmlns:a16="http://schemas.microsoft.com/office/drawing/2014/main" id="{8153D62C-B881-1744-921F-61870E7E3C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7" name="Rectangle 22">
              <a:extLst>
                <a:ext uri="{FF2B5EF4-FFF2-40B4-BE49-F238E27FC236}">
                  <a16:creationId xmlns:a16="http://schemas.microsoft.com/office/drawing/2014/main" id="{E10DA7BB-C4F6-1F45-A5E3-74D772C8CA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8" name="Rectangle 23">
              <a:extLst>
                <a:ext uri="{FF2B5EF4-FFF2-40B4-BE49-F238E27FC236}">
                  <a16:creationId xmlns:a16="http://schemas.microsoft.com/office/drawing/2014/main" id="{A86D8FA8-1228-8B47-B415-B4B1FC7863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9" name="Rectangle 24">
              <a:extLst>
                <a:ext uri="{FF2B5EF4-FFF2-40B4-BE49-F238E27FC236}">
                  <a16:creationId xmlns:a16="http://schemas.microsoft.com/office/drawing/2014/main" id="{82289460-1D79-2C42-9F11-F67B2A786D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0" name="Rectangle 25">
              <a:extLst>
                <a:ext uri="{FF2B5EF4-FFF2-40B4-BE49-F238E27FC236}">
                  <a16:creationId xmlns:a16="http://schemas.microsoft.com/office/drawing/2014/main" id="{4024BD79-9059-B944-AE8F-80B3518DB9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1" name="Rectangle 26">
              <a:extLst>
                <a:ext uri="{FF2B5EF4-FFF2-40B4-BE49-F238E27FC236}">
                  <a16:creationId xmlns:a16="http://schemas.microsoft.com/office/drawing/2014/main" id="{8B49C1D7-1F25-264C-8A43-A8128C0EE4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3" name="Rectangle 27">
              <a:extLst>
                <a:ext uri="{FF2B5EF4-FFF2-40B4-BE49-F238E27FC236}">
                  <a16:creationId xmlns:a16="http://schemas.microsoft.com/office/drawing/2014/main" id="{782FD89F-DF09-7943-A17D-A8E3D35F83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4" name="Rectangle 28">
              <a:extLst>
                <a:ext uri="{FF2B5EF4-FFF2-40B4-BE49-F238E27FC236}">
                  <a16:creationId xmlns:a16="http://schemas.microsoft.com/office/drawing/2014/main" id="{C2D2BE2B-1EC7-064B-A229-9BB045DA19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5" name="Rectangle 29">
              <a:extLst>
                <a:ext uri="{FF2B5EF4-FFF2-40B4-BE49-F238E27FC236}">
                  <a16:creationId xmlns:a16="http://schemas.microsoft.com/office/drawing/2014/main" id="{A3D0AA8D-C0D2-5245-BC02-391AEF43C5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6" name="Rectangle 30">
              <a:extLst>
                <a:ext uri="{FF2B5EF4-FFF2-40B4-BE49-F238E27FC236}">
                  <a16:creationId xmlns:a16="http://schemas.microsoft.com/office/drawing/2014/main" id="{618D25E3-9D00-1342-B38A-07863043BB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7" name="Rectangle 31">
              <a:extLst>
                <a:ext uri="{FF2B5EF4-FFF2-40B4-BE49-F238E27FC236}">
                  <a16:creationId xmlns:a16="http://schemas.microsoft.com/office/drawing/2014/main" id="{3F94CBDD-CE78-174C-851C-99DCA3FE96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8" name="Rectangle 32">
              <a:extLst>
                <a:ext uri="{FF2B5EF4-FFF2-40B4-BE49-F238E27FC236}">
                  <a16:creationId xmlns:a16="http://schemas.microsoft.com/office/drawing/2014/main" id="{BFA21128-5DC5-0F49-A229-E265A09713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9" name="Rectangle 33">
              <a:extLst>
                <a:ext uri="{FF2B5EF4-FFF2-40B4-BE49-F238E27FC236}">
                  <a16:creationId xmlns:a16="http://schemas.microsoft.com/office/drawing/2014/main" id="{E895F796-DD04-A94A-BA15-3244291E7E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0" name="Rectangle 34">
              <a:extLst>
                <a:ext uri="{FF2B5EF4-FFF2-40B4-BE49-F238E27FC236}">
                  <a16:creationId xmlns:a16="http://schemas.microsoft.com/office/drawing/2014/main" id="{297390B9-9FE5-094B-BCC8-0507677D52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1" name="Rectangle 35">
              <a:extLst>
                <a:ext uri="{FF2B5EF4-FFF2-40B4-BE49-F238E27FC236}">
                  <a16:creationId xmlns:a16="http://schemas.microsoft.com/office/drawing/2014/main" id="{F61888FE-0143-5649-AE95-CE63A593AA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2" name="Rectangle 36">
              <a:extLst>
                <a:ext uri="{FF2B5EF4-FFF2-40B4-BE49-F238E27FC236}">
                  <a16:creationId xmlns:a16="http://schemas.microsoft.com/office/drawing/2014/main" id="{A0A523CB-76FB-7143-98D2-341378AE6C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9475" y="6118225"/>
              <a:ext cx="1058863" cy="120650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3" name="Rectangle 37">
              <a:extLst>
                <a:ext uri="{FF2B5EF4-FFF2-40B4-BE49-F238E27FC236}">
                  <a16:creationId xmlns:a16="http://schemas.microsoft.com/office/drawing/2014/main" id="{81D96A4B-12B1-9346-AD78-6B47016748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5150" y="6118225"/>
              <a:ext cx="28575" cy="1206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4" name="Rectangle 38">
              <a:extLst>
                <a:ext uri="{FF2B5EF4-FFF2-40B4-BE49-F238E27FC236}">
                  <a16:creationId xmlns:a16="http://schemas.microsoft.com/office/drawing/2014/main" id="{A84FE305-594D-A541-816F-D7D6A91B91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1725" y="5751513"/>
              <a:ext cx="588963" cy="150813"/>
            </a:xfrm>
            <a:prstGeom prst="rect">
              <a:avLst/>
            </a:prstGeom>
            <a:solidFill>
              <a:srgbClr val="2B53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5" name="Rectangle 39">
              <a:extLst>
                <a:ext uri="{FF2B5EF4-FFF2-40B4-BE49-F238E27FC236}">
                  <a16:creationId xmlns:a16="http://schemas.microsoft.com/office/drawing/2014/main" id="{2D42DD71-FF50-CA41-991F-40BA09C867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3538" y="5751513"/>
              <a:ext cx="14288" cy="150813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6" name="Freeform 40">
              <a:extLst>
                <a:ext uri="{FF2B5EF4-FFF2-40B4-BE49-F238E27FC236}">
                  <a16:creationId xmlns:a16="http://schemas.microsoft.com/office/drawing/2014/main" id="{C057316A-2842-EA49-AE84-97C616769143}"/>
                </a:ext>
              </a:extLst>
            </p:cNvPr>
            <p:cNvSpPr/>
            <p:nvPr/>
          </p:nvSpPr>
          <p:spPr bwMode="auto">
            <a:xfrm>
              <a:off x="1012825" y="5902325"/>
              <a:ext cx="530225" cy="215900"/>
            </a:xfrm>
            <a:custGeom>
              <a:avLst/>
              <a:gdLst>
                <a:gd name="T0" fmla="*/ 186 w 186"/>
                <a:gd name="T1" fmla="*/ 38 h 76"/>
                <a:gd name="T2" fmla="*/ 183 w 186"/>
                <a:gd name="T3" fmla="*/ 0 h 76"/>
                <a:gd name="T4" fmla="*/ 183 w 186"/>
                <a:gd name="T5" fmla="*/ 0 h 76"/>
                <a:gd name="T6" fmla="*/ 182 w 186"/>
                <a:gd name="T7" fmla="*/ 0 h 76"/>
                <a:gd name="T8" fmla="*/ 182 w 186"/>
                <a:gd name="T9" fmla="*/ 0 h 76"/>
                <a:gd name="T10" fmla="*/ 182 w 186"/>
                <a:gd name="T11" fmla="*/ 0 h 76"/>
                <a:gd name="T12" fmla="*/ 0 w 186"/>
                <a:gd name="T13" fmla="*/ 0 h 76"/>
                <a:gd name="T14" fmla="*/ 0 w 186"/>
                <a:gd name="T15" fmla="*/ 8 h 76"/>
                <a:gd name="T16" fmla="*/ 173 w 186"/>
                <a:gd name="T17" fmla="*/ 8 h 76"/>
                <a:gd name="T18" fmla="*/ 173 w 186"/>
                <a:gd name="T19" fmla="*/ 68 h 76"/>
                <a:gd name="T20" fmla="*/ 0 w 186"/>
                <a:gd name="T21" fmla="*/ 68 h 76"/>
                <a:gd name="T22" fmla="*/ 0 w 186"/>
                <a:gd name="T23" fmla="*/ 76 h 76"/>
                <a:gd name="T24" fmla="*/ 183 w 186"/>
                <a:gd name="T25" fmla="*/ 76 h 76"/>
                <a:gd name="T26" fmla="*/ 183 w 186"/>
                <a:gd name="T27" fmla="*/ 76 h 76"/>
                <a:gd name="T28" fmla="*/ 186 w 186"/>
                <a:gd name="T29" fmla="*/ 3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6" h="76">
                  <a:moveTo>
                    <a:pt x="186" y="38"/>
                  </a:moveTo>
                  <a:cubicBezTo>
                    <a:pt x="186" y="19"/>
                    <a:pt x="184" y="3"/>
                    <a:pt x="18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73" y="8"/>
                    <a:pt x="173" y="8"/>
                    <a:pt x="173" y="8"/>
                  </a:cubicBezTo>
                  <a:cubicBezTo>
                    <a:pt x="173" y="68"/>
                    <a:pt x="173" y="68"/>
                    <a:pt x="173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4" y="73"/>
                    <a:pt x="186" y="57"/>
                    <a:pt x="186" y="38"/>
                  </a:cubicBezTo>
                  <a:close/>
                </a:path>
              </a:pathLst>
            </a:custGeom>
            <a:solidFill>
              <a:srgbClr val="5D9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7" name="Freeform 41">
              <a:extLst>
                <a:ext uri="{FF2B5EF4-FFF2-40B4-BE49-F238E27FC236}">
                  <a16:creationId xmlns:a16="http://schemas.microsoft.com/office/drawing/2014/main" id="{B3745C81-0F3C-574B-B1EE-BC6F8661A403}"/>
                </a:ext>
              </a:extLst>
            </p:cNvPr>
            <p:cNvSpPr/>
            <p:nvPr/>
          </p:nvSpPr>
          <p:spPr bwMode="auto">
            <a:xfrm>
              <a:off x="1425575" y="6034088"/>
              <a:ext cx="42863" cy="122238"/>
            </a:xfrm>
            <a:custGeom>
              <a:avLst/>
              <a:gdLst>
                <a:gd name="T0" fmla="*/ 0 w 27"/>
                <a:gd name="T1" fmla="*/ 0 h 77"/>
                <a:gd name="T2" fmla="*/ 0 w 27"/>
                <a:gd name="T3" fmla="*/ 77 h 77"/>
                <a:gd name="T4" fmla="*/ 13 w 27"/>
                <a:gd name="T5" fmla="*/ 64 h 77"/>
                <a:gd name="T6" fmla="*/ 27 w 27"/>
                <a:gd name="T7" fmla="*/ 77 h 77"/>
                <a:gd name="T8" fmla="*/ 27 w 27"/>
                <a:gd name="T9" fmla="*/ 0 h 77"/>
                <a:gd name="T10" fmla="*/ 0 w 27"/>
                <a:gd name="T11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77">
                  <a:moveTo>
                    <a:pt x="0" y="0"/>
                  </a:moveTo>
                  <a:lnTo>
                    <a:pt x="0" y="77"/>
                  </a:lnTo>
                  <a:lnTo>
                    <a:pt x="13" y="64"/>
                  </a:lnTo>
                  <a:lnTo>
                    <a:pt x="27" y="77"/>
                  </a:lnTo>
                  <a:lnTo>
                    <a:pt x="2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2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graphicFrame>
        <p:nvGraphicFramePr>
          <p:cNvPr id="48" name="Group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4655331"/>
              </p:ext>
            </p:extLst>
          </p:nvPr>
        </p:nvGraphicFramePr>
        <p:xfrm>
          <a:off x="6203008" y="2015222"/>
          <a:ext cx="1481202" cy="1528636"/>
        </p:xfrm>
        <a:graphic>
          <a:graphicData uri="http://schemas.openxmlformats.org/drawingml/2006/table">
            <a:tbl>
              <a:tblPr/>
              <a:tblGrid>
                <a:gridCol w="7406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06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7903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960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9" name="TextBox 23"/>
          <p:cNvSpPr txBox="1"/>
          <p:nvPr/>
        </p:nvSpPr>
        <p:spPr>
          <a:xfrm>
            <a:off x="6240844" y="1916512"/>
            <a:ext cx="1420517" cy="1669680"/>
          </a:xfrm>
          <a:prstGeom prst="rect">
            <a:avLst/>
          </a:prstGeom>
          <a:noFill/>
        </p:spPr>
        <p:txBody>
          <a:bodyPr wrap="square" lIns="68573" tIns="34286" rIns="68573" bIns="34286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04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刑</a:t>
            </a:r>
          </a:p>
        </p:txBody>
      </p:sp>
      <p:sp>
        <p:nvSpPr>
          <p:cNvPr id="50" name="TextBox 24"/>
          <p:cNvSpPr txBox="1"/>
          <p:nvPr/>
        </p:nvSpPr>
        <p:spPr>
          <a:xfrm>
            <a:off x="6240844" y="1135413"/>
            <a:ext cx="1451750" cy="1608124"/>
          </a:xfrm>
          <a:prstGeom prst="rect">
            <a:avLst/>
          </a:prstGeom>
          <a:noFill/>
        </p:spPr>
        <p:txBody>
          <a:bodyPr wrap="square" lIns="68573" tIns="34286" rIns="68573" bIns="34286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5000" b="1" dirty="0" err="1">
                <a:solidFill>
                  <a:prstClr val="black"/>
                </a:solidFill>
                <a:latin typeface="汉语拼音" pitchFamily="34" charset="0"/>
                <a:ea typeface="GB Pinyinok-B" pitchFamily="2" charset="-122"/>
                <a:cs typeface="汉语拼音" pitchFamily="34" charset="0"/>
              </a:rPr>
              <a:t>xínɡ</a:t>
            </a:r>
            <a:endParaRPr lang="en-US" altLang="zh-CN" sz="5000" b="1" dirty="0">
              <a:solidFill>
                <a:prstClr val="black"/>
              </a:solidFill>
              <a:latin typeface="汉语拼音" pitchFamily="34" charset="0"/>
              <a:ea typeface="GB Pinyinok-B" pitchFamily="2" charset="-122"/>
              <a:cs typeface="汉语拼音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 sz="5000" b="1" dirty="0">
              <a:solidFill>
                <a:prstClr val="black"/>
              </a:solidFill>
              <a:latin typeface="汉语拼音" pitchFamily="34" charset="0"/>
              <a:ea typeface="GB Pinyinok-B" pitchFamily="2" charset="-122"/>
              <a:cs typeface="汉语拼音" pitchFamily="34" charset="0"/>
            </a:endParaRPr>
          </a:p>
        </p:txBody>
      </p:sp>
      <p:sp>
        <p:nvSpPr>
          <p:cNvPr id="51" name="线形标注 2 50"/>
          <p:cNvSpPr/>
          <p:nvPr/>
        </p:nvSpPr>
        <p:spPr>
          <a:xfrm>
            <a:off x="2890640" y="3399842"/>
            <a:ext cx="2970717" cy="540060"/>
          </a:xfrm>
          <a:prstGeom prst="borderCallout2">
            <a:avLst>
              <a:gd name="adj1" fmla="val 47501"/>
              <a:gd name="adj2" fmla="val 99980"/>
              <a:gd name="adj3" fmla="val 1180"/>
              <a:gd name="adj4" fmla="val 113715"/>
              <a:gd name="adj5" fmla="val -34911"/>
              <a:gd name="adj6" fmla="val 122850"/>
            </a:avLst>
          </a:prstGeom>
          <a:grpFill/>
          <a:ln w="31750"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6" rIns="68573" bIns="34286" rtlCol="0" anchor="ctr"/>
          <a:lstStyle/>
          <a:p>
            <a:pPr algn="ctr"/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这一笔是撇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494654" y="1203598"/>
            <a:ext cx="7317706" cy="93102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被难日：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因灾祸或重大事故而牺牲生命的日子。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本课指李大钊被杀害的日子。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39552" y="2215629"/>
            <a:ext cx="5760640" cy="50013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月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21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日是几位矿友的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被难日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467544" y="432735"/>
            <a:ext cx="1944216" cy="554840"/>
            <a:chOff x="882216" y="807590"/>
            <a:chExt cx="1944216" cy="387477"/>
          </a:xfrm>
        </p:grpSpPr>
        <p:sp>
          <p:nvSpPr>
            <p:cNvPr id="9" name="TextBox 11"/>
            <p:cNvSpPr txBox="1">
              <a:spLocks noChangeArrowheads="1"/>
            </p:cNvSpPr>
            <p:nvPr/>
          </p:nvSpPr>
          <p:spPr bwMode="auto">
            <a:xfrm>
              <a:off x="882216" y="845792"/>
              <a:ext cx="1944216" cy="349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词语解释</a:t>
              </a: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2EC8D093-F15E-C44F-BB22-292353ED6C6B}"/>
                </a:ext>
              </a:extLst>
            </p:cNvPr>
            <p:cNvSpPr/>
            <p:nvPr/>
          </p:nvSpPr>
          <p:spPr>
            <a:xfrm>
              <a:off x="2411760" y="807590"/>
              <a:ext cx="36000" cy="324000"/>
            </a:xfrm>
            <a:prstGeom prst="rect">
              <a:avLst/>
            </a:prstGeom>
            <a:gradFill flip="none" rotWithShape="1">
              <a:gsLst>
                <a:gs pos="14000">
                  <a:schemeClr val="bg1"/>
                </a:gs>
                <a:gs pos="76000">
                  <a:schemeClr val="bg1"/>
                </a:gs>
                <a:gs pos="50000">
                  <a:schemeClr val="accent2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04879769-7720-EE4E-9830-2D111B55CA7A}"/>
                </a:ext>
              </a:extLst>
            </p:cNvPr>
            <p:cNvSpPr/>
            <p:nvPr/>
          </p:nvSpPr>
          <p:spPr>
            <a:xfrm>
              <a:off x="891326" y="818043"/>
              <a:ext cx="36000" cy="324000"/>
            </a:xfrm>
            <a:prstGeom prst="rect">
              <a:avLst/>
            </a:prstGeom>
            <a:gradFill flip="none" rotWithShape="1">
              <a:gsLst>
                <a:gs pos="14000">
                  <a:schemeClr val="bg1"/>
                </a:gs>
                <a:gs pos="76000">
                  <a:schemeClr val="bg1"/>
                </a:gs>
                <a:gs pos="50000">
                  <a:schemeClr val="accent2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539552" y="3079725"/>
            <a:ext cx="7659746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轻易：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简单容易。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本课指随随便便。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32349" y="3723878"/>
            <a:ext cx="6515915" cy="50013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你不用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轻易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去招惹他，他今天心情不好。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987574"/>
            <a:ext cx="8496944" cy="105413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会意</a:t>
            </a:r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：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会心。</a:t>
            </a: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本课指领会了父亲没有明确表达的意思。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1560" y="2355726"/>
            <a:ext cx="5112568" cy="56169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我立刻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会意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了妈妈的眼神。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1_Office 主题​​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2331</Words>
  <Application>Microsoft Office PowerPoint</Application>
  <PresentationFormat>全屏显示(16:9)</PresentationFormat>
  <Paragraphs>314</Paragraphs>
  <Slides>57</Slides>
  <Notes>28</Notes>
  <HiddenSlides>0</HiddenSlides>
  <MMClips>1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57</vt:i4>
      </vt:variant>
    </vt:vector>
  </HeadingPairs>
  <TitlesOfParts>
    <vt:vector size="71" baseType="lpstr">
      <vt:lpstr>汉语拼音</vt:lpstr>
      <vt:lpstr>Kaiti SC</vt:lpstr>
      <vt:lpstr>华文楷体</vt:lpstr>
      <vt:lpstr>Calibri</vt:lpstr>
      <vt:lpstr>幼圆</vt:lpstr>
      <vt:lpstr>黑体</vt:lpstr>
      <vt:lpstr>Arial</vt:lpstr>
      <vt:lpstr>Times New Roman</vt:lpstr>
      <vt:lpstr>楷体</vt:lpstr>
      <vt:lpstr>宋体</vt:lpstr>
      <vt:lpstr>微软雅黑</vt:lpstr>
      <vt:lpstr>Heiti SC Medium</vt:lpstr>
      <vt:lpstr>GB Pinyinok-B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2017-03-17T02:28:00Z</dcterms:created>
  <dcterms:modified xsi:type="dcterms:W3CDTF">2021-03-29T11:35:54Z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2052-10.1.0.7400</vt:lpwstr>
  </property>
</Properties>
</file>