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1395" r:id="rId2"/>
    <p:sldId id="1397" r:id="rId3"/>
    <p:sldId id="1410" r:id="rId4"/>
    <p:sldId id="1411" r:id="rId5"/>
    <p:sldId id="1398" r:id="rId6"/>
    <p:sldId id="1333" r:id="rId7"/>
    <p:sldId id="1326" r:id="rId8"/>
    <p:sldId id="1412" r:id="rId9"/>
    <p:sldId id="1361" r:id="rId10"/>
    <p:sldId id="1362" r:id="rId11"/>
    <p:sldId id="1419" r:id="rId12"/>
    <p:sldId id="1413" r:id="rId13"/>
    <p:sldId id="1363" r:id="rId14"/>
    <p:sldId id="1371" r:id="rId15"/>
    <p:sldId id="1415" r:id="rId16"/>
    <p:sldId id="1416" r:id="rId17"/>
    <p:sldId id="1379" r:id="rId18"/>
    <p:sldId id="1404" r:id="rId19"/>
    <p:sldId id="1381" r:id="rId20"/>
    <p:sldId id="1420" r:id="rId21"/>
    <p:sldId id="1417" r:id="rId22"/>
    <p:sldId id="1339" r:id="rId23"/>
    <p:sldId id="1386" r:id="rId24"/>
    <p:sldId id="1344" r:id="rId25"/>
    <p:sldId id="1343" r:id="rId26"/>
    <p:sldId id="1383" r:id="rId27"/>
    <p:sldId id="1341" r:id="rId28"/>
    <p:sldId id="1422" r:id="rId29"/>
    <p:sldId id="1423" r:id="rId30"/>
    <p:sldId id="1421" r:id="rId31"/>
    <p:sldId id="1425" r:id="rId32"/>
    <p:sldId id="1390" r:id="rId33"/>
    <p:sldId id="1373" r:id="rId34"/>
    <p:sldId id="1418" r:id="rId35"/>
    <p:sldId id="1409" r:id="rId36"/>
    <p:sldId id="1104" r:id="rId37"/>
    <p:sldId id="1353" r:id="rId3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黑体" panose="02010609060101010101" pitchFamily="49" charset="-122"/>
      <p:regular r:id="rId45"/>
    </p:embeddedFont>
    <p:embeddedFont>
      <p:font typeface="华文中宋" panose="02010600040101010101" pitchFamily="2" charset="-122"/>
      <p:regular r:id="rId46"/>
    </p:embeddedFont>
    <p:embeddedFont>
      <p:font typeface="楷体" panose="02010609060101010101" pitchFamily="49" charset="-122"/>
      <p:regular r:id="rId47"/>
    </p:embeddedFont>
    <p:embeddedFont>
      <p:font typeface="幼圆" panose="02010509060101010101" pitchFamily="49" charset="-122"/>
      <p:regular r:id="rId48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6">
          <p15:clr>
            <a:srgbClr val="A4A3A4"/>
          </p15:clr>
        </p15:guide>
        <p15:guide id="2" pos="226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FF00FF"/>
    <a:srgbClr val="FF0000"/>
    <a:srgbClr val="A38302"/>
    <a:srgbClr val="FEFCDE"/>
    <a:srgbClr val="00B050"/>
    <a:srgbClr val="FFFFFF"/>
    <a:srgbClr val="FF66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8" autoAdjust="0"/>
    <p:restoredTop sz="94705" autoAdjust="0"/>
  </p:normalViewPr>
  <p:slideViewPr>
    <p:cSldViewPr>
      <p:cViewPr varScale="1">
        <p:scale>
          <a:sx n="138" d="100"/>
          <a:sy n="138" d="100"/>
        </p:scale>
        <p:origin x="864" y="114"/>
      </p:cViewPr>
      <p:guideLst>
        <p:guide orient="horz" pos="3162"/>
        <p:guide pos="5759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42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76"/>
        <p:guide pos="22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pPr/>
              <a:t>2020/1/27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794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pPr/>
              <a:t>2020/1/27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5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flipH="1">
            <a:off x="-30526" y="980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ea typeface="黑体" pitchFamily="49" charset="-122"/>
            </a:endParaRPr>
          </a:p>
        </p:txBody>
      </p:sp>
      <p:sp>
        <p:nvSpPr>
          <p:cNvPr id="6" name="文本框 10"/>
          <p:cNvSpPr txBox="1"/>
          <p:nvPr userDrawn="1"/>
        </p:nvSpPr>
        <p:spPr>
          <a:xfrm>
            <a:off x="305525" y="67578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黑体" pitchFamily="49" charset="-122"/>
                <a:ea typeface="黑体" pitchFamily="49" charset="-122"/>
              </a:rPr>
              <a:t>习作：心愿</a:t>
            </a:r>
          </a:p>
        </p:txBody>
      </p:sp>
      <p:pic>
        <p:nvPicPr>
          <p:cNvPr id="77827" name="Picture 3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4437062"/>
            <a:ext cx="91567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</p:sldLayoutIdLst>
  <p:transition spd="slow">
    <p:split orient="vert"/>
  </p:transition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&#33539;&#25991;1&#65306;&#25105;&#30340;&#24515;&#24895;.pptx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&#33539;&#25991;2&#65306;&#25105;&#30340;&#24515;&#24895;.pptx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779662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    歌曲中唱的心愿是</a:t>
            </a:r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再还妈妈一个吻</a:t>
            </a:r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，那你的心愿是什么呢？</a:t>
            </a:r>
          </a:p>
        </p:txBody>
      </p:sp>
      <p:pic>
        <p:nvPicPr>
          <p:cNvPr id="2" name="歌曲：妈妈的吻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2080" y="894468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47664" y="868919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听歌曲</a:t>
            </a:r>
            <a:r>
              <a:rPr lang="en-US" altLang="zh-CN" sz="32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32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妈妈的吻</a:t>
            </a:r>
            <a:r>
              <a:rPr lang="en-US" altLang="zh-CN" sz="32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》</a:t>
            </a:r>
            <a:endParaRPr lang="zh-CN" altLang="en-US" dirty="0"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31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00034" y="1986975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要把心愿产生的原因清晰地表述出来。</a:t>
            </a:r>
          </a:p>
        </p:txBody>
      </p:sp>
      <p:sp>
        <p:nvSpPr>
          <p:cNvPr id="22" name="矩形 21"/>
          <p:cNvSpPr/>
          <p:nvPr/>
        </p:nvSpPr>
        <p:spPr>
          <a:xfrm>
            <a:off x="571472" y="915405"/>
            <a:ext cx="3929090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ea typeface="黑体" pitchFamily="49" charset="-122"/>
              </a:rPr>
              <a:t>为什么会有这样的心愿</a:t>
            </a:r>
          </a:p>
        </p:txBody>
      </p:sp>
    </p:spTree>
    <p:extLst>
      <p:ext uri="{BB962C8B-B14F-4D97-AF65-F5344CB8AC3E}">
        <p14:creationId xmlns:p14="http://schemas.microsoft.com/office/powerpoint/2010/main" val="326556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23928" y="1131590"/>
            <a:ext cx="4824536" cy="224676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 记得有一次，我放学回到家，一进门，就嗅到了很浓的烟味，又觉得自己进入了仙境，可惜不是，我吸了一口气，一下子觉得坠入了地狱。那烟味呛得我</a:t>
            </a:r>
            <a:r>
              <a:rPr lang="en-US" altLang="zh-CN" sz="20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en-US" sz="20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吭吭</a:t>
            </a:r>
            <a:r>
              <a:rPr lang="en-US" altLang="zh-CN" sz="20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en-US" sz="20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的咳，而爸爸却翘着二郎腿，抽着烟，看着电视哈哈大笑，我忍不住对爸爸大喊：</a:t>
            </a:r>
            <a:r>
              <a:rPr lang="en-US" altLang="zh-CN" sz="20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en-US" sz="20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爸，你觉得这个屋子还像个家吗？</a:t>
            </a:r>
            <a:r>
              <a:rPr lang="en-US" altLang="zh-CN" sz="20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”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4" y="1002436"/>
            <a:ext cx="36195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94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3938" y="883201"/>
            <a:ext cx="6085910" cy="2677656"/>
          </a:xfrm>
          <a:prstGeom prst="rect">
            <a:avLst/>
          </a:prstGeom>
          <a:ln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    记得一个星期天，我和爸爸来到王府井书店看书，在查找书的时候，一台台显微镜映入了我的眼帘。有可以把事物放大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400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到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1000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倍的，有可以放大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1000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倍到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1500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倍的，甚至还有现在最先进的光学复合显微镜，可以把物体放大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2500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倍。我看得心里直痒痒，假如我拥有其中一台那该多神气啊！</a:t>
            </a:r>
          </a:p>
        </p:txBody>
      </p:sp>
      <p:pic>
        <p:nvPicPr>
          <p:cNvPr id="61442" name="Picture 2" descr="https://timgsa.baidu.com/timg?image&amp;quality=80&amp;size=b9999_10000&amp;sec=1569130327169&amp;di=4bd6cd05087c2756e891283d73a83fb8&amp;imgtype=0&amp;src=http%3A%2F%2Fimg009.hc360.cn%2Fm6%2FM0C%2F77%2FDC%2FwKhQolbiQKaEVCcfAAAAAPvtpIc773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6505500" y="771550"/>
            <a:ext cx="2374035" cy="29822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714348" y="642924"/>
            <a:ext cx="3571900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ea typeface="黑体" pitchFamily="49" charset="-122"/>
              </a:rPr>
              <a:t>说明实现愿望的方法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2911" y="1643056"/>
            <a:ext cx="8001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ea typeface="黑体" pitchFamily="49" charset="-122"/>
              </a:rPr>
              <a:t>要实现自己的心愿，你在做怎样的努力呢？组织通顺的语言来回答。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902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07504" y="998376"/>
            <a:ext cx="5725870" cy="26776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ea typeface="黑体" pitchFamily="49" charset="-122"/>
              </a:rPr>
              <a:t>        我的心愿是做一个电子软件研究方面的专家。为了实现这个愿望，我开始不断地拼搏。学英语，掌握比同龄人更多的本领；学奥数，希望能在奥数班里保持优秀的成绩；学电脑，掌握最新的技术</a:t>
            </a:r>
            <a:r>
              <a:rPr lang="en-US" altLang="zh-CN" sz="2400" dirty="0">
                <a:ea typeface="黑体" pitchFamily="49" charset="-122"/>
              </a:rPr>
              <a:t>……</a:t>
            </a:r>
            <a:r>
              <a:rPr lang="zh-CN" altLang="en-US" sz="2400" dirty="0">
                <a:ea typeface="黑体" pitchFamily="49" charset="-122"/>
              </a:rPr>
              <a:t>我这样做，是为了能上北京大学念研究生，读博士学位，最后达成我的远大理想。</a:t>
            </a: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1986" name="Picture 2" descr="https://timgsa.baidu.com/timg?image&amp;quality=80&amp;size=b9999_10000&amp;sec=1569131142588&amp;di=a87428f512e5f25497d05a8e7dc3ea7f&amp;imgtype=0&amp;src=http%3A%2F%2F5b0988e595225.cdn.sohucs.com%2Fimages%2F20190511%2F876bd3290ae64a9cb5233e96ff913006.jpe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5935217" y="1491630"/>
            <a:ext cx="3116340" cy="1979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037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68" y="1562498"/>
            <a:ext cx="1694180" cy="2248535"/>
          </a:xfrm>
          <a:prstGeom prst="rect">
            <a:avLst/>
          </a:prstGeom>
        </p:spPr>
      </p:pic>
      <p:sp>
        <p:nvSpPr>
          <p:cNvPr id="4" name="矩形标注 3"/>
          <p:cNvSpPr/>
          <p:nvPr/>
        </p:nvSpPr>
        <p:spPr>
          <a:xfrm>
            <a:off x="3143240" y="1142990"/>
            <a:ext cx="5357850" cy="2071702"/>
          </a:xfrm>
          <a:prstGeom prst="wedgeRectCallout">
            <a:avLst>
              <a:gd name="adj1" fmla="val -60068"/>
              <a:gd name="adj2" fmla="val 32315"/>
            </a:avLst>
          </a:prstGeom>
          <a:grpFill/>
          <a:ln>
            <a:solidFill>
              <a:srgbClr val="7030A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   这是我们这次习作的一种构思方法：我的心愿是什么，产生心愿的原因，为了心愿实现如何做。</a:t>
            </a:r>
          </a:p>
        </p:txBody>
      </p:sp>
    </p:spTree>
    <p:extLst>
      <p:ext uri="{BB962C8B-B14F-4D97-AF65-F5344CB8AC3E}">
        <p14:creationId xmlns:p14="http://schemas.microsoft.com/office/powerpoint/2010/main" val="46422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2" y="571950"/>
            <a:ext cx="366860" cy="456339"/>
          </a:xfrm>
          <a:prstGeom prst="rect">
            <a:avLst/>
          </a:prstGeom>
        </p:spPr>
      </p:pic>
      <p:sp>
        <p:nvSpPr>
          <p:cNvPr id="6" name="文本框 14"/>
          <p:cNvSpPr txBox="1"/>
          <p:nvPr/>
        </p:nvSpPr>
        <p:spPr>
          <a:xfrm>
            <a:off x="642910" y="500048"/>
            <a:ext cx="200335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写法指导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4588" y="1162030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那我们该如何完成习作呢？</a:t>
            </a:r>
          </a:p>
        </p:txBody>
      </p:sp>
      <p:sp>
        <p:nvSpPr>
          <p:cNvPr id="9" name="矩形 8"/>
          <p:cNvSpPr/>
          <p:nvPr/>
        </p:nvSpPr>
        <p:spPr>
          <a:xfrm>
            <a:off x="2144654" y="2019286"/>
            <a:ext cx="3857652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ea typeface="黑体" pitchFamily="49" charset="-122"/>
              </a:rPr>
              <a:t>选择好表达心愿的材料</a:t>
            </a:r>
          </a:p>
        </p:txBody>
      </p:sp>
      <p:sp>
        <p:nvSpPr>
          <p:cNvPr id="10" name="矩形 9"/>
          <p:cNvSpPr/>
          <p:nvPr/>
        </p:nvSpPr>
        <p:spPr>
          <a:xfrm>
            <a:off x="2144654" y="2805104"/>
            <a:ext cx="3929090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ea typeface="黑体" pitchFamily="49" charset="-122"/>
              </a:rPr>
              <a:t>选择恰合的表达方式</a:t>
            </a:r>
          </a:p>
        </p:txBody>
      </p:sp>
    </p:spTree>
    <p:extLst>
      <p:ext uri="{BB962C8B-B14F-4D97-AF65-F5344CB8AC3E}">
        <p14:creationId xmlns:p14="http://schemas.microsoft.com/office/powerpoint/2010/main" val="229225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09" y="699542"/>
            <a:ext cx="1694180" cy="2248535"/>
          </a:xfrm>
          <a:prstGeom prst="rect">
            <a:avLst/>
          </a:prstGeom>
        </p:spPr>
      </p:pic>
      <p:sp>
        <p:nvSpPr>
          <p:cNvPr id="6" name="矩形标注 5"/>
          <p:cNvSpPr/>
          <p:nvPr/>
        </p:nvSpPr>
        <p:spPr>
          <a:xfrm>
            <a:off x="2395364" y="873159"/>
            <a:ext cx="5572164" cy="963965"/>
          </a:xfrm>
          <a:prstGeom prst="wedgeRectCallout">
            <a:avLst>
              <a:gd name="adj1" fmla="val -57315"/>
              <a:gd name="adj2" fmla="val 25040"/>
            </a:avLst>
          </a:prstGeom>
          <a:grpFill/>
          <a:ln>
            <a:solidFill>
              <a:srgbClr val="7030A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solidFill>
                  <a:schemeClr val="tx1"/>
                </a:solidFill>
                <a:ea typeface="黑体" pitchFamily="49" charset="-122"/>
              </a:rPr>
              <a:t>1.</a:t>
            </a:r>
            <a:r>
              <a:rPr lang="zh-CN" altLang="en-US" sz="3200" dirty="0">
                <a:solidFill>
                  <a:schemeClr val="tx1"/>
                </a:solidFill>
                <a:ea typeface="黑体" pitchFamily="49" charset="-122"/>
              </a:rPr>
              <a:t>选择哪些材料表达心愿呢？</a:t>
            </a:r>
          </a:p>
        </p:txBody>
      </p:sp>
      <p:sp>
        <p:nvSpPr>
          <p:cNvPr id="2" name="矩形 1"/>
          <p:cNvSpPr/>
          <p:nvPr/>
        </p:nvSpPr>
        <p:spPr>
          <a:xfrm>
            <a:off x="2164084" y="2643758"/>
            <a:ext cx="59363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要选择那些能表现心愿的起因，对实现心愿的渴望或努力的材料。</a:t>
            </a:r>
          </a:p>
        </p:txBody>
      </p:sp>
    </p:spTree>
    <p:extLst>
      <p:ext uri="{BB962C8B-B14F-4D97-AF65-F5344CB8AC3E}">
        <p14:creationId xmlns:p14="http://schemas.microsoft.com/office/powerpoint/2010/main" val="68990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0034" y="500048"/>
            <a:ext cx="80724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    那是三年前的一天，妈妈单位决定和希望小学建立友谊的桥梁，我认识了一位学习成绩特别优异，但是家境非常贫寒的姐姐冰冰。冰冰的父亲在外打工时，不小心从六层房顶上坠落下来，导致大脑严重受损，变成了一个植物人。这使本来就贫寒的家庭更加穷困，她的妈妈在外种地一年到头挣不到多少钱。需给父亲治病，还要培养孩子读书，好不容易冰冰读到三年级了，不幸又降临这个可怜的家庭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母亲患了肝硬化。</a:t>
            </a:r>
          </a:p>
        </p:txBody>
      </p:sp>
      <p:sp>
        <p:nvSpPr>
          <p:cNvPr id="3" name="矩形标注 2"/>
          <p:cNvSpPr/>
          <p:nvPr/>
        </p:nvSpPr>
        <p:spPr>
          <a:xfrm>
            <a:off x="683568" y="3723878"/>
            <a:ext cx="8215370" cy="785818"/>
          </a:xfrm>
          <a:prstGeom prst="wedgeRectCallout">
            <a:avLst>
              <a:gd name="adj1" fmla="val -2259"/>
              <a:gd name="adj2" fmla="val -9143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ea typeface="黑体" pitchFamily="49" charset="-122"/>
              </a:rPr>
              <a:t>小作者选择三年前的故事作为表现自己心愿的材料。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68" y="1562498"/>
            <a:ext cx="1694180" cy="2248535"/>
          </a:xfrm>
          <a:prstGeom prst="rect">
            <a:avLst/>
          </a:prstGeom>
        </p:spPr>
      </p:pic>
      <p:sp>
        <p:nvSpPr>
          <p:cNvPr id="8" name="矩形标注 7"/>
          <p:cNvSpPr/>
          <p:nvPr/>
        </p:nvSpPr>
        <p:spPr>
          <a:xfrm>
            <a:off x="3000364" y="1000114"/>
            <a:ext cx="5316052" cy="2579748"/>
          </a:xfrm>
          <a:prstGeom prst="wedgeRectCallout">
            <a:avLst>
              <a:gd name="adj1" fmla="val -55435"/>
              <a:gd name="adj2" fmla="val 25848"/>
            </a:avLst>
          </a:prstGeom>
          <a:grpFill/>
          <a:ln>
            <a:solidFill>
              <a:srgbClr val="7030A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3200" dirty="0">
              <a:solidFill>
                <a:schemeClr val="tx1"/>
              </a:solidFill>
              <a:ea typeface="黑体" pitchFamily="49" charset="-122"/>
            </a:endParaRPr>
          </a:p>
          <a:p>
            <a:r>
              <a:rPr lang="en-US" altLang="zh-CN" sz="3200" dirty="0">
                <a:solidFill>
                  <a:schemeClr val="tx1"/>
                </a:solidFill>
                <a:ea typeface="黑体" pitchFamily="49" charset="-122"/>
              </a:rPr>
              <a:t>        2.</a:t>
            </a:r>
            <a:r>
              <a:rPr lang="zh-CN" altLang="en-US" sz="3200" dirty="0">
                <a:solidFill>
                  <a:schemeClr val="tx1"/>
                </a:solidFill>
                <a:ea typeface="黑体" pitchFamily="49" charset="-122"/>
              </a:rPr>
              <a:t>根据表达的需要，选择恰合的表达方式。或记叙故事、写信，或写日记、创作诗歌</a:t>
            </a:r>
            <a:r>
              <a:rPr lang="en-US" altLang="zh-CN" sz="3200" dirty="0">
                <a:solidFill>
                  <a:schemeClr val="tx1"/>
                </a:solidFill>
                <a:ea typeface="黑体" pitchFamily="49" charset="-122"/>
              </a:rPr>
              <a:t>……</a:t>
            </a:r>
            <a:r>
              <a:rPr lang="zh-CN" altLang="en-US" sz="3200" dirty="0">
                <a:solidFill>
                  <a:schemeClr val="tx1"/>
                </a:solidFill>
                <a:ea typeface="黑体" pitchFamily="49" charset="-122"/>
              </a:rPr>
              <a:t>要在记叙的基础上，把自己的心愿表述明白。</a:t>
            </a:r>
          </a:p>
          <a:p>
            <a:endParaRPr lang="zh-CN" altLang="en-US" sz="3200" dirty="0">
              <a:solidFill>
                <a:schemeClr val="tx1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743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timgsa.baidu.com/timg?image&amp;quality=80&amp;size=b9999_10000&amp;sec=1568216584392&amp;di=185a13e3188c5a4e548cccfa7436d642&amp;imgtype=0&amp;src=http%3A%2F%2Fbpic.588ku.com%2Felement_origin_min_pic%2F17%2F04%2F20%2F2ae80d6a6a45f9c2e86405ff182880e3.jpg%2521%2Ffwfh%2F804x468%2Fquality%2F90%2Funsharp%2Ftrue%2Fcompress%2Ftru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266950"/>
            <a:ext cx="4667250" cy="28765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428610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我的心愿是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142876" y="1357304"/>
            <a:ext cx="3214678" cy="1143008"/>
          </a:xfrm>
          <a:prstGeom prst="wedgeRoundRectCallout">
            <a:avLst>
              <a:gd name="adj1" fmla="val 59761"/>
              <a:gd name="adj2" fmla="val 58333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爸爸妈妈明年工作不要那么辛苦了</a:t>
            </a:r>
            <a:r>
              <a:rPr lang="en-US" altLang="zh-CN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……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5357818" y="1285866"/>
            <a:ext cx="3143272" cy="1143008"/>
          </a:xfrm>
          <a:prstGeom prst="wedgeRoundRectCallout">
            <a:avLst>
              <a:gd name="adj1" fmla="val -42669"/>
              <a:gd name="adj2" fmla="val 88332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奶奶的病赶快好起来</a:t>
            </a:r>
            <a:r>
              <a:rPr lang="en-US" altLang="zh-CN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……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892943" y="2787774"/>
            <a:ext cx="1107289" cy="1069860"/>
          </a:xfrm>
          <a:prstGeom prst="wedgeRoundRectCallout">
            <a:avLst>
              <a:gd name="adj1" fmla="val 84378"/>
              <a:gd name="adj2" fmla="val -4289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……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9632" y="55552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800" dirty="0">
                <a:solidFill>
                  <a:srgbClr val="444444"/>
                </a:solidFill>
                <a:latin typeface="黑体" pitchFamily="49" charset="-122"/>
                <a:ea typeface="黑体" pitchFamily="49" charset="-122"/>
              </a:rPr>
              <a:t>我愿是一位作家，</a:t>
            </a:r>
          </a:p>
          <a:p>
            <a:r>
              <a:rPr lang="zh-CN" altLang="en-US" sz="1800" dirty="0">
                <a:solidFill>
                  <a:srgbClr val="444444"/>
                </a:solidFill>
                <a:latin typeface="黑体" pitchFamily="49" charset="-122"/>
                <a:ea typeface="黑体" pitchFamily="49" charset="-122"/>
              </a:rPr>
              <a:t>写出长篇大论。</a:t>
            </a:r>
          </a:p>
          <a:p>
            <a:r>
              <a:rPr lang="zh-CN" altLang="en-US" sz="1800" dirty="0">
                <a:solidFill>
                  <a:srgbClr val="444444"/>
                </a:solidFill>
                <a:latin typeface="黑体" pitchFamily="49" charset="-122"/>
                <a:ea typeface="黑体" pitchFamily="49" charset="-122"/>
              </a:rPr>
              <a:t>让文坛震惊，</a:t>
            </a:r>
          </a:p>
          <a:p>
            <a:r>
              <a:rPr lang="zh-CN" altLang="en-US" sz="1800" dirty="0">
                <a:solidFill>
                  <a:srgbClr val="444444"/>
                </a:solidFill>
                <a:latin typeface="黑体" pitchFamily="49" charset="-122"/>
                <a:ea typeface="黑体" pitchFamily="49" charset="-122"/>
              </a:rPr>
              <a:t>让众人夸赞。</a:t>
            </a:r>
            <a:endParaRPr lang="en-US" altLang="zh-CN" sz="1800" dirty="0">
              <a:solidFill>
                <a:srgbClr val="444444"/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en-US" sz="1800" dirty="0">
              <a:solidFill>
                <a:srgbClr val="444444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800" dirty="0">
                <a:solidFill>
                  <a:srgbClr val="444444"/>
                </a:solidFill>
                <a:latin typeface="黑体" pitchFamily="49" charset="-122"/>
                <a:ea typeface="黑体" pitchFamily="49" charset="-122"/>
              </a:rPr>
              <a:t>我愿是一名白衣天使，</a:t>
            </a:r>
          </a:p>
          <a:p>
            <a:r>
              <a:rPr lang="zh-CN" altLang="en-US" sz="1800" dirty="0">
                <a:solidFill>
                  <a:srgbClr val="444444"/>
                </a:solidFill>
                <a:latin typeface="黑体" pitchFamily="49" charset="-122"/>
                <a:ea typeface="黑体" pitchFamily="49" charset="-122"/>
              </a:rPr>
              <a:t>解救更多的患者，</a:t>
            </a:r>
          </a:p>
          <a:p>
            <a:r>
              <a:rPr lang="zh-CN" altLang="en-US" sz="1800" dirty="0">
                <a:solidFill>
                  <a:srgbClr val="444444"/>
                </a:solidFill>
                <a:latin typeface="黑体" pitchFamily="49" charset="-122"/>
                <a:ea typeface="黑体" pitchFamily="49" charset="-122"/>
              </a:rPr>
              <a:t>永远站在危机的最前线，</a:t>
            </a:r>
          </a:p>
          <a:p>
            <a:r>
              <a:rPr lang="zh-CN" altLang="en-US" sz="1800" dirty="0">
                <a:solidFill>
                  <a:srgbClr val="444444"/>
                </a:solidFill>
                <a:latin typeface="黑体" pitchFamily="49" charset="-122"/>
                <a:ea typeface="黑体" pitchFamily="49" charset="-122"/>
              </a:rPr>
              <a:t>让全世界知道我是神圣的医生。</a:t>
            </a:r>
            <a:endParaRPr lang="en-US" altLang="zh-CN" sz="1800" dirty="0">
              <a:solidFill>
                <a:srgbClr val="444444"/>
              </a:solidFill>
              <a:latin typeface="黑体" pitchFamily="49" charset="-122"/>
              <a:ea typeface="黑体" pitchFamily="49" charset="-122"/>
            </a:endParaRPr>
          </a:p>
          <a:p>
            <a:endParaRPr lang="zh-CN" altLang="en-US" sz="1800" dirty="0">
              <a:solidFill>
                <a:srgbClr val="444444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800" dirty="0">
                <a:solidFill>
                  <a:srgbClr val="444444"/>
                </a:solidFill>
                <a:latin typeface="黑体" pitchFamily="49" charset="-122"/>
                <a:ea typeface="黑体" pitchFamily="49" charset="-122"/>
              </a:rPr>
              <a:t>我愿是一名教师。</a:t>
            </a:r>
          </a:p>
          <a:p>
            <a:r>
              <a:rPr lang="zh-CN" altLang="en-US" sz="1800" dirty="0">
                <a:solidFill>
                  <a:srgbClr val="444444"/>
                </a:solidFill>
                <a:latin typeface="黑体" pitchFamily="49" charset="-122"/>
                <a:ea typeface="黑体" pitchFamily="49" charset="-122"/>
              </a:rPr>
              <a:t>去</a:t>
            </a:r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教育</a:t>
            </a:r>
            <a:r>
              <a:rPr lang="zh-CN" altLang="en-US" sz="1800" dirty="0">
                <a:solidFill>
                  <a:srgbClr val="444444"/>
                </a:solidFill>
                <a:latin typeface="黑体" pitchFamily="49" charset="-122"/>
                <a:ea typeface="黑体" pitchFamily="49" charset="-122"/>
              </a:rPr>
              <a:t>祖国的花朵，</a:t>
            </a:r>
          </a:p>
          <a:p>
            <a:r>
              <a:rPr lang="zh-CN" altLang="en-US" sz="1800" dirty="0">
                <a:solidFill>
                  <a:srgbClr val="444444"/>
                </a:solidFill>
                <a:latin typeface="黑体" pitchFamily="49" charset="-122"/>
                <a:ea typeface="黑体" pitchFamily="49" charset="-122"/>
              </a:rPr>
              <a:t>让他们长大成才，</a:t>
            </a:r>
          </a:p>
          <a:p>
            <a:r>
              <a:rPr lang="zh-CN" altLang="en-US" sz="1800" dirty="0">
                <a:solidFill>
                  <a:srgbClr val="444444"/>
                </a:solidFill>
                <a:latin typeface="黑体" pitchFamily="49" charset="-122"/>
                <a:ea typeface="黑体" pitchFamily="49" charset="-122"/>
              </a:rPr>
              <a:t>成为中国人的</a:t>
            </a:r>
            <a:r>
              <a:rPr lang="zh-CN" altLang="en-US" sz="1800" dirty="0">
                <a:latin typeface="黑体" pitchFamily="49" charset="-122"/>
                <a:ea typeface="黑体" pitchFamily="49" charset="-122"/>
              </a:rPr>
              <a:t>骄傲</a:t>
            </a:r>
            <a:r>
              <a:rPr lang="zh-CN" altLang="en-US" sz="1800" dirty="0">
                <a:solidFill>
                  <a:srgbClr val="444444"/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lang="zh-CN" altLang="en-US" sz="1800" b="0" i="0" dirty="0">
              <a:solidFill>
                <a:srgbClr val="444444"/>
              </a:solidFill>
              <a:effectLst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矩形标注 2"/>
          <p:cNvSpPr/>
          <p:nvPr/>
        </p:nvSpPr>
        <p:spPr>
          <a:xfrm>
            <a:off x="5378152" y="987574"/>
            <a:ext cx="2559228" cy="2520280"/>
          </a:xfrm>
          <a:prstGeom prst="wedgeRectCallout">
            <a:avLst>
              <a:gd name="adj1" fmla="val -87117"/>
              <a:gd name="adj2" fmla="val 2284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/>
                </a:solidFill>
                <a:ea typeface="黑体" pitchFamily="49" charset="-122"/>
              </a:rPr>
              <a:t>        小作者采用诗歌的形式，写了自己的心愿。</a:t>
            </a:r>
          </a:p>
        </p:txBody>
      </p:sp>
    </p:spTree>
    <p:extLst>
      <p:ext uri="{BB962C8B-B14F-4D97-AF65-F5344CB8AC3E}">
        <p14:creationId xmlns:p14="http://schemas.microsoft.com/office/powerpoint/2010/main" val="325560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555526"/>
            <a:ext cx="80724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       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2019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31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日     晴     星期四</a:t>
            </a:r>
            <a:endParaRPr lang="en-US" altLang="zh-CN" sz="2400" dirty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我的心愿是让自己的肚子小下去。今天，我早晨</a:t>
            </a:r>
            <a:r>
              <a:rPr lang="en-US" altLang="zh-CN" sz="2400" dirty="0"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点就起床，下楼，围着小花园和停车厂跑了三圈，跑得浑身湿淋淋的，才上楼洗澡。中午吃饭时，看着那美食嘴直馋，但是不敢多吃。晚饭前还独自在小操场上锻炼，跑跑跳跳，蹦蹦走走，出了一身汗后才肯休息。睡觉前一称瘦了一斤，我要继续努力。</a:t>
            </a:r>
          </a:p>
        </p:txBody>
      </p:sp>
      <p:sp>
        <p:nvSpPr>
          <p:cNvPr id="3" name="矩形标注 2"/>
          <p:cNvSpPr/>
          <p:nvPr/>
        </p:nvSpPr>
        <p:spPr>
          <a:xfrm>
            <a:off x="1803491" y="3435846"/>
            <a:ext cx="5688632" cy="941804"/>
          </a:xfrm>
          <a:prstGeom prst="wedgeRectCallout">
            <a:avLst>
              <a:gd name="adj1" fmla="val -2259"/>
              <a:gd name="adj2" fmla="val -9143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/>
                </a:solidFill>
                <a:ea typeface="黑体" pitchFamily="49" charset="-122"/>
              </a:rPr>
              <a:t>        小作者采用日记的形式，写了自己实现心愿的过程。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2" y="571950"/>
            <a:ext cx="366860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42910" y="500048"/>
            <a:ext cx="200335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写好开头</a:t>
            </a:r>
          </a:p>
        </p:txBody>
      </p:sp>
      <p:sp>
        <p:nvSpPr>
          <p:cNvPr id="4" name="矩形 3"/>
          <p:cNvSpPr/>
          <p:nvPr/>
        </p:nvSpPr>
        <p:spPr>
          <a:xfrm>
            <a:off x="500034" y="1357304"/>
            <a:ext cx="41433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ea typeface="黑体" pitchFamily="49" charset="-122"/>
              </a:rPr>
              <a:t>        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我有一个心愿，就是到动画片王国里去玩一次。</a:t>
            </a:r>
          </a:p>
        </p:txBody>
      </p:sp>
      <p:sp>
        <p:nvSpPr>
          <p:cNvPr id="10" name="矩形标注 9"/>
          <p:cNvSpPr/>
          <p:nvPr/>
        </p:nvSpPr>
        <p:spPr>
          <a:xfrm>
            <a:off x="6084168" y="1635646"/>
            <a:ext cx="2500330" cy="830997"/>
          </a:xfrm>
          <a:prstGeom prst="wedgeRectCallout">
            <a:avLst>
              <a:gd name="adj1" fmla="val 27167"/>
              <a:gd name="adj2" fmla="val 60073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开门见山，直接点明自己的心愿。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49154" name="Picture 2" descr="http://qn.img.ibabyzone.cn/attach/27/90/39/1xy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640"/>
          <a:stretch>
            <a:fillRect/>
          </a:stretch>
        </p:blipFill>
        <p:spPr bwMode="auto">
          <a:xfrm>
            <a:off x="7215206" y="2714626"/>
            <a:ext cx="1571636" cy="2073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228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28596" y="1000114"/>
            <a:ext cx="62151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    在记忆的银河里，每个人都有那么一些美好的心愿，它们虽然有的遥不可及，但会让我们的生活变得美好，让人生变得充满活力、动力。我的心里就有那么一个小小的愿望。</a:t>
            </a:r>
          </a:p>
        </p:txBody>
      </p:sp>
      <p:sp>
        <p:nvSpPr>
          <p:cNvPr id="8" name="矩形标注 7"/>
          <p:cNvSpPr/>
          <p:nvPr/>
        </p:nvSpPr>
        <p:spPr>
          <a:xfrm>
            <a:off x="6643670" y="1071552"/>
            <a:ext cx="2500330" cy="1200329"/>
          </a:xfrm>
          <a:prstGeom prst="wedge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先点名心愿的意义，再引入对自己心愿的描述。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5" name="Picture 2" descr="http://qn.img.ibabyzone.cn/attach/27/90/39/1xy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640"/>
          <a:stretch>
            <a:fillRect/>
          </a:stretch>
        </p:blipFill>
        <p:spPr bwMode="auto">
          <a:xfrm>
            <a:off x="7215206" y="2714626"/>
            <a:ext cx="1571636" cy="2073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224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8596" y="857238"/>
            <a:ext cx="62151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    在世界上，每个人都有属于自己的心愿，我也不例外，我的梦想是做一名厉害的赛车手，在宽广的赛道上，做一只无人能及的极速猎豹，奔驰。</a:t>
            </a:r>
          </a:p>
        </p:txBody>
      </p:sp>
      <p:sp>
        <p:nvSpPr>
          <p:cNvPr id="7" name="矩形标注 6"/>
          <p:cNvSpPr/>
          <p:nvPr/>
        </p:nvSpPr>
        <p:spPr>
          <a:xfrm>
            <a:off x="6643670" y="928676"/>
            <a:ext cx="2500330" cy="1569660"/>
          </a:xfrm>
          <a:prstGeom prst="wedge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由一般人的心愿，写到自己的心愿，条理清晰，重点突出。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8" name="Picture 2" descr="http://qn.img.ibabyzone.cn/attach/27/90/39/1xy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640"/>
          <a:stretch>
            <a:fillRect/>
          </a:stretch>
        </p:blipFill>
        <p:spPr bwMode="auto">
          <a:xfrm>
            <a:off x="7215206" y="2714626"/>
            <a:ext cx="1571636" cy="2073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928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2" y="571950"/>
            <a:ext cx="366860" cy="456339"/>
          </a:xfrm>
          <a:prstGeom prst="rect">
            <a:avLst/>
          </a:prstGeom>
        </p:spPr>
      </p:pic>
      <p:sp>
        <p:nvSpPr>
          <p:cNvPr id="5" name="文本框 14"/>
          <p:cNvSpPr txBox="1"/>
          <p:nvPr/>
        </p:nvSpPr>
        <p:spPr>
          <a:xfrm>
            <a:off x="642910" y="500048"/>
            <a:ext cx="200335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写好结尾</a:t>
            </a:r>
          </a:p>
        </p:txBody>
      </p:sp>
      <p:sp>
        <p:nvSpPr>
          <p:cNvPr id="6" name="矩形 5"/>
          <p:cNvSpPr/>
          <p:nvPr/>
        </p:nvSpPr>
        <p:spPr>
          <a:xfrm>
            <a:off x="428596" y="1428742"/>
            <a:ext cx="62151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ea typeface="黑体" pitchFamily="49" charset="-122"/>
              </a:rPr>
              <a:t>        我的心愿今天在梦中实现，将来，我会以我的能力制造一个动画片王国，让更多的孩子大饱眼福。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rot="5400000">
            <a:off x="5644364" y="2142328"/>
            <a:ext cx="20002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标注 9"/>
          <p:cNvSpPr/>
          <p:nvPr/>
        </p:nvSpPr>
        <p:spPr>
          <a:xfrm>
            <a:off x="6643670" y="1142990"/>
            <a:ext cx="2500330" cy="1569660"/>
          </a:xfrm>
          <a:prstGeom prst="wedgeRectCallou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对自己心愿的实现，表达了一种必定能够实现的决心。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7" name="Picture 2" descr="http://qn.img.ibabyzone.cn/attach/27/90/39/1xy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640"/>
          <a:stretch>
            <a:fillRect/>
          </a:stretch>
        </p:blipFill>
        <p:spPr bwMode="auto">
          <a:xfrm>
            <a:off x="7215206" y="2714626"/>
            <a:ext cx="1571636" cy="2073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90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5720" y="1071552"/>
            <a:ext cx="62151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    愿望是美好的，不过，我也不能把愿望总挂在口头上，还是应该好好的把我刚刚开始的“人生之戏”演好。</a:t>
            </a:r>
          </a:p>
        </p:txBody>
      </p:sp>
      <p:cxnSp>
        <p:nvCxnSpPr>
          <p:cNvPr id="5" name="直接连接符 4"/>
          <p:cNvCxnSpPr/>
          <p:nvPr/>
        </p:nvCxnSpPr>
        <p:spPr>
          <a:xfrm rot="5400000">
            <a:off x="5644364" y="1785138"/>
            <a:ext cx="20002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标注 5"/>
          <p:cNvSpPr/>
          <p:nvPr/>
        </p:nvSpPr>
        <p:spPr>
          <a:xfrm>
            <a:off x="6643670" y="785800"/>
            <a:ext cx="2500330" cy="1569660"/>
          </a:xfrm>
          <a:prstGeom prst="wedgeRectCallou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这是一个务实勤奋的孩子，他知道要实现愿望必须从现在做起。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7" name="Picture 2" descr="http://qn.img.ibabyzone.cn/attach/27/90/39/1xy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640"/>
          <a:stretch>
            <a:fillRect/>
          </a:stretch>
        </p:blipFill>
        <p:spPr bwMode="auto">
          <a:xfrm>
            <a:off x="7215206" y="2714626"/>
            <a:ext cx="1571636" cy="2073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087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00100" y="1214428"/>
            <a:ext cx="3000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这就是我的心愿。</a:t>
            </a:r>
          </a:p>
        </p:txBody>
      </p:sp>
      <p:cxnSp>
        <p:nvCxnSpPr>
          <p:cNvPr id="4" name="直接连接符 3"/>
          <p:cNvCxnSpPr/>
          <p:nvPr/>
        </p:nvCxnSpPr>
        <p:spPr>
          <a:xfrm rot="5400000">
            <a:off x="5072860" y="1928014"/>
            <a:ext cx="20002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标注 4"/>
          <p:cNvSpPr/>
          <p:nvPr/>
        </p:nvSpPr>
        <p:spPr>
          <a:xfrm>
            <a:off x="6215074" y="1071552"/>
            <a:ext cx="2500330" cy="830997"/>
          </a:xfrm>
          <a:prstGeom prst="wedgeRectCallou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总结全文，收束全文，干净利落。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6" name="Picture 2" descr="http://qn.img.ibabyzone.cn/attach/27/90/39/1xy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640"/>
          <a:stretch>
            <a:fillRect/>
          </a:stretch>
        </p:blipFill>
        <p:spPr bwMode="auto">
          <a:xfrm>
            <a:off x="6786610" y="2714626"/>
            <a:ext cx="1571636" cy="2073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689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9055" y="426869"/>
            <a:ext cx="2330450" cy="560705"/>
            <a:chOff x="292074" y="533430"/>
            <a:chExt cx="3107265" cy="747607"/>
          </a:xfrm>
        </p:grpSpPr>
        <p:sp>
          <p:nvSpPr>
            <p:cNvPr id="3" name="文本框 14"/>
            <p:cNvSpPr txBox="1"/>
            <p:nvPr/>
          </p:nvSpPr>
          <p:spPr>
            <a:xfrm>
              <a:off x="832247" y="533430"/>
              <a:ext cx="2567092" cy="74760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>
                  <a:solidFill>
                    <a:srgbClr val="875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写作提纲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074" y="533430"/>
              <a:ext cx="540173" cy="672254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1913235" y="1491630"/>
            <a:ext cx="689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 你有什么心愿呢？不要急于下笔，先好好构思，编写好写作提纲。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55" y="1419621"/>
            <a:ext cx="1694180" cy="224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5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83768" y="1563638"/>
            <a:ext cx="4032447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要表达的心愿是什么？</a:t>
            </a:r>
          </a:p>
          <a:p>
            <a:r>
              <a:rPr lang="en-US" altLang="zh-CN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为什么会有这个心愿？</a:t>
            </a:r>
          </a:p>
          <a:p>
            <a:r>
              <a:rPr lang="en-US" altLang="zh-CN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怎样实现这个心愿？</a:t>
            </a:r>
          </a:p>
          <a:p>
            <a:r>
              <a:rPr lang="en-US" altLang="zh-CN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4.</a:t>
            </a:r>
            <a:r>
              <a:rPr lang="zh-CN" altLang="en-US" sz="2800" b="1" dirty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打算拟定什么题目？</a:t>
            </a:r>
          </a:p>
        </p:txBody>
      </p:sp>
      <p:sp>
        <p:nvSpPr>
          <p:cNvPr id="3" name="矩形 2"/>
          <p:cNvSpPr/>
          <p:nvPr/>
        </p:nvSpPr>
        <p:spPr>
          <a:xfrm>
            <a:off x="3191455" y="699542"/>
            <a:ext cx="34305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习作提纲要求</a:t>
            </a:r>
          </a:p>
        </p:txBody>
      </p:sp>
    </p:spTree>
    <p:extLst>
      <p:ext uri="{BB962C8B-B14F-4D97-AF65-F5344CB8AC3E}">
        <p14:creationId xmlns:p14="http://schemas.microsoft.com/office/powerpoint/2010/main" val="332047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timgsa.baidu.com/timg?image&amp;quality=80&amp;size=b9999_10000&amp;sec=1568216584392&amp;di=185a13e3188c5a4e548cccfa7436d642&amp;imgtype=0&amp;src=http%3A%2F%2Fbpic.588ku.com%2Felement_origin_min_pic%2F17%2F04%2F20%2F2ae80d6a6a45f9c2e86405ff182880e3.jpg%2521%2Ffwfh%2F804x468%2Fquality%2F90%2Funsharp%2Ftrue%2Fcompress%2Ftru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266950"/>
            <a:ext cx="4667250" cy="28765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43240" y="285734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我的心愿是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323528" y="1857370"/>
            <a:ext cx="2248176" cy="1285884"/>
          </a:xfrm>
          <a:prstGeom prst="wedgeRoundRectCallout">
            <a:avLst>
              <a:gd name="adj1" fmla="val 49069"/>
              <a:gd name="adj2" fmla="val 71602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努力学习，长大以后当一名好老师</a:t>
            </a:r>
            <a:r>
              <a:rPr lang="en-US" altLang="zh-CN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……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圆角矩形标注 4"/>
          <p:cNvSpPr/>
          <p:nvPr/>
        </p:nvSpPr>
        <p:spPr>
          <a:xfrm>
            <a:off x="2928926" y="1131590"/>
            <a:ext cx="2571768" cy="1082970"/>
          </a:xfrm>
          <a:prstGeom prst="wedgeRoundRectCallout">
            <a:avLst>
              <a:gd name="adj1" fmla="val -10245"/>
              <a:gd name="adj2" fmla="val 63333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有机会去看看高山、草原、大海</a:t>
            </a:r>
            <a:r>
              <a:rPr lang="en-US" altLang="zh-CN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……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6357950" y="1857370"/>
            <a:ext cx="2214578" cy="1000132"/>
          </a:xfrm>
          <a:prstGeom prst="wedgeRoundRectCallout">
            <a:avLst>
              <a:gd name="adj1" fmla="val -46374"/>
              <a:gd name="adj2" fmla="val 77619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……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99592" y="1635646"/>
            <a:ext cx="1152128" cy="1584176"/>
          </a:xfrm>
          <a:prstGeom prst="rec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同心圆 3"/>
          <p:cNvSpPr/>
          <p:nvPr/>
        </p:nvSpPr>
        <p:spPr>
          <a:xfrm>
            <a:off x="899592" y="3219822"/>
            <a:ext cx="288032" cy="288032"/>
          </a:xfrm>
          <a:prstGeom prst="donu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1753072" y="3219822"/>
            <a:ext cx="288032" cy="288032"/>
          </a:xfrm>
          <a:prstGeom prst="donu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11760" y="1641376"/>
            <a:ext cx="1152128" cy="1584176"/>
          </a:xfrm>
          <a:prstGeom prst="rec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同心圆 6"/>
          <p:cNvSpPr/>
          <p:nvPr/>
        </p:nvSpPr>
        <p:spPr>
          <a:xfrm>
            <a:off x="2411760" y="3225552"/>
            <a:ext cx="288032" cy="288032"/>
          </a:xfrm>
          <a:prstGeom prst="donu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同心圆 7"/>
          <p:cNvSpPr/>
          <p:nvPr/>
        </p:nvSpPr>
        <p:spPr>
          <a:xfrm>
            <a:off x="3265240" y="3225552"/>
            <a:ext cx="288032" cy="288032"/>
          </a:xfrm>
          <a:prstGeom prst="donu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23928" y="1641376"/>
            <a:ext cx="1152128" cy="1584176"/>
          </a:xfrm>
          <a:prstGeom prst="rec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同心圆 9"/>
          <p:cNvSpPr/>
          <p:nvPr/>
        </p:nvSpPr>
        <p:spPr>
          <a:xfrm>
            <a:off x="3923928" y="3225552"/>
            <a:ext cx="288032" cy="288032"/>
          </a:xfrm>
          <a:prstGeom prst="donu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同心圆 10"/>
          <p:cNvSpPr/>
          <p:nvPr/>
        </p:nvSpPr>
        <p:spPr>
          <a:xfrm>
            <a:off x="4777408" y="3225552"/>
            <a:ext cx="288032" cy="288032"/>
          </a:xfrm>
          <a:prstGeom prst="donu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36096" y="1650901"/>
            <a:ext cx="1152128" cy="1584176"/>
          </a:xfrm>
          <a:prstGeom prst="rec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同心圆 12"/>
          <p:cNvSpPr/>
          <p:nvPr/>
        </p:nvSpPr>
        <p:spPr>
          <a:xfrm>
            <a:off x="5436096" y="3235077"/>
            <a:ext cx="288032" cy="288032"/>
          </a:xfrm>
          <a:prstGeom prst="donu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同心圆 13"/>
          <p:cNvSpPr/>
          <p:nvPr/>
        </p:nvSpPr>
        <p:spPr>
          <a:xfrm>
            <a:off x="6289576" y="3235077"/>
            <a:ext cx="288032" cy="288032"/>
          </a:xfrm>
          <a:prstGeom prst="donu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948264" y="1650901"/>
            <a:ext cx="1152128" cy="1584176"/>
          </a:xfrm>
          <a:prstGeom prst="rec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同心圆 15"/>
          <p:cNvSpPr/>
          <p:nvPr/>
        </p:nvSpPr>
        <p:spPr>
          <a:xfrm>
            <a:off x="6948264" y="3235077"/>
            <a:ext cx="288032" cy="288032"/>
          </a:xfrm>
          <a:prstGeom prst="donu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同心圆 16"/>
          <p:cNvSpPr/>
          <p:nvPr/>
        </p:nvSpPr>
        <p:spPr>
          <a:xfrm>
            <a:off x="7801744" y="3235077"/>
            <a:ext cx="288032" cy="288032"/>
          </a:xfrm>
          <a:prstGeom prst="donu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35596" y="2138541"/>
            <a:ext cx="1296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心愿</a:t>
            </a:r>
          </a:p>
        </p:txBody>
      </p:sp>
      <p:sp>
        <p:nvSpPr>
          <p:cNvPr id="19" name="矩形 18"/>
          <p:cNvSpPr/>
          <p:nvPr/>
        </p:nvSpPr>
        <p:spPr>
          <a:xfrm>
            <a:off x="2447764" y="1678003"/>
            <a:ext cx="12961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指出心愿：让爸爸戒烟</a:t>
            </a:r>
          </a:p>
        </p:txBody>
      </p:sp>
      <p:sp>
        <p:nvSpPr>
          <p:cNvPr id="20" name="矩形 19"/>
          <p:cNvSpPr/>
          <p:nvPr/>
        </p:nvSpPr>
        <p:spPr>
          <a:xfrm>
            <a:off x="3876303" y="1720418"/>
            <a:ext cx="12961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生活事例：劝爸爸戒烟，爸爸不听</a:t>
            </a:r>
          </a:p>
        </p:txBody>
      </p:sp>
      <p:sp>
        <p:nvSpPr>
          <p:cNvPr id="21" name="矩形 20"/>
          <p:cNvSpPr/>
          <p:nvPr/>
        </p:nvSpPr>
        <p:spPr>
          <a:xfrm>
            <a:off x="5444630" y="1820885"/>
            <a:ext cx="1298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抒发心情，伤心难过</a:t>
            </a:r>
          </a:p>
        </p:txBody>
      </p:sp>
      <p:sp>
        <p:nvSpPr>
          <p:cNvPr id="22" name="矩形 21"/>
          <p:cNvSpPr/>
          <p:nvPr/>
        </p:nvSpPr>
        <p:spPr>
          <a:xfrm>
            <a:off x="6933406" y="1632039"/>
            <a:ext cx="12961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再次表达心愿，呼吁爸爸戒烟</a:t>
            </a:r>
          </a:p>
        </p:txBody>
      </p:sp>
      <p:cxnSp>
        <p:nvCxnSpPr>
          <p:cNvPr id="24" name="直接连接符 23"/>
          <p:cNvCxnSpPr>
            <a:stCxn id="3" idx="3"/>
            <a:endCxn id="6" idx="1"/>
          </p:cNvCxnSpPr>
          <p:nvPr/>
        </p:nvCxnSpPr>
        <p:spPr>
          <a:xfrm>
            <a:off x="2051720" y="2427734"/>
            <a:ext cx="360040" cy="57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563888" y="2442989"/>
            <a:ext cx="360040" cy="57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107521" y="2421050"/>
            <a:ext cx="360040" cy="57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6588224" y="2457103"/>
            <a:ext cx="360040" cy="57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57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99592" y="1635646"/>
            <a:ext cx="1152128" cy="1584176"/>
          </a:xfrm>
          <a:prstGeom prst="rec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同心圆 3"/>
          <p:cNvSpPr/>
          <p:nvPr/>
        </p:nvSpPr>
        <p:spPr>
          <a:xfrm>
            <a:off x="899592" y="3219822"/>
            <a:ext cx="288032" cy="288032"/>
          </a:xfrm>
          <a:prstGeom prst="donu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1753072" y="3219822"/>
            <a:ext cx="288032" cy="288032"/>
          </a:xfrm>
          <a:prstGeom prst="donu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11760" y="1641376"/>
            <a:ext cx="1152128" cy="1584176"/>
          </a:xfrm>
          <a:prstGeom prst="rec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同心圆 6"/>
          <p:cNvSpPr/>
          <p:nvPr/>
        </p:nvSpPr>
        <p:spPr>
          <a:xfrm>
            <a:off x="2411760" y="3225552"/>
            <a:ext cx="288032" cy="288032"/>
          </a:xfrm>
          <a:prstGeom prst="donu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同心圆 7"/>
          <p:cNvSpPr/>
          <p:nvPr/>
        </p:nvSpPr>
        <p:spPr>
          <a:xfrm>
            <a:off x="3265240" y="3225552"/>
            <a:ext cx="288032" cy="288032"/>
          </a:xfrm>
          <a:prstGeom prst="donu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23928" y="1641376"/>
            <a:ext cx="1152128" cy="1584176"/>
          </a:xfrm>
          <a:prstGeom prst="rec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同心圆 9"/>
          <p:cNvSpPr/>
          <p:nvPr/>
        </p:nvSpPr>
        <p:spPr>
          <a:xfrm>
            <a:off x="3923928" y="3225552"/>
            <a:ext cx="288032" cy="288032"/>
          </a:xfrm>
          <a:prstGeom prst="donu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同心圆 10"/>
          <p:cNvSpPr/>
          <p:nvPr/>
        </p:nvSpPr>
        <p:spPr>
          <a:xfrm>
            <a:off x="4777408" y="3225552"/>
            <a:ext cx="288032" cy="288032"/>
          </a:xfrm>
          <a:prstGeom prst="donu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36096" y="1650901"/>
            <a:ext cx="1152128" cy="1584176"/>
          </a:xfrm>
          <a:prstGeom prst="rec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同心圆 12"/>
          <p:cNvSpPr/>
          <p:nvPr/>
        </p:nvSpPr>
        <p:spPr>
          <a:xfrm>
            <a:off x="5436096" y="3235077"/>
            <a:ext cx="288032" cy="288032"/>
          </a:xfrm>
          <a:prstGeom prst="donu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同心圆 13"/>
          <p:cNvSpPr/>
          <p:nvPr/>
        </p:nvSpPr>
        <p:spPr>
          <a:xfrm>
            <a:off x="6289576" y="3235077"/>
            <a:ext cx="288032" cy="288032"/>
          </a:xfrm>
          <a:prstGeom prst="donu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948264" y="1650901"/>
            <a:ext cx="1152128" cy="1584176"/>
          </a:xfrm>
          <a:prstGeom prst="rec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同心圆 15"/>
          <p:cNvSpPr/>
          <p:nvPr/>
        </p:nvSpPr>
        <p:spPr>
          <a:xfrm>
            <a:off x="6948264" y="3235077"/>
            <a:ext cx="288032" cy="288032"/>
          </a:xfrm>
          <a:prstGeom prst="donu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同心圆 16"/>
          <p:cNvSpPr/>
          <p:nvPr/>
        </p:nvSpPr>
        <p:spPr>
          <a:xfrm>
            <a:off x="7801744" y="3235077"/>
            <a:ext cx="288032" cy="288032"/>
          </a:xfrm>
          <a:prstGeom prst="donut">
            <a:avLst/>
          </a:prstGeom>
          <a:grpFill/>
          <a:ln>
            <a:solidFill>
              <a:srgbClr val="00B05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61964" y="1950680"/>
            <a:ext cx="12961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美丽的心愿</a:t>
            </a:r>
          </a:p>
        </p:txBody>
      </p:sp>
      <p:sp>
        <p:nvSpPr>
          <p:cNvPr id="19" name="矩形 18"/>
          <p:cNvSpPr/>
          <p:nvPr/>
        </p:nvSpPr>
        <p:spPr>
          <a:xfrm>
            <a:off x="2392735" y="1707654"/>
            <a:ext cx="12961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开头：母亲节心愿</a:t>
            </a:r>
          </a:p>
        </p:txBody>
      </p:sp>
      <p:sp>
        <p:nvSpPr>
          <p:cNvPr id="20" name="矩形 19"/>
          <p:cNvSpPr/>
          <p:nvPr/>
        </p:nvSpPr>
        <p:spPr>
          <a:xfrm>
            <a:off x="3923928" y="1644218"/>
            <a:ext cx="12961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黑体" pitchFamily="49" charset="-122"/>
                <a:ea typeface="黑体" pitchFamily="49" charset="-122"/>
              </a:rPr>
              <a:t>母亲为家人操劳的生活事例</a:t>
            </a:r>
          </a:p>
        </p:txBody>
      </p:sp>
      <p:sp>
        <p:nvSpPr>
          <p:cNvPr id="21" name="矩形 20"/>
          <p:cNvSpPr/>
          <p:nvPr/>
        </p:nvSpPr>
        <p:spPr>
          <a:xfrm>
            <a:off x="5521921" y="1949727"/>
            <a:ext cx="11074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展现心愿</a:t>
            </a:r>
          </a:p>
        </p:txBody>
      </p:sp>
      <p:sp>
        <p:nvSpPr>
          <p:cNvPr id="22" name="矩形 21"/>
          <p:cNvSpPr/>
          <p:nvPr/>
        </p:nvSpPr>
        <p:spPr>
          <a:xfrm>
            <a:off x="6895306" y="1714281"/>
            <a:ext cx="12961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结尾：再次表达心愿</a:t>
            </a:r>
          </a:p>
        </p:txBody>
      </p:sp>
      <p:cxnSp>
        <p:nvCxnSpPr>
          <p:cNvPr id="24" name="直接连接符 23"/>
          <p:cNvCxnSpPr>
            <a:stCxn id="3" idx="3"/>
            <a:endCxn id="6" idx="1"/>
          </p:cNvCxnSpPr>
          <p:nvPr/>
        </p:nvCxnSpPr>
        <p:spPr>
          <a:xfrm>
            <a:off x="2051720" y="2427734"/>
            <a:ext cx="360040" cy="57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563888" y="2442989"/>
            <a:ext cx="360040" cy="57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107521" y="2421050"/>
            <a:ext cx="360040" cy="57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6588224" y="2457103"/>
            <a:ext cx="360040" cy="57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3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2" y="571950"/>
            <a:ext cx="366860" cy="456339"/>
          </a:xfrm>
          <a:prstGeom prst="rect">
            <a:avLst/>
          </a:prstGeom>
        </p:spPr>
      </p:pic>
      <p:sp>
        <p:nvSpPr>
          <p:cNvPr id="9" name="文本框 14"/>
          <p:cNvSpPr txBox="1"/>
          <p:nvPr/>
        </p:nvSpPr>
        <p:spPr>
          <a:xfrm>
            <a:off x="642910" y="500048"/>
            <a:ext cx="200335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例文赏析</a:t>
            </a:r>
          </a:p>
        </p:txBody>
      </p:sp>
      <p:sp>
        <p:nvSpPr>
          <p:cNvPr id="10" name="矩形 9"/>
          <p:cNvSpPr/>
          <p:nvPr/>
        </p:nvSpPr>
        <p:spPr>
          <a:xfrm>
            <a:off x="357158" y="1050072"/>
            <a:ext cx="550072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心愿</a:t>
            </a:r>
            <a:endParaRPr lang="en-US" altLang="zh-CN" sz="20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    心愿，像一粒种子，播种在心的土壤里，尽管它渺小，却可以开出最美的花朵；心愿，像一条小溪，流淌在爱的大地上，却可以浇灌绿色的希望；心愿，应该是久藏心底的，渴望实现的一个愿望，而这个愿望是与人为善的。比如：贫困山区的孩子的心愿是实现求学的梦；病人的心愿是恢复健康；善良人的心愿是帮助弱者；勇者的心愿是挑战极限；学子的心愿是踏入理想的学府，当然，我也有我的心愿。</a:t>
            </a:r>
          </a:p>
        </p:txBody>
      </p:sp>
      <p:cxnSp>
        <p:nvCxnSpPr>
          <p:cNvPr id="12" name="直接连接符 11"/>
          <p:cNvCxnSpPr/>
          <p:nvPr/>
        </p:nvCxnSpPr>
        <p:spPr>
          <a:xfrm rot="5400000">
            <a:off x="4037009" y="2535237"/>
            <a:ext cx="3786214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43636" y="1643056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以比喻开头，形象生动地写出心愿的作用。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72199" y="2786064"/>
            <a:ext cx="264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举具体的事例来说明每个人都有自己的心愿。</a:t>
            </a:r>
            <a:endParaRPr lang="en-US" altLang="zh-CN" sz="20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824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91040" y="666725"/>
            <a:ext cx="56436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    我的心愿是一个平凡至极的愿望，那就是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让爸爸戒烟！</a:t>
            </a:r>
            <a:endParaRPr lang="en-US" altLang="zh-CN" sz="20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    记得有一次，我放学回到家，一进门，就嗅到了很浓的烟味，又觉得自己进入了仙境，可惜不是，我吸了一口气，一下子觉得坠入了地狱。那烟味呛得我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吭吭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的咳，而爸爸却翘着二郎腿，抽着烟，看着电视哈哈大笑，我忍不住对爸爸大喊：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爸，你觉得这个屋子还像个家吗？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爸爸好像知道了我不让他抽烟，便接着说：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小孩子不懂，男人不抽烟，白来世上混！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见爸爸这样，我只好说：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您知道吗？吸烟有害健康，会使您得肺癌，况且，我们吸二手烟，也对我们</a:t>
            </a:r>
          </a:p>
        </p:txBody>
      </p:sp>
      <p:cxnSp>
        <p:nvCxnSpPr>
          <p:cNvPr id="14" name="直接连接符 13"/>
          <p:cNvCxnSpPr/>
          <p:nvPr/>
        </p:nvCxnSpPr>
        <p:spPr>
          <a:xfrm rot="5400000">
            <a:off x="4037009" y="2535237"/>
            <a:ext cx="3786214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72199" y="1000114"/>
            <a:ext cx="3071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点明自己的心愿，让爸爸戒烟。</a:t>
            </a:r>
            <a:endParaRPr lang="en-US" altLang="zh-CN" sz="20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3636" y="2714626"/>
            <a:ext cx="2786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用具体事例，运用语言描写写让爸爸戒烟的原因。</a:t>
            </a:r>
            <a:endParaRPr lang="en-US" altLang="zh-CN" sz="20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037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85720" y="928676"/>
            <a:ext cx="56436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有害呀！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爸爸依然吸烟，很享受的样子，我无言以对地回到房间，关上门，心想：爸爸真的弃女儿而不顾吗？</a:t>
            </a:r>
            <a:endParaRPr lang="en-US" altLang="zh-CN" sz="2000" dirty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因为这，我的思路老是被打断，心里老是极其渴望的希望爸爸戒烟，可爸爸老是不理不睬。</a:t>
            </a:r>
            <a:endParaRPr lang="en-US" altLang="zh-CN" sz="20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爸爸，您能体谅我吗？多少个日日夜夜女儿的多少个心愿破灭了。您能为咱们一家人包括自己着想一下吗？您就听女儿的劝吧，让女儿完成一个平凡的心愿吧！</a:t>
            </a:r>
          </a:p>
        </p:txBody>
      </p:sp>
      <p:cxnSp>
        <p:nvCxnSpPr>
          <p:cNvPr id="14" name="直接连接符 13"/>
          <p:cNvCxnSpPr/>
          <p:nvPr/>
        </p:nvCxnSpPr>
        <p:spPr>
          <a:xfrm rot="5400000">
            <a:off x="4037009" y="2535237"/>
            <a:ext cx="3786214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72199" y="1000114"/>
            <a:ext cx="2714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通过心理描写，写自己因为爸爸吸烟而伤心难过。</a:t>
            </a:r>
            <a:endParaRPr lang="en-US" altLang="zh-CN" sz="20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3636" y="2500312"/>
            <a:ext cx="2786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结尾言辞恳切，热切盼望爸爸能使自己完成心愿！</a:t>
            </a:r>
            <a:endParaRPr lang="en-US" altLang="zh-CN" sz="200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037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214428"/>
            <a:ext cx="7715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点评：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这篇习作小作者从一个全新的角度出发，她的心愿是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希望爸爸戒烟。通过记叙、描写、抒情的表达方式，言辞恳切地表达了自己的心愿。</a:t>
            </a:r>
          </a:p>
        </p:txBody>
      </p:sp>
      <p:sp>
        <p:nvSpPr>
          <p:cNvPr id="3" name="文本框 14">
            <a:hlinkClick r:id="rId2" action="ppaction://hlinkpres?slideindex=1&amp;slidetitle="/>
          </p:cNvPr>
          <p:cNvSpPr txBox="1"/>
          <p:nvPr/>
        </p:nvSpPr>
        <p:spPr>
          <a:xfrm>
            <a:off x="1381960" y="3507854"/>
            <a:ext cx="336763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更多例文一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7708">
            <a:off x="3585600" y="3646602"/>
            <a:ext cx="335280" cy="472440"/>
          </a:xfrm>
          <a:prstGeom prst="rect">
            <a:avLst/>
          </a:prstGeom>
        </p:spPr>
      </p:pic>
      <p:sp>
        <p:nvSpPr>
          <p:cNvPr id="5" name="文本框 14">
            <a:hlinkClick r:id="rId4" action="ppaction://hlinkpres?slideindex=1&amp;slidetitle="/>
          </p:cNvPr>
          <p:cNvSpPr txBox="1"/>
          <p:nvPr/>
        </p:nvSpPr>
        <p:spPr>
          <a:xfrm>
            <a:off x="4870000" y="3565470"/>
            <a:ext cx="265432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更多例文二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7708">
            <a:off x="7073640" y="3632210"/>
            <a:ext cx="335280" cy="472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5786" y="3357568"/>
            <a:ext cx="763284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互相评价，共同修改，要注意心愿表述是否明白。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2" y="571950"/>
            <a:ext cx="366860" cy="456339"/>
          </a:xfrm>
          <a:prstGeom prst="rect">
            <a:avLst/>
          </a:prstGeom>
        </p:spPr>
      </p:pic>
      <p:sp>
        <p:nvSpPr>
          <p:cNvPr id="6" name="文本框 14"/>
          <p:cNvSpPr txBox="1"/>
          <p:nvPr/>
        </p:nvSpPr>
        <p:spPr>
          <a:xfrm>
            <a:off x="642910" y="500048"/>
            <a:ext cx="200335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互评修改</a:t>
            </a:r>
          </a:p>
        </p:txBody>
      </p:sp>
      <p:pic>
        <p:nvPicPr>
          <p:cNvPr id="6146" name="Picture 2" descr="https://timgsa.baidu.com/timg?image&amp;quality=80&amp;size=b9999_10000&amp;sec=1568471480633&amp;di=2d1f1da5ade743478f084a7d8f91ba0f&amp;imgtype=0&amp;src=http%3A%2F%2F5b0988e595225.cdn.sohucs.com%2Fimages%2F20171126%2F7659917e1fe84b73a493839d61ec8087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785800"/>
            <a:ext cx="5715000" cy="2590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076277"/>
              </p:ext>
            </p:extLst>
          </p:nvPr>
        </p:nvGraphicFramePr>
        <p:xfrm>
          <a:off x="1259632" y="650075"/>
          <a:ext cx="6552728" cy="386589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76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5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2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ea typeface="黑体" pitchFamily="49" charset="-122"/>
                        </a:rPr>
                        <a:t>评价项目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ea typeface="黑体" pitchFamily="49" charset="-122"/>
                        </a:rPr>
                        <a:t>  加油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255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ea typeface="黑体" pitchFamily="49" charset="-122"/>
                        </a:rPr>
                        <a:t>心愿表达是否清楚明白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255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ea typeface="黑体" pitchFamily="49" charset="-122"/>
                        </a:rPr>
                        <a:t>表达方式的选择是否恰当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255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ea typeface="黑体" pitchFamily="49" charset="-122"/>
                        </a:rPr>
                        <a:t>语言描写是否准确、鲜明、生动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2821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ea typeface="黑体" pitchFamily="49" charset="-122"/>
                        </a:rPr>
                        <a:t>书写认真，错别字少于</a:t>
                      </a:r>
                      <a:r>
                        <a:rPr lang="en-US" altLang="zh-CN" sz="1800" dirty="0">
                          <a:ea typeface="黑体" pitchFamily="49" charset="-122"/>
                        </a:rPr>
                        <a:t>3</a:t>
                      </a:r>
                      <a:r>
                        <a:rPr lang="zh-CN" altLang="en-US" sz="1800" dirty="0">
                          <a:ea typeface="黑体" pitchFamily="49" charset="-122"/>
                        </a:rPr>
                        <a:t>个，病句不多于</a:t>
                      </a:r>
                      <a:r>
                        <a:rPr lang="en-US" altLang="zh-CN" sz="1800" dirty="0">
                          <a:ea typeface="黑体" pitchFamily="49" charset="-122"/>
                        </a:rPr>
                        <a:t>2</a:t>
                      </a:r>
                      <a:r>
                        <a:rPr lang="zh-CN" altLang="en-US" sz="1800" dirty="0">
                          <a:ea typeface="黑体" pitchFamily="49" charset="-122"/>
                        </a:rPr>
                        <a:t>个，有修改的痕迹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ea typeface="黑体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255">
                <a:tc gridSpan="4"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ea typeface="黑体" pitchFamily="49" charset="-122"/>
                        </a:rPr>
                        <a:t>老师或同学评语及修改建议：</a:t>
                      </a:r>
                      <a:endParaRPr lang="en-US" altLang="zh-CN" sz="1800" dirty="0">
                        <a:ea typeface="黑体" pitchFamily="49" charset="-122"/>
                      </a:endParaRPr>
                    </a:p>
                    <a:p>
                      <a:pPr algn="l"/>
                      <a:endParaRPr lang="en-US" altLang="zh-CN" sz="1800" dirty="0">
                        <a:ea typeface="黑体" pitchFamily="49" charset="-122"/>
                      </a:endParaRPr>
                    </a:p>
                    <a:p>
                      <a:pPr algn="l"/>
                      <a:endParaRPr lang="zh-CN" altLang="en-US" sz="1800" dirty="0">
                        <a:ea typeface="黑体" pitchFamily="49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心形 5"/>
          <p:cNvSpPr/>
          <p:nvPr/>
        </p:nvSpPr>
        <p:spPr>
          <a:xfrm>
            <a:off x="7236296" y="750261"/>
            <a:ext cx="360040" cy="216024"/>
          </a:xfrm>
          <a:prstGeom prst="heart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黑体" pitchFamily="49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842" y="724923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542" y="724923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340" y="722083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338" y="724923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22083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72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timgsa.baidu.com/timg?image&amp;quality=80&amp;size=b9999_10000&amp;sec=1568216584392&amp;di=185a13e3188c5a4e548cccfa7436d642&amp;imgtype=0&amp;src=http%3A%2F%2Fbpic.588ku.com%2Felement_origin_min_pic%2F17%2F04%2F20%2F2ae80d6a6a45f9c2e86405ff182880e3.jpg%2521%2Ffwfh%2F804x468%2Fquality%2F90%2Funsharp%2Ftrue%2Fcompress%2Ftru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266950"/>
            <a:ext cx="4667250" cy="28765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43240" y="285734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我的心愿是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142844" y="2714626"/>
            <a:ext cx="2357422" cy="928694"/>
          </a:xfrm>
          <a:prstGeom prst="wedgeRoundRectCallout">
            <a:avLst>
              <a:gd name="adj1" fmla="val 49069"/>
              <a:gd name="adj2" fmla="val 71602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空气和水不再被污染</a:t>
            </a:r>
            <a:r>
              <a:rPr lang="en-US" altLang="zh-CN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……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4155519" y="1059582"/>
            <a:ext cx="2500330" cy="1000132"/>
          </a:xfrm>
          <a:prstGeom prst="wedgeRoundRectCallout">
            <a:avLst>
              <a:gd name="adj1" fmla="val -46374"/>
              <a:gd name="adj2" fmla="val 77619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残疾人能得到更多的关爱</a:t>
            </a:r>
            <a:r>
              <a:rPr lang="en-US" altLang="zh-CN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……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6444208" y="2214560"/>
            <a:ext cx="2500330" cy="1000132"/>
          </a:xfrm>
          <a:prstGeom prst="wedgeRoundRectCallout">
            <a:avLst>
              <a:gd name="adj1" fmla="val -46374"/>
              <a:gd name="adj2" fmla="val 77619"/>
              <a:gd name="adj3" fmla="val 16667"/>
            </a:avLst>
          </a:prstGeom>
          <a:grpFill/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科学家发明新药，治愈癌症</a:t>
            </a:r>
            <a:r>
              <a:rPr lang="en-US" altLang="zh-CN" sz="2400" dirty="0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……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8528" y="1236310"/>
            <a:ext cx="5601234" cy="1384995"/>
          </a:xfrm>
          <a:prstGeom prst="wedgeRectCallout">
            <a:avLst>
              <a:gd name="adj1" fmla="val -58897"/>
              <a:gd name="adj2" fmla="val 40537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    心愿就像一粒刚刚发芽的种子，种在心的土壤里，尽管渺小，却终将开出美丽的花朵。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928808"/>
            <a:ext cx="1694180" cy="2248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6" b="3270"/>
          <a:stretch/>
        </p:blipFill>
        <p:spPr bwMode="auto">
          <a:xfrm>
            <a:off x="3635896" y="-1"/>
            <a:ext cx="5401318" cy="513076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674861"/>
            <a:ext cx="16001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latin typeface="黑体" pitchFamily="49" charset="-122"/>
                <a:ea typeface="黑体" pitchFamily="49" charset="-122"/>
              </a:rPr>
              <a:t>习 作</a:t>
            </a:r>
          </a:p>
        </p:txBody>
      </p:sp>
      <p:pic>
        <p:nvPicPr>
          <p:cNvPr id="1029" name="Picture 5" descr="https://ss3.bdstatic.com/70cFv8Sh_Q1YnxGkpoWK1HF6hhy/it/u=1973431929,2521444474&amp;fm=26&amp;gp=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8758" y="110686"/>
            <a:ext cx="2716634" cy="1811089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 flipH="1">
            <a:off x="-36512" y="97790"/>
            <a:ext cx="3312368" cy="288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文本框 1"/>
          <p:cNvSpPr txBox="1"/>
          <p:nvPr/>
        </p:nvSpPr>
        <p:spPr>
          <a:xfrm>
            <a:off x="313686" y="110686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语文  六年级  下册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042" y="1965216"/>
            <a:ext cx="2502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心 愿</a:t>
            </a:r>
          </a:p>
        </p:txBody>
      </p:sp>
    </p:spTree>
    <p:extLst>
      <p:ext uri="{BB962C8B-B14F-4D97-AF65-F5344CB8AC3E}">
        <p14:creationId xmlns:p14="http://schemas.microsoft.com/office/powerpoint/2010/main" val="169215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11510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习作内容：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3460" y="1253521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选择你最想和别人交流的心愿写下来。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940164" y="2440434"/>
            <a:ext cx="56225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471068" y="2895786"/>
            <a:ext cx="33843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32768" y="1948646"/>
            <a:ext cx="78488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3400">
              <a:lnSpc>
                <a:spcPct val="150000"/>
              </a:lnSpc>
            </a:pPr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写之前想一想，选择什么材料能够更好地表达你的心愿。在根据想表达的内容，选择一种适合的方式进行表达，如继续记叙故事、写信，或者写日记、创作诗歌</a:t>
            </a:r>
            <a:r>
              <a: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……</a:t>
            </a:r>
          </a:p>
          <a:p>
            <a:pPr indent="533400">
              <a:lnSpc>
                <a:spcPct val="150000"/>
              </a:lnSpc>
            </a:pPr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写好以后认真读一读，用修改符号修改不满意的地方，使语言更加通顺、流畅，意思更加清楚、明白。</a:t>
            </a:r>
          </a:p>
        </p:txBody>
      </p:sp>
    </p:spTree>
    <p:extLst>
      <p:ext uri="{BB962C8B-B14F-4D97-AF65-F5344CB8AC3E}">
        <p14:creationId xmlns:p14="http://schemas.microsoft.com/office/powerpoint/2010/main" val="291608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62" y="571950"/>
            <a:ext cx="366860" cy="456339"/>
          </a:xfrm>
          <a:prstGeom prst="rect">
            <a:avLst/>
          </a:prstGeom>
        </p:spPr>
      </p:pic>
      <p:sp>
        <p:nvSpPr>
          <p:cNvPr id="6" name="文本框 14"/>
          <p:cNvSpPr txBox="1"/>
          <p:nvPr/>
        </p:nvSpPr>
        <p:spPr>
          <a:xfrm>
            <a:off x="642910" y="500048"/>
            <a:ext cx="200335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思路点拨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34" y="1142990"/>
            <a:ext cx="8032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你知道从哪些方面构思来完成习作吗？</a:t>
            </a:r>
          </a:p>
        </p:txBody>
      </p:sp>
      <p:sp>
        <p:nvSpPr>
          <p:cNvPr id="9" name="矩形 8"/>
          <p:cNvSpPr/>
          <p:nvPr/>
        </p:nvSpPr>
        <p:spPr>
          <a:xfrm>
            <a:off x="3059832" y="2139702"/>
            <a:ext cx="3286148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ea typeface="黑体" pitchFamily="49" charset="-122"/>
              </a:rPr>
              <a:t>说产生心愿的原因</a:t>
            </a:r>
          </a:p>
        </p:txBody>
      </p:sp>
      <p:sp>
        <p:nvSpPr>
          <p:cNvPr id="10" name="矩形 9"/>
          <p:cNvSpPr/>
          <p:nvPr/>
        </p:nvSpPr>
        <p:spPr>
          <a:xfrm>
            <a:off x="3059832" y="3139834"/>
            <a:ext cx="3357586" cy="642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ea typeface="黑体" pitchFamily="49" charset="-122"/>
              </a:rPr>
              <a:t>道实现心愿的办法</a:t>
            </a:r>
          </a:p>
        </p:txBody>
      </p:sp>
    </p:spTree>
    <p:extLst>
      <p:ext uri="{BB962C8B-B14F-4D97-AF65-F5344CB8AC3E}">
        <p14:creationId xmlns:p14="http://schemas.microsoft.com/office/powerpoint/2010/main" val="229225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68" y="1562498"/>
            <a:ext cx="1694180" cy="2248535"/>
          </a:xfrm>
          <a:prstGeom prst="rect">
            <a:avLst/>
          </a:prstGeom>
        </p:spPr>
      </p:pic>
      <p:sp>
        <p:nvSpPr>
          <p:cNvPr id="4" name="矩形标注 3"/>
          <p:cNvSpPr/>
          <p:nvPr/>
        </p:nvSpPr>
        <p:spPr>
          <a:xfrm>
            <a:off x="3143240" y="1214428"/>
            <a:ext cx="5357850" cy="1500198"/>
          </a:xfrm>
          <a:prstGeom prst="wedgeRectCallout">
            <a:avLst>
              <a:gd name="adj1" fmla="val -60246"/>
              <a:gd name="adj2" fmla="val 43079"/>
            </a:avLst>
          </a:prstGeom>
          <a:grpFill/>
          <a:ln>
            <a:solidFill>
              <a:srgbClr val="7030A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ea typeface="黑体" pitchFamily="49" charset="-122"/>
              </a:rPr>
              <a:t>想一想，要想把心愿准确地表达出来，具体该如何做呢？</a:t>
            </a:r>
          </a:p>
        </p:txBody>
      </p:sp>
    </p:spTree>
    <p:extLst>
      <p:ext uri="{BB962C8B-B14F-4D97-AF65-F5344CB8AC3E}">
        <p14:creationId xmlns:p14="http://schemas.microsoft.com/office/powerpoint/2010/main" val="46422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2003</Words>
  <PresentationFormat>全屏显示(16:9)</PresentationFormat>
  <Paragraphs>120</Paragraphs>
  <Slides>37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5" baseType="lpstr">
      <vt:lpstr>Calibri</vt:lpstr>
      <vt:lpstr>华文中宋</vt:lpstr>
      <vt:lpstr>Arial</vt:lpstr>
      <vt:lpstr>楷体</vt:lpstr>
      <vt:lpstr>幼圆</vt:lpstr>
      <vt:lpstr>黑体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2017-03-17T02:28:00Z</dcterms:created>
  <dcterms:modified xsi:type="dcterms:W3CDTF">2020-01-27T12:50:02Z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2052-11.1.0.8808</vt:lpwstr>
  </property>
</Properties>
</file>